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8"/>
  </p:notesMasterIdLst>
  <p:handoutMasterIdLst>
    <p:handoutMasterId r:id="rId59"/>
  </p:handoutMasterIdLst>
  <p:sldIdLst>
    <p:sldId id="257" r:id="rId2"/>
    <p:sldId id="258" r:id="rId3"/>
    <p:sldId id="259" r:id="rId4"/>
    <p:sldId id="268" r:id="rId5"/>
    <p:sldId id="322" r:id="rId6"/>
    <p:sldId id="269" r:id="rId7"/>
    <p:sldId id="373" r:id="rId8"/>
    <p:sldId id="374" r:id="rId9"/>
    <p:sldId id="375" r:id="rId10"/>
    <p:sldId id="377" r:id="rId11"/>
    <p:sldId id="378" r:id="rId12"/>
    <p:sldId id="379" r:id="rId13"/>
    <p:sldId id="333" r:id="rId14"/>
    <p:sldId id="282" r:id="rId15"/>
    <p:sldId id="334" r:id="rId16"/>
    <p:sldId id="335" r:id="rId17"/>
    <p:sldId id="380" r:id="rId18"/>
    <p:sldId id="382" r:id="rId19"/>
    <p:sldId id="383" r:id="rId20"/>
    <p:sldId id="384" r:id="rId21"/>
    <p:sldId id="385" r:id="rId22"/>
    <p:sldId id="386" r:id="rId23"/>
    <p:sldId id="381" r:id="rId24"/>
    <p:sldId id="372" r:id="rId25"/>
    <p:sldId id="289" r:id="rId26"/>
    <p:sldId id="343" r:id="rId27"/>
    <p:sldId id="344" r:id="rId28"/>
    <p:sldId id="387" r:id="rId29"/>
    <p:sldId id="388" r:id="rId30"/>
    <p:sldId id="389" r:id="rId31"/>
    <p:sldId id="390" r:id="rId32"/>
    <p:sldId id="391" r:id="rId33"/>
    <p:sldId id="392" r:id="rId34"/>
    <p:sldId id="393" r:id="rId35"/>
    <p:sldId id="394" r:id="rId36"/>
    <p:sldId id="363" r:id="rId37"/>
    <p:sldId id="300" r:id="rId38"/>
    <p:sldId id="364" r:id="rId39"/>
    <p:sldId id="365" r:id="rId40"/>
    <p:sldId id="395" r:id="rId41"/>
    <p:sldId id="396" r:id="rId42"/>
    <p:sldId id="397" r:id="rId43"/>
    <p:sldId id="398" r:id="rId44"/>
    <p:sldId id="399" r:id="rId45"/>
    <p:sldId id="400" r:id="rId46"/>
    <p:sldId id="401" r:id="rId47"/>
    <p:sldId id="402" r:id="rId48"/>
    <p:sldId id="403" r:id="rId49"/>
    <p:sldId id="404" r:id="rId50"/>
    <p:sldId id="405" r:id="rId51"/>
    <p:sldId id="406" r:id="rId52"/>
    <p:sldId id="407" r:id="rId53"/>
    <p:sldId id="408" r:id="rId54"/>
    <p:sldId id="371" r:id="rId55"/>
    <p:sldId id="409" r:id="rId56"/>
    <p:sldId id="267"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AD00"/>
    <a:srgbClr val="0082D3"/>
    <a:srgbClr val="E37500"/>
    <a:srgbClr val="F19800"/>
    <a:srgbClr val="C00D10"/>
    <a:srgbClr val="C00020"/>
    <a:srgbClr val="349B05"/>
    <a:srgbClr val="339605"/>
    <a:srgbClr val="79D827"/>
    <a:srgbClr val="8DDD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4591"/>
  </p:normalViewPr>
  <p:slideViewPr>
    <p:cSldViewPr snapToGrid="0" snapToObjects="1">
      <p:cViewPr varScale="1">
        <p:scale>
          <a:sx n="115" d="100"/>
          <a:sy n="115" d="100"/>
        </p:scale>
        <p:origin x="474" y="8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8455D1-0A62-5B44-AE82-B557E0EEACD3}" type="datetime1">
              <a:t>2018/10/29</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ACF485-523A-7443-9CB6-9994BD5E605C}" type="slidenum">
              <a:t>‹#›</a:t>
            </a:fld>
            <a:endParaRPr kumimoji="1" lang="zh-CN" altLang="en-US"/>
          </a:p>
        </p:txBody>
      </p:sp>
    </p:spTree>
    <p:extLst>
      <p:ext uri="{BB962C8B-B14F-4D97-AF65-F5344CB8AC3E}">
        <p14:creationId xmlns:p14="http://schemas.microsoft.com/office/powerpoint/2010/main" val="1090687178"/>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CD6C7-7F89-5D47-86F6-3BD1F7D41150}" type="datetime1">
              <a:t>2018/10/29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22DF0-70FF-F54C-8E53-01D2923E4F1E}" type="slidenum">
              <a:t>‹#›</a:t>
            </a:fld>
            <a:endParaRPr kumimoji="1" lang="zh-CN" altLang="en-US"/>
          </a:p>
        </p:txBody>
      </p:sp>
    </p:spTree>
    <p:extLst>
      <p:ext uri="{BB962C8B-B14F-4D97-AF65-F5344CB8AC3E}">
        <p14:creationId xmlns:p14="http://schemas.microsoft.com/office/powerpoint/2010/main" val="1149507405"/>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16" name="矩形 15"/>
          <p:cNvSpPr/>
          <p:nvPr userDrawn="1"/>
        </p:nvSpPr>
        <p:spPr>
          <a:xfrm>
            <a:off x="0" y="4987636"/>
            <a:ext cx="12192000" cy="1870364"/>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矩形 76"/>
          <p:cNvSpPr/>
          <p:nvPr userDrawn="1"/>
        </p:nvSpPr>
        <p:spPr>
          <a:xfrm rot="10800000">
            <a:off x="-3" y="4987635"/>
            <a:ext cx="9005105"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矩形 76"/>
          <p:cNvSpPr/>
          <p:nvPr userDrawn="1"/>
        </p:nvSpPr>
        <p:spPr>
          <a:xfrm>
            <a:off x="3416969" y="-1828"/>
            <a:ext cx="8775031" cy="498564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5031" h="4989464">
                <a:moveTo>
                  <a:pt x="3327823" y="0"/>
                </a:moveTo>
                <a:lnTo>
                  <a:pt x="8775031" y="1828"/>
                </a:lnTo>
                <a:lnTo>
                  <a:pt x="8775031" y="4989464"/>
                </a:lnTo>
                <a:lnTo>
                  <a:pt x="0" y="4973422"/>
                </a:lnTo>
                <a:lnTo>
                  <a:pt x="332782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ctrTitle" hasCustomPrompt="1"/>
          </p:nvPr>
        </p:nvSpPr>
        <p:spPr>
          <a:xfrm>
            <a:off x="245327" y="3102421"/>
            <a:ext cx="11701346" cy="822519"/>
          </a:xfrm>
          <a:prstGeom prst="rect">
            <a:avLst/>
          </a:prstGeom>
        </p:spPr>
        <p:txBody>
          <a:bodyPr anchor="b"/>
          <a:lstStyle>
            <a:lvl1pPr algn="ctr">
              <a:defRPr sz="4800">
                <a:solidFill>
                  <a:schemeClr val="bg1"/>
                </a:solidFill>
                <a:latin typeface="AliHYAiHei-Beta" charset="-122"/>
                <a:ea typeface="AliHYAiHei-Beta" charset="-122"/>
                <a:cs typeface="AliHYAiHei-Beta" charset="-122"/>
              </a:defRPr>
            </a:lvl1pPr>
          </a:lstStyle>
          <a:p>
            <a:r>
              <a:rPr kumimoji="1" lang="zh-CN" altLang="en-US"/>
              <a:t>单击此处编辑课程标题</a:t>
            </a:r>
          </a:p>
        </p:txBody>
      </p:sp>
      <p:sp>
        <p:nvSpPr>
          <p:cNvPr id="3" name="副标题 2"/>
          <p:cNvSpPr>
            <a:spLocks noGrp="1"/>
          </p:cNvSpPr>
          <p:nvPr>
            <p:ph type="subTitle" idx="1" hasCustomPrompt="1"/>
          </p:nvPr>
        </p:nvSpPr>
        <p:spPr>
          <a:xfrm>
            <a:off x="245327" y="4007199"/>
            <a:ext cx="11701346" cy="486744"/>
          </a:xfrm>
          <a:prstGeom prst="rect">
            <a:avLst/>
          </a:prstGeom>
        </p:spPr>
        <p:txBody>
          <a:bodyPr/>
          <a:lstStyle>
            <a:lvl1pPr marL="0" indent="0" algn="ctr">
              <a:buNone/>
              <a:defRPr sz="3200">
                <a:solidFill>
                  <a:schemeClr val="bg1"/>
                </a:solidFill>
                <a:latin typeface="AliHYAiHei-Beta" charset="-122"/>
                <a:ea typeface="AliHYAiHei-Beta" charset="-122"/>
                <a:cs typeface="AliHYAiHei-Beta"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单击此处编辑章节标题</a:t>
            </a:r>
          </a:p>
        </p:txBody>
      </p:sp>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275935" y="1384180"/>
            <a:ext cx="3640130" cy="1635982"/>
          </a:xfrm>
          <a:prstGeom prst="rect">
            <a:avLst/>
          </a:prstGeom>
        </p:spPr>
      </p:pic>
      <p:sp>
        <p:nvSpPr>
          <p:cNvPr id="13" name="文本占位符 12"/>
          <p:cNvSpPr>
            <a:spLocks noGrp="1"/>
          </p:cNvSpPr>
          <p:nvPr>
            <p:ph type="body" sz="quarter" idx="10" hasCustomPrompt="1"/>
          </p:nvPr>
        </p:nvSpPr>
        <p:spPr>
          <a:xfrm>
            <a:off x="245328" y="5251450"/>
            <a:ext cx="11701346" cy="446823"/>
          </a:xfrm>
          <a:prstGeom prst="rect">
            <a:avLst/>
          </a:prstGeom>
        </p:spPr>
        <p:txBody>
          <a:bodyPr/>
          <a:lstStyle>
            <a:lvl1pPr marL="0" indent="0" algn="ctr">
              <a:buNone/>
              <a:defRPr sz="2400" b="1" i="0">
                <a:solidFill>
                  <a:schemeClr val="bg1"/>
                </a:solidFill>
                <a:latin typeface="Source Han Sans CN" charset="-122"/>
                <a:ea typeface="Source Han Sans CN" charset="-122"/>
                <a:cs typeface="Source Han Sans CN"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单击此处编辑讲师和作者姓名</a:t>
            </a:r>
          </a:p>
        </p:txBody>
      </p:sp>
      <p:sp>
        <p:nvSpPr>
          <p:cNvPr id="14" name="文本占位符 12"/>
          <p:cNvSpPr>
            <a:spLocks noGrp="1"/>
          </p:cNvSpPr>
          <p:nvPr>
            <p:ph type="body" sz="quarter" idx="11" hasCustomPrompt="1"/>
          </p:nvPr>
        </p:nvSpPr>
        <p:spPr>
          <a:xfrm>
            <a:off x="245328" y="5697499"/>
            <a:ext cx="11701346" cy="446823"/>
          </a:xfrm>
          <a:prstGeom prst="rect">
            <a:avLst/>
          </a:prstGeom>
        </p:spPr>
        <p:txBody>
          <a:bodyPr/>
          <a:lstStyle>
            <a:lvl1pPr marL="0" indent="0" algn="ctr">
              <a:buNone/>
              <a:defRPr sz="1800" b="0" i="0">
                <a:solidFill>
                  <a:schemeClr val="bg1"/>
                </a:solidFill>
                <a:latin typeface="Source Han Sans CN Medium" charset="-122"/>
                <a:ea typeface="Source Han Sans CN Medium" charset="-122"/>
                <a:cs typeface="Source Han Sans CN Medium"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单击此处编辑版本和修订日期</a:t>
            </a:r>
          </a:p>
        </p:txBody>
      </p:sp>
    </p:spTree>
    <p:extLst>
      <p:ext uri="{BB962C8B-B14F-4D97-AF65-F5344CB8AC3E}">
        <p14:creationId xmlns:p14="http://schemas.microsoft.com/office/powerpoint/2010/main" val="1559452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章节总结">
    <p:spTree>
      <p:nvGrpSpPr>
        <p:cNvPr id="1" name=""/>
        <p:cNvGrpSpPr/>
        <p:nvPr/>
      </p:nvGrpSpPr>
      <p:grpSpPr>
        <a:xfrm>
          <a:off x="0" y="0"/>
          <a:ext cx="0" cy="0"/>
          <a:chOff x="0" y="0"/>
          <a:chExt cx="0" cy="0"/>
        </a:xfrm>
      </p:grpSpPr>
      <p:sp>
        <p:nvSpPr>
          <p:cNvPr id="3" name="矩形 2"/>
          <p:cNvSpPr/>
          <p:nvPr userDrawn="1"/>
        </p:nvSpPr>
        <p:spPr>
          <a:xfrm>
            <a:off x="0" y="1215343"/>
            <a:ext cx="12192000" cy="5642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56"/>
          <p:cNvSpPr>
            <a:spLocks noGrp="1"/>
          </p:cNvSpPr>
          <p:nvPr>
            <p:ph type="body" sz="quarter" idx="11" hasCustomPrompt="1"/>
          </p:nvPr>
        </p:nvSpPr>
        <p:spPr>
          <a:xfrm>
            <a:off x="569089" y="1365813"/>
            <a:ext cx="11053822" cy="4988688"/>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
        <p:nvSpPr>
          <p:cNvPr id="2" name="文本框 1"/>
          <p:cNvSpPr txBox="1"/>
          <p:nvPr userDrawn="1"/>
        </p:nvSpPr>
        <p:spPr>
          <a:xfrm>
            <a:off x="569089" y="569927"/>
            <a:ext cx="2708476" cy="584775"/>
          </a:xfrm>
          <a:prstGeom prst="rect">
            <a:avLst/>
          </a:prstGeom>
        </p:spPr>
        <p:txBody>
          <a:bodyPr wrap="square" rtlCol="0">
            <a:spAutoFit/>
          </a:bodyPr>
          <a:lstStyle/>
          <a:p>
            <a:pPr algn="l"/>
            <a:r>
              <a:rPr kumimoji="1" lang="zh-CN" altLang="en-US" sz="3200" b="0" i="0">
                <a:solidFill>
                  <a:schemeClr val="bg1"/>
                </a:solidFill>
                <a:latin typeface="AliHYAiHei-Beta" charset="-122"/>
                <a:ea typeface="AliHYAiHei-Beta" charset="-122"/>
                <a:cs typeface="AliHYAiHei-Beta" charset="-122"/>
              </a:rPr>
              <a:t>本节回顾</a:t>
            </a:r>
          </a:p>
        </p:txBody>
      </p:sp>
      <p:sp>
        <p:nvSpPr>
          <p:cNvPr id="13" name="矩形 11"/>
          <p:cNvSpPr/>
          <p:nvPr userDrawn="1"/>
        </p:nvSpPr>
        <p:spPr>
          <a:xfrm flipV="1">
            <a:off x="3125164" y="-1"/>
            <a:ext cx="9066836" cy="1215343"/>
          </a:xfrm>
          <a:custGeom>
            <a:avLst/>
            <a:gdLst>
              <a:gd name="connsiteX0" fmla="*/ 0 w 12192000"/>
              <a:gd name="connsiteY0" fmla="*/ 0 h 1215343"/>
              <a:gd name="connsiteX1" fmla="*/ 12192000 w 12192000"/>
              <a:gd name="connsiteY1" fmla="*/ 0 h 1215343"/>
              <a:gd name="connsiteX2" fmla="*/ 12192000 w 12192000"/>
              <a:gd name="connsiteY2" fmla="*/ 1215343 h 1215343"/>
              <a:gd name="connsiteX3" fmla="*/ 0 w 12192000"/>
              <a:gd name="connsiteY3" fmla="*/ 1215343 h 1215343"/>
              <a:gd name="connsiteX4" fmla="*/ 0 w 12192000"/>
              <a:gd name="connsiteY4" fmla="*/ 0 h 1215343"/>
              <a:gd name="connsiteX0" fmla="*/ 0 w 12192000"/>
              <a:gd name="connsiteY0" fmla="*/ 0 h 1226918"/>
              <a:gd name="connsiteX1" fmla="*/ 12192000 w 12192000"/>
              <a:gd name="connsiteY1" fmla="*/ 0 h 1226918"/>
              <a:gd name="connsiteX2" fmla="*/ 12192000 w 12192000"/>
              <a:gd name="connsiteY2" fmla="*/ 1215343 h 1226918"/>
              <a:gd name="connsiteX3" fmla="*/ 6967959 w 12192000"/>
              <a:gd name="connsiteY3" fmla="*/ 1226918 h 1226918"/>
              <a:gd name="connsiteX4" fmla="*/ 0 w 12192000"/>
              <a:gd name="connsiteY4" fmla="*/ 0 h 1226918"/>
              <a:gd name="connsiteX0" fmla="*/ 0 w 7666299"/>
              <a:gd name="connsiteY0" fmla="*/ 11575 h 1226918"/>
              <a:gd name="connsiteX1" fmla="*/ 7666299 w 7666299"/>
              <a:gd name="connsiteY1" fmla="*/ 0 h 1226918"/>
              <a:gd name="connsiteX2" fmla="*/ 7666299 w 7666299"/>
              <a:gd name="connsiteY2" fmla="*/ 1215343 h 1226918"/>
              <a:gd name="connsiteX3" fmla="*/ 2442258 w 7666299"/>
              <a:gd name="connsiteY3" fmla="*/ 1226918 h 1226918"/>
              <a:gd name="connsiteX4" fmla="*/ 0 w 7666299"/>
              <a:gd name="connsiteY4" fmla="*/ 11575 h 1226918"/>
              <a:gd name="connsiteX0" fmla="*/ 1400537 w 9066836"/>
              <a:gd name="connsiteY0" fmla="*/ 11575 h 1215343"/>
              <a:gd name="connsiteX1" fmla="*/ 9066836 w 9066836"/>
              <a:gd name="connsiteY1" fmla="*/ 0 h 1215343"/>
              <a:gd name="connsiteX2" fmla="*/ 9066836 w 9066836"/>
              <a:gd name="connsiteY2" fmla="*/ 1215343 h 1215343"/>
              <a:gd name="connsiteX3" fmla="*/ 0 w 9066836"/>
              <a:gd name="connsiteY3" fmla="*/ 1203769 h 1215343"/>
              <a:gd name="connsiteX4" fmla="*/ 1400537 w 9066836"/>
              <a:gd name="connsiteY4" fmla="*/ 11575 h 121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66836" h="1215343">
                <a:moveTo>
                  <a:pt x="1400537" y="11575"/>
                </a:moveTo>
                <a:lnTo>
                  <a:pt x="9066836" y="0"/>
                </a:lnTo>
                <a:lnTo>
                  <a:pt x="9066836" y="1215343"/>
                </a:lnTo>
                <a:lnTo>
                  <a:pt x="0" y="1203769"/>
                </a:lnTo>
                <a:lnTo>
                  <a:pt x="1400537" y="11575"/>
                </a:lnTo>
                <a:close/>
              </a:path>
            </a:pathLst>
          </a:cu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61074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6" name="矩形 76"/>
          <p:cNvSpPr/>
          <p:nvPr userDrawn="1"/>
        </p:nvSpPr>
        <p:spPr>
          <a:xfrm>
            <a:off x="1423686" y="0"/>
            <a:ext cx="10768314" cy="686074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9821" h="6865998">
                <a:moveTo>
                  <a:pt x="4612613" y="0"/>
                </a:moveTo>
                <a:lnTo>
                  <a:pt x="10059821" y="1828"/>
                </a:lnTo>
                <a:cubicBezTo>
                  <a:pt x="10052105" y="2289885"/>
                  <a:pt x="10044388" y="4577941"/>
                  <a:pt x="10036672" y="6865998"/>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76"/>
          <p:cNvSpPr/>
          <p:nvPr userDrawn="1"/>
        </p:nvSpPr>
        <p:spPr>
          <a:xfrm rot="10800000" flipV="1">
            <a:off x="0" y="0"/>
            <a:ext cx="9398644" cy="390066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45940 w 6673109"/>
              <a:gd name="connsiteY3" fmla="*/ 4971598 h 4987636"/>
              <a:gd name="connsiteX4" fmla="*/ 0 w 6673109"/>
              <a:gd name="connsiteY4" fmla="*/ 29053 h 4987636"/>
              <a:gd name="connsiteX0" fmla="*/ 1040649 w 6427169"/>
              <a:gd name="connsiteY0" fmla="*/ 29053 h 4987636"/>
              <a:gd name="connsiteX1" fmla="*/ 6427169 w 6427169"/>
              <a:gd name="connsiteY1" fmla="*/ 0 h 4987636"/>
              <a:gd name="connsiteX2" fmla="*/ 6427169 w 6427169"/>
              <a:gd name="connsiteY2" fmla="*/ 4987636 h 4987636"/>
              <a:gd name="connsiteX3" fmla="*/ 0 w 6427169"/>
              <a:gd name="connsiteY3" fmla="*/ 4971598 h 4987636"/>
              <a:gd name="connsiteX4" fmla="*/ 1040649 w 6427169"/>
              <a:gd name="connsiteY4" fmla="*/ 29053 h 4987636"/>
              <a:gd name="connsiteX0" fmla="*/ 903413 w 6289933"/>
              <a:gd name="connsiteY0" fmla="*/ 29053 h 4987636"/>
              <a:gd name="connsiteX1" fmla="*/ 6289933 w 6289933"/>
              <a:gd name="connsiteY1" fmla="*/ 0 h 4987636"/>
              <a:gd name="connsiteX2" fmla="*/ 6289933 w 6289933"/>
              <a:gd name="connsiteY2" fmla="*/ 4987636 h 4987636"/>
              <a:gd name="connsiteX3" fmla="*/ 0 w 6289933"/>
              <a:gd name="connsiteY3" fmla="*/ 4940723 h 4987636"/>
              <a:gd name="connsiteX4" fmla="*/ 903413 w 6289933"/>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933" h="4987636">
                <a:moveTo>
                  <a:pt x="903413" y="29053"/>
                </a:moveTo>
                <a:lnTo>
                  <a:pt x="6289933" y="0"/>
                </a:lnTo>
                <a:lnTo>
                  <a:pt x="6289933" y="4987636"/>
                </a:lnTo>
                <a:lnTo>
                  <a:pt x="0" y="4940723"/>
                </a:lnTo>
                <a:lnTo>
                  <a:pt x="903413"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userDrawn="1"/>
        </p:nvSpPr>
        <p:spPr>
          <a:xfrm>
            <a:off x="775504" y="3429000"/>
            <a:ext cx="10640992" cy="1077218"/>
          </a:xfrm>
          <a:prstGeom prst="rect">
            <a:avLst/>
          </a:prstGeom>
        </p:spPr>
        <p:txBody>
          <a:bodyPr wrap="square" rtlCol="0">
            <a:spAutoFit/>
          </a:bodyPr>
          <a:lstStyle/>
          <a:p>
            <a:pPr algn="ctr"/>
            <a:r>
              <a:rPr kumimoji="1" lang="zh-CN" altLang="en-US" sz="6400" b="0" i="0">
                <a:solidFill>
                  <a:schemeClr val="bg1"/>
                </a:solidFill>
                <a:latin typeface="AliHYAiHei-Beta" charset="-122"/>
                <a:ea typeface="AliHYAiHei-Beta" charset="-122"/>
                <a:cs typeface="AliHYAiHei-Beta" charset="-122"/>
              </a:rPr>
              <a:t>谢谢观看</a:t>
            </a:r>
          </a:p>
        </p:txBody>
      </p:sp>
      <p:pic>
        <p:nvPicPr>
          <p:cNvPr id="4" name="图片 3"/>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379089" y="1885738"/>
            <a:ext cx="3433822" cy="1543262"/>
          </a:xfrm>
          <a:prstGeom prst="rect">
            <a:avLst/>
          </a:prstGeom>
        </p:spPr>
      </p:pic>
    </p:spTree>
    <p:extLst>
      <p:ext uri="{BB962C8B-B14F-4D97-AF65-F5344CB8AC3E}">
        <p14:creationId xmlns:p14="http://schemas.microsoft.com/office/powerpoint/2010/main" val="20055158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上节回顾">
    <p:spTree>
      <p:nvGrpSpPr>
        <p:cNvPr id="1" name=""/>
        <p:cNvGrpSpPr/>
        <p:nvPr/>
      </p:nvGrpSpPr>
      <p:grpSpPr>
        <a:xfrm>
          <a:off x="0" y="0"/>
          <a:ext cx="0" cy="0"/>
          <a:chOff x="0" y="0"/>
          <a:chExt cx="0" cy="0"/>
        </a:xfrm>
      </p:grpSpPr>
      <p:sp>
        <p:nvSpPr>
          <p:cNvPr id="12" name="矩形 11"/>
          <p:cNvSpPr/>
          <p:nvPr userDrawn="1"/>
        </p:nvSpPr>
        <p:spPr>
          <a:xfrm>
            <a:off x="3125164" y="0"/>
            <a:ext cx="9066836" cy="1215343"/>
          </a:xfrm>
          <a:custGeom>
            <a:avLst/>
            <a:gdLst>
              <a:gd name="connsiteX0" fmla="*/ 0 w 12192000"/>
              <a:gd name="connsiteY0" fmla="*/ 0 h 1215343"/>
              <a:gd name="connsiteX1" fmla="*/ 12192000 w 12192000"/>
              <a:gd name="connsiteY1" fmla="*/ 0 h 1215343"/>
              <a:gd name="connsiteX2" fmla="*/ 12192000 w 12192000"/>
              <a:gd name="connsiteY2" fmla="*/ 1215343 h 1215343"/>
              <a:gd name="connsiteX3" fmla="*/ 0 w 12192000"/>
              <a:gd name="connsiteY3" fmla="*/ 1215343 h 1215343"/>
              <a:gd name="connsiteX4" fmla="*/ 0 w 12192000"/>
              <a:gd name="connsiteY4" fmla="*/ 0 h 1215343"/>
              <a:gd name="connsiteX0" fmla="*/ 0 w 12192000"/>
              <a:gd name="connsiteY0" fmla="*/ 0 h 1226918"/>
              <a:gd name="connsiteX1" fmla="*/ 12192000 w 12192000"/>
              <a:gd name="connsiteY1" fmla="*/ 0 h 1226918"/>
              <a:gd name="connsiteX2" fmla="*/ 12192000 w 12192000"/>
              <a:gd name="connsiteY2" fmla="*/ 1215343 h 1226918"/>
              <a:gd name="connsiteX3" fmla="*/ 6967959 w 12192000"/>
              <a:gd name="connsiteY3" fmla="*/ 1226918 h 1226918"/>
              <a:gd name="connsiteX4" fmla="*/ 0 w 12192000"/>
              <a:gd name="connsiteY4" fmla="*/ 0 h 1226918"/>
              <a:gd name="connsiteX0" fmla="*/ 0 w 7666299"/>
              <a:gd name="connsiteY0" fmla="*/ 11575 h 1226918"/>
              <a:gd name="connsiteX1" fmla="*/ 7666299 w 7666299"/>
              <a:gd name="connsiteY1" fmla="*/ 0 h 1226918"/>
              <a:gd name="connsiteX2" fmla="*/ 7666299 w 7666299"/>
              <a:gd name="connsiteY2" fmla="*/ 1215343 h 1226918"/>
              <a:gd name="connsiteX3" fmla="*/ 2442258 w 7666299"/>
              <a:gd name="connsiteY3" fmla="*/ 1226918 h 1226918"/>
              <a:gd name="connsiteX4" fmla="*/ 0 w 7666299"/>
              <a:gd name="connsiteY4" fmla="*/ 11575 h 1226918"/>
              <a:gd name="connsiteX0" fmla="*/ 1400537 w 9066836"/>
              <a:gd name="connsiteY0" fmla="*/ 11575 h 1215343"/>
              <a:gd name="connsiteX1" fmla="*/ 9066836 w 9066836"/>
              <a:gd name="connsiteY1" fmla="*/ 0 h 1215343"/>
              <a:gd name="connsiteX2" fmla="*/ 9066836 w 9066836"/>
              <a:gd name="connsiteY2" fmla="*/ 1215343 h 1215343"/>
              <a:gd name="connsiteX3" fmla="*/ 0 w 9066836"/>
              <a:gd name="connsiteY3" fmla="*/ 1203769 h 1215343"/>
              <a:gd name="connsiteX4" fmla="*/ 1400537 w 9066836"/>
              <a:gd name="connsiteY4" fmla="*/ 11575 h 121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66836" h="1215343">
                <a:moveTo>
                  <a:pt x="1400537" y="11575"/>
                </a:moveTo>
                <a:lnTo>
                  <a:pt x="9066836" y="0"/>
                </a:lnTo>
                <a:lnTo>
                  <a:pt x="9066836" y="1215343"/>
                </a:lnTo>
                <a:lnTo>
                  <a:pt x="0" y="1203769"/>
                </a:lnTo>
                <a:lnTo>
                  <a:pt x="1400537" y="11575"/>
                </a:lnTo>
                <a:close/>
              </a:path>
            </a:pathLst>
          </a:cu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0" y="1215343"/>
            <a:ext cx="12192000" cy="5642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56"/>
          <p:cNvSpPr>
            <a:spLocks noGrp="1"/>
          </p:cNvSpPr>
          <p:nvPr>
            <p:ph type="body" sz="quarter" idx="11" hasCustomPrompt="1"/>
          </p:nvPr>
        </p:nvSpPr>
        <p:spPr>
          <a:xfrm>
            <a:off x="569089" y="1365813"/>
            <a:ext cx="11053822" cy="4988688"/>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
        <p:nvSpPr>
          <p:cNvPr id="2" name="文本框 1"/>
          <p:cNvSpPr txBox="1"/>
          <p:nvPr userDrawn="1"/>
        </p:nvSpPr>
        <p:spPr>
          <a:xfrm>
            <a:off x="569089" y="569927"/>
            <a:ext cx="2708476" cy="584775"/>
          </a:xfrm>
          <a:prstGeom prst="rect">
            <a:avLst/>
          </a:prstGeom>
        </p:spPr>
        <p:txBody>
          <a:bodyPr wrap="square" rtlCol="0">
            <a:spAutoFit/>
          </a:bodyPr>
          <a:lstStyle/>
          <a:p>
            <a:pPr algn="l"/>
            <a:r>
              <a:rPr kumimoji="1" lang="zh-CN" altLang="en-US" sz="3200" b="0" i="0">
                <a:solidFill>
                  <a:schemeClr val="bg1"/>
                </a:solidFill>
                <a:latin typeface="AliHYAiHei-Beta" charset="-122"/>
                <a:ea typeface="AliHYAiHei-Beta" charset="-122"/>
                <a:cs typeface="AliHYAiHei-Beta" charset="-122"/>
              </a:rPr>
              <a:t>上节回顾</a:t>
            </a:r>
          </a:p>
        </p:txBody>
      </p:sp>
    </p:spTree>
    <p:extLst>
      <p:ext uri="{BB962C8B-B14F-4D97-AF65-F5344CB8AC3E}">
        <p14:creationId xmlns:p14="http://schemas.microsoft.com/office/powerpoint/2010/main" val="1611935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面">
    <p:spTree>
      <p:nvGrpSpPr>
        <p:cNvPr id="1" name=""/>
        <p:cNvGrpSpPr/>
        <p:nvPr/>
      </p:nvGrpSpPr>
      <p:grpSpPr>
        <a:xfrm>
          <a:off x="0" y="0"/>
          <a:ext cx="0" cy="0"/>
          <a:chOff x="0" y="0"/>
          <a:chExt cx="0" cy="0"/>
        </a:xfrm>
      </p:grpSpPr>
      <p:sp>
        <p:nvSpPr>
          <p:cNvPr id="12" name="矩形 76"/>
          <p:cNvSpPr/>
          <p:nvPr userDrawn="1"/>
        </p:nvSpPr>
        <p:spPr>
          <a:xfrm flipH="1">
            <a:off x="-1" y="0"/>
            <a:ext cx="10833904" cy="686074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9821" h="6865998">
                <a:moveTo>
                  <a:pt x="4612613" y="0"/>
                </a:moveTo>
                <a:lnTo>
                  <a:pt x="10059821" y="1828"/>
                </a:lnTo>
                <a:cubicBezTo>
                  <a:pt x="10052105" y="2289885"/>
                  <a:pt x="10044388" y="4577941"/>
                  <a:pt x="10036672" y="6865998"/>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76"/>
          <p:cNvSpPr/>
          <p:nvPr userDrawn="1"/>
        </p:nvSpPr>
        <p:spPr>
          <a:xfrm rot="10800000">
            <a:off x="-2" y="0"/>
            <a:ext cx="9398644" cy="1620456"/>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45940 w 6673109"/>
              <a:gd name="connsiteY3" fmla="*/ 4971598 h 4987636"/>
              <a:gd name="connsiteX4" fmla="*/ 0 w 6673109"/>
              <a:gd name="connsiteY4" fmla="*/ 29053 h 4987636"/>
              <a:gd name="connsiteX0" fmla="*/ 1040649 w 6427169"/>
              <a:gd name="connsiteY0" fmla="*/ 29053 h 4987636"/>
              <a:gd name="connsiteX1" fmla="*/ 6427169 w 6427169"/>
              <a:gd name="connsiteY1" fmla="*/ 0 h 4987636"/>
              <a:gd name="connsiteX2" fmla="*/ 6427169 w 6427169"/>
              <a:gd name="connsiteY2" fmla="*/ 4987636 h 4987636"/>
              <a:gd name="connsiteX3" fmla="*/ 0 w 6427169"/>
              <a:gd name="connsiteY3" fmla="*/ 4971598 h 4987636"/>
              <a:gd name="connsiteX4" fmla="*/ 1040649 w 6427169"/>
              <a:gd name="connsiteY4" fmla="*/ 29053 h 4987636"/>
              <a:gd name="connsiteX0" fmla="*/ 903413 w 6289933"/>
              <a:gd name="connsiteY0" fmla="*/ 29053 h 4987636"/>
              <a:gd name="connsiteX1" fmla="*/ 6289933 w 6289933"/>
              <a:gd name="connsiteY1" fmla="*/ 0 h 4987636"/>
              <a:gd name="connsiteX2" fmla="*/ 6289933 w 6289933"/>
              <a:gd name="connsiteY2" fmla="*/ 4987636 h 4987636"/>
              <a:gd name="connsiteX3" fmla="*/ 0 w 6289933"/>
              <a:gd name="connsiteY3" fmla="*/ 4940723 h 4987636"/>
              <a:gd name="connsiteX4" fmla="*/ 903413 w 6289933"/>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933" h="4987636">
                <a:moveTo>
                  <a:pt x="903413" y="29053"/>
                </a:moveTo>
                <a:lnTo>
                  <a:pt x="6289933" y="0"/>
                </a:lnTo>
                <a:lnTo>
                  <a:pt x="6289933" y="4987636"/>
                </a:lnTo>
                <a:lnTo>
                  <a:pt x="0" y="4940723"/>
                </a:lnTo>
                <a:lnTo>
                  <a:pt x="903413"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userDrawn="1"/>
        </p:nvSpPr>
        <p:spPr>
          <a:xfrm>
            <a:off x="523297" y="653810"/>
            <a:ext cx="2312499" cy="584775"/>
          </a:xfrm>
          <a:prstGeom prst="rect">
            <a:avLst/>
          </a:prstGeom>
        </p:spPr>
        <p:txBody>
          <a:bodyPr wrap="square" rtlCol="0">
            <a:spAutoFit/>
          </a:bodyPr>
          <a:lstStyle/>
          <a:p>
            <a:pPr algn="l"/>
            <a:r>
              <a:rPr kumimoji="1" lang="zh-CN" altLang="en-US" sz="3200" b="0" i="0">
                <a:solidFill>
                  <a:schemeClr val="bg1"/>
                </a:solidFill>
                <a:latin typeface="AliHYAiHei-Beta" charset="-122"/>
                <a:ea typeface="AliHYAiHei-Beta" charset="-122"/>
                <a:cs typeface="AliHYAiHei-Beta" charset="-122"/>
              </a:rPr>
              <a:t>本节目录</a:t>
            </a:r>
          </a:p>
        </p:txBody>
      </p:sp>
      <p:sp>
        <p:nvSpPr>
          <p:cNvPr id="7" name="文本占位符 56"/>
          <p:cNvSpPr>
            <a:spLocks noGrp="1"/>
          </p:cNvSpPr>
          <p:nvPr>
            <p:ph type="body" sz="quarter" idx="11" hasCustomPrompt="1"/>
          </p:nvPr>
        </p:nvSpPr>
        <p:spPr>
          <a:xfrm>
            <a:off x="569088" y="1620456"/>
            <a:ext cx="10774102" cy="4664597"/>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solidFill>
                  <a:schemeClr val="bg1"/>
                </a:solidFill>
                <a:latin typeface="Source Han Sans CN Medium" charset="-122"/>
                <a:ea typeface="Source Han Sans CN Medium" charset="-122"/>
                <a:cs typeface="Source Han Sans CN Medium" charset="-122"/>
              </a:defRPr>
            </a:lvl1pPr>
          </a:lstStyle>
          <a:p>
            <a:pPr lvl="0"/>
            <a:r>
              <a:rPr kumimoji="1" lang="zh-CN" altLang="en-US"/>
              <a:t>单击此处编辑知识点</a:t>
            </a:r>
            <a:endParaRPr kumimoji="1" lang="en-US" altLang="zh-CN"/>
          </a:p>
        </p:txBody>
      </p:sp>
    </p:spTree>
    <p:extLst>
      <p:ext uri="{BB962C8B-B14F-4D97-AF65-F5344CB8AC3E}">
        <p14:creationId xmlns:p14="http://schemas.microsoft.com/office/powerpoint/2010/main" val="210403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小节标题">
    <p:spTree>
      <p:nvGrpSpPr>
        <p:cNvPr id="1" name=""/>
        <p:cNvGrpSpPr/>
        <p:nvPr/>
      </p:nvGrpSpPr>
      <p:grpSpPr>
        <a:xfrm>
          <a:off x="0" y="0"/>
          <a:ext cx="0" cy="0"/>
          <a:chOff x="0" y="0"/>
          <a:chExt cx="0" cy="0"/>
        </a:xfrm>
      </p:grpSpPr>
      <p:sp>
        <p:nvSpPr>
          <p:cNvPr id="12" name="矩形 76"/>
          <p:cNvSpPr/>
          <p:nvPr userDrawn="1"/>
        </p:nvSpPr>
        <p:spPr>
          <a:xfrm>
            <a:off x="2132179" y="0"/>
            <a:ext cx="10059821" cy="686074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9821" h="6865998">
                <a:moveTo>
                  <a:pt x="4612613" y="0"/>
                </a:moveTo>
                <a:lnTo>
                  <a:pt x="10059821" y="1828"/>
                </a:lnTo>
                <a:cubicBezTo>
                  <a:pt x="10052105" y="2289885"/>
                  <a:pt x="10044388" y="4577941"/>
                  <a:pt x="10036672" y="6865998"/>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76"/>
          <p:cNvSpPr/>
          <p:nvPr userDrawn="1"/>
        </p:nvSpPr>
        <p:spPr>
          <a:xfrm rot="10800000">
            <a:off x="-3" y="4987635"/>
            <a:ext cx="9005105"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占位符 12"/>
          <p:cNvSpPr>
            <a:spLocks noGrp="1"/>
          </p:cNvSpPr>
          <p:nvPr>
            <p:ph type="body" sz="quarter" idx="11" hasCustomPrompt="1"/>
          </p:nvPr>
        </p:nvSpPr>
        <p:spPr>
          <a:xfrm>
            <a:off x="245328" y="3365588"/>
            <a:ext cx="11701346" cy="639253"/>
          </a:xfrm>
          <a:prstGeom prst="rect">
            <a:avLst/>
          </a:prstGeom>
        </p:spPr>
        <p:txBody>
          <a:bodyPr/>
          <a:lstStyle>
            <a:lvl1pPr marL="0" indent="0" algn="ctr">
              <a:buNone/>
              <a:defRPr sz="4000" b="0" i="0">
                <a:solidFill>
                  <a:schemeClr val="bg1"/>
                </a:solidFill>
                <a:latin typeface="AliHYAiHei-Beta" charset="-122"/>
                <a:ea typeface="AliHYAiHei-Beta" charset="-122"/>
                <a:cs typeface="AliHYAiHei-Beta"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单击此处编辑版本和修订日期</a:t>
            </a:r>
          </a:p>
        </p:txBody>
      </p:sp>
      <p:sp>
        <p:nvSpPr>
          <p:cNvPr id="11" name="文本占位符 12"/>
          <p:cNvSpPr>
            <a:spLocks noGrp="1"/>
          </p:cNvSpPr>
          <p:nvPr>
            <p:ph type="body" sz="quarter" idx="12" hasCustomPrompt="1"/>
          </p:nvPr>
        </p:nvSpPr>
        <p:spPr>
          <a:xfrm>
            <a:off x="245328" y="2587208"/>
            <a:ext cx="11701346" cy="573967"/>
          </a:xfrm>
          <a:prstGeom prst="rect">
            <a:avLst/>
          </a:prstGeom>
        </p:spPr>
        <p:txBody>
          <a:bodyPr/>
          <a:lstStyle>
            <a:lvl1pPr marL="0" indent="0" algn="ctr">
              <a:buNone/>
              <a:defRPr sz="3200" b="0" i="0">
                <a:solidFill>
                  <a:schemeClr val="bg1"/>
                </a:solidFill>
                <a:latin typeface="AliHYAiHei-Beta" charset="-122"/>
                <a:ea typeface="AliHYAiHei-Beta" charset="-122"/>
                <a:cs typeface="AliHYAiHei-Beta"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单击此处编辑编号</a:t>
            </a:r>
          </a:p>
        </p:txBody>
      </p:sp>
    </p:spTree>
    <p:extLst>
      <p:ext uri="{BB962C8B-B14F-4D97-AF65-F5344CB8AC3E}">
        <p14:creationId xmlns:p14="http://schemas.microsoft.com/office/powerpoint/2010/main" val="667301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版面上下">
    <p:spTree>
      <p:nvGrpSpPr>
        <p:cNvPr id="1" name=""/>
        <p:cNvGrpSpPr/>
        <p:nvPr/>
      </p:nvGrpSpPr>
      <p:grpSpPr>
        <a:xfrm>
          <a:off x="0" y="0"/>
          <a:ext cx="0" cy="0"/>
          <a:chOff x="0" y="0"/>
          <a:chExt cx="0" cy="0"/>
        </a:xfrm>
      </p:grpSpPr>
      <p:sp>
        <p:nvSpPr>
          <p:cNvPr id="60" name="矩形 76"/>
          <p:cNvSpPr/>
          <p:nvPr userDrawn="1"/>
        </p:nvSpPr>
        <p:spPr>
          <a:xfrm rot="10800000">
            <a:off x="-2" y="-1"/>
            <a:ext cx="10266745" cy="1365812"/>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76"/>
          <p:cNvSpPr/>
          <p:nvPr userDrawn="1"/>
        </p:nvSpPr>
        <p:spPr>
          <a:xfrm rot="10800000" flipH="1">
            <a:off x="7500395" y="0"/>
            <a:ext cx="4691605" cy="1365812"/>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316991 w 6673109"/>
              <a:gd name="connsiteY3" fmla="*/ 4971597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2316991" y="4971597"/>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矩形 53"/>
          <p:cNvSpPr/>
          <p:nvPr userDrawn="1"/>
        </p:nvSpPr>
        <p:spPr>
          <a:xfrm>
            <a:off x="0" y="1365813"/>
            <a:ext cx="12192000" cy="5492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文本占位符 12"/>
          <p:cNvSpPr>
            <a:spLocks noGrp="1"/>
          </p:cNvSpPr>
          <p:nvPr>
            <p:ph type="body" sz="quarter" idx="10" hasCustomPrompt="1"/>
          </p:nvPr>
        </p:nvSpPr>
        <p:spPr>
          <a:xfrm>
            <a:off x="569088" y="569315"/>
            <a:ext cx="11053823" cy="565004"/>
          </a:xfrm>
          <a:prstGeom prst="rect">
            <a:avLst/>
          </a:prstGeom>
        </p:spPr>
        <p:txBody>
          <a:bodyPr/>
          <a:lstStyle>
            <a:lvl1pPr marL="0" indent="0" algn="l">
              <a:buNone/>
              <a:defRPr sz="3200" b="1" i="0">
                <a:solidFill>
                  <a:schemeClr val="bg1"/>
                </a:solidFill>
                <a:latin typeface="Source Han Sans CN" charset="-122"/>
                <a:ea typeface="Source Han Sans CN" charset="-122"/>
                <a:cs typeface="Source Han Sans CN"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单击此处编辑本页标题</a:t>
            </a:r>
          </a:p>
        </p:txBody>
      </p:sp>
      <p:sp>
        <p:nvSpPr>
          <p:cNvPr id="57" name="文本占位符 56"/>
          <p:cNvSpPr>
            <a:spLocks noGrp="1"/>
          </p:cNvSpPr>
          <p:nvPr>
            <p:ph type="body" sz="quarter" idx="11" hasCustomPrompt="1"/>
          </p:nvPr>
        </p:nvSpPr>
        <p:spPr>
          <a:xfrm>
            <a:off x="569088" y="1620456"/>
            <a:ext cx="6178953" cy="4664597"/>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
        <p:nvSpPr>
          <p:cNvPr id="59" name="图片占位符 58"/>
          <p:cNvSpPr>
            <a:spLocks noGrp="1"/>
          </p:cNvSpPr>
          <p:nvPr>
            <p:ph type="pic" sz="quarter" idx="12"/>
          </p:nvPr>
        </p:nvSpPr>
        <p:spPr>
          <a:xfrm>
            <a:off x="7013575" y="1620456"/>
            <a:ext cx="4609336" cy="4664597"/>
          </a:xfrm>
          <a:prstGeom prst="rect">
            <a:avLst/>
          </a:prstGeom>
        </p:spPr>
        <p:txBody>
          <a:bodyPr anchor="ctr"/>
          <a:lstStyle>
            <a:lvl1pPr marL="0" indent="0" algn="ctr">
              <a:buNone/>
              <a:defRPr sz="1800">
                <a:solidFill>
                  <a:schemeClr val="tx1">
                    <a:lumMod val="50000"/>
                    <a:lumOff val="50000"/>
                  </a:schemeClr>
                </a:solidFill>
              </a:defRPr>
            </a:lvl1pPr>
          </a:lstStyle>
          <a:p>
            <a:endParaRPr kumimoji="1" lang="zh-CN" altLang="en-US"/>
          </a:p>
        </p:txBody>
      </p:sp>
    </p:spTree>
    <p:extLst>
      <p:ext uri="{BB962C8B-B14F-4D97-AF65-F5344CB8AC3E}">
        <p14:creationId xmlns:p14="http://schemas.microsoft.com/office/powerpoint/2010/main" val="1821386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版面左右">
    <p:spTree>
      <p:nvGrpSpPr>
        <p:cNvPr id="1" name=""/>
        <p:cNvGrpSpPr/>
        <p:nvPr/>
      </p:nvGrpSpPr>
      <p:grpSpPr>
        <a:xfrm>
          <a:off x="0" y="0"/>
          <a:ext cx="0" cy="0"/>
          <a:chOff x="0" y="0"/>
          <a:chExt cx="0" cy="0"/>
        </a:xfrm>
      </p:grpSpPr>
      <p:sp>
        <p:nvSpPr>
          <p:cNvPr id="8" name="矩形 76"/>
          <p:cNvSpPr/>
          <p:nvPr userDrawn="1"/>
        </p:nvSpPr>
        <p:spPr>
          <a:xfrm rot="5400000">
            <a:off x="-1168858" y="3819463"/>
            <a:ext cx="4207397"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76"/>
          <p:cNvSpPr/>
          <p:nvPr userDrawn="1"/>
        </p:nvSpPr>
        <p:spPr>
          <a:xfrm rot="16200000" flipV="1">
            <a:off x="-947799" y="950454"/>
            <a:ext cx="5868367" cy="3967457"/>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3970115" y="0"/>
            <a:ext cx="8221883"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12"/>
          <p:cNvSpPr>
            <a:spLocks noGrp="1"/>
          </p:cNvSpPr>
          <p:nvPr>
            <p:ph type="body" sz="quarter" idx="10" hasCustomPrompt="1"/>
          </p:nvPr>
        </p:nvSpPr>
        <p:spPr>
          <a:xfrm>
            <a:off x="569089" y="474562"/>
            <a:ext cx="3146386" cy="5879939"/>
          </a:xfrm>
          <a:prstGeom prst="rect">
            <a:avLst/>
          </a:prstGeom>
        </p:spPr>
        <p:txBody>
          <a:bodyPr/>
          <a:lstStyle>
            <a:lvl1pPr marL="0" indent="0" algn="l">
              <a:lnSpc>
                <a:spcPct val="150000"/>
              </a:lnSpc>
              <a:buNone/>
              <a:defRPr sz="3200" b="1" i="0">
                <a:solidFill>
                  <a:schemeClr val="bg1"/>
                </a:solidFill>
                <a:latin typeface="Source Han Sans CN" charset="-122"/>
                <a:ea typeface="Source Han Sans CN" charset="-122"/>
                <a:cs typeface="Source Han Sans CN"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单击此处编辑本页标题</a:t>
            </a:r>
          </a:p>
        </p:txBody>
      </p:sp>
      <p:sp>
        <p:nvSpPr>
          <p:cNvPr id="5" name="文本占位符 56"/>
          <p:cNvSpPr>
            <a:spLocks noGrp="1"/>
          </p:cNvSpPr>
          <p:nvPr>
            <p:ph type="body" sz="quarter" idx="11" hasCustomPrompt="1"/>
          </p:nvPr>
        </p:nvSpPr>
        <p:spPr>
          <a:xfrm>
            <a:off x="4284561" y="474562"/>
            <a:ext cx="7338350" cy="5879939"/>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Tree>
    <p:extLst>
      <p:ext uri="{BB962C8B-B14F-4D97-AF65-F5344CB8AC3E}">
        <p14:creationId xmlns:p14="http://schemas.microsoft.com/office/powerpoint/2010/main" val="1925681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版面右左">
    <p:spTree>
      <p:nvGrpSpPr>
        <p:cNvPr id="1" name=""/>
        <p:cNvGrpSpPr/>
        <p:nvPr/>
      </p:nvGrpSpPr>
      <p:grpSpPr>
        <a:xfrm>
          <a:off x="0" y="0"/>
          <a:ext cx="0" cy="0"/>
          <a:chOff x="0" y="0"/>
          <a:chExt cx="0" cy="0"/>
        </a:xfrm>
      </p:grpSpPr>
      <p:sp>
        <p:nvSpPr>
          <p:cNvPr id="6" name="矩形 76"/>
          <p:cNvSpPr/>
          <p:nvPr userDrawn="1"/>
        </p:nvSpPr>
        <p:spPr>
          <a:xfrm rot="5400000" flipV="1">
            <a:off x="9090949" y="3756952"/>
            <a:ext cx="4207397" cy="1994703"/>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76"/>
          <p:cNvSpPr/>
          <p:nvPr userDrawn="1"/>
        </p:nvSpPr>
        <p:spPr>
          <a:xfrm rot="16200000">
            <a:off x="7271431" y="947794"/>
            <a:ext cx="5868367" cy="3972774"/>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0" y="0"/>
            <a:ext cx="8221883"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12"/>
          <p:cNvSpPr>
            <a:spLocks noGrp="1"/>
          </p:cNvSpPr>
          <p:nvPr>
            <p:ph type="body" sz="quarter" idx="10" hasCustomPrompt="1"/>
          </p:nvPr>
        </p:nvSpPr>
        <p:spPr>
          <a:xfrm>
            <a:off x="8476525" y="474562"/>
            <a:ext cx="3146386" cy="5879939"/>
          </a:xfrm>
          <a:prstGeom prst="rect">
            <a:avLst/>
          </a:prstGeom>
        </p:spPr>
        <p:txBody>
          <a:bodyPr/>
          <a:lstStyle>
            <a:lvl1pPr marL="0" indent="0" algn="l">
              <a:lnSpc>
                <a:spcPct val="150000"/>
              </a:lnSpc>
              <a:buNone/>
              <a:defRPr sz="3200" b="1" i="0">
                <a:solidFill>
                  <a:schemeClr val="bg1"/>
                </a:solidFill>
                <a:latin typeface="Source Han Sans CN" charset="-122"/>
                <a:ea typeface="Source Han Sans CN" charset="-122"/>
                <a:cs typeface="Source Han Sans CN"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单击此处编辑本页标题</a:t>
            </a:r>
          </a:p>
        </p:txBody>
      </p:sp>
      <p:sp>
        <p:nvSpPr>
          <p:cNvPr id="5" name="文本占位符 56"/>
          <p:cNvSpPr>
            <a:spLocks noGrp="1"/>
          </p:cNvSpPr>
          <p:nvPr>
            <p:ph type="body" sz="quarter" idx="11" hasCustomPrompt="1"/>
          </p:nvPr>
        </p:nvSpPr>
        <p:spPr>
          <a:xfrm>
            <a:off x="603812" y="474562"/>
            <a:ext cx="7338350" cy="5879939"/>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Tree>
    <p:extLst>
      <p:ext uri="{BB962C8B-B14F-4D97-AF65-F5344CB8AC3E}">
        <p14:creationId xmlns:p14="http://schemas.microsoft.com/office/powerpoint/2010/main" val="12709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全屏版面文字">
    <p:spTree>
      <p:nvGrpSpPr>
        <p:cNvPr id="1" name=""/>
        <p:cNvGrpSpPr/>
        <p:nvPr/>
      </p:nvGrpSpPr>
      <p:grpSpPr>
        <a:xfrm>
          <a:off x="0" y="0"/>
          <a:ext cx="0" cy="0"/>
          <a:chOff x="0" y="0"/>
          <a:chExt cx="0" cy="0"/>
        </a:xfrm>
      </p:grpSpPr>
      <p:sp>
        <p:nvSpPr>
          <p:cNvPr id="6" name="矩形 76"/>
          <p:cNvSpPr/>
          <p:nvPr userDrawn="1"/>
        </p:nvSpPr>
        <p:spPr>
          <a:xfrm flipH="1" flipV="1">
            <a:off x="-1" y="0"/>
            <a:ext cx="10833904" cy="6829064"/>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9821" h="6865998">
                <a:moveTo>
                  <a:pt x="4612613" y="0"/>
                </a:moveTo>
                <a:lnTo>
                  <a:pt x="10059821" y="1828"/>
                </a:lnTo>
                <a:cubicBezTo>
                  <a:pt x="10052105" y="2289885"/>
                  <a:pt x="10044388" y="4577941"/>
                  <a:pt x="10036672" y="6865998"/>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76"/>
          <p:cNvSpPr/>
          <p:nvPr userDrawn="1"/>
        </p:nvSpPr>
        <p:spPr>
          <a:xfrm rot="10800000" flipH="1">
            <a:off x="2129743" y="4959385"/>
            <a:ext cx="10062258"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45940 w 6673109"/>
              <a:gd name="connsiteY3" fmla="*/ 4971598 h 4987636"/>
              <a:gd name="connsiteX4" fmla="*/ 0 w 6673109"/>
              <a:gd name="connsiteY4" fmla="*/ 29053 h 4987636"/>
              <a:gd name="connsiteX0" fmla="*/ 1040649 w 6427169"/>
              <a:gd name="connsiteY0" fmla="*/ 29053 h 4987636"/>
              <a:gd name="connsiteX1" fmla="*/ 6427169 w 6427169"/>
              <a:gd name="connsiteY1" fmla="*/ 0 h 4987636"/>
              <a:gd name="connsiteX2" fmla="*/ 6427169 w 6427169"/>
              <a:gd name="connsiteY2" fmla="*/ 4987636 h 4987636"/>
              <a:gd name="connsiteX3" fmla="*/ 0 w 6427169"/>
              <a:gd name="connsiteY3" fmla="*/ 4971598 h 4987636"/>
              <a:gd name="connsiteX4" fmla="*/ 1040649 w 6427169"/>
              <a:gd name="connsiteY4" fmla="*/ 29053 h 4987636"/>
              <a:gd name="connsiteX0" fmla="*/ 903413 w 6289933"/>
              <a:gd name="connsiteY0" fmla="*/ 29053 h 4987636"/>
              <a:gd name="connsiteX1" fmla="*/ 6289933 w 6289933"/>
              <a:gd name="connsiteY1" fmla="*/ 0 h 4987636"/>
              <a:gd name="connsiteX2" fmla="*/ 6289933 w 6289933"/>
              <a:gd name="connsiteY2" fmla="*/ 4987636 h 4987636"/>
              <a:gd name="connsiteX3" fmla="*/ 0 w 6289933"/>
              <a:gd name="connsiteY3" fmla="*/ 4940723 h 4987636"/>
              <a:gd name="connsiteX4" fmla="*/ 903413 w 6289933"/>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933" h="4987636">
                <a:moveTo>
                  <a:pt x="903413" y="29053"/>
                </a:moveTo>
                <a:lnTo>
                  <a:pt x="6289933" y="0"/>
                </a:lnTo>
                <a:lnTo>
                  <a:pt x="6289933" y="4987636"/>
                </a:lnTo>
                <a:lnTo>
                  <a:pt x="0" y="4940723"/>
                </a:lnTo>
                <a:lnTo>
                  <a:pt x="903413"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56"/>
          <p:cNvSpPr>
            <a:spLocks noGrp="1"/>
          </p:cNvSpPr>
          <p:nvPr>
            <p:ph type="body" sz="quarter" idx="11" hasCustomPrompt="1"/>
          </p:nvPr>
        </p:nvSpPr>
        <p:spPr>
          <a:xfrm>
            <a:off x="604777" y="474562"/>
            <a:ext cx="10982446" cy="5879939"/>
          </a:xfrm>
          <a:prstGeom prst="rect">
            <a:avLst/>
          </a:prstGeom>
        </p:spPr>
        <p:txBody>
          <a:bodyPr anchor="ct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solidFill>
                  <a:schemeClr val="bg1"/>
                </a:solidFill>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Tree>
    <p:extLst>
      <p:ext uri="{BB962C8B-B14F-4D97-AF65-F5344CB8AC3E}">
        <p14:creationId xmlns:p14="http://schemas.microsoft.com/office/powerpoint/2010/main" val="301054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全屏版面图片">
    <p:spTree>
      <p:nvGrpSpPr>
        <p:cNvPr id="1" name=""/>
        <p:cNvGrpSpPr/>
        <p:nvPr/>
      </p:nvGrpSpPr>
      <p:grpSpPr>
        <a:xfrm>
          <a:off x="0" y="0"/>
          <a:ext cx="0" cy="0"/>
          <a:chOff x="0" y="0"/>
          <a:chExt cx="0" cy="0"/>
        </a:xfrm>
      </p:grpSpPr>
      <p:sp>
        <p:nvSpPr>
          <p:cNvPr id="4" name="矩形 3"/>
          <p:cNvSpPr/>
          <p:nvPr userDrawn="1"/>
        </p:nvSpPr>
        <p:spPr>
          <a:xfrm>
            <a:off x="0" y="0"/>
            <a:ext cx="12192000"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76"/>
          <p:cNvSpPr/>
          <p:nvPr userDrawn="1"/>
        </p:nvSpPr>
        <p:spPr>
          <a:xfrm flipH="1" flipV="1">
            <a:off x="-843" y="4435"/>
            <a:ext cx="10834746" cy="682462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 name="connsiteX0" fmla="*/ 4612613 w 10059821"/>
              <a:gd name="connsiteY0" fmla="*/ 0 h 6861539"/>
              <a:gd name="connsiteX1" fmla="*/ 10059821 w 10059821"/>
              <a:gd name="connsiteY1" fmla="*/ 1828 h 6861539"/>
              <a:gd name="connsiteX2" fmla="*/ 10047419 w 10059821"/>
              <a:gd name="connsiteY2" fmla="*/ 6831086 h 6861539"/>
              <a:gd name="connsiteX3" fmla="*/ 0 w 10059821"/>
              <a:gd name="connsiteY3" fmla="*/ 6861539 h 6861539"/>
              <a:gd name="connsiteX4" fmla="*/ 4612613 w 10059821"/>
              <a:gd name="connsiteY4" fmla="*/ 0 h 6861539"/>
              <a:gd name="connsiteX0" fmla="*/ 4612613 w 10080773"/>
              <a:gd name="connsiteY0" fmla="*/ 0 h 6861539"/>
              <a:gd name="connsiteX1" fmla="*/ 10059821 w 10080773"/>
              <a:gd name="connsiteY1" fmla="*/ 1828 h 6861539"/>
              <a:gd name="connsiteX2" fmla="*/ 10079662 w 10080773"/>
              <a:gd name="connsiteY2" fmla="*/ 6842723 h 6861539"/>
              <a:gd name="connsiteX3" fmla="*/ 0 w 10080773"/>
              <a:gd name="connsiteY3" fmla="*/ 6861539 h 6861539"/>
              <a:gd name="connsiteX4" fmla="*/ 4612613 w 10080773"/>
              <a:gd name="connsiteY4" fmla="*/ 0 h 6861539"/>
              <a:gd name="connsiteX0" fmla="*/ 4612613 w 10059821"/>
              <a:gd name="connsiteY0" fmla="*/ 0 h 6861539"/>
              <a:gd name="connsiteX1" fmla="*/ 10059821 w 10059821"/>
              <a:gd name="connsiteY1" fmla="*/ 1828 h 6861539"/>
              <a:gd name="connsiteX2" fmla="*/ 10047419 w 10059821"/>
              <a:gd name="connsiteY2" fmla="*/ 6854360 h 6861539"/>
              <a:gd name="connsiteX3" fmla="*/ 0 w 10059821"/>
              <a:gd name="connsiteY3" fmla="*/ 6861539 h 6861539"/>
              <a:gd name="connsiteX4" fmla="*/ 4612613 w 10059821"/>
              <a:gd name="connsiteY4" fmla="*/ 0 h 6861539"/>
              <a:gd name="connsiteX0" fmla="*/ 4612613 w 10060603"/>
              <a:gd name="connsiteY0" fmla="*/ 0 h 6861539"/>
              <a:gd name="connsiteX1" fmla="*/ 10059821 w 10060603"/>
              <a:gd name="connsiteY1" fmla="*/ 1828 h 6861539"/>
              <a:gd name="connsiteX2" fmla="*/ 10058167 w 10060603"/>
              <a:gd name="connsiteY2" fmla="*/ 6842724 h 6861539"/>
              <a:gd name="connsiteX3" fmla="*/ 0 w 10060603"/>
              <a:gd name="connsiteY3" fmla="*/ 6861539 h 6861539"/>
              <a:gd name="connsiteX4" fmla="*/ 4612613 w 10060603"/>
              <a:gd name="connsiteY4" fmla="*/ 0 h 6861539"/>
              <a:gd name="connsiteX0" fmla="*/ 4612613 w 10059821"/>
              <a:gd name="connsiteY0" fmla="*/ 0 h 6877636"/>
              <a:gd name="connsiteX1" fmla="*/ 10059821 w 10059821"/>
              <a:gd name="connsiteY1" fmla="*/ 1828 h 6877636"/>
              <a:gd name="connsiteX2" fmla="*/ 10047419 w 10059821"/>
              <a:gd name="connsiteY2" fmla="*/ 6877636 h 6877636"/>
              <a:gd name="connsiteX3" fmla="*/ 0 w 10059821"/>
              <a:gd name="connsiteY3" fmla="*/ 6861539 h 6877636"/>
              <a:gd name="connsiteX4" fmla="*/ 4612613 w 10059821"/>
              <a:gd name="connsiteY4" fmla="*/ 0 h 6877636"/>
              <a:gd name="connsiteX0" fmla="*/ 4612613 w 10060603"/>
              <a:gd name="connsiteY0" fmla="*/ 0 h 6861539"/>
              <a:gd name="connsiteX1" fmla="*/ 10059821 w 10060603"/>
              <a:gd name="connsiteY1" fmla="*/ 1828 h 6861539"/>
              <a:gd name="connsiteX2" fmla="*/ 10058167 w 10060603"/>
              <a:gd name="connsiteY2" fmla="*/ 6854361 h 6861539"/>
              <a:gd name="connsiteX3" fmla="*/ 0 w 10060603"/>
              <a:gd name="connsiteY3" fmla="*/ 6861539 h 6861539"/>
              <a:gd name="connsiteX4" fmla="*/ 4612613 w 10060603"/>
              <a:gd name="connsiteY4" fmla="*/ 0 h 6861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0603" h="6861539">
                <a:moveTo>
                  <a:pt x="4612613" y="0"/>
                </a:moveTo>
                <a:lnTo>
                  <a:pt x="10059821" y="1828"/>
                </a:lnTo>
                <a:cubicBezTo>
                  <a:pt x="10052105" y="2289885"/>
                  <a:pt x="10065883" y="4566304"/>
                  <a:pt x="10058167" y="6854361"/>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76"/>
          <p:cNvSpPr/>
          <p:nvPr userDrawn="1"/>
        </p:nvSpPr>
        <p:spPr>
          <a:xfrm rot="10800000" flipH="1">
            <a:off x="2129743" y="4959385"/>
            <a:ext cx="10062258"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45940 w 6673109"/>
              <a:gd name="connsiteY3" fmla="*/ 4971598 h 4987636"/>
              <a:gd name="connsiteX4" fmla="*/ 0 w 6673109"/>
              <a:gd name="connsiteY4" fmla="*/ 29053 h 4987636"/>
              <a:gd name="connsiteX0" fmla="*/ 1040649 w 6427169"/>
              <a:gd name="connsiteY0" fmla="*/ 29053 h 4987636"/>
              <a:gd name="connsiteX1" fmla="*/ 6427169 w 6427169"/>
              <a:gd name="connsiteY1" fmla="*/ 0 h 4987636"/>
              <a:gd name="connsiteX2" fmla="*/ 6427169 w 6427169"/>
              <a:gd name="connsiteY2" fmla="*/ 4987636 h 4987636"/>
              <a:gd name="connsiteX3" fmla="*/ 0 w 6427169"/>
              <a:gd name="connsiteY3" fmla="*/ 4971598 h 4987636"/>
              <a:gd name="connsiteX4" fmla="*/ 1040649 w 6427169"/>
              <a:gd name="connsiteY4" fmla="*/ 29053 h 4987636"/>
              <a:gd name="connsiteX0" fmla="*/ 903413 w 6289933"/>
              <a:gd name="connsiteY0" fmla="*/ 29053 h 4987636"/>
              <a:gd name="connsiteX1" fmla="*/ 6289933 w 6289933"/>
              <a:gd name="connsiteY1" fmla="*/ 0 h 4987636"/>
              <a:gd name="connsiteX2" fmla="*/ 6289933 w 6289933"/>
              <a:gd name="connsiteY2" fmla="*/ 4987636 h 4987636"/>
              <a:gd name="connsiteX3" fmla="*/ 0 w 6289933"/>
              <a:gd name="connsiteY3" fmla="*/ 4940723 h 4987636"/>
              <a:gd name="connsiteX4" fmla="*/ 903413 w 6289933"/>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933" h="4987636">
                <a:moveTo>
                  <a:pt x="903413" y="29053"/>
                </a:moveTo>
                <a:lnTo>
                  <a:pt x="6289933" y="0"/>
                </a:lnTo>
                <a:lnTo>
                  <a:pt x="6289933" y="4987636"/>
                </a:lnTo>
                <a:lnTo>
                  <a:pt x="0" y="4940723"/>
                </a:lnTo>
                <a:lnTo>
                  <a:pt x="903413" y="29053"/>
                </a:lnTo>
                <a:close/>
              </a:path>
            </a:pathLst>
          </a:cu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图片占位符 58"/>
          <p:cNvSpPr>
            <a:spLocks noGrp="1"/>
          </p:cNvSpPr>
          <p:nvPr>
            <p:ph type="pic" sz="quarter" idx="12" hasCustomPrompt="1"/>
          </p:nvPr>
        </p:nvSpPr>
        <p:spPr>
          <a:xfrm>
            <a:off x="0" y="14467"/>
            <a:ext cx="12192843" cy="6858000"/>
          </a:xfrm>
          <a:prstGeom prst="rect">
            <a:avLst/>
          </a:prstGeom>
        </p:spPr>
        <p:txBody>
          <a:bodyPr anchor="ctr"/>
          <a:lstStyle>
            <a:lvl1pPr marL="0" indent="0" algn="ctr">
              <a:buNone/>
              <a:defRPr sz="3200">
                <a:solidFill>
                  <a:schemeClr val="bg2">
                    <a:lumMod val="75000"/>
                  </a:schemeClr>
                </a:solidFill>
              </a:defRPr>
            </a:lvl1pPr>
          </a:lstStyle>
          <a:p>
            <a:r>
              <a:rPr kumimoji="1" lang="zh-CN" altLang="en-US"/>
              <a:t>全屏展示的图片应图片居中放置</a:t>
            </a:r>
          </a:p>
        </p:txBody>
      </p:sp>
    </p:spTree>
    <p:extLst>
      <p:ext uri="{BB962C8B-B14F-4D97-AF65-F5344CB8AC3E}">
        <p14:creationId xmlns:p14="http://schemas.microsoft.com/office/powerpoint/2010/main" val="783979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矩形 9"/>
          <p:cNvSpPr/>
          <p:nvPr userDrawn="1"/>
        </p:nvSpPr>
        <p:spPr>
          <a:xfrm>
            <a:off x="0" y="0"/>
            <a:ext cx="12192000" cy="6858000"/>
          </a:xfrm>
          <a:prstGeom prst="rect">
            <a:avLst/>
          </a:prstGeom>
          <a:solidFill>
            <a:srgbClr val="C00D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a:off x="0" y="0"/>
            <a:ext cx="12192000" cy="6858000"/>
          </a:xfrm>
          <a:prstGeom prst="rect">
            <a:avLst/>
          </a:prstGeom>
          <a:solidFill>
            <a:srgbClr val="008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364349"/>
      </p:ext>
    </p:extLst>
  </p:cSld>
  <p:clrMap bg1="lt1" tx1="dk1" bg2="lt2" tx2="dk2" accent1="accent1" accent2="accent2" accent3="accent3" accent4="accent4" accent5="accent5" accent6="accent6" hlink="hlink" folHlink="folHlink"/>
  <p:sldLayoutIdLst>
    <p:sldLayoutId id="2147483652" r:id="rId1"/>
    <p:sldLayoutId id="2147483667" r:id="rId2"/>
    <p:sldLayoutId id="2147483665" r:id="rId3"/>
    <p:sldLayoutId id="2147483659" r:id="rId4"/>
    <p:sldLayoutId id="2147483653" r:id="rId5"/>
    <p:sldLayoutId id="2147483660" r:id="rId6"/>
    <p:sldLayoutId id="2147483661" r:id="rId7"/>
    <p:sldLayoutId id="2147483662" r:id="rId8"/>
    <p:sldLayoutId id="2147483663" r:id="rId9"/>
    <p:sldLayoutId id="2147483666" r:id="rId10"/>
    <p:sldLayoutId id="21474836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2018</a:t>
            </a:r>
            <a:r>
              <a:rPr kumimoji="1" lang="zh-CN" altLang="en-US" dirty="0" smtClean="0"/>
              <a:t>普及组复赛</a:t>
            </a:r>
            <a:endParaRPr kumimoji="1" lang="zh-CN" altLang="en-US" dirty="0"/>
          </a:p>
        </p:txBody>
      </p:sp>
      <p:sp>
        <p:nvSpPr>
          <p:cNvPr id="3" name="副标题 2"/>
          <p:cNvSpPr>
            <a:spLocks noGrp="1"/>
          </p:cNvSpPr>
          <p:nvPr>
            <p:ph type="subTitle" idx="1"/>
          </p:nvPr>
        </p:nvSpPr>
        <p:spPr/>
        <p:txBody>
          <a:bodyPr/>
          <a:lstStyle/>
          <a:p>
            <a:r>
              <a:rPr kumimoji="1" lang="zh-CN" altLang="en-US" dirty="0"/>
              <a:t>赛</a:t>
            </a:r>
            <a:r>
              <a:rPr kumimoji="1" lang="zh-CN" altLang="en-US" dirty="0" smtClean="0"/>
              <a:t>前辅导</a:t>
            </a:r>
            <a:r>
              <a:rPr kumimoji="1" lang="en-US" altLang="zh-CN" dirty="0" smtClean="0"/>
              <a:t>-Day3</a:t>
            </a:r>
            <a:endParaRPr kumimoji="1" lang="zh-CN" altLang="en-US" dirty="0"/>
          </a:p>
        </p:txBody>
      </p:sp>
      <p:sp>
        <p:nvSpPr>
          <p:cNvPr id="4" name="文本占位符 3"/>
          <p:cNvSpPr>
            <a:spLocks noGrp="1"/>
          </p:cNvSpPr>
          <p:nvPr>
            <p:ph type="body" sz="quarter" idx="10"/>
          </p:nvPr>
        </p:nvSpPr>
        <p:spPr/>
        <p:txBody>
          <a:bodyPr/>
          <a:lstStyle/>
          <a:p>
            <a:r>
              <a:rPr kumimoji="1" lang="zh-CN" altLang="en-US" smtClean="0"/>
              <a:t>奚政</a:t>
            </a:r>
            <a:endParaRPr kumimoji="1" lang="zh-CN" altLang="en-US" dirty="0"/>
          </a:p>
        </p:txBody>
      </p:sp>
      <p:sp>
        <p:nvSpPr>
          <p:cNvPr id="5" name="文本占位符 4"/>
          <p:cNvSpPr>
            <a:spLocks noGrp="1"/>
          </p:cNvSpPr>
          <p:nvPr>
            <p:ph type="body" sz="quarter" idx="11"/>
          </p:nvPr>
        </p:nvSpPr>
        <p:spPr/>
        <p:txBody>
          <a:bodyPr/>
          <a:lstStyle/>
          <a:p>
            <a:endParaRPr kumimoji="1" lang="zh-CN" altLang="en-US" dirty="0"/>
          </a:p>
        </p:txBody>
      </p:sp>
    </p:spTree>
    <p:extLst>
      <p:ext uri="{BB962C8B-B14F-4D97-AF65-F5344CB8AC3E}">
        <p14:creationId xmlns:p14="http://schemas.microsoft.com/office/powerpoint/2010/main" val="1260955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T1 </a:t>
            </a:r>
            <a:r>
              <a:rPr lang="zh-CN" altLang="en-US" dirty="0" smtClean="0"/>
              <a:t>旗帜 </a:t>
            </a:r>
            <a:r>
              <a:rPr lang="en-US" altLang="zh-CN" dirty="0" smtClean="0"/>
              <a:t>—— </a:t>
            </a:r>
            <a:r>
              <a:rPr lang="zh-CN" altLang="en-US" dirty="0" smtClean="0"/>
              <a:t>优化</a:t>
            </a:r>
            <a:endParaRPr lang="en-US" altLang="zh-CN" dirty="0"/>
          </a:p>
        </p:txBody>
      </p:sp>
      <p:sp>
        <p:nvSpPr>
          <p:cNvPr id="3" name="文本占位符 2"/>
          <p:cNvSpPr>
            <a:spLocks noGrp="1"/>
          </p:cNvSpPr>
          <p:nvPr>
            <p:ph type="body" sz="quarter" idx="11"/>
          </p:nvPr>
        </p:nvSpPr>
        <p:spPr>
          <a:xfrm>
            <a:off x="569088" y="1620456"/>
            <a:ext cx="11053823" cy="4664597"/>
          </a:xfrm>
        </p:spPr>
        <p:txBody>
          <a:bodyPr/>
          <a:lstStyle/>
          <a:p>
            <a:r>
              <a:rPr lang="zh-CN" altLang="en-US" dirty="0" smtClean="0"/>
              <a:t>换个角度分析，我们希望修改的格子数尽量少，实际就意味着</a:t>
            </a:r>
            <a:r>
              <a:rPr lang="zh-CN" altLang="en-US" dirty="0" smtClean="0">
                <a:solidFill>
                  <a:srgbClr val="FF0000"/>
                </a:solidFill>
              </a:rPr>
              <a:t>目标颜色</a:t>
            </a:r>
            <a:r>
              <a:rPr lang="zh-CN" altLang="en-US" dirty="0" smtClean="0"/>
              <a:t>在原旗帜中的数量</a:t>
            </a:r>
            <a:r>
              <a:rPr lang="zh-CN" altLang="en-US" dirty="0" smtClean="0">
                <a:solidFill>
                  <a:srgbClr val="FF0000"/>
                </a:solidFill>
              </a:rPr>
              <a:t>尽量多</a:t>
            </a:r>
            <a:r>
              <a:rPr lang="zh-CN" altLang="en-US" dirty="0" smtClean="0"/>
              <a:t>。</a:t>
            </a:r>
            <a:endParaRPr lang="en-US" altLang="zh-CN" dirty="0" smtClean="0"/>
          </a:p>
          <a:p>
            <a:r>
              <a:rPr lang="zh-CN" altLang="en-US" dirty="0" smtClean="0"/>
              <a:t>对于每一半旗帜来说，当然是改成原先数量最多的那种颜色，需要修改的格子最少。</a:t>
            </a:r>
            <a:endParaRPr lang="en-US" altLang="zh-CN" dirty="0" smtClean="0"/>
          </a:p>
          <a:p>
            <a:r>
              <a:rPr lang="zh-CN" altLang="en-US" dirty="0"/>
              <a:t>但</a:t>
            </a:r>
            <a:r>
              <a:rPr lang="zh-CN" altLang="en-US" dirty="0" smtClean="0"/>
              <a:t>实际上，由于两半的</a:t>
            </a:r>
            <a:r>
              <a:rPr lang="zh-CN" altLang="en-US" dirty="0" smtClean="0">
                <a:solidFill>
                  <a:srgbClr val="FF0000"/>
                </a:solidFill>
              </a:rPr>
              <a:t>颜色不能相同</a:t>
            </a:r>
            <a:r>
              <a:rPr lang="zh-CN" altLang="en-US" dirty="0" smtClean="0"/>
              <a:t>，所以将两半分别进行贪心，会出现两半的最大数量对应颜色相同，则会导致错误。</a:t>
            </a:r>
            <a:endParaRPr lang="en-US" altLang="zh-CN" dirty="0" smtClean="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64074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T1 </a:t>
            </a:r>
            <a:r>
              <a:rPr lang="zh-CN" altLang="en-US" dirty="0" smtClean="0"/>
              <a:t>旗帜 </a:t>
            </a:r>
            <a:r>
              <a:rPr lang="en-US" altLang="zh-CN" dirty="0" smtClean="0"/>
              <a:t>—— </a:t>
            </a:r>
            <a:r>
              <a:rPr lang="zh-CN" altLang="en-US" dirty="0" smtClean="0"/>
              <a:t>优化</a:t>
            </a:r>
            <a:endParaRPr lang="en-US" altLang="zh-CN" dirty="0"/>
          </a:p>
        </p:txBody>
      </p:sp>
      <p:sp>
        <p:nvSpPr>
          <p:cNvPr id="3" name="文本占位符 2"/>
          <p:cNvSpPr>
            <a:spLocks noGrp="1"/>
          </p:cNvSpPr>
          <p:nvPr>
            <p:ph type="body" sz="quarter" idx="11"/>
          </p:nvPr>
        </p:nvSpPr>
        <p:spPr>
          <a:xfrm>
            <a:off x="569088" y="1620456"/>
            <a:ext cx="11053823" cy="5237544"/>
          </a:xfrm>
        </p:spPr>
        <p:txBody>
          <a:bodyPr/>
          <a:lstStyle/>
          <a:p>
            <a:r>
              <a:rPr lang="zh-CN" altLang="en-US" dirty="0" smtClean="0"/>
              <a:t>我们可以记录两半的最大数量、次大数量，以及对应的颜色。</a:t>
            </a:r>
            <a:endParaRPr lang="en-US" altLang="zh-CN" dirty="0" smtClean="0"/>
          </a:p>
          <a:p>
            <a:r>
              <a:rPr lang="zh-CN" altLang="en-US" dirty="0" smtClean="0"/>
              <a:t>分别记为：</a:t>
            </a:r>
            <a:r>
              <a:rPr lang="en-US" altLang="zh-CN" dirty="0" smtClean="0"/>
              <a:t>Max1,Sub1,a1,b1;Max2,Sub2,a2,b2</a:t>
            </a:r>
            <a:r>
              <a:rPr lang="zh-CN" altLang="en-US" dirty="0" smtClean="0"/>
              <a:t>。</a:t>
            </a:r>
            <a:endParaRPr lang="en-US" altLang="zh-CN" dirty="0" smtClean="0"/>
          </a:p>
          <a:p>
            <a:endParaRPr lang="en-US" altLang="zh-CN" dirty="0" smtClean="0"/>
          </a:p>
          <a:p>
            <a:r>
              <a:rPr lang="zh-CN" altLang="en-US" dirty="0" smtClean="0"/>
              <a:t>那么如果</a:t>
            </a:r>
            <a:r>
              <a:rPr lang="en-US" altLang="zh-CN" dirty="0" smtClean="0"/>
              <a:t>a1!=a2</a:t>
            </a:r>
            <a:r>
              <a:rPr lang="zh-CN" altLang="en-US" dirty="0" smtClean="0"/>
              <a:t>，则直接将目标颜色分别定为</a:t>
            </a:r>
            <a:r>
              <a:rPr lang="en-US" altLang="zh-CN" dirty="0" smtClean="0"/>
              <a:t>a1</a:t>
            </a:r>
            <a:r>
              <a:rPr lang="zh-CN" altLang="en-US" dirty="0" smtClean="0"/>
              <a:t>和</a:t>
            </a:r>
            <a:r>
              <a:rPr lang="en-US" altLang="zh-CN" dirty="0" smtClean="0"/>
              <a:t>a2</a:t>
            </a:r>
            <a:r>
              <a:rPr lang="zh-CN" altLang="en-US" dirty="0" smtClean="0"/>
              <a:t>：</a:t>
            </a:r>
            <a:r>
              <a:rPr lang="en-US" altLang="zh-CN" dirty="0" err="1" smtClean="0"/>
              <a:t>ans</a:t>
            </a:r>
            <a:r>
              <a:rPr lang="en-US" altLang="zh-CN" dirty="0" smtClean="0"/>
              <a:t> = n</a:t>
            </a:r>
            <a:r>
              <a:rPr lang="zh-CN" altLang="en-US" dirty="0" smtClean="0"/>
              <a:t>*</a:t>
            </a:r>
            <a:r>
              <a:rPr lang="en-US" altLang="zh-CN" dirty="0" smtClean="0"/>
              <a:t>m-Max1-Max2</a:t>
            </a:r>
            <a:r>
              <a:rPr lang="zh-CN" altLang="en-US" dirty="0" smtClean="0"/>
              <a:t>。</a:t>
            </a:r>
            <a:endParaRPr lang="en-US" altLang="zh-CN" dirty="0" smtClean="0"/>
          </a:p>
          <a:p>
            <a:endParaRPr lang="en-US" altLang="zh-CN" dirty="0" smtClean="0"/>
          </a:p>
          <a:p>
            <a:r>
              <a:rPr lang="zh-CN" altLang="en-US" dirty="0" smtClean="0"/>
              <a:t>否则，由于不能取</a:t>
            </a:r>
            <a:r>
              <a:rPr lang="en-US" altLang="zh-CN" dirty="0" smtClean="0"/>
              <a:t>Max1</a:t>
            </a:r>
            <a:r>
              <a:rPr lang="zh-CN" altLang="en-US" dirty="0" smtClean="0"/>
              <a:t>和</a:t>
            </a:r>
            <a:r>
              <a:rPr lang="en-US" altLang="zh-CN" dirty="0" smtClean="0"/>
              <a:t>Max2</a:t>
            </a:r>
            <a:r>
              <a:rPr lang="zh-CN" altLang="en-US" dirty="0" smtClean="0"/>
              <a:t>，则最优情况应该为</a:t>
            </a:r>
            <a:r>
              <a:rPr lang="en-US" altLang="zh-CN" dirty="0" smtClean="0"/>
              <a:t>max(Max1+Sub2,Sub1+Max2)</a:t>
            </a:r>
            <a:r>
              <a:rPr lang="zh-CN" altLang="en-US" dirty="0" smtClean="0"/>
              <a:t>。</a:t>
            </a:r>
            <a:endParaRPr lang="en-US" altLang="zh-CN" dirty="0" smtClean="0"/>
          </a:p>
          <a:p>
            <a:r>
              <a:rPr lang="zh-CN" altLang="en-US" dirty="0" smtClean="0"/>
              <a:t>此处不会导致颜色冲突，因为</a:t>
            </a:r>
            <a:r>
              <a:rPr lang="en-US" altLang="zh-CN" dirty="0" smtClean="0"/>
              <a:t>a1==a2</a:t>
            </a:r>
            <a:r>
              <a:rPr lang="zh-CN" altLang="en-US" dirty="0" smtClean="0"/>
              <a:t>，因此</a:t>
            </a:r>
            <a:r>
              <a:rPr lang="en-US" altLang="zh-CN" dirty="0" smtClean="0"/>
              <a:t>a1!=b2</a:t>
            </a:r>
            <a:r>
              <a:rPr lang="zh-CN" altLang="en-US" dirty="0" smtClean="0"/>
              <a:t>且</a:t>
            </a:r>
            <a:r>
              <a:rPr lang="en-US" altLang="zh-CN" dirty="0" smtClean="0"/>
              <a:t>a2!=b1</a:t>
            </a:r>
            <a:endParaRPr lang="en-US" altLang="zh-CN" dirty="0"/>
          </a:p>
          <a:p>
            <a:r>
              <a:rPr lang="en-US" altLang="zh-CN" dirty="0" err="1" smtClean="0"/>
              <a:t>ans</a:t>
            </a:r>
            <a:r>
              <a:rPr lang="en-US" altLang="zh-CN" dirty="0" smtClean="0"/>
              <a:t> = n</a:t>
            </a:r>
            <a:r>
              <a:rPr lang="zh-CN" altLang="en-US" dirty="0"/>
              <a:t>*</a:t>
            </a:r>
            <a:r>
              <a:rPr lang="en-US" altLang="zh-CN" dirty="0" smtClean="0"/>
              <a:t>m - </a:t>
            </a:r>
            <a:r>
              <a:rPr lang="en-US" altLang="zh-CN" dirty="0"/>
              <a:t>max(Max1+Sub2,Sub1+Max2</a:t>
            </a:r>
            <a:r>
              <a:rPr lang="en-US" altLang="zh-CN" dirty="0" smtClean="0"/>
              <a:t>)</a:t>
            </a:r>
            <a:r>
              <a:rPr lang="zh-CN" altLang="en-US" dirty="0" smtClean="0"/>
              <a:t>。</a:t>
            </a:r>
            <a:endParaRPr lang="en-US" altLang="zh-CN" dirty="0" smtClean="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234842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T1 </a:t>
            </a:r>
            <a:r>
              <a:rPr lang="zh-CN" altLang="en-US" dirty="0" smtClean="0"/>
              <a:t>旗帜 </a:t>
            </a:r>
            <a:r>
              <a:rPr lang="en-US" altLang="zh-CN" dirty="0" smtClean="0"/>
              <a:t>—— </a:t>
            </a:r>
            <a:r>
              <a:rPr lang="zh-CN" altLang="en-US" dirty="0" smtClean="0"/>
              <a:t>优化</a:t>
            </a:r>
            <a:endParaRPr lang="en-US" altLang="zh-CN"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5237544"/>
              </a:xfrm>
            </p:spPr>
            <p:txBody>
              <a:bodyPr/>
              <a:lstStyle/>
              <a:p>
                <a:r>
                  <a:rPr lang="zh-CN" altLang="en-US" dirty="0" smtClean="0"/>
                  <a:t>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r>
                  <a:rPr lang="zh-CN" altLang="en-US" dirty="0" smtClean="0"/>
                  <a:t>。</a:t>
                </a:r>
                <a:endParaRPr lang="en-US" altLang="zh-CN" dirty="0" smtClean="0"/>
              </a:p>
              <a:p>
                <a:endParaRPr lang="en-US" altLang="zh-CN" dirty="0"/>
              </a:p>
              <a:p>
                <a:r>
                  <a:rPr lang="zh-CN" altLang="en-US" dirty="0" smtClean="0"/>
                  <a:t>另外直接存下数量和颜色，</a:t>
                </a:r>
                <a:endParaRPr lang="en-US" altLang="zh-CN" dirty="0" smtClean="0"/>
              </a:p>
              <a:p>
                <a:pPr marL="0" indent="0">
                  <a:buNone/>
                </a:pPr>
                <a:r>
                  <a:rPr lang="en-US" altLang="zh-CN" dirty="0" smtClean="0"/>
                  <a:t>  </a:t>
                </a:r>
                <a:r>
                  <a:rPr lang="zh-CN" altLang="en-US" dirty="0" smtClean="0"/>
                  <a:t>排序完取最大次大这样，</a:t>
                </a:r>
                <a:endParaRPr lang="en-US" altLang="zh-CN" dirty="0" smtClean="0"/>
              </a:p>
              <a:p>
                <a:pPr marL="0" indent="0">
                  <a:buNone/>
                </a:pPr>
                <a:r>
                  <a:rPr lang="en-US" altLang="zh-CN" dirty="0"/>
                  <a:t> </a:t>
                </a:r>
                <a:r>
                  <a:rPr lang="en-US" altLang="zh-CN" dirty="0" smtClean="0"/>
                  <a:t> </a:t>
                </a:r>
                <a:r>
                  <a:rPr lang="zh-CN" altLang="en-US" dirty="0" smtClean="0"/>
                  <a:t>也完全</a:t>
                </a:r>
                <a:r>
                  <a:rPr lang="en-US" altLang="zh-CN" dirty="0" smtClean="0"/>
                  <a:t>ok</a:t>
                </a:r>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5237544"/>
              </a:xfrm>
              <a:blipFill>
                <a:blip r:embed="rId2"/>
                <a:stretch>
                  <a:fillRect l="-71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pic>
        <p:nvPicPr>
          <p:cNvPr id="5" name="图片 4"/>
          <p:cNvPicPr>
            <a:picLocks noChangeAspect="1"/>
          </p:cNvPicPr>
          <p:nvPr/>
        </p:nvPicPr>
        <p:blipFill>
          <a:blip r:embed="rId4"/>
          <a:stretch>
            <a:fillRect/>
          </a:stretch>
        </p:blipFill>
        <p:spPr>
          <a:xfrm>
            <a:off x="4654639" y="81381"/>
            <a:ext cx="7438095" cy="6695238"/>
          </a:xfrm>
          <a:prstGeom prst="rect">
            <a:avLst/>
          </a:prstGeom>
        </p:spPr>
      </p:pic>
    </p:spTree>
    <p:extLst>
      <p:ext uri="{BB962C8B-B14F-4D97-AF65-F5344CB8AC3E}">
        <p14:creationId xmlns:p14="http://schemas.microsoft.com/office/powerpoint/2010/main" val="297273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T1 </a:t>
            </a:r>
            <a:r>
              <a:rPr lang="zh-CN" altLang="en-US" dirty="0" smtClean="0"/>
              <a:t>旗帜 </a:t>
            </a:r>
            <a:r>
              <a:rPr lang="en-US" altLang="zh-CN" dirty="0" smtClean="0"/>
              <a:t>—— </a:t>
            </a:r>
            <a:r>
              <a:rPr lang="zh-CN" altLang="en-US" dirty="0" smtClean="0"/>
              <a:t>小结</a:t>
            </a:r>
            <a:endParaRPr lang="en-US" altLang="zh-CN" dirty="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
        <p:nvSpPr>
          <p:cNvPr id="3" name="文本占位符 2"/>
          <p:cNvSpPr>
            <a:spLocks noGrp="1"/>
          </p:cNvSpPr>
          <p:nvPr>
            <p:ph type="body" sz="quarter" idx="11"/>
          </p:nvPr>
        </p:nvSpPr>
        <p:spPr>
          <a:xfrm>
            <a:off x="569088" y="1620456"/>
            <a:ext cx="11053823" cy="4664597"/>
          </a:xfrm>
        </p:spPr>
        <p:txBody>
          <a:bodyPr/>
          <a:lstStyle/>
          <a:p>
            <a:r>
              <a:rPr lang="en-US" altLang="zh-CN" dirty="0" smtClean="0"/>
              <a:t>T1</a:t>
            </a:r>
            <a:r>
              <a:rPr lang="zh-CN" altLang="en-US" dirty="0" smtClean="0"/>
              <a:t>小结：</a:t>
            </a:r>
            <a:endParaRPr lang="en-US" altLang="zh-CN" dirty="0" smtClean="0"/>
          </a:p>
          <a:p>
            <a:r>
              <a:rPr lang="zh-CN" altLang="en-US" dirty="0" smtClean="0">
                <a:solidFill>
                  <a:srgbClr val="FF0000"/>
                </a:solidFill>
              </a:rPr>
              <a:t>暴力枚举</a:t>
            </a:r>
            <a:r>
              <a:rPr lang="zh-CN" altLang="en-US" dirty="0" smtClean="0"/>
              <a:t>其实还是很有效的。</a:t>
            </a:r>
            <a:endParaRPr lang="en-US" altLang="zh-CN" dirty="0" smtClean="0"/>
          </a:p>
          <a:p>
            <a:r>
              <a:rPr lang="zh-CN" altLang="en-US" dirty="0" smtClean="0"/>
              <a:t>转换一下解题思路，能够轻松处理问题。</a:t>
            </a:r>
            <a:endParaRPr lang="en-US" altLang="zh-CN" dirty="0" smtClean="0"/>
          </a:p>
          <a:p>
            <a:r>
              <a:rPr lang="zh-CN" altLang="en-US" dirty="0" smtClean="0">
                <a:solidFill>
                  <a:srgbClr val="FF0000"/>
                </a:solidFill>
              </a:rPr>
              <a:t>模拟</a:t>
            </a:r>
            <a:r>
              <a:rPr lang="zh-CN" altLang="en-US" dirty="0" smtClean="0"/>
              <a:t>呀</a:t>
            </a:r>
            <a:r>
              <a:rPr lang="zh-CN" altLang="en-US" dirty="0" smtClean="0">
                <a:solidFill>
                  <a:srgbClr val="FF0000"/>
                </a:solidFill>
              </a:rPr>
              <a:t>模拟</a:t>
            </a:r>
            <a:r>
              <a:rPr lang="zh-CN" altLang="en-US" dirty="0" smtClean="0"/>
              <a:t>呀！多提升</a:t>
            </a:r>
            <a:r>
              <a:rPr lang="zh-CN" altLang="en-US" dirty="0" smtClean="0">
                <a:solidFill>
                  <a:srgbClr val="FF0000"/>
                </a:solidFill>
              </a:rPr>
              <a:t>代码能力</a:t>
            </a:r>
            <a:r>
              <a:rPr lang="zh-CN" altLang="en-US" dirty="0" smtClean="0"/>
              <a:t>呀！</a:t>
            </a:r>
            <a:endParaRPr lang="en-US" altLang="zh-CN" dirty="0" smtClean="0"/>
          </a:p>
        </p:txBody>
      </p:sp>
    </p:spTree>
    <p:extLst>
      <p:ext uri="{BB962C8B-B14F-4D97-AF65-F5344CB8AC3E}">
        <p14:creationId xmlns:p14="http://schemas.microsoft.com/office/powerpoint/2010/main" val="236178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a:t>甜品囤积</a:t>
            </a:r>
            <a:r>
              <a:rPr kumimoji="1" lang="zh-CN" altLang="en-US" dirty="0" smtClean="0"/>
              <a:t>者（</a:t>
            </a:r>
            <a:r>
              <a:rPr kumimoji="1" lang="en-US" altLang="zh-CN" dirty="0" smtClean="0"/>
              <a:t>1</a:t>
            </a:r>
            <a:r>
              <a:rPr kumimoji="1" lang="zh-CN" altLang="en-US" dirty="0" smtClean="0"/>
              <a:t>）</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Day3-T2-dessert</a:t>
            </a:r>
            <a:endParaRPr kumimoji="1" lang="zh-CN" altLang="en-US" dirty="0"/>
          </a:p>
        </p:txBody>
      </p:sp>
      <p:pic>
        <p:nvPicPr>
          <p:cNvPr id="5" name="图片 4"/>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13183601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Day3 T2 </a:t>
            </a:r>
            <a:r>
              <a:rPr lang="zh-CN" altLang="en-US" dirty="0" smtClean="0"/>
              <a:t>甜品囤积者（</a:t>
            </a:r>
            <a:r>
              <a:rPr lang="en-US" altLang="zh-CN" dirty="0" smtClean="0"/>
              <a:t>1</a:t>
            </a:r>
            <a:r>
              <a:rPr lang="zh-CN" altLang="en-US" dirty="0" smtClean="0"/>
              <a:t>） </a:t>
            </a:r>
            <a:r>
              <a:rPr lang="en-US" altLang="zh-CN" dirty="0" smtClean="0"/>
              <a:t>—— </a:t>
            </a:r>
            <a:r>
              <a:rPr lang="zh-CN" altLang="en-US" dirty="0" smtClean="0"/>
              <a:t>题面</a:t>
            </a:r>
            <a:endParaRPr lang="en-US" altLang="zh-CN"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5096228"/>
              </a:xfrm>
            </p:spPr>
            <p:txBody>
              <a:bodyPr/>
              <a:lstStyle/>
              <a:p>
                <a:r>
                  <a:rPr lang="zh-CN" altLang="zh-CN" dirty="0"/>
                  <a:t>放假在家，甜品总是少不了的</a:t>
                </a:r>
                <a:r>
                  <a:rPr lang="zh-CN" altLang="zh-CN" dirty="0" smtClean="0"/>
                  <a:t>。</a:t>
                </a:r>
                <a:endParaRPr lang="zh-CN" altLang="zh-CN" dirty="0"/>
              </a:p>
              <a:p>
                <a:r>
                  <a:rPr lang="zh-CN" altLang="zh-CN" dirty="0"/>
                  <a:t>最近你已经瞄中了一家甜品店的甜品，打算接下来连续</a:t>
                </a:r>
                <a:r>
                  <a:rPr lang="en-US" altLang="zh-CN" dirty="0"/>
                  <a:t>n</a:t>
                </a:r>
                <a:r>
                  <a:rPr lang="zh-CN" altLang="zh-CN" dirty="0"/>
                  <a:t>天都要吃那里的甜品了。你已经知道了甜品店每天的甜品价格，第</a:t>
                </a:r>
                <a:r>
                  <a:rPr lang="en-US" altLang="zh-CN" dirty="0" err="1"/>
                  <a:t>i</a:t>
                </a:r>
                <a:r>
                  <a:rPr lang="zh-CN" altLang="zh-CN" dirty="0"/>
                  <a:t>天每袋甜品的价格是</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zh-CN" altLang="zh-CN" dirty="0"/>
                  <a:t>。而你也计划好了每天要吃的甜品袋数，第</a:t>
                </a:r>
                <a:r>
                  <a:rPr lang="en-US" altLang="zh-CN" dirty="0" err="1"/>
                  <a:t>i</a:t>
                </a:r>
                <a:r>
                  <a:rPr lang="zh-CN" altLang="zh-CN" dirty="0"/>
                  <a:t>天要吃</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oMath>
                </a14:m>
                <a:r>
                  <a:rPr lang="zh-CN" altLang="zh-CN" dirty="0"/>
                  <a:t>袋甜品</a:t>
                </a:r>
                <a:r>
                  <a:rPr lang="zh-CN" altLang="zh-CN" dirty="0" smtClean="0"/>
                  <a:t>。</a:t>
                </a:r>
                <a:endParaRPr lang="zh-CN" altLang="zh-CN" dirty="0"/>
              </a:p>
              <a:p>
                <a:r>
                  <a:rPr lang="zh-CN" altLang="zh-CN" dirty="0"/>
                  <a:t>每天你都可以买任意多袋甜品，吃不完可以囤积着并不用担心过期变质，那么为了满足</a:t>
                </a:r>
                <a:r>
                  <a:rPr lang="en-US" altLang="zh-CN" dirty="0"/>
                  <a:t>n</a:t>
                </a:r>
                <a:r>
                  <a:rPr lang="zh-CN" altLang="zh-CN" dirty="0"/>
                  <a:t>天的甜品需求，你至少要花费多少钱呢。</a:t>
                </a:r>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5096228"/>
              </a:xfrm>
              <a:blipFill>
                <a:blip r:embed="rId2"/>
                <a:stretch>
                  <a:fillRect l="-717" r="-3473"/>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3327807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T2 </a:t>
            </a:r>
            <a:r>
              <a:rPr lang="zh-CN" altLang="en-US" dirty="0"/>
              <a:t>甜品囤积者（</a:t>
            </a:r>
            <a:r>
              <a:rPr lang="en-US" altLang="zh-CN" dirty="0"/>
              <a:t>1</a:t>
            </a:r>
            <a:r>
              <a:rPr lang="zh-CN" altLang="en-US" dirty="0" smtClean="0"/>
              <a:t>） </a:t>
            </a:r>
            <a:r>
              <a:rPr lang="en-US" altLang="zh-CN" dirty="0" smtClean="0"/>
              <a:t>—— </a:t>
            </a:r>
            <a:r>
              <a:rPr lang="zh-CN" altLang="en-US" dirty="0" smtClean="0"/>
              <a:t>数据范围</a:t>
            </a:r>
            <a:endParaRPr lang="en-US" altLang="zh-CN"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4439522"/>
              </a:xfrm>
            </p:spPr>
            <p:txBody>
              <a:bodyPr/>
              <a:lstStyle/>
              <a:p>
                <a:r>
                  <a:rPr lang="zh-CN" altLang="en-US" dirty="0" smtClean="0"/>
                  <a:t>数据范围：</a:t>
                </a:r>
                <a:endParaRPr lang="en-US" altLang="zh-CN" dirty="0" smtClean="0"/>
              </a:p>
              <a:p>
                <a:r>
                  <a:rPr lang="zh-CN" altLang="zh-CN" dirty="0"/>
                  <a:t>对于前</a:t>
                </a:r>
                <a:r>
                  <a:rPr lang="en-US" altLang="zh-CN" dirty="0"/>
                  <a:t>40%</a:t>
                </a:r>
                <a:r>
                  <a:rPr lang="zh-CN" altLang="zh-CN" dirty="0"/>
                  <a:t>的数据，</a:t>
                </a:r>
                <a:r>
                  <a:rPr lang="en-US" altLang="zh-CN" dirty="0"/>
                  <a:t>1</a:t>
                </a:r>
                <a:r>
                  <a:rPr lang="zh-CN" altLang="zh-CN" dirty="0"/>
                  <a:t>≤</a:t>
                </a:r>
                <a:r>
                  <a:rPr lang="en-US" altLang="zh-CN" dirty="0"/>
                  <a:t>n</a:t>
                </a:r>
                <a:r>
                  <a:rPr lang="zh-CN" altLang="zh-CN" dirty="0"/>
                  <a:t>≤</a:t>
                </a:r>
                <a:r>
                  <a:rPr lang="en-US" altLang="zh-CN" dirty="0"/>
                  <a:t>100</a:t>
                </a:r>
                <a:r>
                  <a:rPr lang="zh-CN" altLang="zh-CN" dirty="0"/>
                  <a:t>，</a:t>
                </a:r>
                <a:r>
                  <a:rPr lang="en-US" altLang="zh-CN" dirty="0"/>
                  <a:t>1</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oMath>
                </a14:m>
                <a:r>
                  <a:rPr lang="zh-CN" altLang="zh-CN" dirty="0"/>
                  <a:t>≤</a:t>
                </a:r>
                <a:r>
                  <a:rPr lang="en-US" altLang="zh-CN" dirty="0"/>
                  <a:t>1000</a:t>
                </a:r>
                <a:r>
                  <a:rPr lang="zh-CN" altLang="zh-CN" dirty="0" smtClean="0"/>
                  <a:t>；</a:t>
                </a:r>
                <a:endParaRPr lang="zh-CN" altLang="zh-CN" dirty="0"/>
              </a:p>
              <a:p>
                <a:r>
                  <a:rPr lang="zh-CN" altLang="zh-CN" dirty="0"/>
                  <a:t>对于前</a:t>
                </a:r>
                <a:r>
                  <a:rPr lang="en-US" altLang="zh-CN" dirty="0"/>
                  <a:t>70%</a:t>
                </a:r>
                <a:r>
                  <a:rPr lang="zh-CN" altLang="zh-CN" dirty="0"/>
                  <a:t>的数据，</a:t>
                </a:r>
                <a:r>
                  <a:rPr lang="en-US" altLang="zh-CN" dirty="0"/>
                  <a:t>1</a:t>
                </a:r>
                <a:r>
                  <a:rPr lang="zh-CN" altLang="zh-CN" dirty="0"/>
                  <a:t>≤</a:t>
                </a:r>
                <a:r>
                  <a:rPr lang="en-US" altLang="zh-CN" dirty="0"/>
                  <a:t>n</a:t>
                </a:r>
                <a:r>
                  <a:rPr lang="zh-CN" altLang="zh-CN" dirty="0"/>
                  <a:t>≤</a:t>
                </a:r>
                <a:r>
                  <a:rPr lang="en-US" altLang="zh-CN" dirty="0"/>
                  <a:t>1000</a:t>
                </a:r>
                <a:r>
                  <a:rPr lang="zh-CN" altLang="zh-CN" dirty="0" smtClean="0"/>
                  <a:t>；</a:t>
                </a:r>
                <a:endParaRPr lang="zh-CN" altLang="zh-CN" dirty="0"/>
              </a:p>
              <a:p>
                <a:r>
                  <a:rPr lang="zh-CN" altLang="zh-CN" dirty="0"/>
                  <a:t>对于</a:t>
                </a:r>
                <a:r>
                  <a:rPr lang="en-US" altLang="zh-CN" dirty="0"/>
                  <a:t>100%</a:t>
                </a:r>
                <a:r>
                  <a:rPr lang="zh-CN" altLang="zh-CN" dirty="0"/>
                  <a:t>的数据，</a:t>
                </a:r>
                <a:r>
                  <a:rPr lang="en-US" altLang="zh-CN" dirty="0"/>
                  <a:t>1</a:t>
                </a:r>
                <a:r>
                  <a:rPr lang="zh-CN" altLang="zh-CN" dirty="0"/>
                  <a:t>≤</a:t>
                </a:r>
                <a:r>
                  <a:rPr lang="en-US" altLang="zh-CN" dirty="0"/>
                  <a:t>n</a:t>
                </a:r>
                <a:r>
                  <a:rPr lang="zh-CN" altLang="zh-CN" dirty="0"/>
                  <a:t>≤</a:t>
                </a:r>
                <a:r>
                  <a:rPr lang="en-US" altLang="zh-CN" dirty="0"/>
                  <a:t>100000</a:t>
                </a:r>
                <a:r>
                  <a:rPr lang="zh-CN" altLang="zh-CN" dirty="0"/>
                  <a:t>，</a:t>
                </a:r>
                <a:r>
                  <a:rPr lang="en-US" altLang="zh-CN" dirty="0"/>
                  <a:t>1</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oMath>
                </a14:m>
                <a:r>
                  <a:rPr lang="zh-CN" altLang="zh-CN" dirty="0"/>
                  <a:t>≤</a:t>
                </a:r>
                <a:r>
                  <a:rPr lang="en-US" altLang="zh-CN" dirty="0"/>
                  <a:t>100000</a:t>
                </a:r>
                <a:r>
                  <a:rPr lang="zh-CN" altLang="zh-CN" dirty="0" smtClean="0"/>
                  <a:t>。</a:t>
                </a:r>
                <a:endParaRPr lang="zh-CN" altLang="zh-CN"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4439522"/>
              </a:xfrm>
              <a:blipFill>
                <a:blip r:embed="rId2"/>
                <a:stretch>
                  <a:fillRect l="-71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969373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T2 </a:t>
            </a:r>
            <a:r>
              <a:rPr lang="zh-CN" altLang="en-US" dirty="0"/>
              <a:t>甜品囤积者（</a:t>
            </a:r>
            <a:r>
              <a:rPr lang="en-US" altLang="zh-CN" dirty="0"/>
              <a:t>1</a:t>
            </a:r>
            <a:r>
              <a:rPr lang="zh-CN" altLang="en-US" dirty="0" smtClean="0"/>
              <a:t>） </a:t>
            </a:r>
            <a:r>
              <a:rPr lang="en-US" altLang="zh-CN" dirty="0" smtClean="0"/>
              <a:t>—— </a:t>
            </a:r>
            <a:r>
              <a:rPr lang="zh-CN" altLang="en-US" dirty="0" smtClean="0"/>
              <a:t>分析</a:t>
            </a:r>
            <a:endParaRPr lang="en-US" altLang="zh-CN" dirty="0"/>
          </a:p>
        </p:txBody>
      </p:sp>
      <p:sp>
        <p:nvSpPr>
          <p:cNvPr id="3" name="文本占位符 2"/>
          <p:cNvSpPr>
            <a:spLocks noGrp="1"/>
          </p:cNvSpPr>
          <p:nvPr>
            <p:ph type="body" sz="quarter" idx="11"/>
          </p:nvPr>
        </p:nvSpPr>
        <p:spPr>
          <a:xfrm>
            <a:off x="569088" y="1620456"/>
            <a:ext cx="11053823" cy="4439522"/>
          </a:xfrm>
        </p:spPr>
        <p:txBody>
          <a:bodyPr/>
          <a:lstStyle/>
          <a:p>
            <a:r>
              <a:rPr lang="zh-CN" altLang="en-US" dirty="0" smtClean="0"/>
              <a:t>由于甜品是可以无限囤积的，因此对于某一天来说，你吃到的甜品必定是到当天为止的某一天中购买的（必然不可能是未来某一天购买的）。</a:t>
            </a:r>
            <a:endParaRPr lang="en-US" altLang="zh-CN" dirty="0" smtClean="0"/>
          </a:p>
          <a:p>
            <a:r>
              <a:rPr lang="zh-CN" altLang="en-US" dirty="0" smtClean="0"/>
              <a:t>怎么样开销最小？当然是</a:t>
            </a:r>
            <a:r>
              <a:rPr lang="zh-CN" altLang="en-US" dirty="0" smtClean="0">
                <a:solidFill>
                  <a:srgbClr val="FF0000"/>
                </a:solidFill>
              </a:rPr>
              <a:t>之前最便宜</a:t>
            </a:r>
            <a:r>
              <a:rPr lang="zh-CN" altLang="en-US" dirty="0" smtClean="0"/>
              <a:t>的那天购买。</a:t>
            </a:r>
            <a:endParaRPr lang="zh-CN" altLang="zh-CN" dirty="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
        <p:nvSpPr>
          <p:cNvPr id="5" name="矩形 4"/>
          <p:cNvSpPr/>
          <p:nvPr/>
        </p:nvSpPr>
        <p:spPr>
          <a:xfrm>
            <a:off x="1953491" y="4463935"/>
            <a:ext cx="274320" cy="1221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637906" y="5303519"/>
            <a:ext cx="274320" cy="382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322321" y="5079075"/>
            <a:ext cx="274320" cy="606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006736" y="4114800"/>
            <a:ext cx="274320" cy="1571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91151" y="4746567"/>
            <a:ext cx="274320" cy="93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75566" y="4339244"/>
            <a:ext cx="274320" cy="1346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059981" y="5453148"/>
            <a:ext cx="274320" cy="232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744396" y="5178829"/>
            <a:ext cx="274320" cy="507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428811" y="4838007"/>
            <a:ext cx="274320" cy="84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113226" y="4463936"/>
            <a:ext cx="274320" cy="1221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a:off x="1828800" y="5685904"/>
            <a:ext cx="6949440" cy="2"/>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8113226" y="5785349"/>
            <a:ext cx="800220" cy="461665"/>
          </a:xfrm>
          <a:prstGeom prst="rect">
            <a:avLst/>
          </a:prstGeom>
        </p:spPr>
        <p:txBody>
          <a:bodyPr wrap="none" rtlCol="0">
            <a:spAutoFit/>
          </a:bodyPr>
          <a:lstStyle/>
          <a:p>
            <a:pPr algn="ctr"/>
            <a:r>
              <a:rPr kumimoji="1" lang="zh-CN" altLang="en-US" sz="2400" b="0" i="0" dirty="0" smtClean="0">
                <a:latin typeface="Source Han Sans CN" charset="-122"/>
                <a:ea typeface="Source Han Sans CN" charset="-122"/>
                <a:cs typeface="Source Han Sans CN" charset="-122"/>
              </a:rPr>
              <a:t>天数</a:t>
            </a:r>
          </a:p>
        </p:txBody>
      </p:sp>
      <p:cxnSp>
        <p:nvCxnSpPr>
          <p:cNvPr id="18" name="直接箭头连接符 17"/>
          <p:cNvCxnSpPr/>
          <p:nvPr/>
        </p:nvCxnSpPr>
        <p:spPr>
          <a:xfrm flipV="1">
            <a:off x="1828800" y="3840217"/>
            <a:ext cx="0" cy="1845689"/>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2" name="文本框 21"/>
          <p:cNvSpPr txBox="1"/>
          <p:nvPr/>
        </p:nvSpPr>
        <p:spPr>
          <a:xfrm>
            <a:off x="1428690" y="3476118"/>
            <a:ext cx="800220" cy="461665"/>
          </a:xfrm>
          <a:prstGeom prst="rect">
            <a:avLst/>
          </a:prstGeom>
        </p:spPr>
        <p:txBody>
          <a:bodyPr wrap="none" rtlCol="0">
            <a:spAutoFit/>
          </a:bodyPr>
          <a:lstStyle/>
          <a:p>
            <a:pPr algn="ctr"/>
            <a:r>
              <a:rPr kumimoji="1" lang="zh-CN" altLang="en-US" sz="2400" b="0" i="0" dirty="0" smtClean="0">
                <a:latin typeface="Source Han Sans CN" charset="-122"/>
                <a:ea typeface="Source Han Sans CN" charset="-122"/>
                <a:cs typeface="Source Han Sans CN" charset="-122"/>
              </a:rPr>
              <a:t>单价</a:t>
            </a:r>
          </a:p>
        </p:txBody>
      </p:sp>
      <p:cxnSp>
        <p:nvCxnSpPr>
          <p:cNvPr id="24" name="直接连接符 23"/>
          <p:cNvCxnSpPr/>
          <p:nvPr/>
        </p:nvCxnSpPr>
        <p:spPr>
          <a:xfrm>
            <a:off x="2435629" y="4039985"/>
            <a:ext cx="0" cy="2019993"/>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857701" y="4039983"/>
            <a:ext cx="0" cy="2019993"/>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513336" y="4039985"/>
            <a:ext cx="0" cy="2019993"/>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44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T2 </a:t>
            </a:r>
            <a:r>
              <a:rPr lang="zh-CN" altLang="en-US" dirty="0"/>
              <a:t>甜品囤积者（</a:t>
            </a:r>
            <a:r>
              <a:rPr lang="en-US" altLang="zh-CN" dirty="0"/>
              <a:t>1</a:t>
            </a:r>
            <a:r>
              <a:rPr lang="zh-CN" altLang="en-US" dirty="0" smtClean="0"/>
              <a:t>） </a:t>
            </a:r>
            <a:r>
              <a:rPr lang="en-US" altLang="zh-CN" dirty="0" smtClean="0"/>
              <a:t>—— </a:t>
            </a:r>
            <a:r>
              <a:rPr lang="zh-CN" altLang="en-US" dirty="0" smtClean="0"/>
              <a:t>暴力贪心</a:t>
            </a:r>
            <a:endParaRPr lang="en-US" altLang="zh-CN" dirty="0"/>
          </a:p>
        </p:txBody>
      </p:sp>
      <p:sp>
        <p:nvSpPr>
          <p:cNvPr id="3" name="文本占位符 2"/>
          <p:cNvSpPr>
            <a:spLocks noGrp="1"/>
          </p:cNvSpPr>
          <p:nvPr>
            <p:ph type="body" sz="quarter" idx="11"/>
          </p:nvPr>
        </p:nvSpPr>
        <p:spPr>
          <a:xfrm>
            <a:off x="569088" y="1620456"/>
            <a:ext cx="11053823" cy="4439522"/>
          </a:xfrm>
        </p:spPr>
        <p:txBody>
          <a:bodyPr/>
          <a:lstStyle/>
          <a:p>
            <a:r>
              <a:rPr lang="zh-CN" altLang="en-US" dirty="0" smtClean="0"/>
              <a:t>由于甜品是可以无限囤积的，因此对于某一天来说，你吃到的甜品必定是到当天为止的某一天中购买的（必然不可能是未来某一天购买的）。</a:t>
            </a:r>
            <a:endParaRPr lang="en-US" altLang="zh-CN" dirty="0" smtClean="0"/>
          </a:p>
          <a:p>
            <a:r>
              <a:rPr lang="zh-CN" altLang="en-US" dirty="0" smtClean="0"/>
              <a:t>怎么样开销最小？当然是</a:t>
            </a:r>
            <a:r>
              <a:rPr lang="zh-CN" altLang="en-US" dirty="0" smtClean="0">
                <a:solidFill>
                  <a:srgbClr val="FF0000"/>
                </a:solidFill>
              </a:rPr>
              <a:t>之前最便宜</a:t>
            </a:r>
            <a:r>
              <a:rPr lang="zh-CN" altLang="en-US" dirty="0" smtClean="0"/>
              <a:t>的那天购买。</a:t>
            </a:r>
            <a:endParaRPr lang="zh-CN" altLang="zh-CN" dirty="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
        <p:nvSpPr>
          <p:cNvPr id="5" name="矩形 4"/>
          <p:cNvSpPr/>
          <p:nvPr/>
        </p:nvSpPr>
        <p:spPr>
          <a:xfrm>
            <a:off x="1953491" y="4463935"/>
            <a:ext cx="274320" cy="1221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637906" y="5303519"/>
            <a:ext cx="274320" cy="382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322321" y="5079075"/>
            <a:ext cx="274320" cy="606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006736" y="4114800"/>
            <a:ext cx="274320" cy="1571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91151" y="4746567"/>
            <a:ext cx="274320" cy="93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75566" y="4339244"/>
            <a:ext cx="274320" cy="1346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059981" y="5453148"/>
            <a:ext cx="274320" cy="232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744396" y="5178829"/>
            <a:ext cx="274320" cy="507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428811" y="4838007"/>
            <a:ext cx="274320" cy="84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113226" y="4463936"/>
            <a:ext cx="274320" cy="1221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a:off x="1828800" y="5685904"/>
            <a:ext cx="6949440" cy="2"/>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8113226" y="5785349"/>
            <a:ext cx="800220" cy="461665"/>
          </a:xfrm>
          <a:prstGeom prst="rect">
            <a:avLst/>
          </a:prstGeom>
        </p:spPr>
        <p:txBody>
          <a:bodyPr wrap="none" rtlCol="0">
            <a:spAutoFit/>
          </a:bodyPr>
          <a:lstStyle/>
          <a:p>
            <a:pPr algn="ctr"/>
            <a:r>
              <a:rPr kumimoji="1" lang="zh-CN" altLang="en-US" sz="2400" b="0" i="0" dirty="0" smtClean="0">
                <a:latin typeface="Source Han Sans CN" charset="-122"/>
                <a:ea typeface="Source Han Sans CN" charset="-122"/>
                <a:cs typeface="Source Han Sans CN" charset="-122"/>
              </a:rPr>
              <a:t>天数</a:t>
            </a:r>
          </a:p>
        </p:txBody>
      </p:sp>
      <p:cxnSp>
        <p:nvCxnSpPr>
          <p:cNvPr id="18" name="直接箭头连接符 17"/>
          <p:cNvCxnSpPr/>
          <p:nvPr/>
        </p:nvCxnSpPr>
        <p:spPr>
          <a:xfrm flipV="1">
            <a:off x="1828800" y="3840217"/>
            <a:ext cx="0" cy="1845689"/>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2" name="文本框 21"/>
          <p:cNvSpPr txBox="1"/>
          <p:nvPr/>
        </p:nvSpPr>
        <p:spPr>
          <a:xfrm>
            <a:off x="1428690" y="3476118"/>
            <a:ext cx="800220" cy="461665"/>
          </a:xfrm>
          <a:prstGeom prst="rect">
            <a:avLst/>
          </a:prstGeom>
        </p:spPr>
        <p:txBody>
          <a:bodyPr wrap="none" rtlCol="0">
            <a:spAutoFit/>
          </a:bodyPr>
          <a:lstStyle/>
          <a:p>
            <a:pPr algn="ctr"/>
            <a:r>
              <a:rPr kumimoji="1" lang="zh-CN" altLang="en-US" sz="2400" b="0" i="0" dirty="0" smtClean="0">
                <a:latin typeface="Source Han Sans CN" charset="-122"/>
                <a:ea typeface="Source Han Sans CN" charset="-122"/>
                <a:cs typeface="Source Han Sans CN" charset="-122"/>
              </a:rPr>
              <a:t>单价</a:t>
            </a:r>
          </a:p>
        </p:txBody>
      </p:sp>
      <p:cxnSp>
        <p:nvCxnSpPr>
          <p:cNvPr id="24" name="直接连接符 23"/>
          <p:cNvCxnSpPr/>
          <p:nvPr/>
        </p:nvCxnSpPr>
        <p:spPr>
          <a:xfrm>
            <a:off x="2435629" y="4039985"/>
            <a:ext cx="0" cy="2019993"/>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857701" y="4039983"/>
            <a:ext cx="0" cy="2019993"/>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513336" y="4039985"/>
            <a:ext cx="0" cy="2019993"/>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3"/>
          <a:stretch>
            <a:fillRect/>
          </a:stretch>
        </p:blipFill>
        <p:spPr>
          <a:xfrm>
            <a:off x="9071957" y="3295430"/>
            <a:ext cx="2733333" cy="2390476"/>
          </a:xfrm>
          <a:prstGeom prst="rect">
            <a:avLst/>
          </a:prstGeom>
        </p:spPr>
      </p:pic>
    </p:spTree>
    <p:extLst>
      <p:ext uri="{BB962C8B-B14F-4D97-AF65-F5344CB8AC3E}">
        <p14:creationId xmlns:p14="http://schemas.microsoft.com/office/powerpoint/2010/main" val="2233199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T2 </a:t>
            </a:r>
            <a:r>
              <a:rPr lang="zh-CN" altLang="en-US" dirty="0"/>
              <a:t>甜品囤积者（</a:t>
            </a:r>
            <a:r>
              <a:rPr lang="en-US" altLang="zh-CN" dirty="0"/>
              <a:t>1</a:t>
            </a:r>
            <a:r>
              <a:rPr lang="zh-CN" altLang="en-US" dirty="0" smtClean="0"/>
              <a:t>） </a:t>
            </a:r>
            <a:r>
              <a:rPr lang="en-US" altLang="zh-CN" dirty="0" smtClean="0"/>
              <a:t>—— </a:t>
            </a:r>
            <a:r>
              <a:rPr lang="zh-CN" altLang="en-US" dirty="0" smtClean="0"/>
              <a:t>复杂度</a:t>
            </a:r>
            <a:endParaRPr lang="en-US" altLang="zh-CN" dirty="0"/>
          </a:p>
        </p:txBody>
      </p:sp>
      <mc:AlternateContent xmlns:mc="http://schemas.openxmlformats.org/markup-compatibility/2006">
        <mc:Choice xmlns:a14="http://schemas.microsoft.com/office/drawing/2010/main" Requires="a14">
          <p:sp>
            <p:nvSpPr>
              <p:cNvPr id="3" name="文本占位符 2"/>
              <p:cNvSpPr>
                <a:spLocks noGrp="1"/>
              </p:cNvSpPr>
              <p:nvPr>
                <p:ph type="body" sz="quarter" idx="11"/>
              </p:nvPr>
            </p:nvSpPr>
            <p:spPr>
              <a:xfrm>
                <a:off x="569088" y="1620456"/>
                <a:ext cx="11053823" cy="4439522"/>
              </a:xfrm>
            </p:spPr>
            <p:txBody>
              <a:bodyPr/>
              <a:lstStyle/>
              <a:p>
                <a:r>
                  <a:rPr lang="zh-CN" altLang="en-US" dirty="0" smtClean="0"/>
                  <a:t>当然</a:t>
                </a:r>
                <a:r>
                  <a:rPr lang="zh-CN" altLang="en-US" dirty="0" smtClean="0"/>
                  <a:t>，大家都知道这样</a:t>
                </a:r>
                <a:r>
                  <a:rPr lang="zh-CN" altLang="en-US" dirty="0" smtClean="0"/>
                  <a:t>肯定是会超时的。</a:t>
                </a:r>
                <a:endParaRPr lang="en-US" altLang="zh-CN" dirty="0" smtClean="0"/>
              </a:p>
              <a:p>
                <a:r>
                  <a:rPr lang="zh-CN" altLang="en-US" dirty="0"/>
                  <a:t>复杂</a:t>
                </a:r>
                <a:r>
                  <a:rPr lang="zh-CN" altLang="en-US" dirty="0" smtClean="0"/>
                  <a:t>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e>
                    </m:d>
                  </m:oMath>
                </a14:m>
                <a:endParaRPr lang="en-US" altLang="zh-CN" b="0" dirty="0" smtClean="0"/>
              </a:p>
              <a:p>
                <a:r>
                  <a:rPr lang="zh-CN" altLang="zh-CN" dirty="0"/>
                  <a:t>对于</a:t>
                </a:r>
                <a:r>
                  <a:rPr lang="en-US" altLang="zh-CN" dirty="0"/>
                  <a:t>100%</a:t>
                </a:r>
                <a:r>
                  <a:rPr lang="zh-CN" altLang="zh-CN" dirty="0"/>
                  <a:t>的数据，</a:t>
                </a:r>
                <a:r>
                  <a:rPr lang="en-US" altLang="zh-CN" dirty="0"/>
                  <a:t>1</a:t>
                </a:r>
                <a:r>
                  <a:rPr lang="zh-CN" altLang="zh-CN" dirty="0"/>
                  <a:t>≤</a:t>
                </a:r>
                <a:r>
                  <a:rPr lang="en-US" altLang="zh-CN" dirty="0"/>
                  <a:t>n</a:t>
                </a:r>
                <a:r>
                  <a:rPr lang="zh-CN" altLang="zh-CN" dirty="0"/>
                  <a:t>≤</a:t>
                </a:r>
                <a:r>
                  <a:rPr lang="en-US" altLang="zh-CN" dirty="0"/>
                  <a:t>100000</a:t>
                </a:r>
                <a:r>
                  <a:rPr lang="zh-CN" altLang="zh-CN" dirty="0"/>
                  <a:t>，</a:t>
                </a:r>
                <a:r>
                  <a:rPr lang="en-US" altLang="zh-CN" dirty="0"/>
                  <a:t>1</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oMath>
                </a14:m>
                <a:r>
                  <a:rPr lang="zh-CN" altLang="zh-CN" dirty="0"/>
                  <a:t>≤</a:t>
                </a:r>
                <a:r>
                  <a:rPr lang="en-US" altLang="zh-CN" dirty="0"/>
                  <a:t>100000</a:t>
                </a:r>
                <a:r>
                  <a:rPr lang="zh-CN" altLang="zh-CN" dirty="0"/>
                  <a:t>。</a:t>
                </a:r>
              </a:p>
              <a:p>
                <a:endParaRPr lang="zh-CN" altLang="zh-CN" dirty="0"/>
              </a:p>
            </p:txBody>
          </p:sp>
        </mc:Choice>
        <mc:Fallback>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4439522"/>
              </a:xfrm>
              <a:blipFill>
                <a:blip r:embed="rId2"/>
                <a:stretch>
                  <a:fillRect l="-71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sp>
        <p:nvSpPr>
          <p:cNvPr id="5" name="矩形 4"/>
          <p:cNvSpPr/>
          <p:nvPr/>
        </p:nvSpPr>
        <p:spPr>
          <a:xfrm>
            <a:off x="1953491" y="4463935"/>
            <a:ext cx="274320" cy="1221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637906" y="5303519"/>
            <a:ext cx="274320" cy="382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322321" y="5079075"/>
            <a:ext cx="274320" cy="606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006736" y="4114800"/>
            <a:ext cx="274320" cy="1571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91151" y="4746567"/>
            <a:ext cx="274320" cy="93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75566" y="4339244"/>
            <a:ext cx="274320" cy="1346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059981" y="5453148"/>
            <a:ext cx="274320" cy="232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744396" y="5178829"/>
            <a:ext cx="274320" cy="507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428811" y="4838007"/>
            <a:ext cx="274320" cy="84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113226" y="4463936"/>
            <a:ext cx="274320" cy="1221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a:off x="1828800" y="5685904"/>
            <a:ext cx="6949440" cy="2"/>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8113226" y="5785349"/>
            <a:ext cx="800220" cy="461665"/>
          </a:xfrm>
          <a:prstGeom prst="rect">
            <a:avLst/>
          </a:prstGeom>
        </p:spPr>
        <p:txBody>
          <a:bodyPr wrap="none" rtlCol="0">
            <a:spAutoFit/>
          </a:bodyPr>
          <a:lstStyle/>
          <a:p>
            <a:pPr algn="ctr"/>
            <a:r>
              <a:rPr kumimoji="1" lang="zh-CN" altLang="en-US" sz="2400" b="0" i="0" dirty="0" smtClean="0">
                <a:latin typeface="Source Han Sans CN" charset="-122"/>
                <a:ea typeface="Source Han Sans CN" charset="-122"/>
                <a:cs typeface="Source Han Sans CN" charset="-122"/>
              </a:rPr>
              <a:t>天数</a:t>
            </a:r>
          </a:p>
        </p:txBody>
      </p:sp>
      <p:cxnSp>
        <p:nvCxnSpPr>
          <p:cNvPr id="18" name="直接箭头连接符 17"/>
          <p:cNvCxnSpPr/>
          <p:nvPr/>
        </p:nvCxnSpPr>
        <p:spPr>
          <a:xfrm flipV="1">
            <a:off x="1828800" y="3840217"/>
            <a:ext cx="0" cy="1845689"/>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2" name="文本框 21"/>
          <p:cNvSpPr txBox="1"/>
          <p:nvPr/>
        </p:nvSpPr>
        <p:spPr>
          <a:xfrm>
            <a:off x="1428690" y="3476118"/>
            <a:ext cx="800220" cy="461665"/>
          </a:xfrm>
          <a:prstGeom prst="rect">
            <a:avLst/>
          </a:prstGeom>
        </p:spPr>
        <p:txBody>
          <a:bodyPr wrap="none" rtlCol="0">
            <a:spAutoFit/>
          </a:bodyPr>
          <a:lstStyle/>
          <a:p>
            <a:pPr algn="ctr"/>
            <a:r>
              <a:rPr kumimoji="1" lang="zh-CN" altLang="en-US" sz="2400" b="0" i="0" dirty="0" smtClean="0">
                <a:latin typeface="Source Han Sans CN" charset="-122"/>
                <a:ea typeface="Source Han Sans CN" charset="-122"/>
                <a:cs typeface="Source Han Sans CN" charset="-122"/>
              </a:rPr>
              <a:t>单价</a:t>
            </a:r>
          </a:p>
        </p:txBody>
      </p:sp>
      <p:cxnSp>
        <p:nvCxnSpPr>
          <p:cNvPr id="24" name="直接连接符 23"/>
          <p:cNvCxnSpPr/>
          <p:nvPr/>
        </p:nvCxnSpPr>
        <p:spPr>
          <a:xfrm>
            <a:off x="2435629" y="4039985"/>
            <a:ext cx="0" cy="2019993"/>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857701" y="4039983"/>
            <a:ext cx="0" cy="2019993"/>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513336" y="4039985"/>
            <a:ext cx="0" cy="2019993"/>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4"/>
          <a:stretch>
            <a:fillRect/>
          </a:stretch>
        </p:blipFill>
        <p:spPr>
          <a:xfrm>
            <a:off x="9071957" y="3295430"/>
            <a:ext cx="2733333" cy="2390476"/>
          </a:xfrm>
          <a:prstGeom prst="rect">
            <a:avLst/>
          </a:prstGeom>
        </p:spPr>
      </p:pic>
    </p:spTree>
    <p:extLst>
      <p:ext uri="{BB962C8B-B14F-4D97-AF65-F5344CB8AC3E}">
        <p14:creationId xmlns:p14="http://schemas.microsoft.com/office/powerpoint/2010/main" val="2907748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en-US" altLang="zh-CN" dirty="0" smtClean="0"/>
              <a:t>2018</a:t>
            </a:r>
            <a:r>
              <a:rPr kumimoji="1" lang="zh-CN" altLang="en-US" dirty="0" smtClean="0"/>
              <a:t>普及组热身赛</a:t>
            </a:r>
            <a:r>
              <a:rPr kumimoji="1" lang="en-US" altLang="zh-CN" dirty="0" smtClean="0"/>
              <a:t>Day3</a:t>
            </a:r>
            <a:r>
              <a:rPr kumimoji="1" lang="zh-CN" altLang="en-US" dirty="0" smtClean="0"/>
              <a:t>讲解</a:t>
            </a:r>
            <a:endParaRPr kumimoji="1" lang="zh-CN" altLang="en-US" dirty="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1926647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T2 </a:t>
            </a:r>
            <a:r>
              <a:rPr lang="zh-CN" altLang="en-US" dirty="0"/>
              <a:t>甜品囤积者（</a:t>
            </a:r>
            <a:r>
              <a:rPr lang="en-US" altLang="zh-CN" dirty="0"/>
              <a:t>1</a:t>
            </a:r>
            <a:r>
              <a:rPr lang="zh-CN" altLang="en-US" dirty="0" smtClean="0"/>
              <a:t>） </a:t>
            </a:r>
            <a:r>
              <a:rPr lang="en-US" altLang="zh-CN" dirty="0" smtClean="0"/>
              <a:t>—— </a:t>
            </a:r>
            <a:r>
              <a:rPr lang="zh-CN" altLang="en-US" dirty="0" smtClean="0"/>
              <a:t>更简单的贪心</a:t>
            </a:r>
            <a:endParaRPr lang="en-US" altLang="zh-CN" dirty="0"/>
          </a:p>
        </p:txBody>
      </p:sp>
      <p:sp>
        <p:nvSpPr>
          <p:cNvPr id="3" name="文本占位符 2"/>
          <p:cNvSpPr>
            <a:spLocks noGrp="1"/>
          </p:cNvSpPr>
          <p:nvPr>
            <p:ph type="body" sz="quarter" idx="11"/>
          </p:nvPr>
        </p:nvSpPr>
        <p:spPr>
          <a:xfrm>
            <a:off x="569088" y="1620456"/>
            <a:ext cx="11053823" cy="4439522"/>
          </a:xfrm>
        </p:spPr>
        <p:txBody>
          <a:bodyPr/>
          <a:lstStyle/>
          <a:p>
            <a:r>
              <a:rPr lang="zh-CN" altLang="en-US" dirty="0" smtClean="0"/>
              <a:t>实际上，由于每天的零食是前面所有价格中的最小值，因此暴力求前缀最小值其实有大量重复枚举的过程。</a:t>
            </a:r>
            <a:endParaRPr lang="zh-CN" altLang="zh-CN" dirty="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
        <p:nvSpPr>
          <p:cNvPr id="5" name="矩形 4"/>
          <p:cNvSpPr/>
          <p:nvPr/>
        </p:nvSpPr>
        <p:spPr>
          <a:xfrm>
            <a:off x="1953491" y="4463935"/>
            <a:ext cx="274320" cy="1221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637906" y="5303519"/>
            <a:ext cx="274320" cy="382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322321" y="5079075"/>
            <a:ext cx="274320" cy="606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006736" y="4114800"/>
            <a:ext cx="274320" cy="1571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91151" y="4746567"/>
            <a:ext cx="274320" cy="93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75566" y="4339244"/>
            <a:ext cx="274320" cy="1346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059981" y="5453148"/>
            <a:ext cx="274320" cy="232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744396" y="5178829"/>
            <a:ext cx="274320" cy="507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428811" y="4838007"/>
            <a:ext cx="274320" cy="84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113226" y="4463936"/>
            <a:ext cx="274320" cy="1221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a:off x="1828800" y="5685904"/>
            <a:ext cx="6949440" cy="2"/>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8113226" y="5785349"/>
            <a:ext cx="800220" cy="461665"/>
          </a:xfrm>
          <a:prstGeom prst="rect">
            <a:avLst/>
          </a:prstGeom>
        </p:spPr>
        <p:txBody>
          <a:bodyPr wrap="none" rtlCol="0">
            <a:spAutoFit/>
          </a:bodyPr>
          <a:lstStyle/>
          <a:p>
            <a:pPr algn="ctr"/>
            <a:r>
              <a:rPr kumimoji="1" lang="zh-CN" altLang="en-US" sz="2400" b="0" i="0" dirty="0" smtClean="0">
                <a:latin typeface="Source Han Sans CN" charset="-122"/>
                <a:ea typeface="Source Han Sans CN" charset="-122"/>
                <a:cs typeface="Source Han Sans CN" charset="-122"/>
              </a:rPr>
              <a:t>天数</a:t>
            </a:r>
          </a:p>
        </p:txBody>
      </p:sp>
      <p:cxnSp>
        <p:nvCxnSpPr>
          <p:cNvPr id="18" name="直接箭头连接符 17"/>
          <p:cNvCxnSpPr/>
          <p:nvPr/>
        </p:nvCxnSpPr>
        <p:spPr>
          <a:xfrm flipV="1">
            <a:off x="1828800" y="3840217"/>
            <a:ext cx="0" cy="1845689"/>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2" name="文本框 21"/>
          <p:cNvSpPr txBox="1"/>
          <p:nvPr/>
        </p:nvSpPr>
        <p:spPr>
          <a:xfrm>
            <a:off x="1428690" y="3476118"/>
            <a:ext cx="800220" cy="461665"/>
          </a:xfrm>
          <a:prstGeom prst="rect">
            <a:avLst/>
          </a:prstGeom>
        </p:spPr>
        <p:txBody>
          <a:bodyPr wrap="none" rtlCol="0">
            <a:spAutoFit/>
          </a:bodyPr>
          <a:lstStyle/>
          <a:p>
            <a:pPr algn="ctr"/>
            <a:r>
              <a:rPr kumimoji="1" lang="zh-CN" altLang="en-US" sz="2400" b="0" i="0" dirty="0" smtClean="0">
                <a:latin typeface="Source Han Sans CN" charset="-122"/>
                <a:ea typeface="Source Han Sans CN" charset="-122"/>
                <a:cs typeface="Source Han Sans CN" charset="-122"/>
              </a:rPr>
              <a:t>单价</a:t>
            </a:r>
          </a:p>
        </p:txBody>
      </p:sp>
      <p:cxnSp>
        <p:nvCxnSpPr>
          <p:cNvPr id="24" name="直接连接符 23"/>
          <p:cNvCxnSpPr/>
          <p:nvPr/>
        </p:nvCxnSpPr>
        <p:spPr>
          <a:xfrm>
            <a:off x="2435629" y="4039985"/>
            <a:ext cx="0" cy="2019993"/>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857701" y="4039983"/>
            <a:ext cx="0" cy="2019993"/>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513336" y="4039985"/>
            <a:ext cx="0" cy="2019993"/>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a:stretch>
            <a:fillRect/>
          </a:stretch>
        </p:blipFill>
        <p:spPr>
          <a:xfrm>
            <a:off x="9071957" y="3295430"/>
            <a:ext cx="2733333" cy="2390476"/>
          </a:xfrm>
          <a:prstGeom prst="rect">
            <a:avLst/>
          </a:prstGeom>
        </p:spPr>
      </p:pic>
      <p:sp>
        <p:nvSpPr>
          <p:cNvPr id="19" name="矩形 18"/>
          <p:cNvSpPr/>
          <p:nvPr/>
        </p:nvSpPr>
        <p:spPr>
          <a:xfrm>
            <a:off x="9202189" y="4114799"/>
            <a:ext cx="2751513" cy="789709"/>
          </a:xfrm>
          <a:prstGeom prst="rect">
            <a:avLst/>
          </a:prstGeom>
          <a:noFill/>
          <a:ln w="762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837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T2 </a:t>
            </a:r>
            <a:r>
              <a:rPr lang="zh-CN" altLang="en-US" dirty="0"/>
              <a:t>甜品囤积者（</a:t>
            </a:r>
            <a:r>
              <a:rPr lang="en-US" altLang="zh-CN" dirty="0"/>
              <a:t>1</a:t>
            </a:r>
            <a:r>
              <a:rPr lang="zh-CN" altLang="en-US" dirty="0" smtClean="0"/>
              <a:t>） </a:t>
            </a:r>
            <a:r>
              <a:rPr lang="en-US" altLang="zh-CN" dirty="0" smtClean="0"/>
              <a:t>—— </a:t>
            </a:r>
            <a:r>
              <a:rPr lang="zh-CN" altLang="en-US" dirty="0" smtClean="0"/>
              <a:t>更简单的贪心</a:t>
            </a:r>
            <a:endParaRPr lang="en-US" altLang="zh-CN" dirty="0"/>
          </a:p>
        </p:txBody>
      </p:sp>
      <p:sp>
        <p:nvSpPr>
          <p:cNvPr id="3" name="文本占位符 2"/>
          <p:cNvSpPr>
            <a:spLocks noGrp="1"/>
          </p:cNvSpPr>
          <p:nvPr>
            <p:ph type="body" sz="quarter" idx="11"/>
          </p:nvPr>
        </p:nvSpPr>
        <p:spPr>
          <a:xfrm>
            <a:off x="569088" y="1620456"/>
            <a:ext cx="11053823" cy="4439522"/>
          </a:xfrm>
        </p:spPr>
        <p:txBody>
          <a:bodyPr/>
          <a:lstStyle/>
          <a:p>
            <a:r>
              <a:rPr lang="zh-CN" altLang="en-US" dirty="0" smtClean="0"/>
              <a:t>实际上，由于每天的零食是前面所有价格中的最小值，因此暴力求前缀最小值其实有大量重复枚举的过程。</a:t>
            </a:r>
            <a:endParaRPr lang="en-US" altLang="zh-CN" dirty="0" smtClean="0"/>
          </a:p>
          <a:p>
            <a:r>
              <a:rPr lang="zh-CN" altLang="en-US" dirty="0" smtClean="0"/>
              <a:t>改为循环过程中维护最小值。</a:t>
            </a:r>
            <a:endParaRPr lang="zh-CN" altLang="zh-CN" dirty="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
        <p:nvSpPr>
          <p:cNvPr id="5" name="矩形 4"/>
          <p:cNvSpPr/>
          <p:nvPr/>
        </p:nvSpPr>
        <p:spPr>
          <a:xfrm>
            <a:off x="1953491" y="4463935"/>
            <a:ext cx="274320" cy="1221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637906" y="5303519"/>
            <a:ext cx="274320" cy="382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322321" y="5079075"/>
            <a:ext cx="274320" cy="606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006736" y="4114800"/>
            <a:ext cx="274320" cy="1571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91151" y="4746567"/>
            <a:ext cx="274320" cy="93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75566" y="4339244"/>
            <a:ext cx="274320" cy="1346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059981" y="5453148"/>
            <a:ext cx="274320" cy="232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744396" y="5178829"/>
            <a:ext cx="274320" cy="507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428811" y="4838007"/>
            <a:ext cx="274320" cy="84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113226" y="4463936"/>
            <a:ext cx="274320" cy="1221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a:off x="1828800" y="5685904"/>
            <a:ext cx="6949440" cy="2"/>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8113226" y="5785349"/>
            <a:ext cx="800220" cy="461665"/>
          </a:xfrm>
          <a:prstGeom prst="rect">
            <a:avLst/>
          </a:prstGeom>
        </p:spPr>
        <p:txBody>
          <a:bodyPr wrap="none" rtlCol="0">
            <a:spAutoFit/>
          </a:bodyPr>
          <a:lstStyle/>
          <a:p>
            <a:pPr algn="ctr"/>
            <a:r>
              <a:rPr kumimoji="1" lang="zh-CN" altLang="en-US" sz="2400" b="0" i="0" dirty="0" smtClean="0">
                <a:latin typeface="Source Han Sans CN" charset="-122"/>
                <a:ea typeface="Source Han Sans CN" charset="-122"/>
                <a:cs typeface="Source Han Sans CN" charset="-122"/>
              </a:rPr>
              <a:t>天数</a:t>
            </a:r>
          </a:p>
        </p:txBody>
      </p:sp>
      <p:cxnSp>
        <p:nvCxnSpPr>
          <p:cNvPr id="18" name="直接箭头连接符 17"/>
          <p:cNvCxnSpPr/>
          <p:nvPr/>
        </p:nvCxnSpPr>
        <p:spPr>
          <a:xfrm flipV="1">
            <a:off x="1828800" y="3840217"/>
            <a:ext cx="0" cy="1845689"/>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2" name="文本框 21"/>
          <p:cNvSpPr txBox="1"/>
          <p:nvPr/>
        </p:nvSpPr>
        <p:spPr>
          <a:xfrm>
            <a:off x="1428690" y="3476118"/>
            <a:ext cx="800220" cy="461665"/>
          </a:xfrm>
          <a:prstGeom prst="rect">
            <a:avLst/>
          </a:prstGeom>
        </p:spPr>
        <p:txBody>
          <a:bodyPr wrap="none" rtlCol="0">
            <a:spAutoFit/>
          </a:bodyPr>
          <a:lstStyle/>
          <a:p>
            <a:pPr algn="ctr"/>
            <a:r>
              <a:rPr kumimoji="1" lang="zh-CN" altLang="en-US" sz="2400" b="0" i="0" dirty="0" smtClean="0">
                <a:latin typeface="Source Han Sans CN" charset="-122"/>
                <a:ea typeface="Source Han Sans CN" charset="-122"/>
                <a:cs typeface="Source Han Sans CN" charset="-122"/>
              </a:rPr>
              <a:t>单价</a:t>
            </a:r>
          </a:p>
        </p:txBody>
      </p:sp>
      <p:cxnSp>
        <p:nvCxnSpPr>
          <p:cNvPr id="24" name="直接连接符 23"/>
          <p:cNvCxnSpPr/>
          <p:nvPr/>
        </p:nvCxnSpPr>
        <p:spPr>
          <a:xfrm>
            <a:off x="2435629" y="4039985"/>
            <a:ext cx="0" cy="2019993"/>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857701" y="4039983"/>
            <a:ext cx="0" cy="2019993"/>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513336" y="4039985"/>
            <a:ext cx="0" cy="2019993"/>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3"/>
          <a:stretch>
            <a:fillRect/>
          </a:stretch>
        </p:blipFill>
        <p:spPr>
          <a:xfrm>
            <a:off x="8714090" y="3025931"/>
            <a:ext cx="2904762" cy="1628571"/>
          </a:xfrm>
          <a:prstGeom prst="rect">
            <a:avLst/>
          </a:prstGeom>
        </p:spPr>
      </p:pic>
      <p:sp>
        <p:nvSpPr>
          <p:cNvPr id="25" name="矩形 24"/>
          <p:cNvSpPr/>
          <p:nvPr/>
        </p:nvSpPr>
        <p:spPr>
          <a:xfrm>
            <a:off x="8513337" y="3553849"/>
            <a:ext cx="2808598" cy="299100"/>
          </a:xfrm>
          <a:prstGeom prst="rect">
            <a:avLst/>
          </a:prstGeom>
          <a:noFill/>
          <a:ln w="762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4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T2 </a:t>
            </a:r>
            <a:r>
              <a:rPr lang="zh-CN" altLang="en-US" dirty="0"/>
              <a:t>甜品囤积者（</a:t>
            </a:r>
            <a:r>
              <a:rPr lang="en-US" altLang="zh-CN" dirty="0"/>
              <a:t>1</a:t>
            </a:r>
            <a:r>
              <a:rPr lang="zh-CN" altLang="en-US" dirty="0" smtClean="0"/>
              <a:t>） </a:t>
            </a:r>
            <a:r>
              <a:rPr lang="en-US" altLang="zh-CN" dirty="0" smtClean="0"/>
              <a:t>—— </a:t>
            </a:r>
            <a:r>
              <a:rPr lang="zh-CN" altLang="en-US" dirty="0" smtClean="0"/>
              <a:t>更简单的贪心</a:t>
            </a:r>
            <a:endParaRPr lang="en-US" altLang="zh-CN"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4439522"/>
              </a:xfrm>
            </p:spPr>
            <p:txBody>
              <a:bodyPr/>
              <a:lstStyle/>
              <a:p>
                <a:r>
                  <a:rPr lang="zh-CN" altLang="en-US" dirty="0" smtClean="0"/>
                  <a:t>实际上，由于每天的零食是前面所有价格中的最小值，因此暴力求前缀最小值其实有大量重复枚举的过程。</a:t>
                </a:r>
                <a:endParaRPr lang="en-US" altLang="zh-CN" dirty="0" smtClean="0"/>
              </a:p>
              <a:p>
                <a:r>
                  <a:rPr lang="zh-CN" altLang="en-US" dirty="0" smtClean="0"/>
                  <a:t>改为循环过程中维护最小值。</a:t>
                </a:r>
                <a:endParaRPr lang="en-US" altLang="zh-CN" dirty="0" smtClean="0"/>
              </a:p>
              <a:p>
                <a:r>
                  <a:rPr lang="zh-CN" altLang="en-US" dirty="0"/>
                  <a:t>复杂</a:t>
                </a:r>
                <a:r>
                  <a:rPr lang="zh-CN" altLang="en-US" dirty="0" smtClean="0"/>
                  <a:t>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smtClean="0"/>
                  <a:t>。</a:t>
                </a:r>
                <a:endParaRPr lang="zh-CN" altLang="zh-CN"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4439522"/>
              </a:xfrm>
              <a:blipFill>
                <a:blip r:embed="rId2"/>
                <a:stretch>
                  <a:fillRect l="-71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pic>
        <p:nvPicPr>
          <p:cNvPr id="15" name="图片 14"/>
          <p:cNvPicPr>
            <a:picLocks noChangeAspect="1"/>
          </p:cNvPicPr>
          <p:nvPr/>
        </p:nvPicPr>
        <p:blipFill>
          <a:blip r:embed="rId4"/>
          <a:stretch>
            <a:fillRect/>
          </a:stretch>
        </p:blipFill>
        <p:spPr>
          <a:xfrm>
            <a:off x="8714090" y="3025931"/>
            <a:ext cx="2904762" cy="1628571"/>
          </a:xfrm>
          <a:prstGeom prst="rect">
            <a:avLst/>
          </a:prstGeom>
        </p:spPr>
      </p:pic>
      <p:sp>
        <p:nvSpPr>
          <p:cNvPr id="25" name="矩形 24"/>
          <p:cNvSpPr/>
          <p:nvPr/>
        </p:nvSpPr>
        <p:spPr>
          <a:xfrm>
            <a:off x="8513337" y="3553849"/>
            <a:ext cx="2808598" cy="299100"/>
          </a:xfrm>
          <a:prstGeom prst="rect">
            <a:avLst/>
          </a:prstGeom>
          <a:noFill/>
          <a:ln w="762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57912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T2 </a:t>
            </a:r>
            <a:r>
              <a:rPr lang="zh-CN" altLang="en-US" dirty="0"/>
              <a:t>甜品囤积者（</a:t>
            </a:r>
            <a:r>
              <a:rPr lang="en-US" altLang="zh-CN" dirty="0"/>
              <a:t>1</a:t>
            </a:r>
            <a:r>
              <a:rPr lang="zh-CN" altLang="en-US" dirty="0" smtClean="0"/>
              <a:t>） </a:t>
            </a:r>
            <a:r>
              <a:rPr lang="en-US" altLang="zh-CN" dirty="0" smtClean="0"/>
              <a:t>—— </a:t>
            </a:r>
            <a:r>
              <a:rPr lang="zh-CN" altLang="en-US" dirty="0" smtClean="0"/>
              <a:t>拓展</a:t>
            </a:r>
            <a:endParaRPr lang="en-US" altLang="zh-CN"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4896722"/>
              </a:xfrm>
            </p:spPr>
            <p:txBody>
              <a:bodyPr/>
              <a:lstStyle/>
              <a:p>
                <a:r>
                  <a:rPr lang="zh-CN" altLang="en-US" dirty="0" smtClean="0"/>
                  <a:t>如果甜品有保质期，只能囤积至多</a:t>
                </a:r>
                <a:r>
                  <a:rPr lang="en-US" altLang="zh-CN" dirty="0" smtClean="0"/>
                  <a:t>k</a:t>
                </a:r>
                <a:r>
                  <a:rPr lang="zh-CN" altLang="en-US" dirty="0" smtClean="0"/>
                  <a:t>天呢？</a:t>
                </a:r>
                <a:endParaRPr lang="en-US" altLang="zh-CN" dirty="0" smtClean="0"/>
              </a:p>
              <a:p>
                <a:endParaRPr lang="en-US" altLang="zh-CN" dirty="0"/>
              </a:p>
              <a:p>
                <a:r>
                  <a:rPr lang="zh-CN" altLang="en-US" dirty="0" smtClean="0"/>
                  <a:t>实际上问题就从求前面的总的最小单价，转变成前面</a:t>
                </a:r>
                <a:r>
                  <a:rPr lang="en-US" altLang="zh-CN" dirty="0" smtClean="0"/>
                  <a:t>k</a:t>
                </a:r>
                <a:r>
                  <a:rPr lang="zh-CN" altLang="en-US" dirty="0" smtClean="0"/>
                  <a:t>天的最小单价。</a:t>
                </a:r>
                <a:endParaRPr lang="en-US" altLang="zh-CN" dirty="0" smtClean="0"/>
              </a:p>
              <a:p>
                <a:r>
                  <a:rPr lang="zh-CN" altLang="en-US" dirty="0"/>
                  <a:t>不</a:t>
                </a:r>
                <a:r>
                  <a:rPr lang="zh-CN" altLang="en-US" dirty="0" smtClean="0"/>
                  <a:t>适合动态维护，暴力枚举复杂度</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𝑛𝑘</m:t>
                        </m:r>
                      </m:e>
                    </m:d>
                  </m:oMath>
                </a14:m>
                <a:r>
                  <a:rPr lang="zh-CN" altLang="en-US" dirty="0" smtClean="0"/>
                  <a:t>。</a:t>
                </a:r>
                <a:endParaRPr lang="en-US" altLang="zh-CN" dirty="0" smtClean="0"/>
              </a:p>
              <a:p>
                <a:endParaRPr lang="en-US" altLang="zh-CN" dirty="0"/>
              </a:p>
              <a:p>
                <a:r>
                  <a:rPr lang="zh-CN" altLang="en-US" dirty="0" smtClean="0"/>
                  <a:t>静态区间求最小值：</a:t>
                </a:r>
                <a:r>
                  <a:rPr lang="en-US" altLang="zh-CN" dirty="0" smtClean="0"/>
                  <a:t>RMQ</a:t>
                </a:r>
                <a:r>
                  <a:rPr lang="zh-CN" altLang="en-US" dirty="0" smtClean="0"/>
                  <a:t>算法，复杂度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𝑛𝑙𝑜𝑔𝑛</m:t>
                    </m:r>
                    <m:r>
                      <a:rPr lang="en-US" altLang="zh-CN" b="0" i="1" smtClean="0">
                        <a:latin typeface="Cambria Math" panose="02040503050406030204" pitchFamily="18" charset="0"/>
                      </a:rPr>
                      <m:t>)</m:t>
                    </m:r>
                  </m:oMath>
                </a14:m>
                <a:r>
                  <a:rPr lang="zh-CN" altLang="en-US" dirty="0" smtClean="0"/>
                  <a:t>。</a:t>
                </a:r>
                <a:endParaRPr lang="en-US" altLang="zh-CN" dirty="0" smtClean="0"/>
              </a:p>
              <a:p>
                <a:r>
                  <a:rPr lang="zh-CN" altLang="en-US" dirty="0" smtClean="0"/>
                  <a:t>静态定长区间求最小值：分块求前后缀最小值，复杂度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smtClean="0"/>
                  <a:t>。</a:t>
                </a:r>
                <a:endParaRPr lang="zh-CN" altLang="zh-CN"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4896722"/>
              </a:xfrm>
              <a:blipFill>
                <a:blip r:embed="rId2"/>
                <a:stretch>
                  <a:fillRect l="-71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6066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T2 </a:t>
            </a:r>
            <a:r>
              <a:rPr lang="zh-CN" altLang="en-US" dirty="0"/>
              <a:t>甜品囤积者（</a:t>
            </a:r>
            <a:r>
              <a:rPr lang="en-US" altLang="zh-CN" dirty="0"/>
              <a:t>1</a:t>
            </a:r>
            <a:r>
              <a:rPr lang="zh-CN" altLang="en-US" dirty="0" smtClean="0"/>
              <a:t>） </a:t>
            </a:r>
            <a:r>
              <a:rPr lang="en-US" altLang="zh-CN" dirty="0" smtClean="0"/>
              <a:t>—— </a:t>
            </a:r>
            <a:r>
              <a:rPr lang="zh-CN" altLang="en-US" dirty="0" smtClean="0"/>
              <a:t>小结</a:t>
            </a:r>
            <a:endParaRPr lang="en-US" altLang="zh-CN" dirty="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
        <p:nvSpPr>
          <p:cNvPr id="3" name="文本占位符 2"/>
          <p:cNvSpPr>
            <a:spLocks noGrp="1"/>
          </p:cNvSpPr>
          <p:nvPr>
            <p:ph type="body" sz="quarter" idx="11"/>
          </p:nvPr>
        </p:nvSpPr>
        <p:spPr>
          <a:xfrm>
            <a:off x="569088" y="1620456"/>
            <a:ext cx="11053823" cy="4664597"/>
          </a:xfrm>
        </p:spPr>
        <p:txBody>
          <a:bodyPr/>
          <a:lstStyle/>
          <a:p>
            <a:r>
              <a:rPr lang="en-US" altLang="zh-CN" dirty="0" smtClean="0"/>
              <a:t>T2</a:t>
            </a:r>
            <a:r>
              <a:rPr lang="zh-CN" altLang="en-US" dirty="0" smtClean="0"/>
              <a:t>小结：</a:t>
            </a:r>
            <a:endParaRPr lang="en-US" altLang="zh-CN" dirty="0" smtClean="0"/>
          </a:p>
          <a:p>
            <a:r>
              <a:rPr lang="zh-CN" altLang="en-US" dirty="0" smtClean="0"/>
              <a:t>作为经典的</a:t>
            </a:r>
            <a:r>
              <a:rPr lang="zh-CN" altLang="en-US" dirty="0" smtClean="0">
                <a:solidFill>
                  <a:srgbClr val="FF0000"/>
                </a:solidFill>
              </a:rPr>
              <a:t>贪心</a:t>
            </a:r>
            <a:r>
              <a:rPr lang="zh-CN" altLang="en-US" dirty="0" smtClean="0"/>
              <a:t>问题，并且呼应下一题，所以本题</a:t>
            </a:r>
            <a:r>
              <a:rPr lang="zh-CN" altLang="en-US" dirty="0" smtClean="0"/>
              <a:t>并不是特别难。</a:t>
            </a:r>
            <a:endParaRPr lang="en-US" altLang="zh-CN" dirty="0" smtClean="0"/>
          </a:p>
          <a:p>
            <a:r>
              <a:rPr lang="zh-CN" altLang="en-US" dirty="0" smtClean="0"/>
              <a:t>维护最大</a:t>
            </a:r>
            <a:r>
              <a:rPr lang="en-US" altLang="zh-CN" dirty="0" smtClean="0"/>
              <a:t>/</a:t>
            </a:r>
            <a:r>
              <a:rPr lang="zh-CN" altLang="en-US" dirty="0" smtClean="0"/>
              <a:t>最小值是常见操作。</a:t>
            </a:r>
            <a:endParaRPr lang="en-US" altLang="zh-CN" dirty="0" smtClean="0"/>
          </a:p>
          <a:p>
            <a:r>
              <a:rPr lang="en-US" altLang="zh-CN" dirty="0" smtClean="0">
                <a:solidFill>
                  <a:srgbClr val="FF0000"/>
                </a:solidFill>
              </a:rPr>
              <a:t>long </a:t>
            </a:r>
            <a:r>
              <a:rPr lang="en-US" altLang="zh-CN" dirty="0" err="1" smtClean="0">
                <a:solidFill>
                  <a:srgbClr val="FF0000"/>
                </a:solidFill>
              </a:rPr>
              <a:t>long</a:t>
            </a:r>
            <a:r>
              <a:rPr lang="en-US" altLang="zh-CN" dirty="0" smtClean="0"/>
              <a:t>!</a:t>
            </a:r>
            <a:r>
              <a:rPr lang="zh-CN" altLang="en-US" dirty="0" smtClean="0"/>
              <a:t>最重要的是，很多选手已经发现要开</a:t>
            </a:r>
            <a:r>
              <a:rPr lang="en-US" altLang="zh-CN" dirty="0" smtClean="0"/>
              <a:t>long </a:t>
            </a:r>
            <a:r>
              <a:rPr lang="en-US" altLang="zh-CN" dirty="0" err="1" smtClean="0"/>
              <a:t>long</a:t>
            </a:r>
            <a:r>
              <a:rPr lang="zh-CN" altLang="en-US" dirty="0" smtClean="0"/>
              <a:t>了，但是没有细致地分析到自己的</a:t>
            </a:r>
            <a:r>
              <a:rPr lang="zh-CN" altLang="en-US" dirty="0" smtClean="0">
                <a:solidFill>
                  <a:srgbClr val="FF0000"/>
                </a:solidFill>
              </a:rPr>
              <a:t>每一步加法和乘法</a:t>
            </a:r>
            <a:r>
              <a:rPr lang="zh-CN" altLang="en-US" dirty="0" smtClean="0"/>
              <a:t>操作，在</a:t>
            </a:r>
            <a:r>
              <a:rPr lang="en-US" altLang="zh-CN" dirty="0" err="1" smtClean="0"/>
              <a:t>int</a:t>
            </a:r>
            <a:r>
              <a:rPr lang="zh-CN" altLang="en-US" dirty="0" smtClean="0"/>
              <a:t>上进行运算时，是否也会超过</a:t>
            </a:r>
            <a:r>
              <a:rPr lang="en-US" altLang="zh-CN" dirty="0" err="1" smtClean="0"/>
              <a:t>int</a:t>
            </a:r>
            <a:r>
              <a:rPr lang="zh-CN" altLang="en-US" dirty="0" smtClean="0"/>
              <a:t>范围。</a:t>
            </a:r>
            <a:endParaRPr lang="en-US" altLang="zh-CN" dirty="0" smtClean="0"/>
          </a:p>
        </p:txBody>
      </p:sp>
    </p:spTree>
    <p:extLst>
      <p:ext uri="{BB962C8B-B14F-4D97-AF65-F5344CB8AC3E}">
        <p14:creationId xmlns:p14="http://schemas.microsoft.com/office/powerpoint/2010/main" val="321176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a:t>甜品囤积</a:t>
            </a:r>
            <a:r>
              <a:rPr kumimoji="1" lang="zh-CN" altLang="en-US" dirty="0" smtClean="0"/>
              <a:t>者（</a:t>
            </a:r>
            <a:r>
              <a:rPr kumimoji="1" lang="en-US" altLang="zh-CN" dirty="0" smtClean="0"/>
              <a:t>2</a:t>
            </a:r>
            <a:r>
              <a:rPr kumimoji="1" lang="zh-CN" altLang="en-US" dirty="0" smtClean="0"/>
              <a:t>）</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Day3-T3-moredessert</a:t>
            </a:r>
            <a:endParaRPr kumimoji="1" lang="zh-CN" altLang="en-US" dirty="0"/>
          </a:p>
        </p:txBody>
      </p:sp>
      <p:pic>
        <p:nvPicPr>
          <p:cNvPr id="5" name="图片 4"/>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41867029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Day3 T3 </a:t>
            </a:r>
            <a:r>
              <a:rPr lang="zh-CN" altLang="en-US" dirty="0"/>
              <a:t>甜品囤积</a:t>
            </a:r>
            <a:r>
              <a:rPr lang="zh-CN" altLang="en-US" dirty="0" smtClean="0"/>
              <a:t>者（</a:t>
            </a:r>
            <a:r>
              <a:rPr lang="en-US" altLang="zh-CN" dirty="0" smtClean="0"/>
              <a:t>2</a:t>
            </a:r>
            <a:r>
              <a:rPr lang="zh-CN" altLang="en-US" dirty="0" smtClean="0"/>
              <a:t>） </a:t>
            </a:r>
            <a:r>
              <a:rPr lang="en-US" altLang="zh-CN" dirty="0" smtClean="0"/>
              <a:t>—— </a:t>
            </a:r>
            <a:r>
              <a:rPr lang="zh-CN" altLang="en-US" dirty="0" smtClean="0"/>
              <a:t>题面</a:t>
            </a:r>
            <a:endParaRPr lang="en-US" altLang="zh-CN"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5096228"/>
              </a:xfrm>
            </p:spPr>
            <p:txBody>
              <a:bodyPr/>
              <a:lstStyle/>
              <a:p>
                <a:r>
                  <a:rPr lang="zh-CN" altLang="zh-CN" dirty="0"/>
                  <a:t>放假在家，甜品总是少不了的。</a:t>
                </a:r>
              </a:p>
              <a:p>
                <a:r>
                  <a:rPr lang="zh-CN" altLang="zh-CN" dirty="0"/>
                  <a:t>最近你已经瞄中了一家甜品店的甜品，打算接下来连续</a:t>
                </a:r>
                <a:r>
                  <a:rPr lang="en-US" altLang="zh-CN" dirty="0"/>
                  <a:t>n</a:t>
                </a:r>
                <a:r>
                  <a:rPr lang="zh-CN" altLang="zh-CN" dirty="0"/>
                  <a:t>天都要吃那里的甜品了。甜品店已经知道你想要囤积甜品了！于是店主决定，根据你在那天之前囤积的甜品袋数</a:t>
                </a:r>
                <a14:m>
                  <m:oMath xmlns:m="http://schemas.openxmlformats.org/officeDocument/2006/math">
                    <m:r>
                      <a:rPr lang="en-US" altLang="zh-CN" i="1">
                        <a:latin typeface="Cambria Math" panose="02040503050406030204" pitchFamily="18" charset="0"/>
                      </a:rPr>
                      <m:t>𝑥</m:t>
                    </m:r>
                  </m:oMath>
                </a14:m>
                <a:r>
                  <a:rPr lang="zh-CN" altLang="zh-CN" dirty="0"/>
                  <a:t>（即在之前剩余没有吃完的甜品袋数），第</a:t>
                </a:r>
                <a:r>
                  <a:rPr lang="en-US" altLang="zh-CN" dirty="0" err="1"/>
                  <a:t>i</a:t>
                </a:r>
                <a:r>
                  <a:rPr lang="zh-CN" altLang="zh-CN" dirty="0"/>
                  <a:t>天每袋甜品的价格是</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oMath>
                </a14:m>
                <a:r>
                  <a:rPr lang="zh-CN" altLang="zh-CN" dirty="0"/>
                  <a:t>。而你也计划好了每天要吃的甜品袋数，第</a:t>
                </a:r>
                <a:r>
                  <a:rPr lang="en-US" altLang="zh-CN" dirty="0" err="1"/>
                  <a:t>i</a:t>
                </a:r>
                <a:r>
                  <a:rPr lang="zh-CN" altLang="zh-CN" dirty="0"/>
                  <a:t>天要吃</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oMath>
                </a14:m>
                <a:r>
                  <a:rPr lang="zh-CN" altLang="zh-CN" dirty="0"/>
                  <a:t>袋甜品。</a:t>
                </a:r>
              </a:p>
              <a:p>
                <a:r>
                  <a:rPr lang="zh-CN" altLang="zh-CN" dirty="0"/>
                  <a:t>每天你都可以买任意多袋甜品，吃不完可以囤积着并不用担心过期变质，那么为了满足</a:t>
                </a:r>
                <a:r>
                  <a:rPr lang="en-US" altLang="zh-CN" dirty="0"/>
                  <a:t>n</a:t>
                </a:r>
                <a:r>
                  <a:rPr lang="zh-CN" altLang="zh-CN" dirty="0"/>
                  <a:t>天的甜品需求，你至少要花费多少钱呢。</a:t>
                </a:r>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5096228"/>
              </a:xfrm>
              <a:blipFill>
                <a:blip r:embed="rId2"/>
                <a:stretch>
                  <a:fillRect l="-717" r="-3473"/>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22548113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T3 </a:t>
            </a:r>
            <a:r>
              <a:rPr lang="zh-CN" altLang="en-US" dirty="0"/>
              <a:t>甜品囤积者（</a:t>
            </a:r>
            <a:r>
              <a:rPr lang="en-US" altLang="zh-CN" dirty="0"/>
              <a:t>2</a:t>
            </a:r>
            <a:r>
              <a:rPr lang="zh-CN" altLang="en-US" dirty="0" smtClean="0"/>
              <a:t>） </a:t>
            </a:r>
            <a:r>
              <a:rPr lang="en-US" altLang="zh-CN" dirty="0" smtClean="0"/>
              <a:t>—— </a:t>
            </a:r>
            <a:r>
              <a:rPr lang="zh-CN" altLang="en-US" dirty="0" smtClean="0"/>
              <a:t>数据范围</a:t>
            </a:r>
            <a:endParaRPr lang="en-US" altLang="zh-CN"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5096228"/>
              </a:xfrm>
            </p:spPr>
            <p:txBody>
              <a:bodyPr/>
              <a:lstStyle/>
              <a:p>
                <a:r>
                  <a:rPr lang="zh-CN" altLang="en-US" dirty="0" smtClean="0"/>
                  <a:t>数据范围：</a:t>
                </a:r>
                <a:endParaRPr lang="en-US" altLang="zh-CN" dirty="0" smtClean="0"/>
              </a:p>
              <a:p>
                <a:r>
                  <a:rPr lang="zh-CN" altLang="zh-CN" dirty="0"/>
                  <a:t>对于前</a:t>
                </a:r>
                <a:r>
                  <a:rPr lang="en-US" altLang="zh-CN" dirty="0"/>
                  <a:t>30%</a:t>
                </a:r>
                <a:r>
                  <a:rPr lang="zh-CN" altLang="zh-CN" dirty="0"/>
                  <a:t>的数据，</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a:latin typeface="Cambria Math" panose="02040503050406030204" pitchFamily="18" charset="0"/>
                      </a:rPr>
                      <m:t>=0</m:t>
                    </m:r>
                  </m:oMath>
                </a14:m>
                <a:r>
                  <a:rPr lang="zh-CN" altLang="zh-CN" dirty="0"/>
                  <a:t>，</a:t>
                </a:r>
                <a:r>
                  <a:rPr lang="en-US" altLang="zh-CN" dirty="0"/>
                  <a:t>1</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oMath>
                </a14:m>
                <a:r>
                  <a:rPr lang="zh-CN" altLang="zh-CN" dirty="0"/>
                  <a:t>≤</a:t>
                </a:r>
                <a:r>
                  <a:rPr lang="en-US" altLang="zh-CN" dirty="0"/>
                  <a:t>1000</a:t>
                </a:r>
                <a:r>
                  <a:rPr lang="zh-CN" altLang="zh-CN" dirty="0" smtClean="0"/>
                  <a:t>；</a:t>
                </a:r>
                <a:endParaRPr lang="zh-CN" altLang="zh-CN" dirty="0"/>
              </a:p>
              <a:p>
                <a:r>
                  <a:rPr lang="zh-CN" altLang="zh-CN" dirty="0"/>
                  <a:t>对于前</a:t>
                </a:r>
                <a:r>
                  <a:rPr lang="en-US" altLang="zh-CN" dirty="0"/>
                  <a:t>60%</a:t>
                </a:r>
                <a:r>
                  <a:rPr lang="zh-CN" altLang="zh-CN" dirty="0"/>
                  <a:t>的数据，</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a:latin typeface="Cambria Math" panose="02040503050406030204" pitchFamily="18" charset="0"/>
                      </a:rPr>
                      <m:t>=0</m:t>
                    </m:r>
                  </m:oMath>
                </a14:m>
                <a:r>
                  <a:rPr lang="zh-CN" altLang="zh-CN" dirty="0"/>
                  <a:t>，</a:t>
                </a:r>
                <a:r>
                  <a:rPr lang="en-US" altLang="zh-CN" dirty="0"/>
                  <a:t>1</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oMath>
                </a14:m>
                <a:r>
                  <a:rPr lang="zh-CN" altLang="zh-CN" dirty="0"/>
                  <a:t>≤</a:t>
                </a:r>
                <a:r>
                  <a:rPr lang="en-US" altLang="zh-CN" dirty="0"/>
                  <a:t>1000</a:t>
                </a:r>
                <a:r>
                  <a:rPr lang="zh-CN" altLang="zh-CN" dirty="0" smtClean="0"/>
                  <a:t>；</a:t>
                </a:r>
                <a:endParaRPr lang="zh-CN" altLang="zh-CN" dirty="0"/>
              </a:p>
              <a:p>
                <a:r>
                  <a:rPr lang="zh-CN" altLang="zh-CN" dirty="0"/>
                  <a:t>对于</a:t>
                </a:r>
                <a:r>
                  <a:rPr lang="en-US" altLang="zh-CN" dirty="0"/>
                  <a:t>100%</a:t>
                </a:r>
                <a:r>
                  <a:rPr lang="zh-CN" altLang="zh-CN" dirty="0"/>
                  <a:t>的数据，</a:t>
                </a:r>
                <a:r>
                  <a:rPr lang="en-US" altLang="zh-CN" dirty="0"/>
                  <a:t>1</a:t>
                </a:r>
                <a:r>
                  <a:rPr lang="zh-CN" altLang="zh-CN" dirty="0"/>
                  <a:t>≤</a:t>
                </a:r>
                <a:r>
                  <a:rPr lang="en-US" altLang="zh-CN" dirty="0"/>
                  <a:t>n</a:t>
                </a:r>
                <a:r>
                  <a:rPr lang="zh-CN" altLang="zh-CN" dirty="0"/>
                  <a:t>≤</a:t>
                </a:r>
                <a:r>
                  <a:rPr lang="en-US" altLang="zh-CN" dirty="0"/>
                  <a:t>100</a:t>
                </a:r>
                <a:r>
                  <a:rPr lang="zh-CN" altLang="zh-CN" dirty="0"/>
                  <a:t>，</a:t>
                </a:r>
                <a:r>
                  <a:rPr lang="en-US" altLang="zh-CN" dirty="0"/>
                  <a:t>0</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oMath>
                </a14:m>
                <a:r>
                  <a:rPr lang="zh-CN" altLang="zh-CN" dirty="0"/>
                  <a:t>≤</a:t>
                </a:r>
                <a:r>
                  <a:rPr lang="en-US" altLang="zh-CN" dirty="0"/>
                  <a:t>1000</a:t>
                </a:r>
                <a:r>
                  <a:rPr lang="zh-CN" altLang="zh-CN" dirty="0"/>
                  <a:t>，</a:t>
                </a:r>
                <a:r>
                  <a:rPr lang="en-US" altLang="zh-CN" dirty="0"/>
                  <a:t>-1000</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r>
                  <a:rPr lang="zh-CN" altLang="zh-CN" dirty="0"/>
                  <a:t>≤</a:t>
                </a:r>
                <a:r>
                  <a:rPr lang="en-US" altLang="zh-CN" dirty="0"/>
                  <a:t>1000</a:t>
                </a:r>
                <a:r>
                  <a:rPr lang="zh-CN" altLang="zh-CN" dirty="0"/>
                  <a:t>，价格函数在</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≥0</m:t>
                    </m:r>
                  </m:oMath>
                </a14:m>
                <a:r>
                  <a:rPr lang="zh-CN" altLang="zh-CN" dirty="0"/>
                  <a:t>的情况下必定为正数，</a:t>
                </a:r>
                <a14:m>
                  <m:oMath xmlns:m="http://schemas.openxmlformats.org/officeDocument/2006/math">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r>
                      <a:rPr lang="en-US" altLang="zh-CN">
                        <a:latin typeface="Cambria Math" panose="02040503050406030204" pitchFamily="18" charset="0"/>
                      </a:rPr>
                      <m:t>≤1000</m:t>
                    </m:r>
                  </m:oMath>
                </a14:m>
                <a:r>
                  <a:rPr lang="zh-CN" altLang="zh-CN" dirty="0" smtClean="0"/>
                  <a:t>。</a:t>
                </a:r>
                <a:endParaRPr lang="zh-CN" altLang="zh-CN"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5096228"/>
              </a:xfrm>
              <a:blipFill>
                <a:blip r:embed="rId2"/>
                <a:stretch>
                  <a:fillRect l="-71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28557692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T3 </a:t>
            </a:r>
            <a:r>
              <a:rPr lang="zh-CN" altLang="en-US" dirty="0"/>
              <a:t>甜品囤积者（</a:t>
            </a:r>
            <a:r>
              <a:rPr lang="en-US" altLang="zh-CN" dirty="0"/>
              <a:t>2</a:t>
            </a:r>
            <a:r>
              <a:rPr lang="zh-CN" altLang="en-US" dirty="0" smtClean="0"/>
              <a:t>） </a:t>
            </a:r>
            <a:r>
              <a:rPr lang="en-US" altLang="zh-CN" dirty="0" smtClean="0"/>
              <a:t>—— </a:t>
            </a:r>
            <a:r>
              <a:rPr lang="zh-CN" altLang="en-US" dirty="0" smtClean="0"/>
              <a:t>分析</a:t>
            </a:r>
            <a:r>
              <a:rPr lang="en-US" altLang="zh-CN" dirty="0" smtClean="0"/>
              <a:t>30</a:t>
            </a:r>
            <a:r>
              <a:rPr lang="zh-CN" altLang="en-US" dirty="0" smtClean="0"/>
              <a:t>分</a:t>
            </a:r>
            <a:endParaRPr lang="en-US" altLang="zh-CN" dirty="0"/>
          </a:p>
        </p:txBody>
      </p:sp>
      <mc:AlternateContent xmlns:mc="http://schemas.openxmlformats.org/markup-compatibility/2006">
        <mc:Choice xmlns:a14="http://schemas.microsoft.com/office/drawing/2010/main" Requires="a14">
          <p:sp>
            <p:nvSpPr>
              <p:cNvPr id="3" name="文本占位符 2"/>
              <p:cNvSpPr>
                <a:spLocks noGrp="1"/>
              </p:cNvSpPr>
              <p:nvPr>
                <p:ph type="body" sz="quarter" idx="11"/>
              </p:nvPr>
            </p:nvSpPr>
            <p:spPr>
              <a:xfrm>
                <a:off x="569088" y="1620456"/>
                <a:ext cx="11053823" cy="5096228"/>
              </a:xfrm>
            </p:spPr>
            <p:txBody>
              <a:bodyPr/>
              <a:lstStyle/>
              <a:p>
                <a:r>
                  <a:rPr lang="zh-CN" altLang="en-US" dirty="0" smtClean="0"/>
                  <a:t>由于每天的单价变成了一个关于已囤积的甜品数量的函数，也即，</a:t>
                </a:r>
                <a:r>
                  <a:rPr lang="zh-CN" altLang="en-US" dirty="0" smtClean="0">
                    <a:solidFill>
                      <a:srgbClr val="FF0000"/>
                    </a:solidFill>
                  </a:rPr>
                  <a:t>囤积的数量</a:t>
                </a:r>
                <a:r>
                  <a:rPr lang="zh-CN" altLang="en-US" dirty="0" smtClean="0"/>
                  <a:t>会</a:t>
                </a:r>
                <a:r>
                  <a:rPr lang="zh-CN" altLang="en-US" dirty="0" smtClean="0">
                    <a:solidFill>
                      <a:srgbClr val="FF0000"/>
                    </a:solidFill>
                  </a:rPr>
                  <a:t>影响价格</a:t>
                </a:r>
                <a:r>
                  <a:rPr lang="zh-CN" altLang="en-US" dirty="0" smtClean="0"/>
                  <a:t>，所以直接贪心是会有问题的。</a:t>
                </a:r>
                <a:endParaRPr lang="en-US" altLang="zh-CN" dirty="0" smtClean="0"/>
              </a:p>
              <a:p>
                <a:r>
                  <a:rPr lang="zh-CN" altLang="en-US" dirty="0" smtClean="0"/>
                  <a:t>从小问题着手：</a:t>
                </a:r>
                <a:r>
                  <a:rPr lang="zh-CN" altLang="zh-CN" dirty="0"/>
                  <a:t>对于前</a:t>
                </a:r>
                <a:r>
                  <a:rPr lang="en-US" altLang="zh-CN" dirty="0"/>
                  <a:t>30%</a:t>
                </a:r>
                <a:r>
                  <a:rPr lang="zh-CN" altLang="zh-CN" dirty="0"/>
                  <a:t>的数据，</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a:latin typeface="Cambria Math" panose="02040503050406030204" pitchFamily="18" charset="0"/>
                      </a:rPr>
                      <m:t>=0</m:t>
                    </m:r>
                  </m:oMath>
                </a14:m>
                <a:r>
                  <a:rPr lang="zh-CN" altLang="zh-CN" dirty="0"/>
                  <a:t>，</a:t>
                </a:r>
                <a:r>
                  <a:rPr lang="en-US" altLang="zh-CN" dirty="0"/>
                  <a:t>1</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oMath>
                </a14:m>
                <a:r>
                  <a:rPr lang="zh-CN" altLang="zh-CN" dirty="0"/>
                  <a:t>≤</a:t>
                </a:r>
                <a:r>
                  <a:rPr lang="en-US" altLang="zh-CN" dirty="0"/>
                  <a:t>1000</a:t>
                </a:r>
                <a:r>
                  <a:rPr lang="zh-CN" altLang="zh-CN" dirty="0"/>
                  <a:t>；</a:t>
                </a:r>
              </a:p>
              <a:p>
                <a:r>
                  <a:rPr lang="en-US" altLang="zh-CN" dirty="0" smtClean="0"/>
                  <a:t>a</a:t>
                </a:r>
                <a:r>
                  <a:rPr lang="zh-CN" altLang="en-US" dirty="0" smtClean="0"/>
                  <a:t>和</a:t>
                </a:r>
                <a:r>
                  <a:rPr lang="en-US" altLang="zh-CN" dirty="0" smtClean="0"/>
                  <a:t>b</a:t>
                </a:r>
                <a:r>
                  <a:rPr lang="zh-CN" altLang="en-US" dirty="0" smtClean="0"/>
                  <a:t>为</a:t>
                </a:r>
                <a:r>
                  <a:rPr lang="en-US" altLang="zh-CN" dirty="0" smtClean="0"/>
                  <a:t>0</a:t>
                </a:r>
                <a:r>
                  <a:rPr lang="zh-CN" altLang="en-US" dirty="0" smtClean="0"/>
                  <a:t>，那么每天的单价就是一个</a:t>
                </a:r>
                <a:r>
                  <a:rPr lang="zh-CN" altLang="en-US" dirty="0" smtClean="0">
                    <a:solidFill>
                      <a:srgbClr val="FF0000"/>
                    </a:solidFill>
                  </a:rPr>
                  <a:t>常数</a:t>
                </a:r>
                <a:r>
                  <a:rPr lang="zh-CN" altLang="en-US" dirty="0" smtClean="0"/>
                  <a:t>。</a:t>
                </a:r>
                <a:endParaRPr lang="en-US" altLang="zh-CN" dirty="0" smtClean="0"/>
              </a:p>
              <a:p>
                <a:r>
                  <a:rPr lang="zh-CN" altLang="en-US" dirty="0" smtClean="0">
                    <a:solidFill>
                      <a:srgbClr val="FF0000"/>
                    </a:solidFill>
                  </a:rPr>
                  <a:t>与</a:t>
                </a:r>
                <a:r>
                  <a:rPr lang="en-US" altLang="zh-CN" dirty="0" smtClean="0">
                    <a:solidFill>
                      <a:srgbClr val="FF0000"/>
                    </a:solidFill>
                  </a:rPr>
                  <a:t>T2</a:t>
                </a:r>
                <a:r>
                  <a:rPr lang="zh-CN" altLang="en-US" dirty="0" smtClean="0">
                    <a:solidFill>
                      <a:srgbClr val="FF0000"/>
                    </a:solidFill>
                  </a:rPr>
                  <a:t>一样</a:t>
                </a:r>
                <a:r>
                  <a:rPr lang="zh-CN" altLang="en-US" dirty="0" smtClean="0"/>
                  <a:t>了。</a:t>
                </a:r>
                <a:endParaRPr lang="en-US" altLang="zh-CN" dirty="0" smtClean="0"/>
              </a:p>
            </p:txBody>
          </p:sp>
        </mc:Choice>
        <mc:Fallback>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5096228"/>
              </a:xfrm>
              <a:blipFill>
                <a:blip r:embed="rId2"/>
                <a:stretch>
                  <a:fillRect l="-71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pic>
        <p:nvPicPr>
          <p:cNvPr id="5" name="图片 4"/>
          <p:cNvPicPr>
            <a:picLocks noChangeAspect="1"/>
          </p:cNvPicPr>
          <p:nvPr/>
        </p:nvPicPr>
        <p:blipFill>
          <a:blip r:embed="rId4"/>
          <a:stretch>
            <a:fillRect/>
          </a:stretch>
        </p:blipFill>
        <p:spPr>
          <a:xfrm>
            <a:off x="9080054" y="3368570"/>
            <a:ext cx="2542857" cy="1600000"/>
          </a:xfrm>
          <a:prstGeom prst="rect">
            <a:avLst/>
          </a:prstGeom>
        </p:spPr>
      </p:pic>
    </p:spTree>
    <p:extLst>
      <p:ext uri="{BB962C8B-B14F-4D97-AF65-F5344CB8AC3E}">
        <p14:creationId xmlns:p14="http://schemas.microsoft.com/office/powerpoint/2010/main" val="406990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T3 </a:t>
            </a:r>
            <a:r>
              <a:rPr lang="zh-CN" altLang="en-US" dirty="0"/>
              <a:t>甜品囤积者（</a:t>
            </a:r>
            <a:r>
              <a:rPr lang="en-US" altLang="zh-CN" dirty="0"/>
              <a:t>2</a:t>
            </a:r>
            <a:r>
              <a:rPr lang="zh-CN" altLang="en-US" dirty="0" smtClean="0"/>
              <a:t>） </a:t>
            </a:r>
            <a:r>
              <a:rPr lang="en-US" altLang="zh-CN" dirty="0" smtClean="0"/>
              <a:t>—— </a:t>
            </a:r>
            <a:r>
              <a:rPr lang="zh-CN" altLang="en-US" dirty="0" smtClean="0"/>
              <a:t>分析</a:t>
            </a:r>
            <a:r>
              <a:rPr lang="en-US" altLang="zh-CN" dirty="0" smtClean="0"/>
              <a:t>60</a:t>
            </a:r>
            <a:r>
              <a:rPr lang="zh-CN" altLang="en-US" dirty="0" smtClean="0"/>
              <a:t>分</a:t>
            </a:r>
            <a:endParaRPr lang="en-US" altLang="zh-CN" dirty="0"/>
          </a:p>
        </p:txBody>
      </p:sp>
      <mc:AlternateContent xmlns:mc="http://schemas.openxmlformats.org/markup-compatibility/2006">
        <mc:Choice xmlns:a14="http://schemas.microsoft.com/office/drawing/2010/main" Requires="a14">
          <p:sp>
            <p:nvSpPr>
              <p:cNvPr id="3" name="文本占位符 2"/>
              <p:cNvSpPr>
                <a:spLocks noGrp="1"/>
              </p:cNvSpPr>
              <p:nvPr>
                <p:ph type="body" sz="quarter" idx="11"/>
              </p:nvPr>
            </p:nvSpPr>
            <p:spPr>
              <a:xfrm>
                <a:off x="569088" y="1620456"/>
                <a:ext cx="11053823" cy="5096228"/>
              </a:xfrm>
            </p:spPr>
            <p:txBody>
              <a:bodyPr/>
              <a:lstStyle/>
              <a:p>
                <a:r>
                  <a:rPr lang="zh-CN" altLang="zh-CN" dirty="0"/>
                  <a:t>对于前</a:t>
                </a:r>
                <a:r>
                  <a:rPr lang="en-US" altLang="zh-CN" dirty="0"/>
                  <a:t>60%</a:t>
                </a:r>
                <a:r>
                  <a:rPr lang="zh-CN" altLang="zh-CN" dirty="0"/>
                  <a:t>的数据，</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a:latin typeface="Cambria Math" panose="02040503050406030204" pitchFamily="18" charset="0"/>
                      </a:rPr>
                      <m:t>=0</m:t>
                    </m:r>
                  </m:oMath>
                </a14:m>
                <a:r>
                  <a:rPr lang="zh-CN" altLang="zh-CN" dirty="0"/>
                  <a:t>，</a:t>
                </a:r>
                <a:r>
                  <a:rPr lang="en-US" altLang="zh-CN" dirty="0"/>
                  <a:t>1</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oMath>
                </a14:m>
                <a:r>
                  <a:rPr lang="zh-CN" altLang="zh-CN" dirty="0"/>
                  <a:t>≤</a:t>
                </a:r>
                <a:r>
                  <a:rPr lang="en-US" altLang="zh-CN" dirty="0"/>
                  <a:t>1000</a:t>
                </a:r>
                <a:r>
                  <a:rPr lang="zh-CN" altLang="zh-CN" dirty="0" smtClean="0"/>
                  <a:t>；</a:t>
                </a:r>
                <a:endParaRPr lang="en-US" altLang="zh-CN" dirty="0" smtClean="0"/>
              </a:p>
              <a:p>
                <a:r>
                  <a:rPr lang="zh-CN" altLang="en-US" dirty="0" smtClean="0"/>
                  <a:t>我们可以发现，价格函数是关于已囤积甜品数量的</a:t>
                </a:r>
                <a:r>
                  <a:rPr lang="zh-CN" altLang="en-US" dirty="0" smtClean="0">
                    <a:solidFill>
                      <a:srgbClr val="FF0000"/>
                    </a:solidFill>
                  </a:rPr>
                  <a:t>单调递增</a:t>
                </a:r>
                <a:r>
                  <a:rPr lang="zh-CN" altLang="en-US" dirty="0" smtClean="0"/>
                  <a:t>一次函数。</a:t>
                </a:r>
                <a:endParaRPr lang="en-US" altLang="zh-CN" dirty="0" smtClean="0"/>
              </a:p>
              <a:p>
                <a:endParaRPr lang="en-US" altLang="zh-CN" dirty="0"/>
              </a:p>
              <a:p>
                <a:r>
                  <a:rPr lang="zh-CN" altLang="en-US" dirty="0" smtClean="0"/>
                  <a:t>这意味着，每天的价格都在</a:t>
                </a:r>
                <a:r>
                  <a:rPr lang="zh-CN" altLang="en-US" dirty="0" smtClean="0">
                    <a:solidFill>
                      <a:srgbClr val="FF0000"/>
                    </a:solidFill>
                  </a:rPr>
                  <a:t>没有囤积甜品时最低</a:t>
                </a:r>
                <a:r>
                  <a:rPr lang="zh-CN" altLang="en-US" dirty="0" smtClean="0"/>
                  <a:t>。</a:t>
                </a:r>
                <a:endParaRPr lang="zh-CN" altLang="zh-CN" dirty="0"/>
              </a:p>
            </p:txBody>
          </p:sp>
        </mc:Choice>
        <mc:Fallback>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5096228"/>
              </a:xfrm>
              <a:blipFill>
                <a:blip r:embed="rId2"/>
                <a:stretch>
                  <a:fillRect l="-71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401888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t>旗帜</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t>Day3-T1-flag</a:t>
            </a:r>
            <a:endParaRPr kumimoji="1" lang="zh-CN" altLang="en-US" dirty="0"/>
          </a:p>
        </p:txBody>
      </p:sp>
      <p:pic>
        <p:nvPicPr>
          <p:cNvPr id="5" name="图片 4"/>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10003435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T3 </a:t>
            </a:r>
            <a:r>
              <a:rPr lang="zh-CN" altLang="en-US" dirty="0"/>
              <a:t>甜品囤积者（</a:t>
            </a:r>
            <a:r>
              <a:rPr lang="en-US" altLang="zh-CN" dirty="0"/>
              <a:t>2</a:t>
            </a:r>
            <a:r>
              <a:rPr lang="zh-CN" altLang="en-US" dirty="0" smtClean="0"/>
              <a:t>） </a:t>
            </a:r>
            <a:r>
              <a:rPr lang="en-US" altLang="zh-CN" dirty="0" smtClean="0"/>
              <a:t>—— </a:t>
            </a:r>
            <a:r>
              <a:rPr lang="zh-CN" altLang="en-US" dirty="0" smtClean="0"/>
              <a:t>分析</a:t>
            </a:r>
            <a:r>
              <a:rPr lang="en-US" altLang="zh-CN" dirty="0" smtClean="0"/>
              <a:t>60</a:t>
            </a:r>
            <a:r>
              <a:rPr lang="zh-CN" altLang="en-US" dirty="0" smtClean="0"/>
              <a:t>分</a:t>
            </a:r>
            <a:endParaRPr lang="en-US" altLang="zh-CN" dirty="0"/>
          </a:p>
        </p:txBody>
      </p:sp>
      <mc:AlternateContent xmlns:mc="http://schemas.openxmlformats.org/markup-compatibility/2006">
        <mc:Choice xmlns:a14="http://schemas.microsoft.com/office/drawing/2010/main" Requires="a14">
          <p:sp>
            <p:nvSpPr>
              <p:cNvPr id="3" name="文本占位符 2"/>
              <p:cNvSpPr>
                <a:spLocks noGrp="1"/>
              </p:cNvSpPr>
              <p:nvPr>
                <p:ph type="body" sz="quarter" idx="11"/>
              </p:nvPr>
            </p:nvSpPr>
            <p:spPr>
              <a:xfrm>
                <a:off x="569088" y="1620456"/>
                <a:ext cx="11053823" cy="5096228"/>
              </a:xfrm>
            </p:spPr>
            <p:txBody>
              <a:bodyPr/>
              <a:lstStyle/>
              <a:p>
                <a:r>
                  <a:rPr lang="zh-CN" altLang="en-US" dirty="0" smtClean="0"/>
                  <a:t>可以证明：在购买甜品时，已囤积甜品的数量必定为</a:t>
                </a:r>
                <a:r>
                  <a:rPr lang="en-US" altLang="zh-CN" dirty="0" smtClean="0"/>
                  <a:t>0</a:t>
                </a:r>
                <a:r>
                  <a:rPr lang="zh-CN" altLang="en-US" dirty="0" smtClean="0"/>
                  <a:t>。</a:t>
                </a:r>
                <a:endParaRPr lang="en-US" altLang="zh-CN" dirty="0" smtClean="0"/>
              </a:p>
              <a:p>
                <a:r>
                  <a:rPr lang="zh-CN" altLang="en-US" dirty="0" smtClean="0"/>
                  <a:t>如果第</a:t>
                </a:r>
                <a:r>
                  <a:rPr lang="en-US" altLang="zh-CN" dirty="0" err="1" smtClean="0"/>
                  <a:t>i</a:t>
                </a:r>
                <a:r>
                  <a:rPr lang="zh-CN" altLang="en-US" dirty="0" smtClean="0"/>
                  <a:t>天购买前已经囤积</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&gt;0</m:t>
                    </m:r>
                  </m:oMath>
                </a14:m>
                <a:r>
                  <a:rPr lang="zh-CN" altLang="en-US" dirty="0" smtClean="0"/>
                  <a:t>袋甜品，并准备在当天买</a:t>
                </a:r>
                <a:r>
                  <a:rPr lang="en-US" altLang="zh-CN" dirty="0" smtClean="0"/>
                  <a:t>k</a:t>
                </a:r>
                <a:r>
                  <a:rPr lang="zh-CN" altLang="en-US" dirty="0" smtClean="0"/>
                  <a:t>袋甜品。</a:t>
                </a:r>
                <a:endParaRPr lang="en-US" altLang="zh-CN" dirty="0" smtClean="0"/>
              </a:p>
              <a:p>
                <a:r>
                  <a:rPr lang="zh-CN" altLang="en-US" dirty="0" smtClean="0"/>
                  <a:t>我们先假设囤积的这</a:t>
                </a:r>
                <a:r>
                  <a:rPr lang="en-US" altLang="zh-CN" dirty="0" smtClean="0"/>
                  <a:t>x</a:t>
                </a:r>
                <a:r>
                  <a:rPr lang="zh-CN" altLang="en-US" dirty="0" smtClean="0"/>
                  <a:t>袋甜品在第</a:t>
                </a:r>
                <a:r>
                  <a:rPr lang="en-US" altLang="zh-CN" dirty="0" smtClean="0"/>
                  <a:t>j</a:t>
                </a:r>
                <a:r>
                  <a:rPr lang="zh-CN" altLang="en-US" dirty="0" smtClean="0"/>
                  <a:t>天购买的，购买这</a:t>
                </a:r>
                <a:r>
                  <a:rPr lang="en-US" altLang="zh-CN" dirty="0" smtClean="0"/>
                  <a:t>x</a:t>
                </a:r>
                <a:r>
                  <a:rPr lang="zh-CN" altLang="en-US" dirty="0" smtClean="0"/>
                  <a:t>袋甜品的最小花费按当天的最低单价</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𝑗</m:t>
                        </m:r>
                      </m:sub>
                    </m:sSub>
                  </m:oMath>
                </a14:m>
                <a:r>
                  <a:rPr lang="zh-CN" altLang="en-US" dirty="0" smtClean="0"/>
                  <a:t>，则花费为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𝑥</m:t>
                    </m:r>
                  </m:oMath>
                </a14:m>
                <a:r>
                  <a:rPr lang="zh-CN" altLang="en-US" dirty="0" smtClean="0"/>
                  <a:t>。</a:t>
                </a:r>
                <a:endParaRPr lang="en-US" altLang="zh-CN" dirty="0" smtClean="0"/>
              </a:p>
              <a:p>
                <a:r>
                  <a:rPr lang="zh-CN" altLang="en-US" dirty="0" smtClean="0"/>
                  <a:t>第</a:t>
                </a:r>
                <a:r>
                  <a:rPr lang="en-US" altLang="zh-CN" dirty="0" err="1" smtClean="0"/>
                  <a:t>i</a:t>
                </a:r>
                <a:r>
                  <a:rPr lang="zh-CN" altLang="en-US" dirty="0" smtClean="0"/>
                  <a:t>天的单价则为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zh-CN" altLang="en-US" dirty="0" smtClean="0"/>
                  <a:t>，花费为</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𝑘</m:t>
                    </m:r>
                  </m:oMath>
                </a14:m>
                <a:r>
                  <a:rPr lang="zh-CN" altLang="en-US" dirty="0" smtClean="0"/>
                  <a:t>。</a:t>
                </a:r>
                <a:endParaRPr lang="en-US" altLang="zh-CN" dirty="0" smtClean="0"/>
              </a:p>
              <a:p>
                <a:r>
                  <a:rPr lang="zh-CN" altLang="en-US" dirty="0" smtClean="0">
                    <a:solidFill>
                      <a:srgbClr val="FF0000"/>
                    </a:solidFill>
                  </a:rPr>
                  <a:t>最小总花费为</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𝑐</m:t>
                        </m:r>
                      </m:e>
                      <m:sub>
                        <m:r>
                          <a:rPr lang="en-US" altLang="zh-CN" i="1">
                            <a:solidFill>
                              <a:srgbClr val="FF0000"/>
                            </a:solidFill>
                            <a:latin typeface="Cambria Math" panose="02040503050406030204" pitchFamily="18" charset="0"/>
                          </a:rPr>
                          <m:t>𝑗</m:t>
                        </m:r>
                      </m:sub>
                    </m:sSub>
                    <m:r>
                      <a:rPr lang="en-US" altLang="zh-CN" i="1">
                        <a:solidFill>
                          <a:srgbClr val="FF0000"/>
                        </a:solidFill>
                        <a:latin typeface="Cambria Math" panose="02040503050406030204" pitchFamily="18" charset="0"/>
                      </a:rPr>
                      <m:t>𝑥</m:t>
                    </m:r>
                  </m:oMath>
                </a14:m>
                <a:r>
                  <a:rPr lang="en-US" altLang="zh-CN" dirty="0" smtClean="0">
                    <a:solidFill>
                      <a:srgbClr val="FF0000"/>
                    </a:solidFill>
                  </a:rPr>
                  <a:t>+</a:t>
                </a:r>
                <a14:m>
                  <m:oMath xmlns:m="http://schemas.openxmlformats.org/officeDocument/2006/math">
                    <m:d>
                      <m:dPr>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𝑏</m:t>
                            </m:r>
                          </m:e>
                          <m:sub>
                            <m:r>
                              <a:rPr lang="en-US" altLang="zh-CN" i="1">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𝑐</m:t>
                            </m:r>
                          </m:e>
                          <m:sub>
                            <m:r>
                              <a:rPr lang="en-US" altLang="zh-CN" i="1">
                                <a:solidFill>
                                  <a:srgbClr val="FF0000"/>
                                </a:solidFill>
                                <a:latin typeface="Cambria Math" panose="02040503050406030204" pitchFamily="18" charset="0"/>
                              </a:rPr>
                              <m:t>𝑖</m:t>
                            </m:r>
                          </m:sub>
                        </m:sSub>
                      </m:e>
                    </m:d>
                    <m:r>
                      <a:rPr lang="en-US" altLang="zh-CN" i="1">
                        <a:solidFill>
                          <a:srgbClr val="FF0000"/>
                        </a:solidFill>
                        <a:latin typeface="Cambria Math" panose="02040503050406030204" pitchFamily="18" charset="0"/>
                      </a:rPr>
                      <m:t>𝑘</m:t>
                    </m:r>
                  </m:oMath>
                </a14:m>
                <a:r>
                  <a:rPr lang="zh-CN" altLang="en-US" dirty="0" smtClean="0"/>
                  <a:t>。</a:t>
                </a:r>
                <a:endParaRPr lang="zh-CN" altLang="zh-CN" dirty="0"/>
              </a:p>
            </p:txBody>
          </p:sp>
        </mc:Choice>
        <mc:Fallback>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5096228"/>
              </a:xfrm>
              <a:blipFill>
                <a:blip r:embed="rId2"/>
                <a:stretch>
                  <a:fillRect l="-717" r="-71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335988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T3 </a:t>
            </a:r>
            <a:r>
              <a:rPr lang="zh-CN" altLang="en-US" dirty="0"/>
              <a:t>甜品囤积者（</a:t>
            </a:r>
            <a:r>
              <a:rPr lang="en-US" altLang="zh-CN" dirty="0"/>
              <a:t>2</a:t>
            </a:r>
            <a:r>
              <a:rPr lang="zh-CN" altLang="en-US" dirty="0" smtClean="0"/>
              <a:t>） </a:t>
            </a:r>
            <a:r>
              <a:rPr lang="en-US" altLang="zh-CN" dirty="0" smtClean="0"/>
              <a:t>—— </a:t>
            </a:r>
            <a:r>
              <a:rPr lang="zh-CN" altLang="en-US" dirty="0" smtClean="0"/>
              <a:t>分析</a:t>
            </a:r>
            <a:r>
              <a:rPr lang="en-US" altLang="zh-CN" dirty="0" smtClean="0"/>
              <a:t>60</a:t>
            </a:r>
            <a:r>
              <a:rPr lang="zh-CN" altLang="en-US" dirty="0" smtClean="0"/>
              <a:t>分</a:t>
            </a:r>
            <a:endParaRPr lang="en-US" altLang="zh-CN" dirty="0"/>
          </a:p>
        </p:txBody>
      </p:sp>
      <mc:AlternateContent xmlns:mc="http://schemas.openxmlformats.org/markup-compatibility/2006">
        <mc:Choice xmlns:a14="http://schemas.microsoft.com/office/drawing/2010/main" Requires="a14">
          <p:sp>
            <p:nvSpPr>
              <p:cNvPr id="3" name="文本占位符 2"/>
              <p:cNvSpPr>
                <a:spLocks noGrp="1"/>
              </p:cNvSpPr>
              <p:nvPr>
                <p:ph type="body" sz="quarter" idx="11"/>
              </p:nvPr>
            </p:nvSpPr>
            <p:spPr>
              <a:xfrm>
                <a:off x="569088" y="1620456"/>
                <a:ext cx="11053823" cy="5096228"/>
              </a:xfrm>
            </p:spPr>
            <p:txBody>
              <a:bodyPr/>
              <a:lstStyle/>
              <a:p>
                <a:r>
                  <a:rPr lang="zh-CN" altLang="en-US" dirty="0" smtClean="0"/>
                  <a:t>可以证明：在购买甜品时，已囤积甜品的数量必定为</a:t>
                </a:r>
                <a:r>
                  <a:rPr lang="en-US" altLang="zh-CN" dirty="0" smtClean="0"/>
                  <a:t>0</a:t>
                </a:r>
                <a:r>
                  <a:rPr lang="zh-CN" altLang="en-US" dirty="0" smtClean="0"/>
                  <a:t>。</a:t>
                </a:r>
                <a:endParaRPr lang="en-US" altLang="zh-CN" dirty="0" smtClean="0"/>
              </a:p>
              <a:p>
                <a:r>
                  <a:rPr lang="zh-CN" altLang="en-US" dirty="0" smtClean="0">
                    <a:solidFill>
                      <a:srgbClr val="FF0000"/>
                    </a:solidFill>
                  </a:rPr>
                  <a:t>最小总花费为</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𝑐</m:t>
                        </m:r>
                      </m:e>
                      <m:sub>
                        <m:r>
                          <a:rPr lang="en-US" altLang="zh-CN" i="1">
                            <a:solidFill>
                              <a:srgbClr val="FF0000"/>
                            </a:solidFill>
                            <a:latin typeface="Cambria Math" panose="02040503050406030204" pitchFamily="18" charset="0"/>
                          </a:rPr>
                          <m:t>𝑗</m:t>
                        </m:r>
                      </m:sub>
                    </m:sSub>
                    <m:r>
                      <a:rPr lang="en-US" altLang="zh-CN" i="1">
                        <a:solidFill>
                          <a:srgbClr val="FF0000"/>
                        </a:solidFill>
                        <a:latin typeface="Cambria Math" panose="02040503050406030204" pitchFamily="18" charset="0"/>
                      </a:rPr>
                      <m:t>𝑥</m:t>
                    </m:r>
                  </m:oMath>
                </a14:m>
                <a:r>
                  <a:rPr lang="en-US" altLang="zh-CN" dirty="0" smtClean="0">
                    <a:solidFill>
                      <a:srgbClr val="FF0000"/>
                    </a:solidFill>
                  </a:rPr>
                  <a:t>+</a:t>
                </a:r>
                <a14:m>
                  <m:oMath xmlns:m="http://schemas.openxmlformats.org/officeDocument/2006/math">
                    <m:d>
                      <m:dPr>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𝑏</m:t>
                            </m:r>
                          </m:e>
                          <m:sub>
                            <m:r>
                              <a:rPr lang="en-US" altLang="zh-CN" i="1">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𝑐</m:t>
                            </m:r>
                          </m:e>
                          <m:sub>
                            <m:r>
                              <a:rPr lang="en-US" altLang="zh-CN" i="1">
                                <a:solidFill>
                                  <a:srgbClr val="FF0000"/>
                                </a:solidFill>
                                <a:latin typeface="Cambria Math" panose="02040503050406030204" pitchFamily="18" charset="0"/>
                              </a:rPr>
                              <m:t>𝑖</m:t>
                            </m:r>
                          </m:sub>
                        </m:sSub>
                      </m:e>
                    </m:d>
                    <m:r>
                      <a:rPr lang="en-US" altLang="zh-CN" i="1">
                        <a:solidFill>
                          <a:srgbClr val="FF0000"/>
                        </a:solidFill>
                        <a:latin typeface="Cambria Math" panose="02040503050406030204" pitchFamily="18" charset="0"/>
                      </a:rPr>
                      <m:t>𝑘</m:t>
                    </m:r>
                  </m:oMath>
                </a14:m>
                <a:r>
                  <a:rPr lang="zh-CN" altLang="en-US" dirty="0" smtClean="0"/>
                  <a:t>。</a:t>
                </a:r>
                <a:endParaRPr lang="en-US" altLang="zh-CN" dirty="0" smtClean="0"/>
              </a:p>
              <a:p>
                <a:r>
                  <a:rPr lang="zh-CN" altLang="en-US" dirty="0" smtClean="0"/>
                  <a:t>我们分析两天的最低单价关系：</a:t>
                </a:r>
                <a:endParaRPr lang="en-US" altLang="zh-CN" dirty="0" smtClean="0"/>
              </a:p>
              <a:p>
                <a:r>
                  <a:rPr lang="zh-CN" altLang="en-US" dirty="0" smtClean="0"/>
                  <a:t>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zh-CN" altLang="en-US" dirty="0" smtClean="0"/>
                  <a:t>，这</a:t>
                </a:r>
                <a:r>
                  <a:rPr lang="en-US" altLang="zh-CN" dirty="0" smtClean="0"/>
                  <a:t>k</a:t>
                </a:r>
                <a:r>
                  <a:rPr lang="zh-CN" altLang="en-US" dirty="0" smtClean="0"/>
                  <a:t>袋显然可以在第</a:t>
                </a:r>
                <a:r>
                  <a:rPr lang="en-US" altLang="zh-CN" dirty="0" smtClean="0"/>
                  <a:t>j</a:t>
                </a:r>
                <a:r>
                  <a:rPr lang="zh-CN" altLang="en-US" dirty="0" smtClean="0"/>
                  <a:t>天全部购买</a:t>
                </a:r>
                <a:endParaRPr lang="en-US" altLang="zh-CN" dirty="0" smtClean="0"/>
              </a:p>
              <a:p>
                <a:r>
                  <a:rPr lang="zh-CN" altLang="en-US" dirty="0" smtClean="0"/>
                  <a:t>花费</a:t>
                </a:r>
                <a14:m>
                  <m:oMath xmlns:m="http://schemas.openxmlformats.org/officeDocument/2006/math">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𝑐</m:t>
                        </m:r>
                      </m:e>
                      <m:sub>
                        <m:r>
                          <a:rPr lang="en-US" altLang="zh-CN" b="0" i="1" smtClean="0">
                            <a:solidFill>
                              <a:srgbClr val="FF0000"/>
                            </a:solidFill>
                            <a:latin typeface="Cambria Math" panose="02040503050406030204" pitchFamily="18" charset="0"/>
                          </a:rPr>
                          <m:t>𝑗</m:t>
                        </m:r>
                      </m:sub>
                    </m:sSub>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𝑘</m:t>
                        </m:r>
                      </m:e>
                    </m:d>
                    <m:r>
                      <a:rPr lang="en-US" altLang="zh-CN" b="0" i="1" smtClean="0">
                        <a:latin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𝑗</m:t>
                        </m:r>
                      </m:sub>
                    </m:sSub>
                    <m:r>
                      <a:rPr lang="en-US" altLang="zh-CN" i="1">
                        <a:latin typeface="Cambria Math" panose="02040503050406030204" pitchFamily="18" charset="0"/>
                      </a:rPr>
                      <m:t>𝑥</m:t>
                    </m:r>
                  </m:oMath>
                </a14:m>
                <a:r>
                  <a:rPr lang="en-US" altLang="zh-CN" dirty="0"/>
                  <a:t>+</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e>
                    </m:d>
                    <m:r>
                      <a:rPr lang="en-US" altLang="zh-CN" i="1">
                        <a:latin typeface="Cambria Math" panose="02040503050406030204" pitchFamily="18" charset="0"/>
                      </a:rPr>
                      <m:t>𝑘</m:t>
                    </m:r>
                  </m:oMath>
                </a14:m>
                <a:r>
                  <a:rPr lang="zh-CN" altLang="en-US" dirty="0" smtClean="0"/>
                  <a:t>。</a:t>
                </a:r>
                <a:endParaRPr lang="en-US" altLang="zh-CN" dirty="0" smtClean="0"/>
              </a:p>
              <a:p>
                <a:r>
                  <a:rPr lang="zh-CN" altLang="en-US" dirty="0" smtClean="0"/>
                  <a:t>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zh-CN" altLang="en-US" dirty="0" smtClean="0"/>
                  <a:t>，则囤积的</a:t>
                </a:r>
                <a:r>
                  <a:rPr lang="en-US" altLang="zh-CN" dirty="0" smtClean="0"/>
                  <a:t>x</a:t>
                </a:r>
                <a:r>
                  <a:rPr lang="zh-CN" altLang="en-US" dirty="0" smtClean="0"/>
                  <a:t>袋显然可以在第</a:t>
                </a:r>
                <a:r>
                  <a:rPr lang="en-US" altLang="zh-CN" dirty="0" err="1" smtClean="0"/>
                  <a:t>i</a:t>
                </a:r>
                <a:r>
                  <a:rPr lang="zh-CN" altLang="en-US" dirty="0" smtClean="0"/>
                  <a:t>天全部购买</a:t>
                </a:r>
                <a:endParaRPr lang="en-US" altLang="zh-CN" dirty="0" smtClean="0"/>
              </a:p>
              <a:p>
                <a:r>
                  <a:rPr lang="zh-CN" altLang="en-US" dirty="0" smtClean="0"/>
                  <a:t>花费</a:t>
                </a:r>
                <a14:m>
                  <m:oMath xmlns:m="http://schemas.openxmlformats.org/officeDocument/2006/math">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𝑐</m:t>
                        </m:r>
                      </m:e>
                      <m:sub>
                        <m:r>
                          <a:rPr lang="en-US" altLang="zh-CN" b="0" i="1" smtClean="0">
                            <a:solidFill>
                              <a:srgbClr val="FF0000"/>
                            </a:solidFill>
                            <a:latin typeface="Cambria Math" panose="02040503050406030204" pitchFamily="18" charset="0"/>
                          </a:rPr>
                          <m:t>𝑖</m:t>
                        </m:r>
                      </m:sub>
                    </m:sSub>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𝑘</m:t>
                        </m:r>
                      </m:e>
                    </m:d>
                    <m:r>
                      <a:rPr lang="en-US" altLang="zh-CN" b="0" i="1" smtClean="0">
                        <a:latin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𝑗</m:t>
                        </m:r>
                      </m:sub>
                    </m:sSub>
                    <m:r>
                      <a:rPr lang="en-US" altLang="zh-CN" i="1">
                        <a:latin typeface="Cambria Math" panose="02040503050406030204" pitchFamily="18" charset="0"/>
                      </a:rPr>
                      <m:t>𝑥</m:t>
                    </m:r>
                  </m:oMath>
                </a14:m>
                <a:r>
                  <a:rPr lang="en-US" altLang="zh-CN" dirty="0"/>
                  <a:t>+</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e>
                    </m:d>
                    <m:r>
                      <a:rPr lang="en-US" altLang="zh-CN" i="1">
                        <a:latin typeface="Cambria Math" panose="02040503050406030204" pitchFamily="18" charset="0"/>
                      </a:rPr>
                      <m:t>𝑘</m:t>
                    </m:r>
                  </m:oMath>
                </a14:m>
                <a:r>
                  <a:rPr lang="zh-CN" altLang="en-US" dirty="0" smtClean="0"/>
                  <a:t>。</a:t>
                </a:r>
                <a:endParaRPr lang="zh-CN" altLang="zh-CN" dirty="0"/>
              </a:p>
            </p:txBody>
          </p:sp>
        </mc:Choice>
        <mc:Fallback>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5096228"/>
              </a:xfrm>
              <a:blipFill>
                <a:blip r:embed="rId2"/>
                <a:stretch>
                  <a:fillRect l="-71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341937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T3 </a:t>
            </a:r>
            <a:r>
              <a:rPr lang="zh-CN" altLang="en-US" dirty="0"/>
              <a:t>甜品囤积者（</a:t>
            </a:r>
            <a:r>
              <a:rPr lang="en-US" altLang="zh-CN" dirty="0"/>
              <a:t>2</a:t>
            </a:r>
            <a:r>
              <a:rPr lang="zh-CN" altLang="en-US" dirty="0" smtClean="0"/>
              <a:t>） </a:t>
            </a:r>
            <a:r>
              <a:rPr lang="en-US" altLang="zh-CN" dirty="0" smtClean="0"/>
              <a:t>—— </a:t>
            </a:r>
            <a:r>
              <a:rPr lang="zh-CN" altLang="en-US" dirty="0" smtClean="0"/>
              <a:t>分析</a:t>
            </a:r>
            <a:r>
              <a:rPr lang="en-US" altLang="zh-CN" dirty="0" smtClean="0"/>
              <a:t>60</a:t>
            </a:r>
            <a:r>
              <a:rPr lang="zh-CN" altLang="en-US" dirty="0" smtClean="0"/>
              <a:t>分</a:t>
            </a:r>
            <a:endParaRPr lang="en-US" altLang="zh-CN" dirty="0"/>
          </a:p>
        </p:txBody>
      </p:sp>
      <p:sp>
        <p:nvSpPr>
          <p:cNvPr id="3" name="文本占位符 2"/>
          <p:cNvSpPr>
            <a:spLocks noGrp="1"/>
          </p:cNvSpPr>
          <p:nvPr>
            <p:ph type="body" sz="quarter" idx="11"/>
          </p:nvPr>
        </p:nvSpPr>
        <p:spPr>
          <a:xfrm>
            <a:off x="569088" y="1620456"/>
            <a:ext cx="11053823" cy="5096228"/>
          </a:xfrm>
        </p:spPr>
        <p:txBody>
          <a:bodyPr/>
          <a:lstStyle/>
          <a:p>
            <a:r>
              <a:rPr lang="zh-CN" altLang="en-US" dirty="0" smtClean="0"/>
              <a:t>经过上述分析，每天的零食必定是在到</a:t>
            </a:r>
            <a:r>
              <a:rPr lang="zh-CN" altLang="en-US" dirty="0" smtClean="0">
                <a:solidFill>
                  <a:srgbClr val="FF0000"/>
                </a:solidFill>
              </a:rPr>
              <a:t>当前为止的最小单价</a:t>
            </a:r>
            <a:r>
              <a:rPr lang="zh-CN" altLang="en-US" dirty="0" smtClean="0"/>
              <a:t>时统一购买。</a:t>
            </a:r>
            <a:endParaRPr lang="en-US" altLang="zh-CN" dirty="0" smtClean="0"/>
          </a:p>
          <a:p>
            <a:endParaRPr lang="en-US" altLang="zh-CN" dirty="0"/>
          </a:p>
          <a:p>
            <a:r>
              <a:rPr lang="zh-CN" altLang="en-US" dirty="0" smtClean="0"/>
              <a:t>又是</a:t>
            </a:r>
            <a:r>
              <a:rPr lang="en-US" altLang="zh-CN" dirty="0" smtClean="0"/>
              <a:t>T2……</a:t>
            </a:r>
          </a:p>
          <a:p>
            <a:endParaRPr lang="en-US" altLang="zh-CN" dirty="0"/>
          </a:p>
          <a:p>
            <a:r>
              <a:rPr lang="zh-CN" altLang="en-US" dirty="0" smtClean="0"/>
              <a:t>因此如果你无视</a:t>
            </a:r>
            <a:r>
              <a:rPr lang="en-US" altLang="zh-CN" dirty="0" smtClean="0"/>
              <a:t>a</a:t>
            </a:r>
            <a:r>
              <a:rPr lang="zh-CN" altLang="en-US" dirty="0" smtClean="0"/>
              <a:t>，直接按</a:t>
            </a:r>
            <a:r>
              <a:rPr lang="en-US" altLang="zh-CN" dirty="0" smtClean="0"/>
              <a:t>T2</a:t>
            </a:r>
            <a:r>
              <a:rPr lang="zh-CN" altLang="en-US" dirty="0" smtClean="0">
                <a:solidFill>
                  <a:srgbClr val="FF0000"/>
                </a:solidFill>
              </a:rPr>
              <a:t>贪心</a:t>
            </a:r>
            <a:r>
              <a:rPr lang="zh-CN" altLang="en-US" dirty="0" smtClean="0"/>
              <a:t>，可以直接拿下</a:t>
            </a:r>
            <a:r>
              <a:rPr lang="en-US" altLang="zh-CN" dirty="0" smtClean="0">
                <a:solidFill>
                  <a:srgbClr val="FF0000"/>
                </a:solidFill>
              </a:rPr>
              <a:t>60</a:t>
            </a:r>
            <a:r>
              <a:rPr lang="zh-CN" altLang="en-US" dirty="0" smtClean="0">
                <a:solidFill>
                  <a:srgbClr val="FF0000"/>
                </a:solidFill>
              </a:rPr>
              <a:t>分</a:t>
            </a:r>
            <a:r>
              <a:rPr lang="zh-CN" altLang="en-US" dirty="0" smtClean="0"/>
              <a:t>。</a:t>
            </a:r>
            <a:endParaRPr lang="en-US" altLang="zh-CN" dirty="0" smtClean="0"/>
          </a:p>
          <a:p>
            <a:r>
              <a:rPr lang="zh-CN" altLang="en-US" dirty="0" smtClean="0"/>
              <a:t>不过由于本题数据随机出，比较难</a:t>
            </a:r>
            <a:r>
              <a:rPr lang="zh-CN" altLang="en-US" dirty="0" smtClean="0"/>
              <a:t>保证手动卡</a:t>
            </a:r>
            <a:r>
              <a:rPr lang="zh-CN" altLang="en-US" dirty="0" smtClean="0"/>
              <a:t>掉贪心，所以貌似也有贪心姿势能拿下</a:t>
            </a:r>
            <a:r>
              <a:rPr lang="en-US" altLang="zh-CN" dirty="0" smtClean="0">
                <a:solidFill>
                  <a:srgbClr val="FF0000"/>
                </a:solidFill>
              </a:rPr>
              <a:t>80</a:t>
            </a:r>
            <a:r>
              <a:rPr lang="zh-CN" altLang="en-US" dirty="0" smtClean="0">
                <a:solidFill>
                  <a:srgbClr val="FF0000"/>
                </a:solidFill>
              </a:rPr>
              <a:t>分</a:t>
            </a:r>
            <a:r>
              <a:rPr lang="zh-CN" altLang="en-US" dirty="0" smtClean="0"/>
              <a:t>？</a:t>
            </a:r>
            <a:endParaRPr lang="zh-CN" altLang="zh-CN" dirty="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pic>
        <p:nvPicPr>
          <p:cNvPr id="5" name="图片 4"/>
          <p:cNvPicPr>
            <a:picLocks noChangeAspect="1"/>
          </p:cNvPicPr>
          <p:nvPr/>
        </p:nvPicPr>
        <p:blipFill>
          <a:blip r:embed="rId3"/>
          <a:stretch>
            <a:fillRect/>
          </a:stretch>
        </p:blipFill>
        <p:spPr>
          <a:xfrm>
            <a:off x="9080054" y="3368570"/>
            <a:ext cx="2542857" cy="1600000"/>
          </a:xfrm>
          <a:prstGeom prst="rect">
            <a:avLst/>
          </a:prstGeom>
        </p:spPr>
      </p:pic>
    </p:spTree>
    <p:extLst>
      <p:ext uri="{BB962C8B-B14F-4D97-AF65-F5344CB8AC3E}">
        <p14:creationId xmlns:p14="http://schemas.microsoft.com/office/powerpoint/2010/main" val="225995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T3 </a:t>
            </a:r>
            <a:r>
              <a:rPr lang="zh-CN" altLang="en-US" dirty="0"/>
              <a:t>甜品囤积者（</a:t>
            </a:r>
            <a:r>
              <a:rPr lang="en-US" altLang="zh-CN" dirty="0"/>
              <a:t>2</a:t>
            </a:r>
            <a:r>
              <a:rPr lang="zh-CN" altLang="en-US" dirty="0" smtClean="0"/>
              <a:t>） </a:t>
            </a:r>
            <a:r>
              <a:rPr lang="en-US" altLang="zh-CN" dirty="0" smtClean="0"/>
              <a:t>—— </a:t>
            </a:r>
            <a:r>
              <a:rPr lang="zh-CN" altLang="en-US" dirty="0" smtClean="0"/>
              <a:t>分析</a:t>
            </a:r>
            <a:r>
              <a:rPr lang="en-US" altLang="zh-CN" dirty="0" smtClean="0"/>
              <a:t>100</a:t>
            </a:r>
            <a:r>
              <a:rPr lang="zh-CN" altLang="en-US" dirty="0" smtClean="0"/>
              <a:t>分</a:t>
            </a:r>
            <a:endParaRPr lang="en-US" altLang="zh-CN" dirty="0"/>
          </a:p>
        </p:txBody>
      </p:sp>
      <mc:AlternateContent xmlns:mc="http://schemas.openxmlformats.org/markup-compatibility/2006">
        <mc:Choice xmlns:a14="http://schemas.microsoft.com/office/drawing/2010/main" Requires="a14">
          <p:sp>
            <p:nvSpPr>
              <p:cNvPr id="3" name="文本占位符 2"/>
              <p:cNvSpPr>
                <a:spLocks noGrp="1"/>
              </p:cNvSpPr>
              <p:nvPr>
                <p:ph type="body" sz="quarter" idx="11"/>
              </p:nvPr>
            </p:nvSpPr>
            <p:spPr>
              <a:xfrm>
                <a:off x="569088" y="1620456"/>
                <a:ext cx="11053823" cy="5096228"/>
              </a:xfrm>
            </p:spPr>
            <p:txBody>
              <a:bodyPr/>
              <a:lstStyle/>
              <a:p>
                <a:r>
                  <a:rPr lang="zh-CN" altLang="en-US" dirty="0" smtClean="0"/>
                  <a:t>考虑到当单价函数是二次函数的情况下，</a:t>
                </a:r>
                <a:r>
                  <a:rPr lang="zh-CN" altLang="en-US" dirty="0" smtClean="0">
                    <a:solidFill>
                      <a:srgbClr val="FF0000"/>
                    </a:solidFill>
                  </a:rPr>
                  <a:t>最小单价</a:t>
                </a:r>
                <a:r>
                  <a:rPr lang="zh-CN" altLang="en-US" dirty="0" smtClean="0"/>
                  <a:t>并</a:t>
                </a:r>
                <a:r>
                  <a:rPr lang="zh-CN" altLang="en-US" dirty="0" smtClean="0">
                    <a:solidFill>
                      <a:srgbClr val="FF0000"/>
                    </a:solidFill>
                  </a:rPr>
                  <a:t>不一定出现在</a:t>
                </a:r>
                <a14:m>
                  <m:oMath xmlns:m="http://schemas.openxmlformats.org/officeDocument/2006/math">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=0</m:t>
                    </m:r>
                  </m:oMath>
                </a14:m>
                <a:r>
                  <a:rPr lang="zh-CN" altLang="en-US" dirty="0" smtClean="0"/>
                  <a:t>时，</a:t>
                </a:r>
                <a:r>
                  <a:rPr lang="zh-CN" altLang="en-US" dirty="0" smtClean="0"/>
                  <a:t>单价受到</a:t>
                </a:r>
                <a:r>
                  <a:rPr lang="zh-CN" altLang="en-US" dirty="0" smtClean="0"/>
                  <a:t>囤积数量的影响。</a:t>
                </a:r>
                <a:endParaRPr lang="en-US" altLang="zh-CN" dirty="0" smtClean="0"/>
              </a:p>
              <a:p>
                <a:r>
                  <a:rPr lang="zh-CN" altLang="en-US" dirty="0" smtClean="0"/>
                  <a:t>要求最优的花费情况，我们可以将</a:t>
                </a:r>
                <a:r>
                  <a:rPr lang="zh-CN" altLang="en-US" dirty="0" smtClean="0">
                    <a:solidFill>
                      <a:srgbClr val="FF0000"/>
                    </a:solidFill>
                  </a:rPr>
                  <a:t>囤积甜品的数量</a:t>
                </a:r>
                <a:r>
                  <a:rPr lang="zh-CN" altLang="en-US" dirty="0" smtClean="0"/>
                  <a:t>记入</a:t>
                </a:r>
                <a:r>
                  <a:rPr lang="zh-CN" altLang="en-US" dirty="0" smtClean="0">
                    <a:solidFill>
                      <a:srgbClr val="FF0000"/>
                    </a:solidFill>
                  </a:rPr>
                  <a:t>状态</a:t>
                </a:r>
                <a:r>
                  <a:rPr lang="zh-CN" altLang="en-US" dirty="0" smtClean="0"/>
                  <a:t>。</a:t>
                </a:r>
                <a:endParaRPr lang="en-US" altLang="zh-CN" dirty="0" smtClean="0"/>
              </a:p>
              <a:p>
                <a14:m>
                  <m:oMath xmlns:m="http://schemas.openxmlformats.org/officeDocument/2006/math">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smtClean="0"/>
                  <a:t>表示在第</a:t>
                </a:r>
                <a:r>
                  <a:rPr lang="en-US" altLang="zh-CN" dirty="0" err="1" smtClean="0"/>
                  <a:t>i</a:t>
                </a:r>
                <a:r>
                  <a:rPr lang="zh-CN" altLang="en-US" dirty="0" smtClean="0"/>
                  <a:t>天结束时，囤积了</a:t>
                </a:r>
                <a:r>
                  <a:rPr lang="en-US" altLang="zh-CN" dirty="0" smtClean="0"/>
                  <a:t>j</a:t>
                </a:r>
                <a:r>
                  <a:rPr lang="zh-CN" altLang="en-US" dirty="0" smtClean="0"/>
                  <a:t>袋零食的最小花费。</a:t>
                </a:r>
                <a:endParaRPr lang="en-US" altLang="zh-CN" dirty="0" smtClean="0"/>
              </a:p>
              <a:p>
                <a:r>
                  <a:rPr lang="zh-CN" altLang="en-US" dirty="0" smtClean="0"/>
                  <a:t>此时</a:t>
                </a:r>
                <a:r>
                  <a:rPr lang="en-US" altLang="zh-CN" dirty="0" smtClean="0"/>
                  <a:t>j</a:t>
                </a:r>
                <a:r>
                  <a:rPr lang="zh-CN" altLang="en-US" dirty="0" smtClean="0"/>
                  <a:t>只需要枚举到从</a:t>
                </a:r>
                <a:r>
                  <a:rPr lang="en-US" altLang="zh-CN" dirty="0" smtClean="0"/>
                  <a:t>i+1</a:t>
                </a:r>
                <a:r>
                  <a:rPr lang="zh-CN" altLang="en-US" dirty="0" smtClean="0"/>
                  <a:t>天开始所需的总甜品数</a:t>
                </a:r>
                <a14:m>
                  <m:oMath xmlns:m="http://schemas.openxmlformats.org/officeDocument/2006/math">
                    <m:nary>
                      <m:naryPr>
                        <m:chr m:val="∑"/>
                        <m:supHide m:val="on"/>
                        <m:ctrlPr>
                          <a:rPr lang="en-US" altLang="zh-CN" b="0" i="1" smtClean="0">
                            <a:latin typeface="Cambria Math" panose="02040503050406030204" pitchFamily="18" charset="0"/>
                          </a:rPr>
                        </m:ctrlPr>
                      </m:naryPr>
                      <m: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&lt;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e>
                        </m:d>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Sub>
                      </m:e>
                    </m:nary>
                  </m:oMath>
                </a14:m>
                <a:r>
                  <a:rPr lang="zh-CN" altLang="en-US" dirty="0" smtClean="0"/>
                  <a:t>。</a:t>
                </a:r>
                <a:endParaRPr lang="en-US" altLang="zh-CN" dirty="0" smtClean="0"/>
              </a:p>
            </p:txBody>
          </p:sp>
        </mc:Choice>
        <mc:Fallback>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5096228"/>
              </a:xfrm>
              <a:blipFill>
                <a:blip r:embed="rId2"/>
                <a:stretch>
                  <a:fillRect l="-717" r="-496"/>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31830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T3 </a:t>
            </a:r>
            <a:r>
              <a:rPr lang="zh-CN" altLang="en-US" dirty="0"/>
              <a:t>甜品囤积者（</a:t>
            </a:r>
            <a:r>
              <a:rPr lang="en-US" altLang="zh-CN" dirty="0"/>
              <a:t>2</a:t>
            </a:r>
            <a:r>
              <a:rPr lang="zh-CN" altLang="en-US" dirty="0" smtClean="0"/>
              <a:t>） </a:t>
            </a:r>
            <a:r>
              <a:rPr lang="en-US" altLang="zh-CN" dirty="0" smtClean="0"/>
              <a:t>—— </a:t>
            </a:r>
            <a:r>
              <a:rPr lang="zh-CN" altLang="en-US" dirty="0" smtClean="0"/>
              <a:t>分析</a:t>
            </a:r>
            <a:r>
              <a:rPr lang="en-US" altLang="zh-CN" dirty="0" smtClean="0"/>
              <a:t>100</a:t>
            </a:r>
            <a:r>
              <a:rPr lang="zh-CN" altLang="en-US" dirty="0" smtClean="0"/>
              <a:t>分</a:t>
            </a:r>
            <a:endParaRPr lang="en-US" altLang="zh-CN"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5096228"/>
              </a:xfrm>
            </p:spPr>
            <p:txBody>
              <a:bodyPr/>
              <a:lstStyle/>
              <a:p>
                <a14:m>
                  <m:oMath xmlns:m="http://schemas.openxmlformats.org/officeDocument/2006/math">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smtClean="0"/>
                  <a:t>表示在第</a:t>
                </a:r>
                <a:r>
                  <a:rPr lang="en-US" altLang="zh-CN" dirty="0" err="1" smtClean="0"/>
                  <a:t>i</a:t>
                </a:r>
                <a:r>
                  <a:rPr lang="zh-CN" altLang="en-US" dirty="0" smtClean="0"/>
                  <a:t>天结束时，囤积了</a:t>
                </a:r>
                <a:r>
                  <a:rPr lang="en-US" altLang="zh-CN" dirty="0" smtClean="0"/>
                  <a:t>j</a:t>
                </a:r>
                <a:r>
                  <a:rPr lang="zh-CN" altLang="en-US" dirty="0" smtClean="0"/>
                  <a:t>袋甜品的最小花费。</a:t>
                </a:r>
                <a:endParaRPr lang="en-US" altLang="zh-CN" dirty="0" smtClean="0"/>
              </a:p>
              <a:p>
                <a:r>
                  <a:rPr lang="zh-CN" altLang="en-US" dirty="0" smtClean="0"/>
                  <a:t>而考虑状态转移，实际上第</a:t>
                </a:r>
                <a:r>
                  <a:rPr lang="en-US" altLang="zh-CN" dirty="0" err="1" smtClean="0"/>
                  <a:t>i</a:t>
                </a:r>
                <a:r>
                  <a:rPr lang="zh-CN" altLang="en-US" dirty="0" smtClean="0"/>
                  <a:t>天购买时，单价与上一天剩下的甜品数有关，于是我们枚举第</a:t>
                </a:r>
                <a:r>
                  <a:rPr lang="en-US" altLang="zh-CN" dirty="0" smtClean="0"/>
                  <a:t>i-1</a:t>
                </a:r>
                <a:r>
                  <a:rPr lang="zh-CN" altLang="en-US" dirty="0" smtClean="0"/>
                  <a:t>天剩余的甜品数量</a:t>
                </a:r>
                <a:r>
                  <a:rPr lang="en-US" altLang="zh-CN" dirty="0" smtClean="0"/>
                  <a:t>k</a:t>
                </a:r>
                <a:r>
                  <a:rPr lang="zh-CN" altLang="en-US" dirty="0" smtClean="0"/>
                  <a:t>。并设第</a:t>
                </a:r>
                <a:r>
                  <a:rPr lang="en-US" altLang="zh-CN" dirty="0" err="1" smtClean="0"/>
                  <a:t>i</a:t>
                </a:r>
                <a:r>
                  <a:rPr lang="zh-CN" altLang="en-US" dirty="0" smtClean="0"/>
                  <a:t>天实际购买的甜品数为</a:t>
                </a:r>
                <a:r>
                  <a:rPr lang="en-US" altLang="zh-CN" dirty="0" smtClean="0"/>
                  <a:t>p</a:t>
                </a:r>
                <a:r>
                  <a:rPr lang="zh-CN" altLang="en-US" dirty="0" smtClean="0"/>
                  <a:t>。</a:t>
                </a:r>
                <a:endParaRPr lang="en-US" altLang="zh-CN" dirty="0" smtClean="0"/>
              </a:p>
              <a:p>
                <a:r>
                  <a:rPr lang="zh-CN" altLang="en-US" dirty="0" smtClean="0"/>
                  <a:t>则：</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oMath>
                </a14:m>
                <a:endParaRPr lang="en-US" altLang="zh-CN" b="0" dirty="0" smtClean="0"/>
              </a:p>
              <a:p>
                <a:r>
                  <a:rPr lang="zh-CN" altLang="en-US" dirty="0" smtClean="0"/>
                  <a:t>可得到：</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oMath>
                </a14:m>
                <a:r>
                  <a:rPr lang="zh-CN" altLang="en-US" dirty="0" smtClean="0"/>
                  <a:t>，以及</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0" smtClean="0">
                        <a:latin typeface="Cambria Math" panose="02040503050406030204" pitchFamily="18" charset="0"/>
                      </a:rPr>
                      <m:t> </m:t>
                    </m:r>
                  </m:oMath>
                </a14:m>
                <a:endParaRPr lang="en-US" altLang="zh-CN" dirty="0" smtClean="0"/>
              </a:p>
              <a:p>
                <a:r>
                  <a:rPr lang="zh-CN" altLang="en-US" dirty="0" smtClean="0"/>
                  <a:t>那么状态转移方程则为：</a:t>
                </a:r>
                <a:endParaRPr lang="en-US" altLang="zh-CN" dirty="0"/>
              </a:p>
              <a:p>
                <a14:m>
                  <m:oMath xmlns:m="http://schemas.openxmlformats.org/officeDocument/2006/math">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0≤</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lim>
                    </m:limLow>
                    <m:r>
                      <a:rPr lang="en-US" altLang="zh-CN" b="0" i="1" smtClean="0">
                        <a:latin typeface="Cambria Math" panose="02040503050406030204" pitchFamily="18" charset="0"/>
                      </a:rPr>
                      <m:t>⁡(</m:t>
                    </m:r>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endParaRPr lang="en-US" altLang="zh-CN" dirty="0" smtClean="0"/>
              </a:p>
              <a:p>
                <a:endParaRPr lang="en-US" altLang="zh-CN" dirty="0" smtClean="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5096228"/>
              </a:xfrm>
              <a:blipFill>
                <a:blip r:embed="rId2"/>
                <a:stretch>
                  <a:fillRect l="-717" r="-71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197777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T3 </a:t>
            </a:r>
            <a:r>
              <a:rPr lang="zh-CN" altLang="en-US" dirty="0"/>
              <a:t>甜品囤积者（</a:t>
            </a:r>
            <a:r>
              <a:rPr lang="en-US" altLang="zh-CN" dirty="0"/>
              <a:t>2</a:t>
            </a:r>
            <a:r>
              <a:rPr lang="zh-CN" altLang="en-US" dirty="0" smtClean="0"/>
              <a:t>） </a:t>
            </a:r>
            <a:r>
              <a:rPr lang="en-US" altLang="zh-CN" dirty="0" smtClean="0"/>
              <a:t>—— </a:t>
            </a:r>
            <a:r>
              <a:rPr lang="zh-CN" altLang="en-US" dirty="0" smtClean="0"/>
              <a:t>分析</a:t>
            </a:r>
            <a:r>
              <a:rPr lang="en-US" altLang="zh-CN" dirty="0" smtClean="0"/>
              <a:t>100</a:t>
            </a:r>
            <a:r>
              <a:rPr lang="zh-CN" altLang="en-US" dirty="0" smtClean="0"/>
              <a:t>分</a:t>
            </a:r>
            <a:endParaRPr lang="en-US" altLang="zh-CN" dirty="0"/>
          </a:p>
        </p:txBody>
      </p:sp>
      <mc:AlternateContent xmlns:mc="http://schemas.openxmlformats.org/markup-compatibility/2006">
        <mc:Choice xmlns:a14="http://schemas.microsoft.com/office/drawing/2010/main" Requires="a14">
          <p:sp>
            <p:nvSpPr>
              <p:cNvPr id="3" name="文本占位符 2"/>
              <p:cNvSpPr>
                <a:spLocks noGrp="1"/>
              </p:cNvSpPr>
              <p:nvPr>
                <p:ph type="body" sz="quarter" idx="11"/>
              </p:nvPr>
            </p:nvSpPr>
            <p:spPr>
              <a:xfrm>
                <a:off x="569088" y="1620456"/>
                <a:ext cx="11053823" cy="5096228"/>
              </a:xfrm>
            </p:spPr>
            <p:txBody>
              <a:bodyPr/>
              <a:lstStyle/>
              <a:p>
                <a14:m>
                  <m:oMath xmlns:m="http://schemas.openxmlformats.org/officeDocument/2006/math">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smtClean="0"/>
                  <a:t>表示在第</a:t>
                </a:r>
                <a:r>
                  <a:rPr lang="en-US" altLang="zh-CN" dirty="0" err="1" smtClean="0"/>
                  <a:t>i</a:t>
                </a:r>
                <a:r>
                  <a:rPr lang="zh-CN" altLang="en-US" dirty="0" smtClean="0"/>
                  <a:t>天结束时，囤积了</a:t>
                </a:r>
                <a:r>
                  <a:rPr lang="en-US" altLang="zh-CN" dirty="0" smtClean="0"/>
                  <a:t>j</a:t>
                </a:r>
                <a:r>
                  <a:rPr lang="zh-CN" altLang="en-US" dirty="0" smtClean="0"/>
                  <a:t>袋甜品的最小花费。</a:t>
                </a:r>
                <a:endParaRPr lang="en-US" altLang="zh-CN" dirty="0" smtClean="0"/>
              </a:p>
              <a:p>
                <a:r>
                  <a:rPr lang="zh-CN" altLang="en-US" dirty="0" smtClean="0"/>
                  <a:t>初始化时，将所有</a:t>
                </a:r>
                <a14:m>
                  <m:oMath xmlns:m="http://schemas.openxmlformats.org/officeDocument/2006/math">
                    <m:r>
                      <a:rPr lang="en-US" altLang="zh-CN" b="0" i="1" smtClean="0">
                        <a:latin typeface="Cambria Math" panose="02040503050406030204" pitchFamily="18" charset="0"/>
                      </a:rPr>
                      <m:t>𝑑𝑝</m:t>
                    </m:r>
                  </m:oMath>
                </a14:m>
                <a:r>
                  <a:rPr lang="zh-CN" altLang="en-US" dirty="0" smtClean="0"/>
                  <a:t>值初始化为极大值，而将</a:t>
                </a:r>
                <a14:m>
                  <m:oMath xmlns:m="http://schemas.openxmlformats.org/officeDocument/2006/math">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0,0</m:t>
                        </m:r>
                      </m:sub>
                    </m:sSub>
                  </m:oMath>
                </a14:m>
                <a:r>
                  <a:rPr lang="zh-CN" altLang="en-US" dirty="0" smtClean="0"/>
                  <a:t>初始化为</a:t>
                </a:r>
                <a:r>
                  <a:rPr lang="en-US" altLang="zh-CN" dirty="0" smtClean="0"/>
                  <a:t>0</a:t>
                </a:r>
                <a:r>
                  <a:rPr lang="zh-CN" altLang="en-US" dirty="0"/>
                  <a:t>即</a:t>
                </a:r>
                <a:r>
                  <a:rPr lang="zh-CN" altLang="en-US" dirty="0" smtClean="0"/>
                  <a:t>可。</a:t>
                </a:r>
                <a:endParaRPr lang="en-US" altLang="zh-CN" dirty="0" smtClean="0"/>
              </a:p>
              <a:p>
                <a:r>
                  <a:rPr lang="zh-CN" altLang="zh-CN" dirty="0"/>
                  <a:t>空间复杂度</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r>
                      <a:rPr lang="en-US" altLang="zh-CN" i="1">
                        <a:latin typeface="Cambria Math" panose="02040503050406030204" pitchFamily="18" charset="0"/>
                      </a:rPr>
                      <m:t>)</m:t>
                    </m:r>
                  </m:oMath>
                </a14:m>
                <a:endParaRPr lang="en-US" altLang="zh-CN" dirty="0" smtClean="0"/>
              </a:p>
              <a:p>
                <a:r>
                  <a:rPr lang="zh-CN" altLang="zh-CN" dirty="0"/>
                  <a:t>时间复杂度</a:t>
                </a:r>
                <a14:m>
                  <m:oMath xmlns:m="http://schemas.openxmlformats.org/officeDocument/2006/math">
                    <m:r>
                      <a:rPr lang="en-US" altLang="zh-CN" i="1">
                        <a:latin typeface="Cambria Math" panose="02040503050406030204" pitchFamily="18" charset="0"/>
                      </a:rPr>
                      <m:t>𝑂</m:t>
                    </m:r>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e>
                            </m:d>
                          </m:e>
                          <m:sup>
                            <m:r>
                              <a:rPr lang="en-US" altLang="zh-CN" i="1">
                                <a:latin typeface="Cambria Math" panose="02040503050406030204" pitchFamily="18" charset="0"/>
                              </a:rPr>
                              <m:t>2</m:t>
                            </m:r>
                          </m:sup>
                        </m:sSup>
                      </m:e>
                    </m:d>
                  </m:oMath>
                </a14:m>
                <a:endParaRPr lang="en-US" altLang="zh-CN" dirty="0" smtClean="0"/>
              </a:p>
              <a:p>
                <a:endParaRPr lang="en-US" altLang="zh-CN" dirty="0"/>
              </a:p>
              <a:p>
                <a:r>
                  <a:rPr lang="zh-CN" altLang="en-US" dirty="0" smtClean="0"/>
                  <a:t>实际随机数据，没有爆</a:t>
                </a:r>
                <a:r>
                  <a:rPr lang="en-US" altLang="zh-CN" dirty="0" err="1" smtClean="0"/>
                  <a:t>int</a:t>
                </a:r>
                <a:endParaRPr lang="en-US" altLang="zh-CN" dirty="0" smtClean="0"/>
              </a:p>
              <a:p>
                <a:pPr marL="0" indent="0">
                  <a:buNone/>
                </a:pPr>
                <a:r>
                  <a:rPr lang="en-US" altLang="zh-CN" dirty="0"/>
                  <a:t> </a:t>
                </a:r>
                <a:r>
                  <a:rPr lang="en-US" altLang="zh-CN" dirty="0" smtClean="0"/>
                  <a:t> </a:t>
                </a:r>
                <a:r>
                  <a:rPr lang="zh-CN" altLang="en-US" dirty="0" smtClean="0"/>
                  <a:t>的解，不过还是应该开</a:t>
                </a:r>
                <a:r>
                  <a:rPr lang="en-US" altLang="zh-CN" dirty="0" smtClean="0">
                    <a:solidFill>
                      <a:srgbClr val="FF0000"/>
                    </a:solidFill>
                  </a:rPr>
                  <a:t>long </a:t>
                </a:r>
                <a:r>
                  <a:rPr lang="en-US" altLang="zh-CN" dirty="0" err="1" smtClean="0">
                    <a:solidFill>
                      <a:srgbClr val="FF0000"/>
                    </a:solidFill>
                  </a:rPr>
                  <a:t>long</a:t>
                </a:r>
                <a:r>
                  <a:rPr lang="zh-CN" altLang="en-US" dirty="0" smtClean="0"/>
                  <a:t>的</a:t>
                </a:r>
                <a:r>
                  <a:rPr lang="zh-CN" altLang="en-US" dirty="0" smtClean="0"/>
                  <a:t>。</a:t>
                </a:r>
                <a:endParaRPr lang="en-US" altLang="zh-CN" dirty="0" smtClean="0"/>
              </a:p>
            </p:txBody>
          </p:sp>
        </mc:Choice>
        <mc:Fallback>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5096228"/>
              </a:xfrm>
              <a:blipFill>
                <a:blip r:embed="rId2"/>
                <a:stretch>
                  <a:fillRect l="-71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pic>
        <p:nvPicPr>
          <p:cNvPr id="5" name="图片 4"/>
          <p:cNvPicPr>
            <a:picLocks noChangeAspect="1"/>
          </p:cNvPicPr>
          <p:nvPr/>
        </p:nvPicPr>
        <p:blipFill>
          <a:blip r:embed="rId4"/>
          <a:stretch>
            <a:fillRect/>
          </a:stretch>
        </p:blipFill>
        <p:spPr>
          <a:xfrm>
            <a:off x="4553905" y="2963487"/>
            <a:ext cx="7638095" cy="2923809"/>
          </a:xfrm>
          <a:prstGeom prst="rect">
            <a:avLst/>
          </a:prstGeom>
        </p:spPr>
      </p:pic>
    </p:spTree>
    <p:extLst>
      <p:ext uri="{BB962C8B-B14F-4D97-AF65-F5344CB8AC3E}">
        <p14:creationId xmlns:p14="http://schemas.microsoft.com/office/powerpoint/2010/main" val="414633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T3 </a:t>
            </a:r>
            <a:r>
              <a:rPr lang="zh-CN" altLang="en-US" dirty="0"/>
              <a:t>甜品囤积者（</a:t>
            </a:r>
            <a:r>
              <a:rPr lang="en-US" altLang="zh-CN" dirty="0"/>
              <a:t>2</a:t>
            </a:r>
            <a:r>
              <a:rPr lang="zh-CN" altLang="en-US" dirty="0" smtClean="0"/>
              <a:t>） </a:t>
            </a:r>
            <a:r>
              <a:rPr lang="en-US" altLang="zh-CN" dirty="0" smtClean="0"/>
              <a:t>—— </a:t>
            </a:r>
            <a:r>
              <a:rPr lang="zh-CN" altLang="en-US" dirty="0" smtClean="0"/>
              <a:t>小结</a:t>
            </a:r>
            <a:endParaRPr lang="en-US" altLang="zh-CN" dirty="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
        <p:nvSpPr>
          <p:cNvPr id="5" name="文本占位符 4"/>
          <p:cNvSpPr>
            <a:spLocks noGrp="1"/>
          </p:cNvSpPr>
          <p:nvPr>
            <p:ph type="body" sz="quarter" idx="11"/>
          </p:nvPr>
        </p:nvSpPr>
        <p:spPr>
          <a:xfrm>
            <a:off x="569088" y="1620456"/>
            <a:ext cx="11053823" cy="4664597"/>
          </a:xfrm>
        </p:spPr>
        <p:txBody>
          <a:bodyPr/>
          <a:lstStyle/>
          <a:p>
            <a:r>
              <a:rPr lang="en-US" altLang="zh-CN" dirty="0" smtClean="0"/>
              <a:t>T3</a:t>
            </a:r>
            <a:r>
              <a:rPr lang="zh-CN" altLang="en-US" dirty="0" smtClean="0"/>
              <a:t>小结：</a:t>
            </a:r>
            <a:endParaRPr lang="en-US" altLang="zh-CN" dirty="0" smtClean="0"/>
          </a:p>
          <a:p>
            <a:r>
              <a:rPr lang="zh-CN" altLang="en-US" dirty="0" smtClean="0"/>
              <a:t>分析</a:t>
            </a:r>
            <a:r>
              <a:rPr lang="zh-CN" altLang="en-US" dirty="0" smtClean="0">
                <a:solidFill>
                  <a:srgbClr val="FF0000"/>
                </a:solidFill>
              </a:rPr>
              <a:t>题目数据</a:t>
            </a:r>
            <a:r>
              <a:rPr lang="zh-CN" altLang="en-US" dirty="0" smtClean="0"/>
              <a:t>在这种</a:t>
            </a:r>
            <a:r>
              <a:rPr lang="zh-CN" altLang="en-US" dirty="0" smtClean="0">
                <a:solidFill>
                  <a:srgbClr val="FF0000"/>
                </a:solidFill>
              </a:rPr>
              <a:t>部分正确部分错误</a:t>
            </a:r>
            <a:r>
              <a:rPr lang="zh-CN" altLang="en-US" dirty="0" smtClean="0"/>
              <a:t>的问题中尤为重要，因为总的数据可能并没有很好的解法，但部分特殊的数据却能够用其他方法解决。</a:t>
            </a:r>
            <a:endParaRPr lang="en-US" altLang="zh-CN" dirty="0" smtClean="0"/>
          </a:p>
          <a:p>
            <a:r>
              <a:rPr lang="zh-CN" altLang="en-US" dirty="0" smtClean="0"/>
              <a:t>千万不要因为总体感觉不太会做，就忽视了出题</a:t>
            </a:r>
            <a:r>
              <a:rPr lang="zh-CN" altLang="en-US" dirty="0" smtClean="0"/>
              <a:t>人</a:t>
            </a:r>
            <a:r>
              <a:rPr lang="zh-CN" altLang="en-US" dirty="0" smtClean="0">
                <a:solidFill>
                  <a:srgbClr val="FF0000"/>
                </a:solidFill>
              </a:rPr>
              <a:t>送的</a:t>
            </a:r>
            <a:r>
              <a:rPr lang="zh-CN" altLang="en-US" dirty="0" smtClean="0">
                <a:solidFill>
                  <a:srgbClr val="FF0000"/>
                </a:solidFill>
              </a:rPr>
              <a:t>部分分</a:t>
            </a:r>
            <a:r>
              <a:rPr lang="zh-CN" altLang="en-US" dirty="0" smtClean="0"/>
              <a:t>。</a:t>
            </a:r>
            <a:endParaRPr lang="en-US" altLang="zh-CN" dirty="0" smtClean="0"/>
          </a:p>
          <a:p>
            <a:r>
              <a:rPr lang="zh-CN" altLang="en-US" dirty="0" smtClean="0">
                <a:solidFill>
                  <a:srgbClr val="FF0000"/>
                </a:solidFill>
              </a:rPr>
              <a:t>动态规划</a:t>
            </a:r>
            <a:r>
              <a:rPr lang="zh-CN" altLang="en-US" dirty="0" smtClean="0"/>
              <a:t>是非常重要的题型！</a:t>
            </a:r>
            <a:endParaRPr lang="en-US" altLang="zh-CN" dirty="0" smtClean="0"/>
          </a:p>
        </p:txBody>
      </p:sp>
    </p:spTree>
    <p:extLst>
      <p:ext uri="{BB962C8B-B14F-4D97-AF65-F5344CB8AC3E}">
        <p14:creationId xmlns:p14="http://schemas.microsoft.com/office/powerpoint/2010/main" val="157396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a:t>换纸牌</a:t>
            </a:r>
          </a:p>
        </p:txBody>
      </p:sp>
      <p:sp>
        <p:nvSpPr>
          <p:cNvPr id="4" name="文本占位符 3"/>
          <p:cNvSpPr>
            <a:spLocks noGrp="1"/>
          </p:cNvSpPr>
          <p:nvPr>
            <p:ph type="body" sz="quarter" idx="12"/>
          </p:nvPr>
        </p:nvSpPr>
        <p:spPr/>
        <p:txBody>
          <a:bodyPr/>
          <a:lstStyle/>
          <a:p>
            <a:r>
              <a:rPr kumimoji="1" lang="en-US" altLang="zh-CN" dirty="0" smtClean="0"/>
              <a:t>Day3-T4-card</a:t>
            </a:r>
            <a:endParaRPr kumimoji="1" lang="zh-CN" altLang="en-US" dirty="0"/>
          </a:p>
        </p:txBody>
      </p:sp>
      <p:pic>
        <p:nvPicPr>
          <p:cNvPr id="5" name="图片 4"/>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31862601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Day3 T4 </a:t>
            </a:r>
            <a:r>
              <a:rPr lang="zh-CN" altLang="en-US" dirty="0" smtClean="0"/>
              <a:t>换纸牌 </a:t>
            </a:r>
            <a:r>
              <a:rPr lang="en-US" altLang="zh-CN" dirty="0" smtClean="0"/>
              <a:t>—— </a:t>
            </a:r>
            <a:r>
              <a:rPr lang="zh-CN" altLang="en-US" dirty="0" smtClean="0"/>
              <a:t>题面</a:t>
            </a:r>
            <a:endParaRPr lang="en-US" altLang="zh-CN"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5096228"/>
              </a:xfrm>
            </p:spPr>
            <p:txBody>
              <a:bodyPr/>
              <a:lstStyle/>
              <a:p>
                <a:r>
                  <a:rPr lang="zh-CN" altLang="zh-CN" dirty="0"/>
                  <a:t>今天你要和同学玩一个纸牌游戏，不过这种纸牌里有</a:t>
                </a:r>
                <a:r>
                  <a:rPr lang="en-US" altLang="zh-CN" dirty="0"/>
                  <a:t>n</a:t>
                </a:r>
                <a:r>
                  <a:rPr lang="zh-CN" altLang="zh-CN" dirty="0"/>
                  <a:t>种纸牌，编号为</a:t>
                </a:r>
                <a:r>
                  <a:rPr lang="en-US" altLang="zh-CN" dirty="0"/>
                  <a:t>1</a:t>
                </a:r>
                <a:r>
                  <a:rPr lang="zh-CN" altLang="zh-CN" dirty="0"/>
                  <a:t>到</a:t>
                </a:r>
                <a:r>
                  <a:rPr lang="en-US" altLang="zh-CN" dirty="0"/>
                  <a:t>n</a:t>
                </a:r>
                <a:r>
                  <a:rPr lang="zh-CN" altLang="zh-CN" dirty="0"/>
                  <a:t>，现在第</a:t>
                </a:r>
                <a:r>
                  <a:rPr lang="en-US" altLang="zh-CN" dirty="0" err="1"/>
                  <a:t>i</a:t>
                </a:r>
                <a:r>
                  <a:rPr lang="zh-CN" altLang="zh-CN" dirty="0"/>
                  <a:t>种纸牌有</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zh-CN" altLang="zh-CN" dirty="0"/>
                  <a:t>张。</a:t>
                </a:r>
              </a:p>
              <a:p>
                <a:r>
                  <a:rPr lang="zh-CN" altLang="zh-CN" dirty="0"/>
                  <a:t>你要保证纸牌的总张数不变，但是你最喜欢</a:t>
                </a:r>
                <a:r>
                  <a:rPr lang="en-US" altLang="zh-CN" dirty="0"/>
                  <a:t>1</a:t>
                </a:r>
                <a:r>
                  <a:rPr lang="zh-CN" altLang="zh-CN" dirty="0"/>
                  <a:t>号纸牌，所以你希望</a:t>
                </a:r>
                <a:r>
                  <a:rPr lang="en-US" altLang="zh-CN" dirty="0"/>
                  <a:t>1</a:t>
                </a:r>
                <a:r>
                  <a:rPr lang="zh-CN" altLang="zh-CN" dirty="0"/>
                  <a:t>号纸牌比其他任何一种纸牌的张数都要多。</a:t>
                </a:r>
              </a:p>
              <a:p>
                <a:r>
                  <a:rPr lang="zh-CN" altLang="zh-CN" dirty="0"/>
                  <a:t>你现在可以进行若干次换牌，每次可以将任意一张牌换成你指定种类的牌，问至少要换多少张牌才能满足</a:t>
                </a:r>
                <a:r>
                  <a:rPr lang="en-US" altLang="zh-CN" dirty="0"/>
                  <a:t>1</a:t>
                </a:r>
                <a:r>
                  <a:rPr lang="zh-CN" altLang="zh-CN" dirty="0"/>
                  <a:t>号牌张数最多。</a:t>
                </a:r>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5096228"/>
              </a:xfrm>
              <a:blipFill>
                <a:blip r:embed="rId2"/>
                <a:stretch>
                  <a:fillRect l="-717" r="-71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36094008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Day3 T4 </a:t>
            </a:r>
            <a:r>
              <a:rPr lang="zh-CN" altLang="en-US" dirty="0" smtClean="0"/>
              <a:t>换纸牌 </a:t>
            </a:r>
            <a:r>
              <a:rPr lang="en-US" altLang="zh-CN" dirty="0" smtClean="0"/>
              <a:t>—— </a:t>
            </a:r>
            <a:r>
              <a:rPr lang="zh-CN" altLang="en-US" dirty="0"/>
              <a:t>数据范围</a:t>
            </a:r>
            <a:endParaRPr lang="en-US" altLang="zh-CN"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5096228"/>
              </a:xfrm>
            </p:spPr>
            <p:txBody>
              <a:bodyPr/>
              <a:lstStyle/>
              <a:p>
                <a:r>
                  <a:rPr lang="zh-CN" altLang="en-US" dirty="0" smtClean="0"/>
                  <a:t>数据范围</a:t>
                </a:r>
                <a:endParaRPr lang="en-US" altLang="zh-CN" dirty="0" smtClean="0"/>
              </a:p>
              <a:p>
                <a:r>
                  <a:rPr lang="zh-CN" altLang="zh-CN" dirty="0"/>
                  <a:t>对于前</a:t>
                </a:r>
                <a:r>
                  <a:rPr lang="en-US" altLang="zh-CN" dirty="0"/>
                  <a:t>40%</a:t>
                </a:r>
                <a:r>
                  <a:rPr lang="zh-CN" altLang="zh-CN" dirty="0"/>
                  <a:t>的数据，</a:t>
                </a:r>
                <a:r>
                  <a:rPr lang="en-US" altLang="zh-CN" dirty="0"/>
                  <a:t>2</a:t>
                </a:r>
                <a:r>
                  <a:rPr lang="zh-CN" altLang="zh-CN" dirty="0"/>
                  <a:t>≤</a:t>
                </a:r>
                <a:r>
                  <a:rPr lang="en-US" altLang="zh-CN" dirty="0"/>
                  <a:t>n</a:t>
                </a:r>
                <a:r>
                  <a:rPr lang="zh-CN" altLang="zh-CN" dirty="0"/>
                  <a:t>≤</a:t>
                </a:r>
                <a:r>
                  <a:rPr lang="en-US" altLang="zh-CN" dirty="0"/>
                  <a:t>100</a:t>
                </a:r>
                <a:r>
                  <a:rPr lang="zh-CN" altLang="zh-CN" dirty="0"/>
                  <a:t>，</a:t>
                </a:r>
                <a:r>
                  <a:rPr lang="en-US" altLang="zh-CN" dirty="0"/>
                  <a:t>1</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zh-CN" altLang="zh-CN" dirty="0"/>
                  <a:t>≤</a:t>
                </a:r>
                <a:r>
                  <a:rPr lang="en-US" altLang="zh-CN" dirty="0"/>
                  <a:t>10000</a:t>
                </a:r>
                <a:r>
                  <a:rPr lang="zh-CN" altLang="zh-CN" dirty="0" smtClean="0"/>
                  <a:t>；</a:t>
                </a:r>
                <a:endParaRPr lang="zh-CN" altLang="zh-CN" dirty="0"/>
              </a:p>
              <a:p>
                <a:r>
                  <a:rPr lang="zh-CN" altLang="zh-CN" dirty="0"/>
                  <a:t>对于前</a:t>
                </a:r>
                <a:r>
                  <a:rPr lang="en-US" altLang="zh-CN" dirty="0"/>
                  <a:t>70%</a:t>
                </a:r>
                <a:r>
                  <a:rPr lang="zh-CN" altLang="zh-CN" dirty="0"/>
                  <a:t>的数据，</a:t>
                </a:r>
                <a:r>
                  <a:rPr lang="en-US" altLang="zh-CN" dirty="0"/>
                  <a:t>2</a:t>
                </a:r>
                <a:r>
                  <a:rPr lang="zh-CN" altLang="zh-CN" dirty="0"/>
                  <a:t>≤</a:t>
                </a:r>
                <a:r>
                  <a:rPr lang="en-US" altLang="zh-CN" dirty="0"/>
                  <a:t>n</a:t>
                </a:r>
                <a:r>
                  <a:rPr lang="zh-CN" altLang="zh-CN" dirty="0"/>
                  <a:t>≤</a:t>
                </a:r>
                <a:r>
                  <a:rPr lang="en-US" altLang="zh-CN" dirty="0"/>
                  <a:t>2000</a:t>
                </a:r>
                <a:r>
                  <a:rPr lang="zh-CN" altLang="zh-CN" dirty="0"/>
                  <a:t>，</a:t>
                </a:r>
                <a:r>
                  <a:rPr lang="en-US" altLang="zh-CN" dirty="0"/>
                  <a:t>1</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zh-CN" altLang="zh-CN" dirty="0"/>
                  <a:t>≤</a:t>
                </a:r>
                <a:r>
                  <a:rPr lang="en-US" altLang="zh-CN" dirty="0"/>
                  <a:t>1000000</a:t>
                </a:r>
                <a:r>
                  <a:rPr lang="zh-CN" altLang="zh-CN" dirty="0" smtClean="0"/>
                  <a:t>；</a:t>
                </a:r>
                <a:endParaRPr lang="zh-CN" altLang="zh-CN" dirty="0"/>
              </a:p>
              <a:p>
                <a:r>
                  <a:rPr lang="zh-CN" altLang="zh-CN" dirty="0"/>
                  <a:t>对于</a:t>
                </a:r>
                <a:r>
                  <a:rPr lang="en-US" altLang="zh-CN" dirty="0"/>
                  <a:t>100%</a:t>
                </a:r>
                <a:r>
                  <a:rPr lang="zh-CN" altLang="zh-CN" dirty="0"/>
                  <a:t>的数据，</a:t>
                </a:r>
                <a:r>
                  <a:rPr lang="en-US" altLang="zh-CN" dirty="0"/>
                  <a:t>2</a:t>
                </a:r>
                <a:r>
                  <a:rPr lang="zh-CN" altLang="zh-CN" dirty="0"/>
                  <a:t>≤</a:t>
                </a:r>
                <a:r>
                  <a:rPr lang="en-US" altLang="zh-CN" dirty="0"/>
                  <a:t>n</a:t>
                </a:r>
                <a:r>
                  <a:rPr lang="zh-CN" altLang="zh-CN" dirty="0"/>
                  <a:t>≤</a:t>
                </a:r>
                <a:r>
                  <a:rPr lang="en-US" altLang="zh-CN" dirty="0"/>
                  <a:t>100000</a:t>
                </a:r>
                <a:r>
                  <a:rPr lang="zh-CN" altLang="zh-CN" dirty="0"/>
                  <a:t>，</a:t>
                </a:r>
                <a:r>
                  <a:rPr lang="en-US" altLang="zh-CN" dirty="0"/>
                  <a:t>1</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zh-CN" altLang="zh-CN" dirty="0"/>
                  <a:t>≤</a:t>
                </a:r>
                <a14:m>
                  <m:oMath xmlns:m="http://schemas.openxmlformats.org/officeDocument/2006/math">
                    <m:sSup>
                      <m:sSupPr>
                        <m:ctrlPr>
                          <a:rPr lang="zh-CN" altLang="zh-CN" i="1">
                            <a:latin typeface="Cambria Math" panose="02040503050406030204" pitchFamily="18" charset="0"/>
                          </a:rPr>
                        </m:ctrlPr>
                      </m:sSupPr>
                      <m:e>
                        <m:r>
                          <a:rPr lang="en-US" altLang="zh-CN">
                            <a:latin typeface="Cambria Math" panose="02040503050406030204" pitchFamily="18" charset="0"/>
                          </a:rPr>
                          <m:t>10</m:t>
                        </m:r>
                      </m:e>
                      <m:sup>
                        <m:r>
                          <a:rPr lang="en-US" altLang="zh-CN">
                            <a:latin typeface="Cambria Math" panose="02040503050406030204" pitchFamily="18" charset="0"/>
                          </a:rPr>
                          <m:t>9</m:t>
                        </m:r>
                      </m:sup>
                    </m:sSup>
                  </m:oMath>
                </a14:m>
                <a:r>
                  <a:rPr lang="zh-CN" altLang="zh-CN" dirty="0"/>
                  <a:t>。</a:t>
                </a:r>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5096228"/>
              </a:xfrm>
              <a:blipFill>
                <a:blip r:embed="rId2"/>
                <a:stretch>
                  <a:fillRect l="-71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3418764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Day3 </a:t>
            </a:r>
            <a:r>
              <a:rPr lang="en-US" altLang="zh-CN" dirty="0"/>
              <a:t>T1 </a:t>
            </a:r>
            <a:r>
              <a:rPr lang="zh-CN" altLang="en-US" dirty="0" smtClean="0"/>
              <a:t>旗帜 </a:t>
            </a:r>
            <a:r>
              <a:rPr lang="en-US" altLang="zh-CN" dirty="0" smtClean="0"/>
              <a:t>—— </a:t>
            </a:r>
            <a:r>
              <a:rPr lang="zh-CN" altLang="en-US" dirty="0"/>
              <a:t>题面</a:t>
            </a:r>
            <a:endParaRPr lang="en-US" altLang="zh-CN" dirty="0"/>
          </a:p>
        </p:txBody>
      </p:sp>
      <p:sp>
        <p:nvSpPr>
          <p:cNvPr id="3" name="文本占位符 2"/>
          <p:cNvSpPr>
            <a:spLocks noGrp="1"/>
          </p:cNvSpPr>
          <p:nvPr>
            <p:ph type="body" sz="quarter" idx="11"/>
          </p:nvPr>
        </p:nvSpPr>
        <p:spPr>
          <a:xfrm>
            <a:off x="569088" y="1620456"/>
            <a:ext cx="11053823" cy="5237544"/>
          </a:xfrm>
        </p:spPr>
        <p:txBody>
          <a:bodyPr/>
          <a:lstStyle/>
          <a:p>
            <a:r>
              <a:rPr lang="zh-CN" altLang="zh-CN" dirty="0"/>
              <a:t>双色旗在外国国旗中非常常见，我们现在要研究一类标准双色旗。</a:t>
            </a:r>
          </a:p>
          <a:p>
            <a:r>
              <a:rPr lang="zh-CN" altLang="zh-CN" dirty="0"/>
              <a:t>标准双色旗是这样定义的：</a:t>
            </a:r>
          </a:p>
          <a:p>
            <a:r>
              <a:rPr lang="en-US" altLang="zh-CN" dirty="0"/>
              <a:t>1</a:t>
            </a:r>
            <a:r>
              <a:rPr lang="zh-CN" altLang="zh-CN" dirty="0"/>
              <a:t>、标准双色旗由两个长宽均相等且颜色不同的单色条带组成。</a:t>
            </a:r>
          </a:p>
          <a:p>
            <a:r>
              <a:rPr lang="en-US" altLang="zh-CN" dirty="0"/>
              <a:t>2</a:t>
            </a:r>
            <a:r>
              <a:rPr lang="zh-CN" altLang="zh-CN" dirty="0"/>
              <a:t>、两个单色条带上下或左右拼接而成。</a:t>
            </a:r>
          </a:p>
          <a:p>
            <a:r>
              <a:rPr lang="en-US" altLang="zh-CN" dirty="0"/>
              <a:t>3</a:t>
            </a:r>
            <a:r>
              <a:rPr lang="zh-CN" altLang="zh-CN" dirty="0"/>
              <a:t>、单色条带是指只包含同种颜色的长方形</a:t>
            </a:r>
            <a:r>
              <a:rPr lang="zh-CN" altLang="zh-CN" dirty="0" smtClean="0"/>
              <a:t>。</a:t>
            </a:r>
            <a:endParaRPr lang="zh-CN" altLang="zh-CN" dirty="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623724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Day3 T4 </a:t>
            </a:r>
            <a:r>
              <a:rPr lang="zh-CN" altLang="en-US" dirty="0" smtClean="0"/>
              <a:t>换纸牌 </a:t>
            </a:r>
            <a:r>
              <a:rPr lang="en-US" altLang="zh-CN" dirty="0" smtClean="0"/>
              <a:t>—— </a:t>
            </a:r>
            <a:r>
              <a:rPr lang="zh-CN" altLang="en-US" dirty="0" smtClean="0"/>
              <a:t>暴力</a:t>
            </a:r>
            <a:endParaRPr lang="en-US" altLang="zh-CN" dirty="0"/>
          </a:p>
        </p:txBody>
      </p:sp>
      <p:sp>
        <p:nvSpPr>
          <p:cNvPr id="3" name="文本占位符 2"/>
          <p:cNvSpPr>
            <a:spLocks noGrp="1"/>
          </p:cNvSpPr>
          <p:nvPr>
            <p:ph type="body" sz="quarter" idx="11"/>
          </p:nvPr>
        </p:nvSpPr>
        <p:spPr>
          <a:xfrm>
            <a:off x="569088" y="1620456"/>
            <a:ext cx="11053823" cy="5096228"/>
          </a:xfrm>
        </p:spPr>
        <p:txBody>
          <a:bodyPr/>
          <a:lstStyle/>
          <a:p>
            <a:r>
              <a:rPr lang="zh-CN" altLang="en-US" dirty="0" smtClean="0"/>
              <a:t>我们的目标是用尽量少的次数，将第一种纸牌的数量变为最多。</a:t>
            </a:r>
            <a:endParaRPr lang="en-US" altLang="zh-CN" dirty="0" smtClean="0"/>
          </a:p>
          <a:p>
            <a:r>
              <a:rPr lang="zh-CN" altLang="en-US" dirty="0" smtClean="0"/>
              <a:t>毫无疑问，每次换牌的目标都应该将其他种类的牌</a:t>
            </a:r>
            <a:r>
              <a:rPr lang="zh-CN" altLang="en-US" dirty="0" smtClean="0">
                <a:solidFill>
                  <a:srgbClr val="FF0000"/>
                </a:solidFill>
              </a:rPr>
              <a:t>换为第一种牌</a:t>
            </a:r>
            <a:r>
              <a:rPr lang="zh-CN" altLang="en-US" dirty="0" smtClean="0"/>
              <a:t>，这样必定是最优的策略。</a:t>
            </a:r>
            <a:endParaRPr lang="en-US" altLang="zh-CN" dirty="0" smtClean="0"/>
          </a:p>
          <a:p>
            <a:r>
              <a:rPr lang="zh-CN" altLang="en-US" dirty="0" smtClean="0"/>
              <a:t>根据这种思路，我们可以不断在所有牌堆中选择数量最多的一种，并进行一次改变。</a:t>
            </a:r>
            <a:endParaRPr lang="zh-CN" altLang="zh-CN" dirty="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327515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Day3 T4 </a:t>
            </a:r>
            <a:r>
              <a:rPr lang="zh-CN" altLang="en-US" dirty="0" smtClean="0"/>
              <a:t>换纸牌 </a:t>
            </a:r>
            <a:r>
              <a:rPr lang="en-US" altLang="zh-CN" dirty="0" smtClean="0"/>
              <a:t>—— </a:t>
            </a:r>
            <a:r>
              <a:rPr lang="zh-CN" altLang="en-US" dirty="0" smtClean="0"/>
              <a:t>复杂度</a:t>
            </a:r>
            <a:endParaRPr lang="en-US" altLang="zh-CN"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7208676" cy="5096228"/>
              </a:xfrm>
            </p:spPr>
            <p:txBody>
              <a:bodyPr/>
              <a:lstStyle/>
              <a:p>
                <a:r>
                  <a:rPr lang="zh-CN" altLang="en-US" dirty="0" smtClean="0"/>
                  <a:t>虽然简单粗暴，但是只能得到</a:t>
                </a:r>
                <a:r>
                  <a:rPr lang="en-US" altLang="zh-CN" dirty="0" smtClean="0"/>
                  <a:t>40</a:t>
                </a:r>
                <a:r>
                  <a:rPr lang="zh-CN" altLang="en-US" dirty="0" smtClean="0"/>
                  <a:t>分。</a:t>
                </a:r>
                <a:endParaRPr lang="en-US" altLang="zh-CN" dirty="0" smtClean="0"/>
              </a:p>
              <a:p>
                <a:endParaRPr lang="en-US" altLang="zh-CN" dirty="0"/>
              </a:p>
              <a:p>
                <a:r>
                  <a:rPr lang="zh-CN" altLang="en-US" dirty="0" smtClean="0"/>
                  <a:t>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smtClean="0"/>
                  <a:t>。</a:t>
                </a:r>
                <a:endParaRPr lang="en-US" altLang="zh-CN" dirty="0" smtClean="0"/>
              </a:p>
              <a:p>
                <a:r>
                  <a:rPr lang="zh-CN" altLang="en-US" dirty="0" smtClean="0"/>
                  <a:t>因为最坏情况下，第</a:t>
                </a:r>
                <a:r>
                  <a:rPr lang="en-US" altLang="zh-CN" dirty="0" smtClean="0"/>
                  <a:t>1</a:t>
                </a:r>
                <a:r>
                  <a:rPr lang="zh-CN" altLang="en-US" dirty="0" smtClean="0"/>
                  <a:t>堆需要增加到</a:t>
                </a:r>
                <a14:m>
                  <m:oMath xmlns:m="http://schemas.openxmlformats.org/officeDocument/2006/math">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smtClean="0"/>
                  <a:t>级别的数量，才能成为最大的一堆。但是同样也至多只需要增加</a:t>
                </a:r>
                <a14:m>
                  <m:oMath xmlns:m="http://schemas.openxmlformats.org/officeDocument/2006/math">
                    <m:r>
                      <m:rPr>
                        <m:sty m:val="p"/>
                      </m:rPr>
                      <a:rPr lang="en-US" altLang="zh-CN">
                        <a:latin typeface="Cambria Math" panose="02040503050406030204" pitchFamily="18" charset="0"/>
                      </a:rPr>
                      <m:t>max</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i="1">
                        <a:latin typeface="Cambria Math" panose="02040503050406030204" pitchFamily="18" charset="0"/>
                      </a:rPr>
                      <m:t>)</m:t>
                    </m:r>
                  </m:oMath>
                </a14:m>
                <a:r>
                  <a:rPr lang="zh-CN" altLang="en-US" dirty="0"/>
                  <a:t>级别的</a:t>
                </a:r>
                <a:r>
                  <a:rPr lang="zh-CN" altLang="en-US" dirty="0" smtClean="0"/>
                  <a:t>数量。</a:t>
                </a:r>
                <a:endParaRPr lang="en-US" altLang="zh-CN" dirty="0" smtClean="0"/>
              </a:p>
              <a:p>
                <a:r>
                  <a:rPr lang="zh-CN" altLang="zh-CN" dirty="0"/>
                  <a:t>对于前</a:t>
                </a:r>
                <a:r>
                  <a:rPr lang="en-US" altLang="zh-CN" dirty="0"/>
                  <a:t>70%</a:t>
                </a:r>
                <a:r>
                  <a:rPr lang="zh-CN" altLang="zh-CN" dirty="0"/>
                  <a:t>的数据，</a:t>
                </a:r>
                <a:r>
                  <a:rPr lang="en-US" altLang="zh-CN" dirty="0"/>
                  <a:t>2</a:t>
                </a:r>
                <a:r>
                  <a:rPr lang="zh-CN" altLang="zh-CN" dirty="0"/>
                  <a:t>≤</a:t>
                </a:r>
                <a:r>
                  <a:rPr lang="en-US" altLang="zh-CN" dirty="0"/>
                  <a:t>n</a:t>
                </a:r>
                <a:r>
                  <a:rPr lang="zh-CN" altLang="zh-CN" dirty="0"/>
                  <a:t>≤</a:t>
                </a:r>
                <a:r>
                  <a:rPr lang="en-US" altLang="zh-CN" dirty="0"/>
                  <a:t>2000</a:t>
                </a:r>
                <a:r>
                  <a:rPr lang="zh-CN" altLang="zh-CN" dirty="0"/>
                  <a:t>，</a:t>
                </a:r>
                <a:r>
                  <a:rPr lang="en-US" altLang="zh-CN" dirty="0"/>
                  <a:t>1</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zh-CN" altLang="zh-CN" dirty="0"/>
                  <a:t>≤</a:t>
                </a:r>
                <a:r>
                  <a:rPr lang="en-US" altLang="zh-CN" dirty="0"/>
                  <a:t>1000000</a:t>
                </a:r>
                <a:r>
                  <a:rPr lang="zh-CN" altLang="zh-CN" dirty="0" smtClean="0"/>
                  <a:t>；</a:t>
                </a:r>
                <a:endParaRPr lang="zh-CN" altLang="zh-CN"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7208676" cy="5096228"/>
              </a:xfrm>
              <a:blipFill>
                <a:blip r:embed="rId2"/>
                <a:stretch>
                  <a:fillRect l="-1099" r="-5495"/>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pic>
        <p:nvPicPr>
          <p:cNvPr id="5" name="图片 4"/>
          <p:cNvPicPr>
            <a:picLocks noChangeAspect="1"/>
          </p:cNvPicPr>
          <p:nvPr/>
        </p:nvPicPr>
        <p:blipFill>
          <a:blip r:embed="rId4"/>
          <a:stretch>
            <a:fillRect/>
          </a:stretch>
        </p:blipFill>
        <p:spPr>
          <a:xfrm>
            <a:off x="7777764" y="2134231"/>
            <a:ext cx="2704762" cy="3171429"/>
          </a:xfrm>
          <a:prstGeom prst="rect">
            <a:avLst/>
          </a:prstGeom>
        </p:spPr>
      </p:pic>
    </p:spTree>
    <p:extLst>
      <p:ext uri="{BB962C8B-B14F-4D97-AF65-F5344CB8AC3E}">
        <p14:creationId xmlns:p14="http://schemas.microsoft.com/office/powerpoint/2010/main" val="96604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Day3 T4 </a:t>
            </a:r>
            <a:r>
              <a:rPr lang="zh-CN" altLang="en-US" dirty="0" smtClean="0"/>
              <a:t>换纸牌 </a:t>
            </a:r>
            <a:r>
              <a:rPr lang="en-US" altLang="zh-CN" dirty="0" smtClean="0"/>
              <a:t>—— </a:t>
            </a:r>
            <a:r>
              <a:rPr lang="zh-CN" altLang="en-US" dirty="0" smtClean="0"/>
              <a:t>暴力优化</a:t>
            </a:r>
            <a:endParaRPr lang="en-US" altLang="zh-CN" dirty="0"/>
          </a:p>
        </p:txBody>
      </p:sp>
      <mc:AlternateContent xmlns:mc="http://schemas.openxmlformats.org/markup-compatibility/2006">
        <mc:Choice xmlns:a14="http://schemas.microsoft.com/office/drawing/2010/main" Requires="a14">
          <p:sp>
            <p:nvSpPr>
              <p:cNvPr id="3" name="文本占位符 2"/>
              <p:cNvSpPr>
                <a:spLocks noGrp="1"/>
              </p:cNvSpPr>
              <p:nvPr>
                <p:ph type="body" sz="quarter" idx="11"/>
              </p:nvPr>
            </p:nvSpPr>
            <p:spPr>
              <a:xfrm>
                <a:off x="569088" y="1620456"/>
                <a:ext cx="5291385" cy="5096228"/>
              </a:xfrm>
            </p:spPr>
            <p:txBody>
              <a:bodyPr/>
              <a:lstStyle/>
              <a:p>
                <a:r>
                  <a:rPr lang="zh-CN" altLang="en-US" dirty="0" smtClean="0"/>
                  <a:t>分析算法过程中的内层循环，进行的操作是取出数量最多的一种牌。</a:t>
                </a:r>
                <a:endParaRPr lang="en-US" altLang="zh-CN" dirty="0" smtClean="0"/>
              </a:p>
              <a:p>
                <a:r>
                  <a:rPr lang="zh-CN" altLang="en-US" dirty="0" smtClean="0"/>
                  <a:t>多次取最大值</a:t>
                </a:r>
                <a:r>
                  <a:rPr lang="en-US" altLang="zh-CN" dirty="0" smtClean="0"/>
                  <a:t>——</a:t>
                </a:r>
                <a:r>
                  <a:rPr lang="zh-CN" altLang="en-US" dirty="0" smtClean="0">
                    <a:solidFill>
                      <a:srgbClr val="FF0000"/>
                    </a:solidFill>
                  </a:rPr>
                  <a:t>优先队列</a:t>
                </a:r>
                <a:r>
                  <a:rPr lang="zh-CN" altLang="en-US" dirty="0" smtClean="0"/>
                  <a:t>。</a:t>
                </a:r>
                <a:endParaRPr lang="en-US" altLang="zh-CN" dirty="0"/>
              </a:p>
              <a:p>
                <a:r>
                  <a:rPr lang="zh-CN" altLang="en-US" dirty="0"/>
                  <a:t>优先</a:t>
                </a:r>
                <a:r>
                  <a:rPr lang="zh-CN" altLang="en-US" dirty="0" smtClean="0"/>
                  <a:t>队列的单次入队出队操作复杂度是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𝑙𝑜𝑔𝑛</m:t>
                    </m:r>
                    <m:r>
                      <a:rPr lang="en-US" altLang="zh-CN" b="0" i="1" smtClean="0">
                        <a:latin typeface="Cambria Math" panose="02040503050406030204" pitchFamily="18" charset="0"/>
                      </a:rPr>
                      <m:t>)</m:t>
                    </m:r>
                  </m:oMath>
                </a14:m>
                <a:r>
                  <a:rPr lang="zh-CN" altLang="en-US" dirty="0" smtClean="0"/>
                  <a:t>，</a:t>
                </a:r>
                <a14:m>
                  <m:oMath xmlns:m="http://schemas.openxmlformats.org/officeDocument/2006/math">
                    <m:r>
                      <a:rPr lang="en-US" altLang="zh-CN" b="0" i="1" dirty="0" smtClean="0">
                        <a:latin typeface="Cambria Math" panose="02040503050406030204" pitchFamily="18" charset="0"/>
                      </a:rPr>
                      <m:t>𝑛</m:t>
                    </m:r>
                  </m:oMath>
                </a14:m>
                <a:r>
                  <a:rPr lang="zh-CN" altLang="en-US" dirty="0" smtClean="0"/>
                  <a:t>为队内元素个数。</a:t>
                </a:r>
                <a:endParaRPr lang="en-US" altLang="zh-CN" dirty="0" smtClean="0"/>
              </a:p>
              <a:p>
                <a:r>
                  <a:rPr lang="zh-CN" altLang="en-US" dirty="0"/>
                  <a:t>总复杂</a:t>
                </a:r>
                <a:r>
                  <a:rPr lang="zh-CN" altLang="en-US" dirty="0" smtClean="0"/>
                  <a:t>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d>
                          </m:e>
                        </m:func>
                        <m:r>
                          <a:rPr lang="en-US" altLang="zh-CN" b="0" i="1" smtClean="0">
                            <a:latin typeface="Cambria Math" panose="02040503050406030204" pitchFamily="18" charset="0"/>
                          </a:rPr>
                          <m:t>𝑙𝑜𝑔𝑛</m:t>
                        </m:r>
                      </m:e>
                    </m:d>
                  </m:oMath>
                </a14:m>
                <a:r>
                  <a:rPr lang="zh-CN" altLang="en-US" dirty="0" smtClean="0"/>
                  <a:t>，</a:t>
                </a:r>
                <a:r>
                  <a:rPr lang="en-US" altLang="zh-CN" dirty="0" smtClean="0"/>
                  <a:t>70</a:t>
                </a:r>
                <a:r>
                  <a:rPr lang="zh-CN" altLang="en-US" dirty="0" smtClean="0"/>
                  <a:t>分。</a:t>
                </a:r>
                <a:endParaRPr lang="en-US" altLang="zh-CN" dirty="0" smtClean="0"/>
              </a:p>
              <a:p>
                <a:r>
                  <a:rPr lang="zh-CN" altLang="zh-CN" dirty="0"/>
                  <a:t>对于</a:t>
                </a:r>
                <a:r>
                  <a:rPr lang="en-US" altLang="zh-CN" dirty="0"/>
                  <a:t>100%</a:t>
                </a:r>
                <a:r>
                  <a:rPr lang="zh-CN" altLang="zh-CN" dirty="0"/>
                  <a:t>的数据，</a:t>
                </a:r>
                <a:r>
                  <a:rPr lang="en-US" altLang="zh-CN" dirty="0"/>
                  <a:t>2</a:t>
                </a:r>
                <a:r>
                  <a:rPr lang="zh-CN" altLang="zh-CN" dirty="0"/>
                  <a:t>≤</a:t>
                </a:r>
                <a:r>
                  <a:rPr lang="en-US" altLang="zh-CN" dirty="0"/>
                  <a:t>n</a:t>
                </a:r>
                <a:r>
                  <a:rPr lang="zh-CN" altLang="zh-CN" dirty="0"/>
                  <a:t>≤</a:t>
                </a:r>
                <a:r>
                  <a:rPr lang="en-US" altLang="zh-CN" dirty="0"/>
                  <a:t>100000</a:t>
                </a:r>
                <a:r>
                  <a:rPr lang="zh-CN" altLang="zh-CN" dirty="0"/>
                  <a:t>，</a:t>
                </a:r>
                <a:r>
                  <a:rPr lang="en-US" altLang="zh-CN" dirty="0"/>
                  <a:t>1</a:t>
                </a:r>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zh-CN" altLang="zh-CN" dirty="0"/>
                  <a:t>≤</a:t>
                </a:r>
                <a14:m>
                  <m:oMath xmlns:m="http://schemas.openxmlformats.org/officeDocument/2006/math">
                    <m:sSup>
                      <m:sSupPr>
                        <m:ctrlPr>
                          <a:rPr lang="zh-CN" altLang="zh-CN" i="1">
                            <a:latin typeface="Cambria Math" panose="02040503050406030204" pitchFamily="18" charset="0"/>
                          </a:rPr>
                        </m:ctrlPr>
                      </m:sSupPr>
                      <m:e>
                        <m:r>
                          <a:rPr lang="en-US" altLang="zh-CN">
                            <a:latin typeface="Cambria Math" panose="02040503050406030204" pitchFamily="18" charset="0"/>
                          </a:rPr>
                          <m:t>10</m:t>
                        </m:r>
                      </m:e>
                      <m:sup>
                        <m:r>
                          <a:rPr lang="en-US" altLang="zh-CN">
                            <a:latin typeface="Cambria Math" panose="02040503050406030204" pitchFamily="18" charset="0"/>
                          </a:rPr>
                          <m:t>9</m:t>
                        </m:r>
                      </m:sup>
                    </m:sSup>
                  </m:oMath>
                </a14:m>
                <a:r>
                  <a:rPr lang="zh-CN" altLang="zh-CN" dirty="0" smtClean="0"/>
                  <a:t>。</a:t>
                </a:r>
                <a:endParaRPr lang="zh-CN" altLang="zh-CN" dirty="0"/>
              </a:p>
            </p:txBody>
          </p:sp>
        </mc:Choice>
        <mc:Fallback>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5291385" cy="5096228"/>
              </a:xfrm>
              <a:blipFill>
                <a:blip r:embed="rId2"/>
                <a:stretch>
                  <a:fillRect l="-1498"/>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pic>
        <p:nvPicPr>
          <p:cNvPr id="5" name="图片 4"/>
          <p:cNvPicPr>
            <a:picLocks noChangeAspect="1"/>
          </p:cNvPicPr>
          <p:nvPr/>
        </p:nvPicPr>
        <p:blipFill>
          <a:blip r:embed="rId4"/>
          <a:stretch>
            <a:fillRect/>
          </a:stretch>
        </p:blipFill>
        <p:spPr>
          <a:xfrm>
            <a:off x="5744095" y="1620456"/>
            <a:ext cx="2704762" cy="3171429"/>
          </a:xfrm>
          <a:prstGeom prst="rect">
            <a:avLst/>
          </a:prstGeom>
        </p:spPr>
      </p:pic>
      <p:sp>
        <p:nvSpPr>
          <p:cNvPr id="6" name="矩形 5"/>
          <p:cNvSpPr/>
          <p:nvPr/>
        </p:nvSpPr>
        <p:spPr>
          <a:xfrm>
            <a:off x="5692177" y="2445556"/>
            <a:ext cx="2808598" cy="760614"/>
          </a:xfrm>
          <a:prstGeom prst="rect">
            <a:avLst/>
          </a:prstGeom>
          <a:noFill/>
          <a:ln w="762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5"/>
          <a:stretch>
            <a:fillRect/>
          </a:stretch>
        </p:blipFill>
        <p:spPr>
          <a:xfrm>
            <a:off x="8658667" y="1782360"/>
            <a:ext cx="3533333" cy="2847619"/>
          </a:xfrm>
          <a:prstGeom prst="rect">
            <a:avLst/>
          </a:prstGeom>
        </p:spPr>
      </p:pic>
    </p:spTree>
    <p:extLst>
      <p:ext uri="{BB962C8B-B14F-4D97-AF65-F5344CB8AC3E}">
        <p14:creationId xmlns:p14="http://schemas.microsoft.com/office/powerpoint/2010/main" val="173499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Day3 T4 </a:t>
            </a:r>
            <a:r>
              <a:rPr lang="zh-CN" altLang="en-US" dirty="0" smtClean="0"/>
              <a:t>换纸牌 </a:t>
            </a:r>
            <a:r>
              <a:rPr lang="en-US" altLang="zh-CN" dirty="0" smtClean="0"/>
              <a:t>—— </a:t>
            </a:r>
            <a:r>
              <a:rPr lang="zh-CN" altLang="en-US" dirty="0" smtClean="0"/>
              <a:t>优化</a:t>
            </a:r>
            <a:endParaRPr lang="en-US" altLang="zh-CN" dirty="0"/>
          </a:p>
        </p:txBody>
      </p:sp>
      <mc:AlternateContent xmlns:mc="http://schemas.openxmlformats.org/markup-compatibility/2006">
        <mc:Choice xmlns:a14="http://schemas.microsoft.com/office/drawing/2010/main" Requires="a14">
          <p:sp>
            <p:nvSpPr>
              <p:cNvPr id="3" name="文本占位符 2"/>
              <p:cNvSpPr>
                <a:spLocks noGrp="1"/>
              </p:cNvSpPr>
              <p:nvPr>
                <p:ph type="body" sz="quarter" idx="11"/>
              </p:nvPr>
            </p:nvSpPr>
            <p:spPr>
              <a:xfrm>
                <a:off x="569088" y="1620456"/>
                <a:ext cx="11053823" cy="5096228"/>
              </a:xfrm>
            </p:spPr>
            <p:txBody>
              <a:bodyPr/>
              <a:lstStyle/>
              <a:p>
                <a:r>
                  <a:rPr lang="zh-CN" altLang="en-US" dirty="0" smtClean="0"/>
                  <a:t>进一步分析所要求的问题，是</a:t>
                </a:r>
                <a:r>
                  <a:rPr lang="zh-CN" altLang="en-US" dirty="0" smtClean="0">
                    <a:solidFill>
                      <a:srgbClr val="FF0000"/>
                    </a:solidFill>
                  </a:rPr>
                  <a:t>最少</a:t>
                </a:r>
                <a:r>
                  <a:rPr lang="zh-CN" altLang="en-US" dirty="0" smtClean="0"/>
                  <a:t>改变次数。</a:t>
                </a:r>
                <a:endParaRPr lang="en-US" altLang="zh-CN" dirty="0" smtClean="0"/>
              </a:p>
              <a:p>
                <a:r>
                  <a:rPr lang="zh-CN" altLang="en-US" dirty="0" smtClean="0"/>
                  <a:t>我们可以发现，题目要求关于改变次数是有</a:t>
                </a:r>
                <a:r>
                  <a:rPr lang="zh-CN" altLang="en-US" dirty="0" smtClean="0">
                    <a:solidFill>
                      <a:srgbClr val="FF0000"/>
                    </a:solidFill>
                  </a:rPr>
                  <a:t>单调性</a:t>
                </a:r>
                <a:r>
                  <a:rPr lang="zh-CN" altLang="en-US" dirty="0" smtClean="0"/>
                  <a:t>的，即假设改变</a:t>
                </a:r>
                <a14:m>
                  <m:oMath xmlns:m="http://schemas.openxmlformats.org/officeDocument/2006/math">
                    <m:r>
                      <a:rPr lang="en-US" altLang="zh-CN" b="0" i="1" smtClean="0">
                        <a:latin typeface="Cambria Math" panose="02040503050406030204" pitchFamily="18" charset="0"/>
                      </a:rPr>
                      <m:t>𝑎𝑛𝑠</m:t>
                    </m:r>
                  </m:oMath>
                </a14:m>
                <a:r>
                  <a:rPr lang="zh-CN" altLang="en-US" dirty="0" smtClean="0"/>
                  <a:t>张牌能够满足使第一种牌数量最大的话，那么对于任意</a:t>
                </a:r>
                <a14:m>
                  <m:oMath xmlns:m="http://schemas.openxmlformats.org/officeDocument/2006/math">
                    <m:r>
                      <a:rPr lang="en-US" altLang="zh-CN" b="0" i="1" smtClean="0">
                        <a:latin typeface="Cambria Math" panose="02040503050406030204" pitchFamily="18" charset="0"/>
                      </a:rPr>
                      <m:t>𝑎𝑛</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&gt;</m:t>
                    </m:r>
                    <m:r>
                      <a:rPr lang="en-US" altLang="zh-CN" b="0" i="1" smtClean="0">
                        <a:latin typeface="Cambria Math" panose="02040503050406030204" pitchFamily="18" charset="0"/>
                      </a:rPr>
                      <m:t>𝑎𝑛𝑠</m:t>
                    </m:r>
                  </m:oMath>
                </a14:m>
                <a:r>
                  <a:rPr lang="zh-CN" altLang="en-US" dirty="0" smtClean="0"/>
                  <a:t>，必定有策略能够改变</a:t>
                </a:r>
                <a14:m>
                  <m:oMath xmlns:m="http://schemas.openxmlformats.org/officeDocument/2006/math">
                    <m:r>
                      <a:rPr lang="en-US" altLang="zh-CN" b="0" i="1" smtClean="0">
                        <a:latin typeface="Cambria Math" panose="02040503050406030204" pitchFamily="18" charset="0"/>
                      </a:rPr>
                      <m:t>𝑎𝑛𝑠</m:t>
                    </m:r>
                    <m:r>
                      <a:rPr lang="en-US" altLang="zh-CN" b="0" i="1" smtClean="0">
                        <a:latin typeface="Cambria Math" panose="02040503050406030204" pitchFamily="18" charset="0"/>
                      </a:rPr>
                      <m:t>′</m:t>
                    </m:r>
                  </m:oMath>
                </a14:m>
                <a:r>
                  <a:rPr lang="zh-CN" altLang="en-US" dirty="0" smtClean="0"/>
                  <a:t>张牌，使得第一种牌数量最大。</a:t>
                </a:r>
                <a:endParaRPr lang="en-US" altLang="zh-CN" dirty="0" smtClean="0"/>
              </a:p>
              <a:p>
                <a:r>
                  <a:rPr lang="zh-CN" altLang="en-US" dirty="0" smtClean="0"/>
                  <a:t>答案单调性</a:t>
                </a:r>
                <a:r>
                  <a:rPr lang="en-US" altLang="zh-CN" dirty="0" smtClean="0"/>
                  <a:t>——</a:t>
                </a:r>
                <a:r>
                  <a:rPr lang="zh-CN" altLang="en-US" dirty="0" smtClean="0">
                    <a:solidFill>
                      <a:srgbClr val="FF0000"/>
                    </a:solidFill>
                  </a:rPr>
                  <a:t>二分答案</a:t>
                </a:r>
                <a:r>
                  <a:rPr lang="zh-CN" altLang="en-US" dirty="0" smtClean="0"/>
                  <a:t>。</a:t>
                </a:r>
                <a:endParaRPr lang="zh-CN" altLang="zh-CN" dirty="0"/>
              </a:p>
            </p:txBody>
          </p:sp>
        </mc:Choice>
        <mc:Fallback>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5096228"/>
              </a:xfrm>
              <a:blipFill>
                <a:blip r:embed="rId2"/>
                <a:stretch>
                  <a:fillRect l="-71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152651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Day3 T4 </a:t>
            </a:r>
            <a:r>
              <a:rPr lang="zh-CN" altLang="en-US" dirty="0" smtClean="0"/>
              <a:t>换纸牌 </a:t>
            </a:r>
            <a:r>
              <a:rPr lang="en-US" altLang="zh-CN" dirty="0" smtClean="0"/>
              <a:t>—— </a:t>
            </a:r>
            <a:r>
              <a:rPr lang="zh-CN" altLang="en-US" dirty="0" smtClean="0"/>
              <a:t>二分答案</a:t>
            </a:r>
            <a:endParaRPr lang="en-US" altLang="zh-CN" dirty="0"/>
          </a:p>
        </p:txBody>
      </p:sp>
      <mc:AlternateContent xmlns:mc="http://schemas.openxmlformats.org/markup-compatibility/2006">
        <mc:Choice xmlns:a14="http://schemas.microsoft.com/office/drawing/2010/main" Requires="a14">
          <p:sp>
            <p:nvSpPr>
              <p:cNvPr id="3" name="文本占位符 2"/>
              <p:cNvSpPr>
                <a:spLocks noGrp="1"/>
              </p:cNvSpPr>
              <p:nvPr>
                <p:ph type="body" sz="quarter" idx="11"/>
              </p:nvPr>
            </p:nvSpPr>
            <p:spPr>
              <a:xfrm>
                <a:off x="569088" y="1620456"/>
                <a:ext cx="11053823" cy="5096228"/>
              </a:xfrm>
            </p:spPr>
            <p:txBody>
              <a:bodyPr/>
              <a:lstStyle/>
              <a:p>
                <a:r>
                  <a:rPr lang="zh-CN" altLang="en-US" dirty="0" smtClean="0"/>
                  <a:t>对于二分答案，我们要关注的主要就是能够在怎样的复杂度内，对二分的值进行</a:t>
                </a:r>
                <a:r>
                  <a:rPr lang="zh-CN" altLang="en-US" dirty="0" smtClean="0">
                    <a:solidFill>
                      <a:srgbClr val="FF0000"/>
                    </a:solidFill>
                  </a:rPr>
                  <a:t>检验</a:t>
                </a:r>
                <a:r>
                  <a:rPr lang="zh-CN" altLang="en-US" dirty="0" smtClean="0"/>
                  <a:t>，是否能够满足题目要求。复杂度一般为每次检验</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smtClean="0"/>
                  <a:t>。</a:t>
                </a:r>
                <a:endParaRPr lang="en-US" altLang="zh-CN" dirty="0" smtClean="0"/>
              </a:p>
              <a:p>
                <a:r>
                  <a:rPr lang="zh-CN" altLang="en-US" dirty="0" smtClean="0"/>
                  <a:t>当我们枚举的答案为</a:t>
                </a:r>
                <a14:m>
                  <m:oMath xmlns:m="http://schemas.openxmlformats.org/officeDocument/2006/math">
                    <m:r>
                      <a:rPr lang="en-US" altLang="zh-CN" b="0" i="1" smtClean="0">
                        <a:latin typeface="Cambria Math" panose="02040503050406030204" pitchFamily="18" charset="0"/>
                      </a:rPr>
                      <m:t>𝑛𝑢𝑚</m:t>
                    </m:r>
                  </m:oMath>
                </a14:m>
                <a:r>
                  <a:rPr lang="zh-CN" altLang="en-US" dirty="0" smtClean="0"/>
                  <a:t>，那么问题就转换为在改变</a:t>
                </a:r>
                <a14:m>
                  <m:oMath xmlns:m="http://schemas.openxmlformats.org/officeDocument/2006/math">
                    <m:r>
                      <a:rPr lang="en-US" altLang="zh-CN" b="0" i="1" smtClean="0">
                        <a:latin typeface="Cambria Math" panose="02040503050406030204" pitchFamily="18" charset="0"/>
                      </a:rPr>
                      <m:t>𝑛𝑢𝑚</m:t>
                    </m:r>
                  </m:oMath>
                </a14:m>
                <a:r>
                  <a:rPr lang="zh-CN" altLang="en-US" dirty="0" smtClean="0"/>
                  <a:t>张牌的情况下，是否能将第一种牌变为数量最大的。</a:t>
                </a:r>
                <a:endParaRPr lang="en-US" altLang="zh-CN" dirty="0" smtClean="0"/>
              </a:p>
              <a:p>
                <a:r>
                  <a:rPr lang="zh-CN" altLang="en-US" dirty="0" smtClean="0"/>
                  <a:t>还是一张一张改，改</a:t>
                </a:r>
                <a14:m>
                  <m:oMath xmlns:m="http://schemas.openxmlformats.org/officeDocument/2006/math">
                    <m:r>
                      <a:rPr lang="en-US" altLang="zh-CN" b="0" i="1" smtClean="0">
                        <a:latin typeface="Cambria Math" panose="02040503050406030204" pitchFamily="18" charset="0"/>
                      </a:rPr>
                      <m:t>𝑛𝑢𝑚</m:t>
                    </m:r>
                  </m:oMath>
                </a14:m>
                <a:r>
                  <a:rPr lang="zh-CN" altLang="en-US" dirty="0" smtClean="0"/>
                  <a:t>次？</a:t>
                </a:r>
                <a:endParaRPr lang="en-US" altLang="zh-CN" dirty="0" smtClean="0"/>
              </a:p>
              <a:p>
                <a:r>
                  <a:rPr lang="zh-CN" altLang="en-US" dirty="0" smtClean="0"/>
                  <a:t>那就和之前的暴力一样了。</a:t>
                </a:r>
                <a:endParaRPr lang="zh-CN" altLang="zh-CN" dirty="0"/>
              </a:p>
            </p:txBody>
          </p:sp>
        </mc:Choice>
        <mc:Fallback>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5096228"/>
              </a:xfrm>
              <a:blipFill>
                <a:blip r:embed="rId2"/>
                <a:stretch>
                  <a:fillRect l="-71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127106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Day3 T4 </a:t>
            </a:r>
            <a:r>
              <a:rPr lang="zh-CN" altLang="en-US" dirty="0" smtClean="0"/>
              <a:t>换纸牌 </a:t>
            </a:r>
            <a:r>
              <a:rPr lang="en-US" altLang="zh-CN" dirty="0" smtClean="0"/>
              <a:t>—— </a:t>
            </a:r>
            <a:r>
              <a:rPr lang="zh-CN" altLang="en-US" dirty="0" smtClean="0"/>
              <a:t>二分答案</a:t>
            </a:r>
            <a:endParaRPr lang="en-US" altLang="zh-CN" dirty="0"/>
          </a:p>
        </p:txBody>
      </p:sp>
      <p:sp>
        <p:nvSpPr>
          <p:cNvPr id="3" name="文本占位符 2"/>
          <p:cNvSpPr>
            <a:spLocks noGrp="1"/>
          </p:cNvSpPr>
          <p:nvPr>
            <p:ph type="body" sz="quarter" idx="11"/>
          </p:nvPr>
        </p:nvSpPr>
        <p:spPr>
          <a:xfrm>
            <a:off x="569088" y="1620456"/>
            <a:ext cx="11053823" cy="5096228"/>
          </a:xfrm>
        </p:spPr>
        <p:txBody>
          <a:bodyPr/>
          <a:lstStyle/>
          <a:p>
            <a:r>
              <a:rPr lang="zh-CN" altLang="en-US" dirty="0" smtClean="0"/>
              <a:t>由于我们总是希望将数量最多的牌改为第一种牌，因此可以不断将数量最大的堆减小为数量次大的堆。</a:t>
            </a:r>
            <a:endParaRPr lang="en-US" altLang="zh-CN" dirty="0" smtClean="0"/>
          </a:p>
          <a:p>
            <a:r>
              <a:rPr lang="zh-CN" altLang="en-US" dirty="0" smtClean="0"/>
              <a:t>即</a:t>
            </a:r>
            <a:r>
              <a:rPr lang="zh-CN" altLang="en-US" dirty="0" smtClean="0">
                <a:solidFill>
                  <a:srgbClr val="FF0000"/>
                </a:solidFill>
              </a:rPr>
              <a:t>同步削减</a:t>
            </a:r>
            <a:r>
              <a:rPr lang="zh-CN" altLang="en-US" dirty="0" smtClean="0"/>
              <a:t>同为最大数量的若干堆。</a:t>
            </a:r>
            <a:endParaRPr lang="zh-CN" altLang="zh-CN" dirty="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
        <p:nvSpPr>
          <p:cNvPr id="5" name="矩形 4"/>
          <p:cNvSpPr/>
          <p:nvPr/>
        </p:nvSpPr>
        <p:spPr>
          <a:xfrm>
            <a:off x="1953491" y="5453147"/>
            <a:ext cx="274320" cy="232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637906" y="4114801"/>
            <a:ext cx="274320" cy="1571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322321" y="4247805"/>
            <a:ext cx="274320" cy="1438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006736" y="4339244"/>
            <a:ext cx="274320" cy="1346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91151" y="4463936"/>
            <a:ext cx="274320" cy="1221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75566" y="4655126"/>
            <a:ext cx="274320" cy="1030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059981" y="4838008"/>
            <a:ext cx="274320" cy="84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744396" y="4937760"/>
            <a:ext cx="274320" cy="748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428811" y="5199767"/>
            <a:ext cx="274320" cy="486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113226" y="5386646"/>
            <a:ext cx="274320" cy="299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a:off x="1828800" y="5685904"/>
            <a:ext cx="6949440" cy="2"/>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flipV="1">
            <a:off x="1828800" y="3840217"/>
            <a:ext cx="0" cy="1845689"/>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1428690" y="3476118"/>
            <a:ext cx="800220" cy="461665"/>
          </a:xfrm>
          <a:prstGeom prst="rect">
            <a:avLst/>
          </a:prstGeom>
        </p:spPr>
        <p:txBody>
          <a:bodyPr wrap="none" rtlCol="0">
            <a:spAutoFit/>
          </a:bodyPr>
          <a:lstStyle/>
          <a:p>
            <a:pPr algn="ctr"/>
            <a:r>
              <a:rPr kumimoji="1" lang="zh-CN" altLang="en-US" sz="2400" b="0" i="0" dirty="0" smtClean="0">
                <a:latin typeface="Source Han Sans CN" charset="-122"/>
                <a:ea typeface="Source Han Sans CN" charset="-122"/>
                <a:cs typeface="Source Han Sans CN" charset="-122"/>
              </a:rPr>
              <a:t>数量</a:t>
            </a:r>
          </a:p>
        </p:txBody>
      </p:sp>
      <p:cxnSp>
        <p:nvCxnSpPr>
          <p:cNvPr id="22" name="直接连接符 21"/>
          <p:cNvCxnSpPr/>
          <p:nvPr/>
        </p:nvCxnSpPr>
        <p:spPr>
          <a:xfrm>
            <a:off x="2435629" y="4247805"/>
            <a:ext cx="1280160" cy="0"/>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09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Day3 T4 </a:t>
            </a:r>
            <a:r>
              <a:rPr lang="zh-CN" altLang="en-US" dirty="0" smtClean="0"/>
              <a:t>换纸牌 </a:t>
            </a:r>
            <a:r>
              <a:rPr lang="en-US" altLang="zh-CN" dirty="0" smtClean="0"/>
              <a:t>—— </a:t>
            </a:r>
            <a:r>
              <a:rPr lang="zh-CN" altLang="en-US" dirty="0" smtClean="0"/>
              <a:t>二分答案</a:t>
            </a:r>
            <a:endParaRPr lang="en-US" altLang="zh-CN" dirty="0"/>
          </a:p>
        </p:txBody>
      </p:sp>
      <p:sp>
        <p:nvSpPr>
          <p:cNvPr id="3" name="文本占位符 2"/>
          <p:cNvSpPr>
            <a:spLocks noGrp="1"/>
          </p:cNvSpPr>
          <p:nvPr>
            <p:ph type="body" sz="quarter" idx="11"/>
          </p:nvPr>
        </p:nvSpPr>
        <p:spPr>
          <a:xfrm>
            <a:off x="569088" y="1620456"/>
            <a:ext cx="11053823" cy="5096228"/>
          </a:xfrm>
        </p:spPr>
        <p:txBody>
          <a:bodyPr/>
          <a:lstStyle/>
          <a:p>
            <a:r>
              <a:rPr lang="zh-CN" altLang="en-US" dirty="0" smtClean="0"/>
              <a:t>由于我们总是希望将数量最多的牌改为第一种牌，因此可以不断将数量最大的堆减小为数量次大的堆。</a:t>
            </a:r>
            <a:endParaRPr lang="en-US" altLang="zh-CN" dirty="0" smtClean="0"/>
          </a:p>
          <a:p>
            <a:r>
              <a:rPr lang="zh-CN" altLang="en-US" dirty="0" smtClean="0"/>
              <a:t>即</a:t>
            </a:r>
            <a:r>
              <a:rPr lang="zh-CN" altLang="en-US" dirty="0" smtClean="0">
                <a:solidFill>
                  <a:srgbClr val="FF0000"/>
                </a:solidFill>
              </a:rPr>
              <a:t>同步削减</a:t>
            </a:r>
            <a:r>
              <a:rPr lang="zh-CN" altLang="en-US" dirty="0" smtClean="0"/>
              <a:t>同为最大数量的若干堆。</a:t>
            </a:r>
            <a:endParaRPr lang="zh-CN" altLang="zh-CN" dirty="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
        <p:nvSpPr>
          <p:cNvPr id="5" name="矩形 4"/>
          <p:cNvSpPr/>
          <p:nvPr/>
        </p:nvSpPr>
        <p:spPr>
          <a:xfrm>
            <a:off x="1953491" y="5386647"/>
            <a:ext cx="274320" cy="299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637906" y="4247805"/>
            <a:ext cx="274320" cy="1438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322321" y="4247805"/>
            <a:ext cx="274320" cy="1438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006736" y="4339244"/>
            <a:ext cx="274320" cy="1346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91151" y="4463936"/>
            <a:ext cx="274320" cy="1221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75566" y="4655126"/>
            <a:ext cx="274320" cy="1030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059981" y="4838008"/>
            <a:ext cx="274320" cy="84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744396" y="4937760"/>
            <a:ext cx="274320" cy="748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428811" y="5199767"/>
            <a:ext cx="274320" cy="486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113226" y="5386646"/>
            <a:ext cx="274320" cy="299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a:off x="1828800" y="5685904"/>
            <a:ext cx="6949440" cy="2"/>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flipV="1">
            <a:off x="1828800" y="3840217"/>
            <a:ext cx="0" cy="1845689"/>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1428690" y="3476118"/>
            <a:ext cx="800220" cy="461665"/>
          </a:xfrm>
          <a:prstGeom prst="rect">
            <a:avLst/>
          </a:prstGeom>
        </p:spPr>
        <p:txBody>
          <a:bodyPr wrap="none" rtlCol="0">
            <a:spAutoFit/>
          </a:bodyPr>
          <a:lstStyle/>
          <a:p>
            <a:pPr algn="ctr"/>
            <a:r>
              <a:rPr kumimoji="1" lang="zh-CN" altLang="en-US" sz="2400" b="0" i="0" dirty="0" smtClean="0">
                <a:latin typeface="Source Han Sans CN" charset="-122"/>
                <a:ea typeface="Source Han Sans CN" charset="-122"/>
                <a:cs typeface="Source Han Sans CN" charset="-122"/>
              </a:rPr>
              <a:t>数量</a:t>
            </a:r>
          </a:p>
        </p:txBody>
      </p:sp>
      <p:cxnSp>
        <p:nvCxnSpPr>
          <p:cNvPr id="22" name="直接连接符 21"/>
          <p:cNvCxnSpPr/>
          <p:nvPr/>
        </p:nvCxnSpPr>
        <p:spPr>
          <a:xfrm>
            <a:off x="2518756" y="4339244"/>
            <a:ext cx="1673630" cy="0"/>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8221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Day3 T4 </a:t>
            </a:r>
            <a:r>
              <a:rPr lang="zh-CN" altLang="en-US" dirty="0" smtClean="0"/>
              <a:t>换纸牌 </a:t>
            </a:r>
            <a:r>
              <a:rPr lang="en-US" altLang="zh-CN" dirty="0" smtClean="0"/>
              <a:t>—— </a:t>
            </a:r>
            <a:r>
              <a:rPr lang="zh-CN" altLang="en-US" dirty="0" smtClean="0"/>
              <a:t>二分答案</a:t>
            </a:r>
            <a:endParaRPr lang="en-US" altLang="zh-CN" dirty="0"/>
          </a:p>
        </p:txBody>
      </p:sp>
      <p:sp>
        <p:nvSpPr>
          <p:cNvPr id="3" name="文本占位符 2"/>
          <p:cNvSpPr>
            <a:spLocks noGrp="1"/>
          </p:cNvSpPr>
          <p:nvPr>
            <p:ph type="body" sz="quarter" idx="11"/>
          </p:nvPr>
        </p:nvSpPr>
        <p:spPr>
          <a:xfrm>
            <a:off x="569088" y="1620456"/>
            <a:ext cx="11053823" cy="5096228"/>
          </a:xfrm>
        </p:spPr>
        <p:txBody>
          <a:bodyPr/>
          <a:lstStyle/>
          <a:p>
            <a:r>
              <a:rPr lang="zh-CN" altLang="en-US" dirty="0" smtClean="0"/>
              <a:t>由于我们总是希望将数量最多的牌改为第一种牌，因此可以不断将数量最大的堆减小为数量次大的堆。</a:t>
            </a:r>
            <a:endParaRPr lang="en-US" altLang="zh-CN" dirty="0" smtClean="0"/>
          </a:p>
          <a:p>
            <a:r>
              <a:rPr lang="zh-CN" altLang="en-US" dirty="0" smtClean="0"/>
              <a:t>即</a:t>
            </a:r>
            <a:r>
              <a:rPr lang="zh-CN" altLang="en-US" dirty="0" smtClean="0">
                <a:solidFill>
                  <a:srgbClr val="FF0000"/>
                </a:solidFill>
              </a:rPr>
              <a:t>同步削减</a:t>
            </a:r>
            <a:r>
              <a:rPr lang="zh-CN" altLang="en-US" dirty="0" smtClean="0"/>
              <a:t>同为最大数量的若干堆。</a:t>
            </a:r>
            <a:endParaRPr lang="zh-CN" altLang="zh-CN" dirty="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
        <p:nvSpPr>
          <p:cNvPr id="5" name="矩形 4"/>
          <p:cNvSpPr/>
          <p:nvPr/>
        </p:nvSpPr>
        <p:spPr>
          <a:xfrm>
            <a:off x="1953491" y="5199767"/>
            <a:ext cx="274320" cy="486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637906" y="4339243"/>
            <a:ext cx="274320" cy="1346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322321" y="4339243"/>
            <a:ext cx="274320" cy="1346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006736" y="4339244"/>
            <a:ext cx="274320" cy="1346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91151" y="4463936"/>
            <a:ext cx="274320" cy="1221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75566" y="4655126"/>
            <a:ext cx="274320" cy="1030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059981" y="4838008"/>
            <a:ext cx="274320" cy="84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744396" y="4937760"/>
            <a:ext cx="274320" cy="748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428811" y="5199767"/>
            <a:ext cx="274320" cy="486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113226" y="5386646"/>
            <a:ext cx="274320" cy="299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a:off x="1828800" y="5685904"/>
            <a:ext cx="6949440" cy="2"/>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flipV="1">
            <a:off x="1828800" y="3840217"/>
            <a:ext cx="0" cy="1845689"/>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1428690" y="3476118"/>
            <a:ext cx="800220" cy="461665"/>
          </a:xfrm>
          <a:prstGeom prst="rect">
            <a:avLst/>
          </a:prstGeom>
        </p:spPr>
        <p:txBody>
          <a:bodyPr wrap="none" rtlCol="0">
            <a:spAutoFit/>
          </a:bodyPr>
          <a:lstStyle/>
          <a:p>
            <a:pPr algn="ctr"/>
            <a:r>
              <a:rPr kumimoji="1" lang="zh-CN" altLang="en-US" sz="2400" b="0" i="0" dirty="0" smtClean="0">
                <a:latin typeface="Source Han Sans CN" charset="-122"/>
                <a:ea typeface="Source Han Sans CN" charset="-122"/>
                <a:cs typeface="Source Han Sans CN" charset="-122"/>
              </a:rPr>
              <a:t>数量</a:t>
            </a:r>
          </a:p>
        </p:txBody>
      </p:sp>
      <p:cxnSp>
        <p:nvCxnSpPr>
          <p:cNvPr id="22" name="直接连接符 21"/>
          <p:cNvCxnSpPr/>
          <p:nvPr/>
        </p:nvCxnSpPr>
        <p:spPr>
          <a:xfrm>
            <a:off x="2485506" y="4463935"/>
            <a:ext cx="2576945" cy="1"/>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7470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Day3 T4 </a:t>
            </a:r>
            <a:r>
              <a:rPr lang="zh-CN" altLang="en-US" dirty="0" smtClean="0"/>
              <a:t>换纸牌 </a:t>
            </a:r>
            <a:r>
              <a:rPr lang="en-US" altLang="zh-CN" dirty="0" smtClean="0"/>
              <a:t>—— </a:t>
            </a:r>
            <a:r>
              <a:rPr lang="zh-CN" altLang="en-US" dirty="0" smtClean="0"/>
              <a:t>二分答案</a:t>
            </a:r>
            <a:endParaRPr lang="en-US" altLang="zh-CN" dirty="0"/>
          </a:p>
        </p:txBody>
      </p:sp>
      <p:sp>
        <p:nvSpPr>
          <p:cNvPr id="3" name="文本占位符 2"/>
          <p:cNvSpPr>
            <a:spLocks noGrp="1"/>
          </p:cNvSpPr>
          <p:nvPr>
            <p:ph type="body" sz="quarter" idx="11"/>
          </p:nvPr>
        </p:nvSpPr>
        <p:spPr>
          <a:xfrm>
            <a:off x="569088" y="1620456"/>
            <a:ext cx="11053823" cy="5096228"/>
          </a:xfrm>
        </p:spPr>
        <p:txBody>
          <a:bodyPr/>
          <a:lstStyle/>
          <a:p>
            <a:r>
              <a:rPr lang="zh-CN" altLang="en-US" dirty="0" smtClean="0"/>
              <a:t>由于我们总是希望将数量最多的牌改为第一种牌，因此可以不断将数量最大的堆减小为数量次大的堆。</a:t>
            </a:r>
            <a:endParaRPr lang="en-US" altLang="zh-CN" dirty="0" smtClean="0"/>
          </a:p>
          <a:p>
            <a:r>
              <a:rPr lang="zh-CN" altLang="en-US" dirty="0" smtClean="0"/>
              <a:t>即</a:t>
            </a:r>
            <a:r>
              <a:rPr lang="zh-CN" altLang="en-US" dirty="0" smtClean="0">
                <a:solidFill>
                  <a:srgbClr val="FF0000"/>
                </a:solidFill>
              </a:rPr>
              <a:t>同步削减</a:t>
            </a:r>
            <a:r>
              <a:rPr lang="zh-CN" altLang="en-US" dirty="0" smtClean="0"/>
              <a:t>同为最大数量的若干堆。</a:t>
            </a:r>
            <a:endParaRPr lang="zh-CN" altLang="zh-CN" dirty="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
        <p:nvSpPr>
          <p:cNvPr id="5" name="矩形 4"/>
          <p:cNvSpPr/>
          <p:nvPr/>
        </p:nvSpPr>
        <p:spPr>
          <a:xfrm>
            <a:off x="1953491" y="4838008"/>
            <a:ext cx="274320" cy="847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637906" y="4463936"/>
            <a:ext cx="274320" cy="1221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322321" y="4463936"/>
            <a:ext cx="274320" cy="1221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006736" y="4463936"/>
            <a:ext cx="274320" cy="1221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91151" y="4463936"/>
            <a:ext cx="274320" cy="1221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75566" y="4655126"/>
            <a:ext cx="274320" cy="1030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059981" y="4838008"/>
            <a:ext cx="274320" cy="84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744396" y="4937760"/>
            <a:ext cx="274320" cy="748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428811" y="5199767"/>
            <a:ext cx="274320" cy="486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113226" y="5386646"/>
            <a:ext cx="274320" cy="299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a:off x="1828800" y="5685904"/>
            <a:ext cx="6949440" cy="2"/>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flipV="1">
            <a:off x="1828800" y="3840217"/>
            <a:ext cx="0" cy="1845689"/>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1428690" y="3476118"/>
            <a:ext cx="800220" cy="461665"/>
          </a:xfrm>
          <a:prstGeom prst="rect">
            <a:avLst/>
          </a:prstGeom>
        </p:spPr>
        <p:txBody>
          <a:bodyPr wrap="none" rtlCol="0">
            <a:spAutoFit/>
          </a:bodyPr>
          <a:lstStyle/>
          <a:p>
            <a:pPr algn="ctr"/>
            <a:r>
              <a:rPr kumimoji="1" lang="zh-CN" altLang="en-US" sz="2400" b="0" i="0" dirty="0" smtClean="0">
                <a:latin typeface="Source Han Sans CN" charset="-122"/>
                <a:ea typeface="Source Han Sans CN" charset="-122"/>
                <a:cs typeface="Source Han Sans CN" charset="-122"/>
              </a:rPr>
              <a:t>数量</a:t>
            </a:r>
          </a:p>
        </p:txBody>
      </p:sp>
      <p:cxnSp>
        <p:nvCxnSpPr>
          <p:cNvPr id="22" name="直接连接符 21"/>
          <p:cNvCxnSpPr/>
          <p:nvPr/>
        </p:nvCxnSpPr>
        <p:spPr>
          <a:xfrm>
            <a:off x="2485506" y="4655126"/>
            <a:ext cx="3250276" cy="0"/>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7077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Day3 T4 </a:t>
            </a:r>
            <a:r>
              <a:rPr lang="zh-CN" altLang="en-US" dirty="0" smtClean="0"/>
              <a:t>换纸牌 </a:t>
            </a:r>
            <a:r>
              <a:rPr lang="en-US" altLang="zh-CN" dirty="0" smtClean="0"/>
              <a:t>—— </a:t>
            </a:r>
            <a:r>
              <a:rPr lang="zh-CN" altLang="en-US" dirty="0" smtClean="0"/>
              <a:t>二分答案</a:t>
            </a:r>
            <a:endParaRPr lang="en-US" altLang="zh-CN" dirty="0"/>
          </a:p>
        </p:txBody>
      </p:sp>
      <p:sp>
        <p:nvSpPr>
          <p:cNvPr id="3" name="文本占位符 2"/>
          <p:cNvSpPr>
            <a:spLocks noGrp="1"/>
          </p:cNvSpPr>
          <p:nvPr>
            <p:ph type="body" sz="quarter" idx="11"/>
          </p:nvPr>
        </p:nvSpPr>
        <p:spPr>
          <a:xfrm>
            <a:off x="569088" y="1620456"/>
            <a:ext cx="11053823" cy="5096228"/>
          </a:xfrm>
        </p:spPr>
        <p:txBody>
          <a:bodyPr/>
          <a:lstStyle/>
          <a:p>
            <a:r>
              <a:rPr lang="zh-CN" altLang="en-US" dirty="0" smtClean="0"/>
              <a:t>由于我们总是希望将数量最多的牌改为第一种牌，因此可以不断将数量最大的堆减小为数量次大的堆。</a:t>
            </a:r>
            <a:endParaRPr lang="en-US" altLang="zh-CN" dirty="0" smtClean="0"/>
          </a:p>
          <a:p>
            <a:r>
              <a:rPr lang="zh-CN" altLang="en-US" dirty="0" smtClean="0"/>
              <a:t>即</a:t>
            </a:r>
            <a:r>
              <a:rPr lang="zh-CN" altLang="en-US" dirty="0" smtClean="0">
                <a:solidFill>
                  <a:srgbClr val="FF0000"/>
                </a:solidFill>
              </a:rPr>
              <a:t>同步削减</a:t>
            </a:r>
            <a:r>
              <a:rPr lang="zh-CN" altLang="en-US" dirty="0" smtClean="0"/>
              <a:t>同为最大数量的若干堆。</a:t>
            </a:r>
            <a:endParaRPr lang="zh-CN" altLang="zh-CN" dirty="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
        <p:nvSpPr>
          <p:cNvPr id="5" name="矩形 4"/>
          <p:cNvSpPr/>
          <p:nvPr/>
        </p:nvSpPr>
        <p:spPr>
          <a:xfrm>
            <a:off x="1953491" y="4256116"/>
            <a:ext cx="274320" cy="1429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637906" y="4563686"/>
            <a:ext cx="274320" cy="1122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322321" y="4563686"/>
            <a:ext cx="274320" cy="1122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006736" y="4563686"/>
            <a:ext cx="274320" cy="1122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91151" y="4563686"/>
            <a:ext cx="274320" cy="1122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75566" y="4655126"/>
            <a:ext cx="274320" cy="1030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059981" y="4838008"/>
            <a:ext cx="274320" cy="847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744396" y="4937760"/>
            <a:ext cx="274320" cy="748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428811" y="5199767"/>
            <a:ext cx="274320" cy="486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113226" y="5386646"/>
            <a:ext cx="274320" cy="299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a:off x="1828800" y="5685904"/>
            <a:ext cx="6949440" cy="2"/>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flipV="1">
            <a:off x="1828800" y="3840217"/>
            <a:ext cx="0" cy="1845689"/>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1428690" y="3476118"/>
            <a:ext cx="800220" cy="461665"/>
          </a:xfrm>
          <a:prstGeom prst="rect">
            <a:avLst/>
          </a:prstGeom>
        </p:spPr>
        <p:txBody>
          <a:bodyPr wrap="none" rtlCol="0">
            <a:spAutoFit/>
          </a:bodyPr>
          <a:lstStyle/>
          <a:p>
            <a:pPr algn="ctr"/>
            <a:r>
              <a:rPr kumimoji="1" lang="zh-CN" altLang="en-US" sz="2400" b="0" i="0" dirty="0" smtClean="0">
                <a:latin typeface="Source Han Sans CN" charset="-122"/>
                <a:ea typeface="Source Han Sans CN" charset="-122"/>
                <a:cs typeface="Source Han Sans CN" charset="-122"/>
              </a:rPr>
              <a:t>数量</a:t>
            </a:r>
          </a:p>
        </p:txBody>
      </p:sp>
    </p:spTree>
    <p:extLst>
      <p:ext uri="{BB962C8B-B14F-4D97-AF65-F5344CB8AC3E}">
        <p14:creationId xmlns:p14="http://schemas.microsoft.com/office/powerpoint/2010/main" val="26931825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T1 </a:t>
            </a:r>
            <a:r>
              <a:rPr lang="zh-CN" altLang="en-US" dirty="0"/>
              <a:t>旗帜 </a:t>
            </a:r>
            <a:r>
              <a:rPr lang="en-US" altLang="zh-CN" dirty="0"/>
              <a:t>—— </a:t>
            </a:r>
            <a:r>
              <a:rPr lang="zh-CN" altLang="en-US" dirty="0"/>
              <a:t>题面</a:t>
            </a:r>
            <a:endParaRPr lang="en-US" altLang="zh-CN" dirty="0"/>
          </a:p>
        </p:txBody>
      </p:sp>
      <p:sp>
        <p:nvSpPr>
          <p:cNvPr id="3" name="文本占位符 2"/>
          <p:cNvSpPr>
            <a:spLocks noGrp="1"/>
          </p:cNvSpPr>
          <p:nvPr>
            <p:ph type="body" sz="quarter" idx="11"/>
          </p:nvPr>
        </p:nvSpPr>
        <p:spPr>
          <a:xfrm>
            <a:off x="569088" y="1620456"/>
            <a:ext cx="11053823" cy="5237544"/>
          </a:xfrm>
        </p:spPr>
        <p:txBody>
          <a:bodyPr/>
          <a:lstStyle/>
          <a:p>
            <a:r>
              <a:rPr lang="zh-CN" altLang="zh-CN" dirty="0"/>
              <a:t>对于长和宽分别为</a:t>
            </a:r>
            <a:r>
              <a:rPr lang="en-US" altLang="zh-CN" dirty="0"/>
              <a:t>n</a:t>
            </a:r>
            <a:r>
              <a:rPr lang="zh-CN" altLang="zh-CN" dirty="0"/>
              <a:t>和</a:t>
            </a:r>
            <a:r>
              <a:rPr lang="en-US" altLang="zh-CN" dirty="0"/>
              <a:t>m</a:t>
            </a:r>
            <a:r>
              <a:rPr lang="zh-CN" altLang="zh-CN" dirty="0"/>
              <a:t>的旗帜，旗帜上每个</a:t>
            </a:r>
            <a:r>
              <a:rPr lang="en-US" altLang="zh-CN" dirty="0"/>
              <a:t>1*1</a:t>
            </a:r>
            <a:r>
              <a:rPr lang="zh-CN" altLang="zh-CN" dirty="0"/>
              <a:t>的小格内有一种颜色，用大写或小写字母表示</a:t>
            </a:r>
            <a:r>
              <a:rPr lang="zh-CN" altLang="zh-CN" dirty="0" smtClean="0"/>
              <a:t>。</a:t>
            </a:r>
            <a:endParaRPr lang="en-US" altLang="zh-CN" dirty="0" smtClean="0"/>
          </a:p>
          <a:p>
            <a:r>
              <a:rPr lang="zh-CN" altLang="zh-CN" dirty="0" smtClean="0"/>
              <a:t>现在</a:t>
            </a:r>
            <a:r>
              <a:rPr lang="zh-CN" altLang="zh-CN" dirty="0"/>
              <a:t>有一个</a:t>
            </a:r>
            <a:r>
              <a:rPr lang="en-US" altLang="zh-CN" dirty="0"/>
              <a:t>n*m</a:t>
            </a:r>
            <a:r>
              <a:rPr lang="zh-CN" altLang="zh-CN" dirty="0"/>
              <a:t>大小的旗帜，保证</a:t>
            </a:r>
            <a:r>
              <a:rPr lang="en-US" altLang="zh-CN" dirty="0"/>
              <a:t>n</a:t>
            </a:r>
            <a:r>
              <a:rPr lang="zh-CN" altLang="zh-CN" dirty="0"/>
              <a:t>和</a:t>
            </a:r>
            <a:r>
              <a:rPr lang="en-US" altLang="zh-CN" dirty="0"/>
              <a:t>m</a:t>
            </a:r>
            <a:r>
              <a:rPr lang="zh-CN" altLang="zh-CN" dirty="0"/>
              <a:t>中至少有一个偶数。这个旗帜可能不是标准双色旗，你可以改变旗帜上的若干格的颜色，使它变成一个标准双色旗，请问至少要对多少格的颜色进行改变。</a:t>
            </a:r>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5599949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Day3 T4 </a:t>
            </a:r>
            <a:r>
              <a:rPr lang="zh-CN" altLang="en-US" dirty="0" smtClean="0"/>
              <a:t>换纸牌 </a:t>
            </a:r>
            <a:r>
              <a:rPr lang="en-US" altLang="zh-CN" dirty="0" smtClean="0"/>
              <a:t>—— </a:t>
            </a:r>
            <a:r>
              <a:rPr lang="zh-CN" altLang="en-US" dirty="0" smtClean="0"/>
              <a:t>二分答案</a:t>
            </a:r>
            <a:endParaRPr lang="en-US" altLang="zh-CN" dirty="0"/>
          </a:p>
        </p:txBody>
      </p:sp>
      <p:sp>
        <p:nvSpPr>
          <p:cNvPr id="3" name="文本占位符 2"/>
          <p:cNvSpPr>
            <a:spLocks noGrp="1"/>
          </p:cNvSpPr>
          <p:nvPr>
            <p:ph type="body" sz="quarter" idx="11"/>
          </p:nvPr>
        </p:nvSpPr>
        <p:spPr>
          <a:xfrm>
            <a:off x="569088" y="1620456"/>
            <a:ext cx="11053823" cy="5096228"/>
          </a:xfrm>
        </p:spPr>
        <p:txBody>
          <a:bodyPr/>
          <a:lstStyle/>
          <a:p>
            <a:r>
              <a:rPr lang="zh-CN" altLang="en-US" dirty="0" smtClean="0"/>
              <a:t>由于我们总是希望将数量最多的牌改为第一种牌，因此可以不断将数量最大的堆减小为数量次大的堆。</a:t>
            </a:r>
            <a:endParaRPr lang="en-US" altLang="zh-CN" dirty="0" smtClean="0"/>
          </a:p>
          <a:p>
            <a:r>
              <a:rPr lang="zh-CN" altLang="en-US" dirty="0" smtClean="0"/>
              <a:t>即</a:t>
            </a:r>
            <a:r>
              <a:rPr lang="zh-CN" altLang="en-US" dirty="0" smtClean="0">
                <a:solidFill>
                  <a:srgbClr val="FF0000"/>
                </a:solidFill>
              </a:rPr>
              <a:t>同步削减</a:t>
            </a:r>
            <a:r>
              <a:rPr lang="zh-CN" altLang="en-US" dirty="0" smtClean="0"/>
              <a:t>同为最大数量的若干堆。</a:t>
            </a:r>
            <a:endParaRPr lang="en-US" altLang="zh-CN" dirty="0"/>
          </a:p>
          <a:p>
            <a:r>
              <a:rPr lang="zh-CN" altLang="en-US" dirty="0" smtClean="0"/>
              <a:t>最后不能削减到次大值的情况下，</a:t>
            </a:r>
            <a:endParaRPr lang="en-US" altLang="zh-CN" dirty="0" smtClean="0"/>
          </a:p>
          <a:p>
            <a:pPr marL="0" indent="0">
              <a:buNone/>
            </a:pPr>
            <a:r>
              <a:rPr lang="en-US" altLang="zh-CN" dirty="0"/>
              <a:t> </a:t>
            </a:r>
            <a:r>
              <a:rPr lang="en-US" altLang="zh-CN" dirty="0" smtClean="0"/>
              <a:t> </a:t>
            </a:r>
            <a:r>
              <a:rPr lang="zh-CN" altLang="en-US" dirty="0" smtClean="0"/>
              <a:t>就直接计算能够削减的最大值即可。</a:t>
            </a:r>
            <a:endParaRPr lang="en-US" altLang="zh-CN" dirty="0" smtClean="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pic>
        <p:nvPicPr>
          <p:cNvPr id="16" name="图片 15"/>
          <p:cNvPicPr>
            <a:picLocks noChangeAspect="1"/>
          </p:cNvPicPr>
          <p:nvPr/>
        </p:nvPicPr>
        <p:blipFill>
          <a:blip r:embed="rId3"/>
          <a:stretch>
            <a:fillRect/>
          </a:stretch>
        </p:blipFill>
        <p:spPr>
          <a:xfrm>
            <a:off x="9458667" y="2679733"/>
            <a:ext cx="2733333" cy="2828571"/>
          </a:xfrm>
          <a:prstGeom prst="rect">
            <a:avLst/>
          </a:prstGeom>
        </p:spPr>
      </p:pic>
      <p:pic>
        <p:nvPicPr>
          <p:cNvPr id="18" name="图片 17"/>
          <p:cNvPicPr>
            <a:picLocks noChangeAspect="1"/>
          </p:cNvPicPr>
          <p:nvPr/>
        </p:nvPicPr>
        <p:blipFill>
          <a:blip r:embed="rId4"/>
          <a:stretch>
            <a:fillRect/>
          </a:stretch>
        </p:blipFill>
        <p:spPr>
          <a:xfrm>
            <a:off x="5775830" y="2398781"/>
            <a:ext cx="3466667" cy="3390476"/>
          </a:xfrm>
          <a:prstGeom prst="rect">
            <a:avLst/>
          </a:prstGeom>
        </p:spPr>
      </p:pic>
    </p:spTree>
    <p:extLst>
      <p:ext uri="{BB962C8B-B14F-4D97-AF65-F5344CB8AC3E}">
        <p14:creationId xmlns:p14="http://schemas.microsoft.com/office/powerpoint/2010/main" val="265596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Day3 T4 </a:t>
            </a:r>
            <a:r>
              <a:rPr lang="zh-CN" altLang="en-US" dirty="0" smtClean="0"/>
              <a:t>换纸牌 </a:t>
            </a:r>
            <a:r>
              <a:rPr lang="en-US" altLang="zh-CN" dirty="0" smtClean="0"/>
              <a:t>—— </a:t>
            </a:r>
            <a:r>
              <a:rPr lang="zh-CN" altLang="en-US" dirty="0" smtClean="0"/>
              <a:t>二分答案</a:t>
            </a:r>
            <a:endParaRPr lang="en-US" altLang="zh-CN"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5096228"/>
              </a:xfrm>
            </p:spPr>
            <p:txBody>
              <a:bodyPr/>
              <a:lstStyle/>
              <a:p>
                <a:r>
                  <a:rPr lang="zh-CN" altLang="en-US" dirty="0" smtClean="0"/>
                  <a:t>排序复杂度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𝑛𝑙𝑜𝑔𝑛</m:t>
                    </m:r>
                    <m:r>
                      <a:rPr lang="en-US" altLang="zh-CN" b="0" i="1" smtClean="0">
                        <a:latin typeface="Cambria Math" panose="02040503050406030204" pitchFamily="18" charset="0"/>
                      </a:rPr>
                      <m:t>)</m:t>
                    </m:r>
                  </m:oMath>
                </a14:m>
                <a:r>
                  <a:rPr lang="zh-CN" altLang="en-US" dirty="0" smtClean="0"/>
                  <a:t>，二分答案并检验复杂度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𝑛𝑙𝑜𝑔</m:t>
                    </m:r>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d>
                          </m:e>
                        </m:func>
                      </m:e>
                    </m:d>
                    <m:r>
                      <a:rPr lang="en-US" altLang="zh-CN" b="0" i="1" smtClean="0">
                        <a:latin typeface="Cambria Math" panose="02040503050406030204" pitchFamily="18" charset="0"/>
                      </a:rPr>
                      <m:t>)</m:t>
                    </m:r>
                  </m:oMath>
                </a14:m>
                <a:endParaRPr lang="en-US" altLang="zh-CN" dirty="0" smtClean="0"/>
              </a:p>
              <a:p>
                <a:r>
                  <a:rPr lang="zh-CN" altLang="en-US" dirty="0" smtClean="0"/>
                  <a:t>总复杂度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𝑛𝑙𝑜𝑔𝑛</m:t>
                    </m:r>
                    <m:r>
                      <a:rPr lang="en-US" altLang="zh-CN" b="0" i="1" smtClean="0">
                        <a:latin typeface="Cambria Math" panose="02040503050406030204" pitchFamily="18" charset="0"/>
                      </a:rPr>
                      <m:t>+</m:t>
                    </m:r>
                    <m:r>
                      <a:rPr lang="en-US" altLang="zh-CN" i="1">
                        <a:latin typeface="Cambria Math" panose="02040503050406030204" pitchFamily="18" charset="0"/>
                      </a:rPr>
                      <m:t>𝑛𝑙𝑜𝑔</m:t>
                    </m:r>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e>
                            </m:d>
                          </m:e>
                        </m:func>
                      </m:e>
                    </m:d>
                    <m:r>
                      <a:rPr lang="en-US" altLang="zh-CN" b="0" i="1" smtClean="0">
                        <a:latin typeface="Cambria Math" panose="02040503050406030204" pitchFamily="18" charset="0"/>
                      </a:rPr>
                      <m:t>)</m:t>
                    </m:r>
                  </m:oMath>
                </a14:m>
                <a:r>
                  <a:rPr lang="zh-CN" altLang="en-US" dirty="0" smtClean="0"/>
                  <a:t>。</a:t>
                </a:r>
                <a:endParaRPr lang="en-US" altLang="zh-CN" dirty="0" smtClean="0"/>
              </a:p>
              <a:p>
                <a:r>
                  <a:rPr lang="en-US" altLang="zh-CN" dirty="0" smtClean="0"/>
                  <a:t>100</a:t>
                </a:r>
                <a:r>
                  <a:rPr lang="zh-CN" altLang="en-US" dirty="0" smtClean="0"/>
                  <a:t>分。</a:t>
                </a:r>
                <a:endParaRPr lang="en-US" altLang="zh-CN" dirty="0" smtClean="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5096228"/>
              </a:xfrm>
              <a:blipFill>
                <a:blip r:embed="rId2"/>
                <a:stretch>
                  <a:fillRect l="-71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pic>
        <p:nvPicPr>
          <p:cNvPr id="16" name="图片 15"/>
          <p:cNvPicPr>
            <a:picLocks noChangeAspect="1"/>
          </p:cNvPicPr>
          <p:nvPr/>
        </p:nvPicPr>
        <p:blipFill>
          <a:blip r:embed="rId4"/>
          <a:stretch>
            <a:fillRect/>
          </a:stretch>
        </p:blipFill>
        <p:spPr>
          <a:xfrm>
            <a:off x="9458667" y="2679733"/>
            <a:ext cx="2733333" cy="2828571"/>
          </a:xfrm>
          <a:prstGeom prst="rect">
            <a:avLst/>
          </a:prstGeom>
        </p:spPr>
      </p:pic>
      <p:pic>
        <p:nvPicPr>
          <p:cNvPr id="18" name="图片 17"/>
          <p:cNvPicPr>
            <a:picLocks noChangeAspect="1"/>
          </p:cNvPicPr>
          <p:nvPr/>
        </p:nvPicPr>
        <p:blipFill>
          <a:blip r:embed="rId5"/>
          <a:stretch>
            <a:fillRect/>
          </a:stretch>
        </p:blipFill>
        <p:spPr>
          <a:xfrm>
            <a:off x="5775830" y="2398781"/>
            <a:ext cx="3466667" cy="3390476"/>
          </a:xfrm>
          <a:prstGeom prst="rect">
            <a:avLst/>
          </a:prstGeom>
        </p:spPr>
      </p:pic>
    </p:spTree>
    <p:extLst>
      <p:ext uri="{BB962C8B-B14F-4D97-AF65-F5344CB8AC3E}">
        <p14:creationId xmlns:p14="http://schemas.microsoft.com/office/powerpoint/2010/main" val="309042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Day3 T4 </a:t>
            </a:r>
            <a:r>
              <a:rPr lang="zh-CN" altLang="en-US" dirty="0" smtClean="0"/>
              <a:t>换纸牌 </a:t>
            </a:r>
            <a:r>
              <a:rPr lang="en-US" altLang="zh-CN" dirty="0" smtClean="0"/>
              <a:t>—— </a:t>
            </a:r>
            <a:r>
              <a:rPr lang="zh-CN" altLang="en-US" dirty="0" smtClean="0"/>
              <a:t>再优化</a:t>
            </a:r>
            <a:endParaRPr lang="en-US" altLang="zh-CN" dirty="0"/>
          </a:p>
        </p:txBody>
      </p:sp>
      <p:sp>
        <p:nvSpPr>
          <p:cNvPr id="3" name="文本占位符 2"/>
          <p:cNvSpPr>
            <a:spLocks noGrp="1"/>
          </p:cNvSpPr>
          <p:nvPr>
            <p:ph type="body" sz="quarter" idx="11"/>
          </p:nvPr>
        </p:nvSpPr>
        <p:spPr>
          <a:xfrm>
            <a:off x="569088" y="1620456"/>
            <a:ext cx="11053823" cy="5096228"/>
          </a:xfrm>
        </p:spPr>
        <p:txBody>
          <a:bodyPr/>
          <a:lstStyle/>
          <a:p>
            <a:r>
              <a:rPr lang="zh-CN" altLang="en-US" dirty="0" smtClean="0"/>
              <a:t>既然我们已经发现可以同步削减多个最大牌堆</a:t>
            </a:r>
            <a:endParaRPr lang="en-US" altLang="zh-CN" dirty="0" smtClean="0"/>
          </a:p>
          <a:p>
            <a:r>
              <a:rPr lang="zh-CN" altLang="en-US" dirty="0" smtClean="0"/>
              <a:t>那么是否可以尝试不进行二分答案，直接在削减的过程中计算需要改变多少张能够使第一种牌恰好比剩余牌的最大数量多呢。</a:t>
            </a:r>
            <a:endParaRPr lang="en-US" altLang="zh-CN" dirty="0" smtClean="0"/>
          </a:p>
          <a:p>
            <a:endParaRPr lang="en-US" altLang="zh-CN" dirty="0"/>
          </a:p>
          <a:p>
            <a:r>
              <a:rPr lang="zh-CN" altLang="en-US" dirty="0" smtClean="0"/>
              <a:t>我们可以计算每次将最大牌堆削减到次大牌堆，需要修改的牌数，也就知道了这样削减后，第一种牌的总量。</a:t>
            </a:r>
            <a:endParaRPr lang="en-US" altLang="zh-CN" dirty="0" smtClean="0"/>
          </a:p>
          <a:p>
            <a:r>
              <a:rPr lang="zh-CN" altLang="en-US" dirty="0" smtClean="0"/>
              <a:t>如果某次削减后第一种牌会变为最多，即可计算实际在这次削减的过程中需要改变多少次即可使第一种牌恰好为最多的。</a:t>
            </a:r>
            <a:endParaRPr lang="en-US" altLang="zh-CN" dirty="0" smtClean="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390665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Day3 T4 </a:t>
            </a:r>
            <a:r>
              <a:rPr lang="zh-CN" altLang="en-US" dirty="0" smtClean="0"/>
              <a:t>换纸牌 </a:t>
            </a:r>
            <a:r>
              <a:rPr lang="en-US" altLang="zh-CN" dirty="0" smtClean="0"/>
              <a:t>—— </a:t>
            </a:r>
            <a:r>
              <a:rPr lang="zh-CN" altLang="en-US" dirty="0" smtClean="0"/>
              <a:t>再优化</a:t>
            </a:r>
            <a:endParaRPr lang="en-US" altLang="zh-CN"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6579857" cy="5096228"/>
              </a:xfrm>
            </p:spPr>
            <p:txBody>
              <a:bodyPr/>
              <a:lstStyle/>
              <a:p>
                <a:r>
                  <a:rPr lang="zh-CN" altLang="en-US" dirty="0" smtClean="0"/>
                  <a:t>排序复杂度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𝑛𝑙𝑜𝑔𝑛</m:t>
                    </m:r>
                    <m:r>
                      <a:rPr lang="en-US" altLang="zh-CN" b="0" i="1" smtClean="0">
                        <a:latin typeface="Cambria Math" panose="02040503050406030204" pitchFamily="18" charset="0"/>
                      </a:rPr>
                      <m:t>)</m:t>
                    </m:r>
                  </m:oMath>
                </a14:m>
                <a:r>
                  <a:rPr lang="zh-CN" altLang="en-US" dirty="0" smtClean="0"/>
                  <a:t>，改变牌数复杂度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smtClean="0"/>
                  <a:t>。</a:t>
                </a:r>
                <a:endParaRPr lang="en-US" altLang="zh-CN" dirty="0" smtClean="0"/>
              </a:p>
              <a:p>
                <a:r>
                  <a:rPr lang="zh-CN" altLang="en-US" dirty="0"/>
                  <a:t>总复杂</a:t>
                </a:r>
                <a:r>
                  <a:rPr lang="zh-CN" altLang="en-US" dirty="0" smtClean="0"/>
                  <a:t>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𝑛𝑙𝑜𝑔𝑛</m:t>
                    </m:r>
                    <m:r>
                      <a:rPr lang="en-US" altLang="zh-CN" b="0" i="1" smtClean="0">
                        <a:latin typeface="Cambria Math" panose="02040503050406030204" pitchFamily="18" charset="0"/>
                      </a:rPr>
                      <m:t>)</m:t>
                    </m:r>
                  </m:oMath>
                </a14:m>
                <a:r>
                  <a:rPr lang="zh-CN" altLang="en-US" dirty="0" smtClean="0"/>
                  <a:t>。</a:t>
                </a:r>
                <a:endParaRPr lang="en-US" altLang="zh-CN" dirty="0" smtClean="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6579857" cy="5096228"/>
              </a:xfrm>
              <a:blipFill>
                <a:blip r:embed="rId2"/>
                <a:stretch>
                  <a:fillRect l="-1204" r="-6019"/>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pic>
        <p:nvPicPr>
          <p:cNvPr id="5" name="图片 4"/>
          <p:cNvPicPr>
            <a:picLocks noChangeAspect="1"/>
          </p:cNvPicPr>
          <p:nvPr/>
        </p:nvPicPr>
        <p:blipFill>
          <a:blip r:embed="rId4"/>
          <a:stretch>
            <a:fillRect/>
          </a:stretch>
        </p:blipFill>
        <p:spPr>
          <a:xfrm>
            <a:off x="7899951" y="2053278"/>
            <a:ext cx="2809524" cy="3333333"/>
          </a:xfrm>
          <a:prstGeom prst="rect">
            <a:avLst/>
          </a:prstGeom>
        </p:spPr>
      </p:pic>
    </p:spTree>
    <p:extLst>
      <p:ext uri="{BB962C8B-B14F-4D97-AF65-F5344CB8AC3E}">
        <p14:creationId xmlns:p14="http://schemas.microsoft.com/office/powerpoint/2010/main" val="146889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T4 </a:t>
            </a:r>
            <a:r>
              <a:rPr lang="zh-CN" altLang="en-US" dirty="0"/>
              <a:t>换</a:t>
            </a:r>
            <a:r>
              <a:rPr lang="zh-CN" altLang="en-US" dirty="0" smtClean="0"/>
              <a:t>纸牌 </a:t>
            </a:r>
            <a:r>
              <a:rPr lang="en-US" altLang="zh-CN" dirty="0" smtClean="0"/>
              <a:t>—— </a:t>
            </a:r>
            <a:r>
              <a:rPr lang="zh-CN" altLang="en-US" dirty="0"/>
              <a:t>小结</a:t>
            </a:r>
            <a:endParaRPr lang="en-US" altLang="zh-CN" dirty="0"/>
          </a:p>
        </p:txBody>
      </p:sp>
      <p:sp>
        <p:nvSpPr>
          <p:cNvPr id="3" name="文本占位符 2"/>
          <p:cNvSpPr>
            <a:spLocks noGrp="1"/>
          </p:cNvSpPr>
          <p:nvPr>
            <p:ph type="body" sz="quarter" idx="11"/>
          </p:nvPr>
        </p:nvSpPr>
        <p:spPr>
          <a:xfrm>
            <a:off x="569087" y="1620456"/>
            <a:ext cx="11053824" cy="5021413"/>
          </a:xfrm>
        </p:spPr>
        <p:txBody>
          <a:bodyPr/>
          <a:lstStyle/>
          <a:p>
            <a:r>
              <a:rPr lang="en-US" altLang="zh-CN" dirty="0" smtClean="0"/>
              <a:t>T4</a:t>
            </a:r>
            <a:r>
              <a:rPr lang="zh-CN" altLang="en-US" dirty="0" smtClean="0"/>
              <a:t>小结：</a:t>
            </a:r>
            <a:endParaRPr lang="en-US" altLang="zh-CN" dirty="0" smtClean="0"/>
          </a:p>
          <a:p>
            <a:r>
              <a:rPr lang="zh-CN" altLang="en-US" dirty="0" smtClean="0">
                <a:solidFill>
                  <a:srgbClr val="FF0000"/>
                </a:solidFill>
              </a:rPr>
              <a:t>暴力</a:t>
            </a:r>
            <a:r>
              <a:rPr lang="zh-CN" altLang="en-US" dirty="0" smtClean="0"/>
              <a:t>要写好！</a:t>
            </a:r>
            <a:endParaRPr lang="en-US" altLang="zh-CN" dirty="0" smtClean="0"/>
          </a:p>
          <a:p>
            <a:r>
              <a:rPr lang="zh-CN" altLang="en-US" dirty="0">
                <a:solidFill>
                  <a:srgbClr val="FF0000"/>
                </a:solidFill>
              </a:rPr>
              <a:t>优先</a:t>
            </a:r>
            <a:r>
              <a:rPr lang="zh-CN" altLang="en-US" dirty="0" smtClean="0">
                <a:solidFill>
                  <a:srgbClr val="FF0000"/>
                </a:solidFill>
              </a:rPr>
              <a:t>队列</a:t>
            </a:r>
            <a:r>
              <a:rPr lang="zh-CN" altLang="en-US" dirty="0" smtClean="0"/>
              <a:t>等</a:t>
            </a:r>
            <a:r>
              <a:rPr lang="en-US" altLang="zh-CN" dirty="0" smtClean="0">
                <a:solidFill>
                  <a:srgbClr val="FF0000"/>
                </a:solidFill>
              </a:rPr>
              <a:t>STL</a:t>
            </a:r>
            <a:r>
              <a:rPr lang="zh-CN" altLang="en-US" dirty="0" smtClean="0"/>
              <a:t>了解一下？</a:t>
            </a:r>
            <a:endParaRPr lang="en-US" altLang="zh-CN" dirty="0" smtClean="0"/>
          </a:p>
          <a:p>
            <a:r>
              <a:rPr lang="zh-CN" altLang="en-US" dirty="0">
                <a:solidFill>
                  <a:srgbClr val="FF0000"/>
                </a:solidFill>
              </a:rPr>
              <a:t>二分</a:t>
            </a:r>
            <a:r>
              <a:rPr lang="zh-CN" altLang="en-US" dirty="0" smtClean="0">
                <a:solidFill>
                  <a:srgbClr val="FF0000"/>
                </a:solidFill>
              </a:rPr>
              <a:t>答案</a:t>
            </a:r>
            <a:r>
              <a:rPr lang="zh-CN" altLang="en-US" dirty="0" smtClean="0"/>
              <a:t>挺有用的了解一下？</a:t>
            </a:r>
            <a:endParaRPr lang="en-US" altLang="zh-CN" dirty="0" smtClean="0"/>
          </a:p>
          <a:p>
            <a:r>
              <a:rPr lang="zh-CN" altLang="en-US" dirty="0" smtClean="0">
                <a:solidFill>
                  <a:srgbClr val="FF0000"/>
                </a:solidFill>
              </a:rPr>
              <a:t>排序</a:t>
            </a:r>
            <a:r>
              <a:rPr lang="zh-CN" altLang="en-US" dirty="0" smtClean="0"/>
              <a:t>的各种姿势要掌握。</a:t>
            </a:r>
            <a:endParaRPr lang="en-US" altLang="zh-CN" dirty="0" smtClean="0"/>
          </a:p>
          <a:p>
            <a:endParaRPr lang="en-US" altLang="zh-CN" dirty="0" smtClean="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375921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a:t>
            </a:r>
            <a:r>
              <a:rPr lang="zh-CN" altLang="en-US" dirty="0" smtClean="0"/>
              <a:t>总结</a:t>
            </a:r>
            <a:endParaRPr lang="en-US" altLang="zh-CN" dirty="0"/>
          </a:p>
        </p:txBody>
      </p:sp>
      <p:sp>
        <p:nvSpPr>
          <p:cNvPr id="3" name="文本占位符 2"/>
          <p:cNvSpPr>
            <a:spLocks noGrp="1"/>
          </p:cNvSpPr>
          <p:nvPr>
            <p:ph type="body" sz="quarter" idx="11"/>
          </p:nvPr>
        </p:nvSpPr>
        <p:spPr>
          <a:xfrm>
            <a:off x="569088" y="1520703"/>
            <a:ext cx="11053824" cy="5337297"/>
          </a:xfrm>
        </p:spPr>
        <p:txBody>
          <a:bodyPr/>
          <a:lstStyle/>
          <a:p>
            <a:r>
              <a:rPr lang="zh-CN" altLang="en-US" dirty="0" smtClean="0"/>
              <a:t>最终，还是希望大家多关注</a:t>
            </a:r>
            <a:r>
              <a:rPr lang="zh-CN" altLang="en-US" dirty="0" smtClean="0">
                <a:solidFill>
                  <a:srgbClr val="FF0000"/>
                </a:solidFill>
              </a:rPr>
              <a:t>数据范围</a:t>
            </a:r>
            <a:r>
              <a:rPr lang="zh-CN" altLang="en-US" dirty="0" smtClean="0"/>
              <a:t>，以及算法</a:t>
            </a:r>
            <a:r>
              <a:rPr lang="zh-CN" altLang="en-US" dirty="0" smtClean="0">
                <a:solidFill>
                  <a:srgbClr val="FF0000"/>
                </a:solidFill>
              </a:rPr>
              <a:t>复杂度</a:t>
            </a:r>
            <a:r>
              <a:rPr lang="zh-CN" altLang="en-US" dirty="0" smtClean="0"/>
              <a:t>，包括</a:t>
            </a:r>
            <a:r>
              <a:rPr lang="zh-CN" altLang="en-US" dirty="0" smtClean="0">
                <a:solidFill>
                  <a:srgbClr val="FF0000"/>
                </a:solidFill>
              </a:rPr>
              <a:t>爆</a:t>
            </a:r>
            <a:r>
              <a:rPr lang="en-US" altLang="zh-CN" dirty="0" err="1" smtClean="0">
                <a:solidFill>
                  <a:srgbClr val="FF0000"/>
                </a:solidFill>
              </a:rPr>
              <a:t>int</a:t>
            </a:r>
            <a:r>
              <a:rPr lang="zh-CN" altLang="en-US" dirty="0" smtClean="0">
                <a:solidFill>
                  <a:srgbClr val="FF0000"/>
                </a:solidFill>
              </a:rPr>
              <a:t>范围</a:t>
            </a:r>
            <a:r>
              <a:rPr lang="zh-CN" altLang="en-US" dirty="0" smtClean="0"/>
              <a:t>和</a:t>
            </a:r>
            <a:r>
              <a:rPr lang="zh-CN" altLang="en-US" dirty="0" smtClean="0">
                <a:solidFill>
                  <a:srgbClr val="FF0000"/>
                </a:solidFill>
              </a:rPr>
              <a:t>超时</a:t>
            </a:r>
            <a:r>
              <a:rPr lang="zh-CN" altLang="en-US" dirty="0" smtClean="0"/>
              <a:t>，都是普及组常见的区分选手层次的手段，能够多在这些地方拿到分数，就意味着能够超过同一层次的选手。</a:t>
            </a:r>
            <a:endParaRPr lang="en-US" altLang="zh-CN" dirty="0" smtClean="0"/>
          </a:p>
          <a:p>
            <a:r>
              <a:rPr lang="zh-CN" altLang="en-US" dirty="0" smtClean="0"/>
              <a:t>各种</a:t>
            </a:r>
            <a:r>
              <a:rPr lang="zh-CN" altLang="en-US" dirty="0" smtClean="0">
                <a:solidFill>
                  <a:srgbClr val="FF0000"/>
                </a:solidFill>
              </a:rPr>
              <a:t>模拟</a:t>
            </a:r>
            <a:r>
              <a:rPr lang="zh-CN" altLang="en-US" dirty="0" smtClean="0"/>
              <a:t>一定要写好，这决定了能不能拿稳前期题和小部分分，也决定了后续解法的展开。</a:t>
            </a:r>
            <a:r>
              <a:rPr lang="zh-CN" altLang="en-US" dirty="0" smtClean="0"/>
              <a:t>如果暴力模拟写错，甚至对拍的机会都没有。</a:t>
            </a:r>
            <a:endParaRPr lang="en-US" altLang="zh-CN" dirty="0" smtClean="0"/>
          </a:p>
          <a:p>
            <a:r>
              <a:rPr lang="zh-CN" altLang="en-US" dirty="0" smtClean="0"/>
              <a:t>提升</a:t>
            </a:r>
            <a:r>
              <a:rPr lang="zh-CN" altLang="en-US" dirty="0" smtClean="0">
                <a:solidFill>
                  <a:srgbClr val="FF0000"/>
                </a:solidFill>
              </a:rPr>
              <a:t>代码水平</a:t>
            </a:r>
            <a:r>
              <a:rPr lang="zh-CN" altLang="en-US" dirty="0" smtClean="0"/>
              <a:t>，让自己的代码不会再小的细节上犯错。毕竟无论水平再高，</a:t>
            </a:r>
            <a:r>
              <a:rPr lang="en-US" altLang="zh-CN" dirty="0" smtClean="0"/>
              <a:t>T1</a:t>
            </a:r>
            <a:r>
              <a:rPr lang="zh-CN" altLang="en-US" dirty="0" smtClean="0"/>
              <a:t>的</a:t>
            </a:r>
            <a:r>
              <a:rPr lang="en-US" altLang="zh-CN" dirty="0" smtClean="0"/>
              <a:t>100</a:t>
            </a:r>
            <a:r>
              <a:rPr lang="zh-CN" altLang="en-US" dirty="0" smtClean="0"/>
              <a:t>分和</a:t>
            </a:r>
            <a:r>
              <a:rPr lang="en-US" altLang="zh-CN" dirty="0" smtClean="0"/>
              <a:t>T4</a:t>
            </a:r>
            <a:r>
              <a:rPr lang="zh-CN" altLang="en-US" dirty="0" smtClean="0"/>
              <a:t>的</a:t>
            </a:r>
            <a:r>
              <a:rPr lang="en-US" altLang="zh-CN" dirty="0" smtClean="0"/>
              <a:t>100</a:t>
            </a:r>
            <a:r>
              <a:rPr lang="zh-CN" altLang="en-US" dirty="0" smtClean="0"/>
              <a:t>分仍然都是</a:t>
            </a:r>
            <a:r>
              <a:rPr lang="en-US" altLang="zh-CN" dirty="0" smtClean="0"/>
              <a:t>100</a:t>
            </a:r>
            <a:r>
              <a:rPr lang="zh-CN" altLang="en-US" dirty="0" smtClean="0"/>
              <a:t>分</a:t>
            </a:r>
            <a:r>
              <a:rPr lang="zh-CN" altLang="en-US" dirty="0" smtClean="0"/>
              <a:t>。如果代码不能实现好，再多优化都是空谈。</a:t>
            </a:r>
            <a:endParaRPr lang="en-US" altLang="zh-CN" dirty="0" smtClean="0"/>
          </a:p>
          <a:p>
            <a:r>
              <a:rPr lang="zh-CN" altLang="en-US" dirty="0" smtClean="0"/>
              <a:t>介绍各种</a:t>
            </a:r>
            <a:r>
              <a:rPr lang="zh-CN" altLang="en-US" dirty="0" smtClean="0">
                <a:solidFill>
                  <a:srgbClr val="FF0000"/>
                </a:solidFill>
              </a:rPr>
              <a:t>优化</a:t>
            </a:r>
            <a:r>
              <a:rPr lang="zh-CN" altLang="en-US" dirty="0" smtClean="0"/>
              <a:t>的工具和思路，希望能够在选手们拿稳小部分分的时候，加个</a:t>
            </a:r>
            <a:r>
              <a:rPr lang="en-US" altLang="zh-CN" dirty="0" smtClean="0"/>
              <a:t>else</a:t>
            </a:r>
            <a:r>
              <a:rPr lang="zh-CN" altLang="en-US" dirty="0" smtClean="0"/>
              <a:t>，进行施展和发挥。</a:t>
            </a:r>
            <a:endParaRPr lang="en-US" altLang="zh-CN" dirty="0" smtClean="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238959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539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T1 </a:t>
            </a:r>
            <a:r>
              <a:rPr lang="zh-CN" altLang="en-US" dirty="0" smtClean="0"/>
              <a:t>旗帜 </a:t>
            </a:r>
            <a:r>
              <a:rPr lang="en-US" altLang="zh-CN" dirty="0" smtClean="0"/>
              <a:t>—— </a:t>
            </a:r>
            <a:r>
              <a:rPr lang="zh-CN" altLang="en-US" dirty="0" smtClean="0"/>
              <a:t>数据范围</a:t>
            </a:r>
            <a:endParaRPr lang="en-US" altLang="zh-CN" dirty="0"/>
          </a:p>
        </p:txBody>
      </p:sp>
      <p:sp>
        <p:nvSpPr>
          <p:cNvPr id="3" name="文本占位符 2"/>
          <p:cNvSpPr>
            <a:spLocks noGrp="1"/>
          </p:cNvSpPr>
          <p:nvPr>
            <p:ph type="body" sz="quarter" idx="11"/>
          </p:nvPr>
        </p:nvSpPr>
        <p:spPr>
          <a:xfrm>
            <a:off x="569088" y="1620456"/>
            <a:ext cx="11053823" cy="4664597"/>
          </a:xfrm>
        </p:spPr>
        <p:txBody>
          <a:bodyPr/>
          <a:lstStyle/>
          <a:p>
            <a:r>
              <a:rPr lang="zh-CN" altLang="zh-CN" dirty="0"/>
              <a:t>数据范围：</a:t>
            </a:r>
          </a:p>
          <a:p>
            <a:r>
              <a:rPr lang="zh-CN" altLang="zh-CN" dirty="0"/>
              <a:t>对于前</a:t>
            </a:r>
            <a:r>
              <a:rPr lang="en-US" altLang="zh-CN" dirty="0"/>
              <a:t>70%</a:t>
            </a:r>
            <a:r>
              <a:rPr lang="zh-CN" altLang="zh-CN" dirty="0"/>
              <a:t>的数据，</a:t>
            </a:r>
            <a:r>
              <a:rPr lang="en-US" altLang="zh-CN" dirty="0"/>
              <a:t>1</a:t>
            </a:r>
            <a:r>
              <a:rPr lang="zh-CN" altLang="zh-CN" dirty="0"/>
              <a:t>≤</a:t>
            </a:r>
            <a:r>
              <a:rPr lang="en-US" altLang="zh-CN" dirty="0" err="1"/>
              <a:t>n,m</a:t>
            </a:r>
            <a:r>
              <a:rPr lang="zh-CN" altLang="zh-CN" dirty="0"/>
              <a:t>≤</a:t>
            </a:r>
            <a:r>
              <a:rPr lang="en-US" altLang="zh-CN" dirty="0"/>
              <a:t>100</a:t>
            </a:r>
            <a:r>
              <a:rPr lang="zh-CN" altLang="zh-CN" dirty="0"/>
              <a:t>；</a:t>
            </a:r>
          </a:p>
          <a:p>
            <a:r>
              <a:rPr lang="zh-CN" altLang="zh-CN" dirty="0"/>
              <a:t>对于</a:t>
            </a:r>
            <a:r>
              <a:rPr lang="en-US" altLang="zh-CN" dirty="0"/>
              <a:t>100%</a:t>
            </a:r>
            <a:r>
              <a:rPr lang="zh-CN" altLang="zh-CN" dirty="0"/>
              <a:t>的数据，</a:t>
            </a:r>
            <a:r>
              <a:rPr lang="en-US" altLang="zh-CN" dirty="0"/>
              <a:t>1</a:t>
            </a:r>
            <a:r>
              <a:rPr lang="zh-CN" altLang="zh-CN" dirty="0"/>
              <a:t>≤</a:t>
            </a:r>
            <a:r>
              <a:rPr lang="en-US" altLang="zh-CN" dirty="0" err="1"/>
              <a:t>n,m</a:t>
            </a:r>
            <a:r>
              <a:rPr lang="zh-CN" altLang="zh-CN" dirty="0"/>
              <a:t>≤</a:t>
            </a:r>
            <a:r>
              <a:rPr lang="en-US" altLang="zh-CN" dirty="0"/>
              <a:t>1000</a:t>
            </a:r>
            <a:r>
              <a:rPr lang="zh-CN" altLang="zh-CN" dirty="0"/>
              <a:t>。</a:t>
            </a:r>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spTree>
    <p:extLst>
      <p:ext uri="{BB962C8B-B14F-4D97-AF65-F5344CB8AC3E}">
        <p14:creationId xmlns:p14="http://schemas.microsoft.com/office/powerpoint/2010/main" val="3932527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T1 </a:t>
            </a:r>
            <a:r>
              <a:rPr lang="zh-CN" altLang="en-US" dirty="0" smtClean="0"/>
              <a:t>旗帜 </a:t>
            </a:r>
            <a:r>
              <a:rPr lang="en-US" altLang="zh-CN" dirty="0" smtClean="0"/>
              <a:t>—— </a:t>
            </a:r>
            <a:r>
              <a:rPr lang="zh-CN" altLang="en-US" dirty="0"/>
              <a:t>暴力枚举</a:t>
            </a:r>
            <a:endParaRPr lang="en-US" altLang="zh-CN" dirty="0"/>
          </a:p>
        </p:txBody>
      </p:sp>
      <p:sp>
        <p:nvSpPr>
          <p:cNvPr id="3" name="文本占位符 2"/>
          <p:cNvSpPr>
            <a:spLocks noGrp="1"/>
          </p:cNvSpPr>
          <p:nvPr>
            <p:ph type="body" sz="quarter" idx="11"/>
          </p:nvPr>
        </p:nvSpPr>
        <p:spPr>
          <a:xfrm>
            <a:off x="569088" y="1620456"/>
            <a:ext cx="11053823" cy="4664597"/>
          </a:xfrm>
        </p:spPr>
        <p:txBody>
          <a:bodyPr/>
          <a:lstStyle/>
          <a:p>
            <a:r>
              <a:rPr lang="zh-CN" altLang="en-US" dirty="0" smtClean="0"/>
              <a:t>一共</a:t>
            </a:r>
            <a:r>
              <a:rPr lang="en-US" altLang="zh-CN" dirty="0" smtClean="0"/>
              <a:t>52</a:t>
            </a:r>
            <a:r>
              <a:rPr lang="zh-CN" altLang="en-US" dirty="0" smtClean="0"/>
              <a:t>种颜色，旗帜分为两半，需要用两种不同的颜色填充。</a:t>
            </a:r>
            <a:endParaRPr lang="en-US" altLang="zh-CN" dirty="0" smtClean="0"/>
          </a:p>
          <a:p>
            <a:endParaRPr lang="en-US" altLang="zh-CN" dirty="0"/>
          </a:p>
          <a:p>
            <a:r>
              <a:rPr lang="zh-CN" altLang="en-US" dirty="0" smtClean="0"/>
              <a:t>简单思路</a:t>
            </a:r>
            <a:r>
              <a:rPr lang="zh-CN" altLang="en-US" dirty="0" smtClean="0"/>
              <a:t>：枚举</a:t>
            </a:r>
            <a:endParaRPr lang="en-US" altLang="zh-CN" dirty="0" smtClean="0"/>
          </a:p>
          <a:p>
            <a:r>
              <a:rPr lang="zh-CN" altLang="en-US" dirty="0" smtClean="0"/>
              <a:t>直接枚举两半的颜色分别是什么</a:t>
            </a:r>
            <a:endParaRPr lang="en-US" altLang="zh-CN" dirty="0"/>
          </a:p>
          <a:p>
            <a:r>
              <a:rPr lang="zh-CN" altLang="en-US" dirty="0" smtClean="0"/>
              <a:t>对于整面旗帜遍历一遍，计算一共需要修改多少格子</a:t>
            </a:r>
            <a:endParaRPr lang="en-US" altLang="zh-CN" dirty="0" smtClean="0"/>
          </a:p>
          <a:p>
            <a:r>
              <a:rPr lang="zh-CN" altLang="en-US" dirty="0" smtClean="0"/>
              <a:t>代码简单粗暴</a:t>
            </a:r>
            <a:endParaRPr lang="en-US" altLang="zh-CN" dirty="0" smtClean="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pic>
        <p:nvPicPr>
          <p:cNvPr id="5" name="图片 4"/>
          <p:cNvPicPr>
            <a:picLocks noChangeAspect="1"/>
          </p:cNvPicPr>
          <p:nvPr/>
        </p:nvPicPr>
        <p:blipFill>
          <a:blip r:embed="rId3"/>
          <a:stretch>
            <a:fillRect/>
          </a:stretch>
        </p:blipFill>
        <p:spPr>
          <a:xfrm>
            <a:off x="7920146" y="1363286"/>
            <a:ext cx="4271854" cy="5494713"/>
          </a:xfrm>
          <a:prstGeom prst="rect">
            <a:avLst/>
          </a:prstGeom>
        </p:spPr>
      </p:pic>
    </p:spTree>
    <p:extLst>
      <p:ext uri="{BB962C8B-B14F-4D97-AF65-F5344CB8AC3E}">
        <p14:creationId xmlns:p14="http://schemas.microsoft.com/office/powerpoint/2010/main" val="21522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T1 </a:t>
            </a:r>
            <a:r>
              <a:rPr lang="zh-CN" altLang="en-US" dirty="0" smtClean="0"/>
              <a:t>旗帜 </a:t>
            </a:r>
            <a:r>
              <a:rPr lang="en-US" altLang="zh-CN" dirty="0" smtClean="0"/>
              <a:t>—— </a:t>
            </a:r>
            <a:r>
              <a:rPr lang="zh-CN" altLang="en-US" dirty="0"/>
              <a:t>暴力枚举</a:t>
            </a:r>
            <a:endParaRPr lang="en-US" altLang="zh-CN" dirty="0"/>
          </a:p>
        </p:txBody>
      </p:sp>
      <p:sp>
        <p:nvSpPr>
          <p:cNvPr id="3" name="文本占位符 2"/>
          <p:cNvSpPr>
            <a:spLocks noGrp="1"/>
          </p:cNvSpPr>
          <p:nvPr>
            <p:ph type="body" sz="quarter" idx="11"/>
          </p:nvPr>
        </p:nvSpPr>
        <p:spPr>
          <a:xfrm>
            <a:off x="569088" y="1620456"/>
            <a:ext cx="11053823" cy="4664597"/>
          </a:xfrm>
        </p:spPr>
        <p:txBody>
          <a:bodyPr/>
          <a:lstStyle/>
          <a:p>
            <a:r>
              <a:rPr lang="zh-CN" altLang="en-US" dirty="0" smtClean="0"/>
              <a:t>处理的时候，我将</a:t>
            </a:r>
            <a:r>
              <a:rPr lang="en-US" altLang="zh-CN" dirty="0" smtClean="0"/>
              <a:t>a-</a:t>
            </a:r>
            <a:r>
              <a:rPr lang="en-US" altLang="zh-CN" dirty="0" err="1" smtClean="0"/>
              <a:t>zA</a:t>
            </a:r>
            <a:r>
              <a:rPr lang="en-US" altLang="zh-CN" dirty="0" smtClean="0"/>
              <a:t>-Z</a:t>
            </a:r>
            <a:r>
              <a:rPr lang="zh-CN" altLang="en-US" dirty="0" smtClean="0"/>
              <a:t>这</a:t>
            </a:r>
            <a:r>
              <a:rPr lang="en-US" altLang="zh-CN" dirty="0" smtClean="0"/>
              <a:t>52</a:t>
            </a:r>
            <a:r>
              <a:rPr lang="zh-CN" altLang="en-US" dirty="0" smtClean="0"/>
              <a:t>种字符直接转为</a:t>
            </a:r>
            <a:r>
              <a:rPr lang="en-US" altLang="zh-CN" dirty="0" smtClean="0"/>
              <a:t>1</a:t>
            </a:r>
            <a:r>
              <a:rPr lang="zh-CN" altLang="en-US" dirty="0" smtClean="0"/>
              <a:t>到</a:t>
            </a:r>
            <a:r>
              <a:rPr lang="en-US" altLang="zh-CN" dirty="0" smtClean="0"/>
              <a:t>52</a:t>
            </a:r>
            <a:r>
              <a:rPr lang="zh-CN" altLang="en-US" dirty="0" smtClean="0"/>
              <a:t>，这样统计数字等操作会更加简单。</a:t>
            </a:r>
            <a:endParaRPr lang="en-US" altLang="zh-CN" dirty="0" smtClean="0"/>
          </a:p>
          <a:p>
            <a:r>
              <a:rPr lang="zh-CN" altLang="en-US" dirty="0" smtClean="0"/>
              <a:t>根据</a:t>
            </a:r>
            <a:r>
              <a:rPr lang="en-US" altLang="zh-CN" dirty="0" smtClean="0"/>
              <a:t>n</a:t>
            </a:r>
            <a:r>
              <a:rPr lang="zh-CN" altLang="en-US" dirty="0" smtClean="0"/>
              <a:t>和</a:t>
            </a:r>
            <a:r>
              <a:rPr lang="en-US" altLang="zh-CN" dirty="0" smtClean="0"/>
              <a:t>m</a:t>
            </a:r>
            <a:r>
              <a:rPr lang="zh-CN" altLang="en-US" dirty="0" smtClean="0"/>
              <a:t>是否是偶数，分别求解。</a:t>
            </a:r>
            <a:endParaRPr lang="en-US" altLang="zh-CN" dirty="0" smtClean="0"/>
          </a:p>
          <a:p>
            <a:endParaRPr lang="en-US" altLang="zh-CN" dirty="0"/>
          </a:p>
        </p:txBody>
      </p:sp>
      <p:pic>
        <p:nvPicPr>
          <p:cNvPr id="4" name="图片 3"/>
          <p:cNvPicPr>
            <a:picLocks noChangeAspect="1"/>
          </p:cNvPicPr>
          <p:nvPr/>
        </p:nvPicPr>
        <p:blipFill>
          <a:blip r:embed="rId2"/>
          <a:stretch>
            <a:fillRect/>
          </a:stretch>
        </p:blipFill>
        <p:spPr>
          <a:xfrm>
            <a:off x="9844792" y="0"/>
            <a:ext cx="2347208" cy="1111538"/>
          </a:xfrm>
          <a:prstGeom prst="rect">
            <a:avLst/>
          </a:prstGeom>
        </p:spPr>
      </p:pic>
      <p:pic>
        <p:nvPicPr>
          <p:cNvPr id="6" name="图片 5"/>
          <p:cNvPicPr>
            <a:picLocks noChangeAspect="1"/>
          </p:cNvPicPr>
          <p:nvPr/>
        </p:nvPicPr>
        <p:blipFill>
          <a:blip r:embed="rId3"/>
          <a:stretch>
            <a:fillRect/>
          </a:stretch>
        </p:blipFill>
        <p:spPr>
          <a:xfrm>
            <a:off x="5763429" y="2375934"/>
            <a:ext cx="6428571" cy="3619048"/>
          </a:xfrm>
          <a:prstGeom prst="rect">
            <a:avLst/>
          </a:prstGeom>
        </p:spPr>
      </p:pic>
    </p:spTree>
    <p:extLst>
      <p:ext uri="{BB962C8B-B14F-4D97-AF65-F5344CB8AC3E}">
        <p14:creationId xmlns:p14="http://schemas.microsoft.com/office/powerpoint/2010/main" val="305681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Day3 T1 </a:t>
            </a:r>
            <a:r>
              <a:rPr lang="zh-CN" altLang="en-US" dirty="0" smtClean="0"/>
              <a:t>旗帜 </a:t>
            </a:r>
            <a:r>
              <a:rPr lang="en-US" altLang="zh-CN" dirty="0" smtClean="0"/>
              <a:t>—— </a:t>
            </a:r>
            <a:r>
              <a:rPr lang="zh-CN" altLang="en-US" dirty="0"/>
              <a:t>复杂度</a:t>
            </a:r>
            <a:endParaRPr lang="en-US" altLang="zh-CN"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4664597"/>
              </a:xfrm>
            </p:spPr>
            <p:txBody>
              <a:bodyPr/>
              <a:lstStyle/>
              <a:p>
                <a:r>
                  <a:rPr lang="en-US" altLang="zh-CN" dirty="0" smtClean="0"/>
                  <a:t>70</a:t>
                </a:r>
                <a:r>
                  <a:rPr lang="zh-CN" altLang="en-US" dirty="0" smtClean="0"/>
                  <a:t>分</a:t>
                </a:r>
                <a:endParaRPr lang="en-US" altLang="zh-CN" dirty="0" smtClean="0"/>
              </a:p>
              <a:p>
                <a:r>
                  <a:rPr lang="zh-CN" altLang="en-US" dirty="0"/>
                  <a:t>复杂</a:t>
                </a:r>
                <a:r>
                  <a:rPr lang="zh-CN" altLang="en-US" dirty="0" smtClean="0"/>
                  <a:t>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52</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oMath>
                </a14:m>
                <a:endParaRPr lang="en-US" altLang="zh-CN" b="0" dirty="0" smtClean="0"/>
              </a:p>
              <a:p>
                <a:r>
                  <a:rPr lang="zh-CN" altLang="zh-CN" dirty="0"/>
                  <a:t>对于</a:t>
                </a:r>
                <a:r>
                  <a:rPr lang="en-US" altLang="zh-CN" dirty="0"/>
                  <a:t>100%</a:t>
                </a:r>
                <a:r>
                  <a:rPr lang="zh-CN" altLang="zh-CN" dirty="0"/>
                  <a:t>的数据，</a:t>
                </a:r>
                <a:r>
                  <a:rPr lang="en-US" altLang="zh-CN" dirty="0"/>
                  <a:t>1</a:t>
                </a:r>
                <a:r>
                  <a:rPr lang="zh-CN" altLang="zh-CN" dirty="0"/>
                  <a:t>≤</a:t>
                </a:r>
                <a:r>
                  <a:rPr lang="en-US" altLang="zh-CN" dirty="0" err="1"/>
                  <a:t>n,m</a:t>
                </a:r>
                <a:r>
                  <a:rPr lang="zh-CN" altLang="zh-CN" dirty="0"/>
                  <a:t>≤</a:t>
                </a:r>
                <a:r>
                  <a:rPr lang="en-US" altLang="zh-CN" dirty="0" smtClean="0"/>
                  <a:t>1000</a:t>
                </a:r>
              </a:p>
              <a:p>
                <a:r>
                  <a:rPr lang="en-US" altLang="zh-CN" dirty="0" smtClean="0"/>
                  <a:t>52</a:t>
                </a:r>
                <a:r>
                  <a:rPr lang="zh-CN" altLang="en-US" dirty="0" smtClean="0"/>
                  <a:t>*</a:t>
                </a:r>
                <a:r>
                  <a:rPr lang="en-US" altLang="zh-CN" dirty="0" smtClean="0"/>
                  <a:t>52</a:t>
                </a:r>
                <a:r>
                  <a:rPr lang="zh-CN" altLang="en-US" dirty="0" smtClean="0"/>
                  <a:t>*</a:t>
                </a:r>
                <a:r>
                  <a:rPr lang="en-US" altLang="zh-CN" dirty="0" smtClean="0"/>
                  <a:t>1000</a:t>
                </a:r>
                <a:r>
                  <a:rPr lang="zh-CN" altLang="en-US" dirty="0" smtClean="0"/>
                  <a:t>*</a:t>
                </a:r>
                <a:r>
                  <a:rPr lang="en-US" altLang="zh-CN" dirty="0" smtClean="0"/>
                  <a:t>1000 </a:t>
                </a:r>
                <a14:m>
                  <m:oMath xmlns:m="http://schemas.openxmlformats.org/officeDocument/2006/math">
                    <m:r>
                      <a:rPr lang="en-US" altLang="zh-CN" b="0" i="1" smtClean="0">
                        <a:latin typeface="Cambria Math" panose="02040503050406030204" pitchFamily="18" charset="0"/>
                      </a:rPr>
                      <m:t>≈</m:t>
                    </m:r>
                  </m:oMath>
                </a14:m>
                <a:r>
                  <a:rPr lang="en-US" altLang="zh-CN" dirty="0" smtClean="0"/>
                  <a:t> 2.7e9</a:t>
                </a:r>
              </a:p>
              <a:p>
                <a:endParaRPr lang="en-US" altLang="zh-CN" dirty="0"/>
              </a:p>
              <a:p>
                <a:r>
                  <a:rPr lang="zh-CN" altLang="en-US" dirty="0" smtClean="0"/>
                  <a:t>不过貌似其实也没有太多选手是这样考虑的</a:t>
                </a:r>
                <a:r>
                  <a:rPr lang="en-US" altLang="zh-CN" dirty="0" smtClean="0"/>
                  <a:t>23333</a:t>
                </a:r>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4664597"/>
              </a:xfrm>
              <a:blipFill>
                <a:blip r:embed="rId2"/>
                <a:stretch>
                  <a:fillRect l="-71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844792" y="0"/>
            <a:ext cx="2347208" cy="1111538"/>
          </a:xfrm>
          <a:prstGeom prst="rect">
            <a:avLst/>
          </a:prstGeom>
        </p:spPr>
      </p:pic>
    </p:spTree>
    <p:extLst>
      <p:ext uri="{BB962C8B-B14F-4D97-AF65-F5344CB8AC3E}">
        <p14:creationId xmlns:p14="http://schemas.microsoft.com/office/powerpoint/2010/main" val="405539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课程模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algn="ctr">
          <a:defRPr kumimoji="1" sz="2400" b="0" i="0" smtClean="0">
            <a:solidFill>
              <a:schemeClr val="bg1"/>
            </a:solidFill>
            <a:latin typeface="Source Han Sans CN" charset="-122"/>
            <a:ea typeface="Source Han Sans CN" charset="-122"/>
            <a:cs typeface="Source Han Sans CN"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2444</TotalTime>
  <Words>2807</Words>
  <Application>Microsoft Office PowerPoint</Application>
  <PresentationFormat>宽屏</PresentationFormat>
  <Paragraphs>265</Paragraphs>
  <Slides>56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56</vt:i4>
      </vt:variant>
    </vt:vector>
  </HeadingPairs>
  <TitlesOfParts>
    <vt:vector size="63" baseType="lpstr">
      <vt:lpstr>AliHYAiHei-Beta</vt:lpstr>
      <vt:lpstr>Source Han Sans CN</vt:lpstr>
      <vt:lpstr>Source Han Sans CN Medium</vt:lpstr>
      <vt:lpstr>DengXian</vt:lpstr>
      <vt:lpstr>Arial</vt:lpstr>
      <vt:lpstr>Cambria Math</vt:lpstr>
      <vt:lpstr>课程模版</vt:lpstr>
      <vt:lpstr>2018普及组复赛</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庄杰</dc:creator>
  <cp:lastModifiedBy>CenariusXz</cp:lastModifiedBy>
  <cp:revision>226</cp:revision>
  <dcterms:created xsi:type="dcterms:W3CDTF">2018-01-26T10:42:19Z</dcterms:created>
  <dcterms:modified xsi:type="dcterms:W3CDTF">2018-10-29T15:44:37Z</dcterms:modified>
</cp:coreProperties>
</file>