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
      <p:font typeface="Permanent Marker"/>
      <p:regular r:id="rId17"/>
    </p:embeddedFon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Lisa Mina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PermanentMarker-regular.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3-02T07:01:56.116">
    <p:pos x="6000" y="0"/>
    <p:text>Maybe include the layout we kind of liked here?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ewresearch.org/fact-tank/2016/12/20/why-electoral-college-landslides-are-easier-to-win-than-popular-vote-ones/" TargetMode="External"/><Relationship Id="rId3" Type="http://schemas.openxmlformats.org/officeDocument/2006/relationships/hyperlink" Target="https://s-media-cache-ak0.pinimg.com/564x/6c/ed/3d/6ced3de02ba090462edfb588bf088b27.jp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SCOTT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SCOTT</a:t>
            </a:r>
          </a:p>
          <a:p>
            <a:pPr lvl="0">
              <a:spcBef>
                <a:spcPts val="0"/>
              </a:spcBef>
              <a:buNone/>
            </a:pPr>
            <a:r>
              <a:t/>
            </a:r>
            <a:endParaRPr/>
          </a:p>
          <a:p>
            <a:pPr lvl="0">
              <a:spcBef>
                <a:spcPts val="0"/>
              </a:spcBef>
              <a:buNone/>
            </a:pPr>
            <a:r>
              <a:rPr lang="en"/>
              <a:t>The 2016 Presidential election ended with more drama than a daytime Telemundo show.</a:t>
            </a:r>
          </a:p>
          <a:p>
            <a:pPr lvl="0">
              <a:spcBef>
                <a:spcPts val="0"/>
              </a:spcBef>
              <a:buNone/>
            </a:pPr>
            <a:r>
              <a:t/>
            </a:r>
            <a:endParaRPr/>
          </a:p>
          <a:p>
            <a:pPr lvl="0">
              <a:spcBef>
                <a:spcPts val="0"/>
              </a:spcBef>
              <a:buNone/>
            </a:pPr>
            <a:r>
              <a:rPr lang="en"/>
              <a:t>Donald Trump was elected to be president, but Hillary Clinton received nearly 3 million more votes. This has left many people wondering what the Electoral College is, why we have it, how it affects them, and how the results can be in stark opposition to what the majority of Americans wanted.</a:t>
            </a:r>
          </a:p>
          <a:p>
            <a:pPr lvl="0">
              <a:spcBef>
                <a:spcPts val="0"/>
              </a:spcBef>
              <a:buNone/>
            </a:pPr>
            <a:r>
              <a:t/>
            </a:r>
            <a:endParaRPr/>
          </a:p>
          <a:p>
            <a:pPr lvl="0">
              <a:spcBef>
                <a:spcPts val="0"/>
              </a:spcBef>
              <a:buNone/>
            </a:pPr>
            <a:r>
              <a:rPr lang="en"/>
              <a:t>The Electoral College is prescribed by the US Constitution. It was conceived during a time when communication across the country was nearly impossible. Citizens were supposed to vote for someone to travel and represent them in deliberations about who the next President and Vice President should be. However, it's turned into something much different.</a:t>
            </a:r>
          </a:p>
          <a:p>
            <a:pPr lvl="0">
              <a:spcBef>
                <a:spcPts val="0"/>
              </a:spcBef>
              <a:buNone/>
            </a:pPr>
            <a:r>
              <a:t/>
            </a:r>
            <a:endParaRPr/>
          </a:p>
          <a:p>
            <a:pPr lvl="0">
              <a:spcBef>
                <a:spcPts val="0"/>
              </a:spcBef>
              <a:buNone/>
            </a:pPr>
            <a:r>
              <a:rPr lang="en"/>
              <a:t>Our intent is to help you understand what a harmful and undemocratic thing the Electoral College has become. With elections being sealed by a handful of “swing states” and disproportionate voter representation, we hope you will agree that a national popular vote is more in line with our country’s values.</a:t>
            </a:r>
          </a:p>
          <a:p>
            <a:pPr lvl="0">
              <a:spcBef>
                <a:spcPts val="0"/>
              </a:spcBef>
              <a:buNone/>
            </a:pPr>
            <a:r>
              <a:t/>
            </a:r>
            <a:endParaRPr/>
          </a:p>
          <a:p>
            <a:pPr lvl="0">
              <a:spcBef>
                <a:spcPts val="0"/>
              </a:spcBef>
              <a:buNone/>
            </a:pPr>
            <a:r>
              <a:rPr lang="en" u="sng">
                <a:solidFill>
                  <a:schemeClr val="hlink"/>
                </a:solidFill>
                <a:hlinkClick r:id="rId2"/>
              </a:rPr>
              <a:t>http://www.pewresearch.org/fact-tank/2016/12/20/why-electoral-college-landslides-are-easier-to-win-than-popular-vote-ones/</a:t>
            </a:r>
          </a:p>
          <a:p>
            <a:pPr lvl="0">
              <a:spcBef>
                <a:spcPts val="0"/>
              </a:spcBef>
              <a:buNone/>
            </a:pPr>
            <a:r>
              <a:rPr lang="en"/>
              <a:t>Image source: </a:t>
            </a:r>
            <a:r>
              <a:rPr lang="en" u="sng">
                <a:solidFill>
                  <a:schemeClr val="hlink"/>
                </a:solidFill>
                <a:hlinkClick r:id="rId3"/>
              </a:rPr>
              <a:t>https://s-media-cache-ak0.pinimg.com/564x/6c/ed/3d/6ced3de02ba090462edfb588bf088b27.jpg</a:t>
            </a:r>
            <a:r>
              <a:rPr lang="en"/>
              <a:t> </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CENDY</a:t>
            </a:r>
          </a:p>
          <a:p>
            <a:pPr lvl="0">
              <a:spcBef>
                <a:spcPts val="0"/>
              </a:spcBef>
              <a:buNone/>
            </a:pPr>
            <a:r>
              <a:rPr lang="en"/>
              <a:t>At a high-level, we’d like our viewers (typical voters) to be informed about how the electoral college affects their vote. </a:t>
            </a:r>
          </a:p>
          <a:p>
            <a:pPr lvl="0">
              <a:spcBef>
                <a:spcPts val="0"/>
              </a:spcBef>
              <a:buNone/>
            </a:pPr>
            <a:r>
              <a:rPr lang="en"/>
              <a:t>We’d like them to be able to answer the questions listed on this slide. </a:t>
            </a:r>
          </a:p>
          <a:p>
            <a:pPr lvl="0">
              <a:spcBef>
                <a:spcPts val="0"/>
              </a:spcBef>
              <a:buNone/>
            </a:pPr>
            <a:r>
              <a:rPr lang="en"/>
              <a:t>We assume the user has prior knowledge of the electoral college but that they’ve likely forgotten how it works. </a:t>
            </a:r>
            <a:r>
              <a:rPr lang="en"/>
              <a:t> </a:t>
            </a:r>
          </a:p>
          <a:p>
            <a:pPr lvl="0">
              <a:spcBef>
                <a:spcPts val="0"/>
              </a:spcBef>
              <a:buNone/>
            </a:pPr>
            <a:r>
              <a:rPr lang="en"/>
              <a:t>Because the electoral college system can be somewhat complex, we want to make sure our interface is clean, user-focused, and engaging!</a:t>
            </a:r>
          </a:p>
          <a:p>
            <a:pPr lvl="0">
              <a:spcBef>
                <a:spcPts val="0"/>
              </a:spcBef>
              <a:buNone/>
            </a:pPr>
            <a:r>
              <a:rPr lang="en"/>
              <a:t>It is meant to educate about the Electoral College, and offer justification into why this system is worse than others.</a:t>
            </a:r>
          </a:p>
          <a:p>
            <a:pPr lvl="0">
              <a:spcBef>
                <a:spcPts val="0"/>
              </a:spcBef>
              <a:buNone/>
            </a:pPr>
            <a:r>
              <a:t/>
            </a:r>
            <a:endParaRP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CENDY</a:t>
            </a:r>
          </a:p>
          <a:p>
            <a:pPr lvl="0">
              <a:spcBef>
                <a:spcPts val="0"/>
              </a:spcBef>
              <a:buNone/>
            </a:pPr>
            <a:r>
              <a:rPr lang="en"/>
              <a:t>The iterations here show how we winnowed down the data and main points we wanted to show viewers. </a:t>
            </a:r>
          </a:p>
          <a:p>
            <a:pPr lvl="0">
              <a:spcBef>
                <a:spcPts val="0"/>
              </a:spcBef>
              <a:buNone/>
            </a:pPr>
            <a:r>
              <a:rPr lang="en"/>
              <a:t>In our first draft, we discussed high-level topics about election data and put down everything we could possibly show (demographics, political landscape, historical context, other elections etc.).</a:t>
            </a:r>
          </a:p>
          <a:p>
            <a:pPr lvl="0">
              <a:spcBef>
                <a:spcPts val="0"/>
              </a:spcBef>
              <a:buNone/>
            </a:pPr>
            <a:r>
              <a:rPr lang="en"/>
              <a:t>2nd draft: We narrowed down our perspective after looking at the data -- we decided to focus on the most interesting story -- how the electoral college affects voting power. The focus also helped prevent the real threat of scope-creep.</a:t>
            </a:r>
          </a:p>
          <a:p>
            <a:pPr lvl="0">
              <a:spcBef>
                <a:spcPts val="0"/>
              </a:spcBef>
              <a:buNone/>
            </a:pPr>
            <a:r>
              <a:rPr lang="en"/>
              <a:t>3rd draft: We then focused on narrative flow -- what is the best progression of information to lead the viewer? </a:t>
            </a:r>
          </a:p>
          <a:p>
            <a:pPr lvl="0">
              <a:spcBef>
                <a:spcPts val="0"/>
              </a:spcBef>
              <a:buNone/>
            </a:pPr>
            <a:r>
              <a:rPr lang="en"/>
              <a:t>We decided on “W</a:t>
            </a:r>
            <a:r>
              <a:rPr lang="en"/>
              <a:t>hat is the electoral college” → “how does it affect my vote” → “how does it affect elections” → “what can I do about it?” </a:t>
            </a:r>
          </a:p>
          <a:p>
            <a:pPr lvl="0">
              <a:spcBef>
                <a:spcPts val="0"/>
              </a:spcBef>
              <a:buNone/>
            </a:pPr>
            <a:r>
              <a:rPr lang="en"/>
              <a:t>We asked ourselves what charts worked best, and what drill-down interactions (filters, brush &amp; link, etc.) would be the most beneficial for viewers. </a:t>
            </a:r>
          </a:p>
          <a:p>
            <a:pPr lvl="0">
              <a:spcBef>
                <a:spcPts val="0"/>
              </a:spcBef>
              <a:buNone/>
            </a:pPr>
            <a:r>
              <a:rPr lang="en"/>
              <a:t>We tried to stick to our main narrative and provide only information that was relatable and usable for our viewer.</a:t>
            </a:r>
          </a:p>
          <a:p>
            <a:pPr lvl="0">
              <a:spcBef>
                <a:spcPts val="0"/>
              </a:spcBef>
              <a:buNone/>
            </a:pPr>
            <a:r>
              <a:rPr lang="en"/>
              <a:t>4th draft: This is when we implemented our layout in Tableau. Our next steps will be to incorporate your feedback, and to decide which software or language works best for our graphics.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LISA</a:t>
            </a:r>
          </a:p>
          <a:p>
            <a:pPr lvl="0">
              <a:spcBef>
                <a:spcPts val="0"/>
              </a:spcBef>
              <a:buNone/>
            </a:pPr>
            <a:r>
              <a:t/>
            </a:r>
            <a:endParaRPr/>
          </a:p>
          <a:p>
            <a:pPr lvl="0">
              <a:spcBef>
                <a:spcPts val="0"/>
              </a:spcBef>
              <a:buNone/>
            </a:pPr>
            <a:r>
              <a:rPr lang="en"/>
              <a:t>Friends and family: the best guinea pigs.</a:t>
            </a:r>
          </a:p>
          <a:p>
            <a:pPr lvl="0">
              <a:spcBef>
                <a:spcPts val="0"/>
              </a:spcBef>
              <a:buNone/>
            </a:pPr>
            <a:r>
              <a:rPr lang="en"/>
              <a:t>For the filters - use radial buttons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CENDY</a:t>
            </a:r>
          </a:p>
          <a:p>
            <a:pPr lvl="0">
              <a:spcBef>
                <a:spcPts val="0"/>
              </a:spcBef>
              <a:buNone/>
            </a:pPr>
            <a:r>
              <a:rPr lang="en"/>
              <a:t>Our data comes from a variety of sources, mostly because the government doesn’t keep certified election data in a usable format once you start going beyond 1980. </a:t>
            </a:r>
          </a:p>
          <a:p>
            <a:pPr lvl="0">
              <a:spcBef>
                <a:spcPts val="0"/>
              </a:spcBef>
              <a:buNone/>
            </a:pPr>
            <a:r>
              <a:rPr lang="en"/>
              <a:t>The main information we need is information on Electoral Votes, Popular Votes, and VEP by state and election year.</a:t>
            </a:r>
          </a:p>
          <a:p>
            <a:pPr lvl="0">
              <a:spcBef>
                <a:spcPts val="0"/>
              </a:spcBef>
              <a:buNone/>
            </a:pPr>
            <a:r>
              <a:rPr lang="en"/>
              <a:t>We then combined everything into one table as our “main source of truth”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34343"/>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7.png"/><Relationship Id="rId4" Type="http://schemas.openxmlformats.org/officeDocument/2006/relationships/image" Target="../media/image01.png"/><Relationship Id="rId5" Type="http://schemas.openxmlformats.org/officeDocument/2006/relationships/image" Target="../media/image05.png"/><Relationship Id="rId6"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03.png"/><Relationship Id="rId5" Type="http://schemas.openxmlformats.org/officeDocument/2006/relationships/image" Target="../media/image02.png"/><Relationship Id="rId6" Type="http://schemas.openxmlformats.org/officeDocument/2006/relationships/image" Target="../media/image06.png"/><Relationship Id="rId7"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www.fec.gov" TargetMode="External"/><Relationship Id="rId4" Type="http://schemas.openxmlformats.org/officeDocument/2006/relationships/hyperlink" Target="www.archives.gov" TargetMode="External"/><Relationship Id="rId5" Type="http://schemas.openxmlformats.org/officeDocument/2006/relationships/hyperlink" Target="www.archives.gov" TargetMode="External"/><Relationship Id="rId6" Type="http://schemas.openxmlformats.org/officeDocument/2006/relationships/hyperlink" Target="www.uselectionatlas.org" TargetMode="External"/><Relationship Id="rId7" Type="http://schemas.openxmlformats.org/officeDocument/2006/relationships/hyperlink" Target="www.uselectionatlas.org" TargetMode="External"/><Relationship Id="rId8" Type="http://schemas.openxmlformats.org/officeDocument/2006/relationships/hyperlink" Target="www.electproject.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rtl="0">
              <a:spcBef>
                <a:spcPts val="0"/>
              </a:spcBef>
              <a:buNone/>
            </a:pPr>
            <a:r>
              <a:rPr lang="en"/>
              <a:t>Electoral College</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Cendy Lin</a:t>
            </a:r>
          </a:p>
          <a:p>
            <a:pPr lvl="0">
              <a:spcBef>
                <a:spcPts val="0"/>
              </a:spcBef>
              <a:buNone/>
            </a:pPr>
            <a:r>
              <a:rPr lang="en"/>
              <a:t>Lisa Minas</a:t>
            </a:r>
          </a:p>
          <a:p>
            <a:pPr lvl="0">
              <a:spcBef>
                <a:spcPts val="0"/>
              </a:spcBef>
              <a:buNone/>
            </a:pPr>
            <a:r>
              <a:rPr lang="en"/>
              <a:t>Scott Marler</a:t>
            </a:r>
          </a:p>
        </p:txBody>
      </p:sp>
      <p:pic>
        <p:nvPicPr>
          <p:cNvPr descr="Flag, United, States, American ..." id="61" name="Shape 61"/>
          <p:cNvPicPr preferRelativeResize="0"/>
          <p:nvPr/>
        </p:nvPicPr>
        <p:blipFill>
          <a:blip r:embed="rId3">
            <a:alphaModFix amt="68000"/>
          </a:blip>
          <a:stretch>
            <a:fillRect/>
          </a:stretch>
        </p:blipFill>
        <p:spPr>
          <a:xfrm rot="-1358125">
            <a:off x="10664721" y="-164637"/>
            <a:ext cx="5945877" cy="6894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Does My Vote Count?</a:t>
            </a:r>
          </a:p>
        </p:txBody>
      </p:sp>
      <p:pic>
        <p:nvPicPr>
          <p:cNvPr id="67" name="Shape 67" title="Chart"/>
          <p:cNvPicPr preferRelativeResize="0"/>
          <p:nvPr/>
        </p:nvPicPr>
        <p:blipFill rotWithShape="1">
          <a:blip r:embed="rId3">
            <a:alphaModFix/>
          </a:blip>
          <a:srcRect b="3679" l="12031" r="17486" t="8300"/>
          <a:stretch/>
        </p:blipFill>
        <p:spPr>
          <a:xfrm>
            <a:off x="4637249" y="1553555"/>
            <a:ext cx="4195050" cy="2816908"/>
          </a:xfrm>
          <a:prstGeom prst="rect">
            <a:avLst/>
          </a:prstGeom>
          <a:noFill/>
          <a:ln>
            <a:noFill/>
          </a:ln>
        </p:spPr>
      </p:pic>
      <p:pic>
        <p:nvPicPr>
          <p:cNvPr descr="Flag, United, States, American ..." id="68" name="Shape 68"/>
          <p:cNvPicPr preferRelativeResize="0"/>
          <p:nvPr/>
        </p:nvPicPr>
        <p:blipFill>
          <a:blip r:embed="rId4">
            <a:alphaModFix amt="68000"/>
          </a:blip>
          <a:stretch>
            <a:fillRect/>
          </a:stretch>
        </p:blipFill>
        <p:spPr>
          <a:xfrm rot="-1358123">
            <a:off x="9895453" y="546276"/>
            <a:ext cx="2098342" cy="2433072"/>
          </a:xfrm>
          <a:prstGeom prst="rect">
            <a:avLst/>
          </a:prstGeom>
          <a:noFill/>
          <a:ln>
            <a:noFill/>
          </a:ln>
        </p:spPr>
      </p:pic>
      <p:sp>
        <p:nvSpPr>
          <p:cNvPr id="69" name="Shape 69"/>
          <p:cNvSpPr txBox="1"/>
          <p:nvPr/>
        </p:nvSpPr>
        <p:spPr>
          <a:xfrm>
            <a:off x="9708025" y="4193100"/>
            <a:ext cx="885900" cy="824100"/>
          </a:xfrm>
          <a:prstGeom prst="rect">
            <a:avLst/>
          </a:prstGeom>
          <a:noFill/>
          <a:ln>
            <a:noFill/>
          </a:ln>
        </p:spPr>
        <p:txBody>
          <a:bodyPr anchorCtr="0" anchor="ctr" bIns="91425" lIns="91425" rIns="91425" tIns="91425">
            <a:noAutofit/>
          </a:bodyPr>
          <a:lstStyle/>
          <a:p>
            <a:pPr lvl="0" algn="ctr">
              <a:lnSpc>
                <a:spcPct val="115000"/>
              </a:lnSpc>
              <a:spcBef>
                <a:spcPts val="0"/>
              </a:spcBef>
              <a:buNone/>
            </a:pPr>
            <a:r>
              <a:rPr lang="en" sz="9600">
                <a:solidFill>
                  <a:srgbClr val="20124D"/>
                </a:solidFill>
                <a:latin typeface="Permanent Marker"/>
                <a:ea typeface="Permanent Marker"/>
                <a:cs typeface="Permanent Marker"/>
                <a:sym typeface="Permanent Marker"/>
              </a:rPr>
              <a:t>?</a:t>
            </a:r>
          </a:p>
        </p:txBody>
      </p:sp>
      <p:pic>
        <p:nvPicPr>
          <p:cNvPr descr="Open ..." id="70" name="Shape 70"/>
          <p:cNvPicPr preferRelativeResize="0"/>
          <p:nvPr/>
        </p:nvPicPr>
        <p:blipFill>
          <a:blip r:embed="rId5">
            <a:alphaModFix/>
          </a:blip>
          <a:stretch>
            <a:fillRect/>
          </a:stretch>
        </p:blipFill>
        <p:spPr>
          <a:xfrm>
            <a:off x="9646200" y="3017975"/>
            <a:ext cx="1667375" cy="755124"/>
          </a:xfrm>
          <a:prstGeom prst="rect">
            <a:avLst/>
          </a:prstGeom>
          <a:noFill/>
          <a:ln>
            <a:noFill/>
          </a:ln>
        </p:spPr>
      </p:pic>
      <p:pic>
        <p:nvPicPr>
          <p:cNvPr id="71" name="Shape 71"/>
          <p:cNvPicPr preferRelativeResize="0"/>
          <p:nvPr/>
        </p:nvPicPr>
        <p:blipFill>
          <a:blip r:embed="rId6">
            <a:alphaModFix/>
          </a:blip>
          <a:stretch>
            <a:fillRect/>
          </a:stretch>
        </p:blipFill>
        <p:spPr>
          <a:xfrm>
            <a:off x="311700" y="1212673"/>
            <a:ext cx="4195050" cy="3498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Focus on Increasing Voter Knowledge</a:t>
            </a:r>
          </a:p>
          <a:p>
            <a:pPr lvl="0">
              <a:spcBef>
                <a:spcPts val="0"/>
              </a:spcBef>
              <a:buNone/>
            </a:pPr>
            <a:r>
              <a:t/>
            </a:r>
            <a:endParaRPr/>
          </a:p>
        </p:txBody>
      </p:sp>
      <p:pic>
        <p:nvPicPr>
          <p:cNvPr descr="User, Group, Icon, Person, ..." id="77" name="Shape 77"/>
          <p:cNvPicPr preferRelativeResize="0"/>
          <p:nvPr/>
        </p:nvPicPr>
        <p:blipFill rotWithShape="1">
          <a:blip r:embed="rId3">
            <a:alphaModFix/>
          </a:blip>
          <a:srcRect b="6568" l="0" r="0" t="0"/>
          <a:stretch/>
        </p:blipFill>
        <p:spPr>
          <a:xfrm>
            <a:off x="2058461" y="2795075"/>
            <a:ext cx="5027076" cy="2348425"/>
          </a:xfrm>
          <a:prstGeom prst="rect">
            <a:avLst/>
          </a:prstGeom>
          <a:noFill/>
          <a:ln>
            <a:noFill/>
          </a:ln>
        </p:spPr>
      </p:pic>
      <p:sp>
        <p:nvSpPr>
          <p:cNvPr id="78" name="Shape 78"/>
          <p:cNvSpPr/>
          <p:nvPr/>
        </p:nvSpPr>
        <p:spPr>
          <a:xfrm>
            <a:off x="311700" y="2567775"/>
            <a:ext cx="1562100" cy="1302900"/>
          </a:xfrm>
          <a:prstGeom prst="wedgeRectCallout">
            <a:avLst>
              <a:gd fmla="val 70290" name="adj1"/>
              <a:gd fmla="val 39170" name="adj2"/>
            </a:avLst>
          </a:prstGeom>
          <a:solidFill>
            <a:schemeClr val="accent2"/>
          </a:solidFill>
          <a:ln>
            <a:noFill/>
          </a:ln>
        </p:spPr>
        <p:txBody>
          <a:bodyPr anchorCtr="0" anchor="ctr" bIns="91425" lIns="91425" rIns="91425" tIns="91425">
            <a:noAutofit/>
          </a:bodyPr>
          <a:lstStyle/>
          <a:p>
            <a:pPr lvl="0" rtl="0" algn="ctr">
              <a:spcBef>
                <a:spcPts val="0"/>
              </a:spcBef>
              <a:buNone/>
            </a:pPr>
            <a:r>
              <a:rPr lang="en" sz="1900">
                <a:solidFill>
                  <a:srgbClr val="FFFFFF"/>
                </a:solidFill>
                <a:latin typeface="Proxima Nova"/>
                <a:ea typeface="Proxima Nova"/>
                <a:cs typeface="Proxima Nova"/>
                <a:sym typeface="Proxima Nova"/>
              </a:rPr>
              <a:t>Does my vote have power?</a:t>
            </a:r>
          </a:p>
        </p:txBody>
      </p:sp>
      <p:sp>
        <p:nvSpPr>
          <p:cNvPr id="79" name="Shape 79"/>
          <p:cNvSpPr/>
          <p:nvPr/>
        </p:nvSpPr>
        <p:spPr>
          <a:xfrm>
            <a:off x="7270200" y="2567775"/>
            <a:ext cx="1562100" cy="1302900"/>
          </a:xfrm>
          <a:prstGeom prst="wedgeRectCallout">
            <a:avLst>
              <a:gd fmla="val -71646" name="adj1"/>
              <a:gd fmla="val 40794" name="adj2"/>
            </a:avLst>
          </a:prstGeom>
          <a:solidFill>
            <a:schemeClr val="accent2"/>
          </a:solidFill>
          <a:ln>
            <a:noFill/>
          </a:ln>
        </p:spPr>
        <p:txBody>
          <a:bodyPr anchorCtr="0" anchor="ctr" bIns="91425" lIns="91425" rIns="91425" tIns="91425">
            <a:noAutofit/>
          </a:bodyPr>
          <a:lstStyle/>
          <a:p>
            <a:pPr lvl="0" rtl="0" algn="ctr">
              <a:spcBef>
                <a:spcPts val="0"/>
              </a:spcBef>
              <a:buNone/>
            </a:pPr>
            <a:r>
              <a:rPr lang="en" sz="1900">
                <a:solidFill>
                  <a:srgbClr val="FFFFFF"/>
                </a:solidFill>
                <a:latin typeface="Proxima Nova"/>
                <a:ea typeface="Proxima Nova"/>
                <a:cs typeface="Proxima Nova"/>
                <a:sym typeface="Proxima Nova"/>
              </a:rPr>
              <a:t>Are all votes equal?</a:t>
            </a:r>
          </a:p>
        </p:txBody>
      </p:sp>
      <p:sp>
        <p:nvSpPr>
          <p:cNvPr id="80" name="Shape 80"/>
          <p:cNvSpPr/>
          <p:nvPr/>
        </p:nvSpPr>
        <p:spPr>
          <a:xfrm>
            <a:off x="2148600" y="1191950"/>
            <a:ext cx="2286000" cy="1428900"/>
          </a:xfrm>
          <a:prstGeom prst="wedgeRectCallout">
            <a:avLst>
              <a:gd fmla="val 28695" name="adj1"/>
              <a:gd fmla="val 70561" name="adj2"/>
            </a:avLst>
          </a:prstGeom>
          <a:solidFill>
            <a:schemeClr val="accent2"/>
          </a:solidFill>
          <a:ln>
            <a:noFill/>
          </a:ln>
        </p:spPr>
        <p:txBody>
          <a:bodyPr anchorCtr="0" anchor="ctr" bIns="91425" lIns="91425" rIns="91425" tIns="91425">
            <a:noAutofit/>
          </a:bodyPr>
          <a:lstStyle/>
          <a:p>
            <a:pPr lvl="0" rtl="0" algn="ctr">
              <a:spcBef>
                <a:spcPts val="0"/>
              </a:spcBef>
              <a:buNone/>
            </a:pPr>
            <a:r>
              <a:rPr lang="en" sz="1900">
                <a:solidFill>
                  <a:srgbClr val="FFFFFF"/>
                </a:solidFill>
                <a:latin typeface="Proxima Nova"/>
                <a:ea typeface="Proxima Nova"/>
                <a:cs typeface="Proxima Nova"/>
                <a:sym typeface="Proxima Nova"/>
              </a:rPr>
              <a:t>How am I represented in the electoral college?</a:t>
            </a:r>
          </a:p>
        </p:txBody>
      </p:sp>
      <p:sp>
        <p:nvSpPr>
          <p:cNvPr id="81" name="Shape 81"/>
          <p:cNvSpPr/>
          <p:nvPr/>
        </p:nvSpPr>
        <p:spPr>
          <a:xfrm>
            <a:off x="4709400" y="1191950"/>
            <a:ext cx="2286000" cy="1428900"/>
          </a:xfrm>
          <a:prstGeom prst="wedgeRectCallout">
            <a:avLst>
              <a:gd fmla="val -28695" name="adj1"/>
              <a:gd fmla="val 71301" name="adj2"/>
            </a:avLst>
          </a:prstGeom>
          <a:solidFill>
            <a:schemeClr val="accent2"/>
          </a:solidFill>
          <a:ln>
            <a:noFill/>
          </a:ln>
        </p:spPr>
        <p:txBody>
          <a:bodyPr anchorCtr="0" anchor="ctr" bIns="91425" lIns="91425" rIns="91425" tIns="91425">
            <a:noAutofit/>
          </a:bodyPr>
          <a:lstStyle/>
          <a:p>
            <a:pPr lvl="0" rtl="0" algn="ctr">
              <a:spcBef>
                <a:spcPts val="0"/>
              </a:spcBef>
              <a:buNone/>
            </a:pPr>
            <a:r>
              <a:rPr lang="en" sz="1900">
                <a:solidFill>
                  <a:srgbClr val="FFFFFF"/>
                </a:solidFill>
                <a:latin typeface="Proxima Nova"/>
                <a:ea typeface="Proxima Nova"/>
                <a:cs typeface="Proxima Nova"/>
                <a:sym typeface="Proxima Nova"/>
              </a:rPr>
              <a:t>How would voting change with popular voting?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pic>
        <p:nvPicPr>
          <p:cNvPr descr="Pasted image at 2017_02_21 08_07 PM.png" id="86" name="Shape 86"/>
          <p:cNvPicPr preferRelativeResize="0"/>
          <p:nvPr/>
        </p:nvPicPr>
        <p:blipFill>
          <a:blip r:embed="rId4">
            <a:alphaModFix/>
          </a:blip>
          <a:stretch>
            <a:fillRect/>
          </a:stretch>
        </p:blipFill>
        <p:spPr>
          <a:xfrm>
            <a:off x="4870358" y="1170128"/>
            <a:ext cx="2340991" cy="1605439"/>
          </a:xfrm>
          <a:prstGeom prst="rect">
            <a:avLst/>
          </a:prstGeom>
          <a:noFill/>
          <a:ln cap="flat" cmpd="sng" w="9525">
            <a:solidFill>
              <a:schemeClr val="dk2"/>
            </a:solidFill>
            <a:prstDash val="solid"/>
            <a:round/>
            <a:headEnd len="med" w="med" type="none"/>
            <a:tailEnd len="med" w="med" type="none"/>
          </a:ln>
        </p:spPr>
      </p:pic>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Iterations</a:t>
            </a:r>
          </a:p>
        </p:txBody>
      </p:sp>
      <p:pic>
        <p:nvPicPr>
          <p:cNvPr id="88" name="Shape 88"/>
          <p:cNvPicPr preferRelativeResize="0"/>
          <p:nvPr/>
        </p:nvPicPr>
        <p:blipFill>
          <a:blip r:embed="rId5">
            <a:alphaModFix/>
          </a:blip>
          <a:stretch>
            <a:fillRect/>
          </a:stretch>
        </p:blipFill>
        <p:spPr>
          <a:xfrm>
            <a:off x="414200" y="3078200"/>
            <a:ext cx="3050274" cy="1694346"/>
          </a:xfrm>
          <a:prstGeom prst="rect">
            <a:avLst/>
          </a:prstGeom>
          <a:noFill/>
          <a:ln cap="flat" cmpd="sng" w="9525">
            <a:solidFill>
              <a:srgbClr val="FFFFFF"/>
            </a:solidFill>
            <a:prstDash val="solid"/>
            <a:round/>
            <a:headEnd len="med" w="med" type="none"/>
            <a:tailEnd len="med" w="med" type="none"/>
          </a:ln>
        </p:spPr>
      </p:pic>
      <p:pic>
        <p:nvPicPr>
          <p:cNvPr id="89" name="Shape 89"/>
          <p:cNvPicPr preferRelativeResize="0"/>
          <p:nvPr/>
        </p:nvPicPr>
        <p:blipFill>
          <a:blip r:embed="rId6">
            <a:alphaModFix/>
          </a:blip>
          <a:stretch>
            <a:fillRect/>
          </a:stretch>
        </p:blipFill>
        <p:spPr>
          <a:xfrm>
            <a:off x="4870358" y="3039880"/>
            <a:ext cx="2290181" cy="1825569"/>
          </a:xfrm>
          <a:prstGeom prst="rect">
            <a:avLst/>
          </a:prstGeom>
          <a:noFill/>
          <a:ln cap="flat" cmpd="sng" w="9525">
            <a:solidFill>
              <a:schemeClr val="dk2"/>
            </a:solidFill>
            <a:prstDash val="solid"/>
            <a:round/>
            <a:headEnd len="med" w="med" type="none"/>
            <a:tailEnd len="med" w="med" type="none"/>
          </a:ln>
        </p:spPr>
      </p:pic>
      <p:pic>
        <p:nvPicPr>
          <p:cNvPr id="90" name="Shape 90"/>
          <p:cNvPicPr preferRelativeResize="0"/>
          <p:nvPr/>
        </p:nvPicPr>
        <p:blipFill>
          <a:blip r:embed="rId7">
            <a:alphaModFix/>
          </a:blip>
          <a:stretch>
            <a:fillRect/>
          </a:stretch>
        </p:blipFill>
        <p:spPr>
          <a:xfrm>
            <a:off x="414200" y="1170124"/>
            <a:ext cx="3050275" cy="1707033"/>
          </a:xfrm>
          <a:prstGeom prst="rect">
            <a:avLst/>
          </a:prstGeom>
          <a:noFill/>
          <a:ln>
            <a:noFill/>
          </a:ln>
        </p:spPr>
      </p:pic>
      <p:sp>
        <p:nvSpPr>
          <p:cNvPr id="91" name="Shape 91"/>
          <p:cNvSpPr txBox="1"/>
          <p:nvPr/>
        </p:nvSpPr>
        <p:spPr>
          <a:xfrm>
            <a:off x="3485400" y="1183325"/>
            <a:ext cx="1283400" cy="17070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latin typeface="Proxima Nova"/>
                <a:ea typeface="Proxima Nova"/>
                <a:cs typeface="Proxima Nova"/>
                <a:sym typeface="Proxima Nova"/>
              </a:rPr>
              <a:t>First Draft</a:t>
            </a:r>
          </a:p>
          <a:p>
            <a:pPr lvl="0">
              <a:spcBef>
                <a:spcPts val="0"/>
              </a:spcBef>
              <a:buNone/>
            </a:pPr>
            <a:r>
              <a:rPr b="1" lang="en" sz="1000">
                <a:solidFill>
                  <a:srgbClr val="FFFFFF"/>
                </a:solidFill>
                <a:latin typeface="Proxima Nova"/>
                <a:ea typeface="Proxima Nova"/>
                <a:cs typeface="Proxima Nova"/>
                <a:sym typeface="Proxima Nova"/>
              </a:rPr>
              <a:t>Idea Formation</a:t>
            </a:r>
          </a:p>
          <a:p>
            <a:pPr lvl="0">
              <a:spcBef>
                <a:spcPts val="0"/>
              </a:spcBef>
              <a:buNone/>
            </a:pPr>
            <a:r>
              <a:t/>
            </a:r>
            <a:endParaRPr b="1" sz="1000">
              <a:solidFill>
                <a:srgbClr val="FFFFFF"/>
              </a:solidFill>
              <a:latin typeface="Proxima Nova"/>
              <a:ea typeface="Proxima Nova"/>
              <a:cs typeface="Proxima Nova"/>
              <a:sym typeface="Proxima Nova"/>
            </a:endParaRPr>
          </a:p>
          <a:p>
            <a:pPr lvl="0">
              <a:spcBef>
                <a:spcPts val="0"/>
              </a:spcBef>
              <a:buNone/>
            </a:pPr>
            <a:r>
              <a:rPr lang="en" sz="1000">
                <a:solidFill>
                  <a:srgbClr val="FFFFFF"/>
                </a:solidFill>
                <a:latin typeface="Proxima Nova"/>
                <a:ea typeface="Proxima Nova"/>
                <a:cs typeface="Proxima Nova"/>
                <a:sym typeface="Proxima Nova"/>
              </a:rPr>
              <a:t>Discuss at a high level what we wanted to show.</a:t>
            </a:r>
          </a:p>
          <a:p>
            <a:pPr lvl="0">
              <a:spcBef>
                <a:spcPts val="0"/>
              </a:spcBef>
              <a:buNone/>
            </a:pPr>
            <a:r>
              <a:t/>
            </a:r>
            <a:endParaRPr sz="1000">
              <a:solidFill>
                <a:srgbClr val="FFFFFF"/>
              </a:solidFill>
              <a:latin typeface="Proxima Nova"/>
              <a:ea typeface="Proxima Nova"/>
              <a:cs typeface="Proxima Nova"/>
              <a:sym typeface="Proxima Nova"/>
            </a:endParaRPr>
          </a:p>
        </p:txBody>
      </p:sp>
      <p:sp>
        <p:nvSpPr>
          <p:cNvPr id="92" name="Shape 92"/>
          <p:cNvSpPr txBox="1"/>
          <p:nvPr/>
        </p:nvSpPr>
        <p:spPr>
          <a:xfrm>
            <a:off x="7236025" y="1183325"/>
            <a:ext cx="1501500" cy="1707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Proxima Nova"/>
                <a:ea typeface="Proxima Nova"/>
                <a:cs typeface="Proxima Nova"/>
                <a:sym typeface="Proxima Nova"/>
              </a:rPr>
              <a:t>Second Draft</a:t>
            </a:r>
          </a:p>
          <a:p>
            <a:pPr lvl="0">
              <a:spcBef>
                <a:spcPts val="0"/>
              </a:spcBef>
              <a:buNone/>
            </a:pPr>
            <a:r>
              <a:rPr b="1" lang="en" sz="1000">
                <a:solidFill>
                  <a:srgbClr val="FFFFFF"/>
                </a:solidFill>
                <a:latin typeface="Proxima Nova"/>
                <a:ea typeface="Proxima Nova"/>
                <a:cs typeface="Proxima Nova"/>
                <a:sym typeface="Proxima Nova"/>
              </a:rPr>
              <a:t>Examining Data </a:t>
            </a:r>
          </a:p>
          <a:p>
            <a:pPr lvl="0">
              <a:spcBef>
                <a:spcPts val="0"/>
              </a:spcBef>
              <a:buNone/>
            </a:pPr>
            <a:r>
              <a:t/>
            </a:r>
            <a:endParaRPr sz="1000">
              <a:solidFill>
                <a:srgbClr val="FFFFFF"/>
              </a:solidFill>
              <a:latin typeface="Proxima Nova"/>
              <a:ea typeface="Proxima Nova"/>
              <a:cs typeface="Proxima Nova"/>
              <a:sym typeface="Proxima Nova"/>
            </a:endParaRPr>
          </a:p>
          <a:p>
            <a:pPr lvl="0" rtl="0">
              <a:spcBef>
                <a:spcPts val="0"/>
              </a:spcBef>
              <a:buNone/>
            </a:pPr>
            <a:r>
              <a:rPr lang="en" sz="1000">
                <a:solidFill>
                  <a:srgbClr val="FFFFFF"/>
                </a:solidFill>
                <a:latin typeface="Proxima Nova"/>
                <a:ea typeface="Proxima Nova"/>
                <a:cs typeface="Proxima Nova"/>
                <a:sym typeface="Proxima Nova"/>
              </a:rPr>
              <a:t>Look at trends in the data - what stories can we tell? </a:t>
            </a:r>
          </a:p>
          <a:p>
            <a:pPr lvl="0" rtl="0">
              <a:spcBef>
                <a:spcPts val="0"/>
              </a:spcBef>
              <a:buNone/>
            </a:pPr>
            <a:r>
              <a:t/>
            </a:r>
            <a:endParaRPr sz="1000">
              <a:solidFill>
                <a:srgbClr val="FFFFFF"/>
              </a:solidFill>
              <a:latin typeface="Proxima Nova"/>
              <a:ea typeface="Proxima Nova"/>
              <a:cs typeface="Proxima Nova"/>
              <a:sym typeface="Proxima Nova"/>
            </a:endParaRPr>
          </a:p>
        </p:txBody>
      </p:sp>
      <p:sp>
        <p:nvSpPr>
          <p:cNvPr id="93" name="Shape 93"/>
          <p:cNvSpPr txBox="1"/>
          <p:nvPr/>
        </p:nvSpPr>
        <p:spPr>
          <a:xfrm>
            <a:off x="3485400" y="3071875"/>
            <a:ext cx="1283400" cy="17070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latin typeface="Proxima Nova"/>
                <a:ea typeface="Proxima Nova"/>
                <a:cs typeface="Proxima Nova"/>
                <a:sym typeface="Proxima Nova"/>
              </a:rPr>
              <a:t>Third Draft</a:t>
            </a:r>
          </a:p>
          <a:p>
            <a:pPr lvl="0" rtl="0">
              <a:spcBef>
                <a:spcPts val="0"/>
              </a:spcBef>
              <a:buNone/>
            </a:pPr>
            <a:r>
              <a:rPr b="1" lang="en" sz="1000">
                <a:solidFill>
                  <a:srgbClr val="FFFFFF"/>
                </a:solidFill>
                <a:latin typeface="Proxima Nova"/>
                <a:ea typeface="Proxima Nova"/>
                <a:cs typeface="Proxima Nova"/>
                <a:sym typeface="Proxima Nova"/>
              </a:rPr>
              <a:t>Layout</a:t>
            </a:r>
          </a:p>
          <a:p>
            <a:pPr lvl="0" rtl="0">
              <a:spcBef>
                <a:spcPts val="0"/>
              </a:spcBef>
              <a:buNone/>
            </a:pPr>
            <a:r>
              <a:t/>
            </a:r>
            <a:endParaRPr b="1" sz="1000">
              <a:solidFill>
                <a:srgbClr val="FFFFFF"/>
              </a:solidFill>
              <a:latin typeface="Proxima Nova"/>
              <a:ea typeface="Proxima Nova"/>
              <a:cs typeface="Proxima Nova"/>
              <a:sym typeface="Proxima Nova"/>
            </a:endParaRPr>
          </a:p>
          <a:p>
            <a:pPr lvl="0" rtl="0">
              <a:spcBef>
                <a:spcPts val="0"/>
              </a:spcBef>
              <a:buNone/>
            </a:pPr>
            <a:r>
              <a:rPr lang="en" sz="1000">
                <a:solidFill>
                  <a:srgbClr val="FFFFFF"/>
                </a:solidFill>
                <a:latin typeface="Proxima Nova"/>
                <a:ea typeface="Proxima Nova"/>
                <a:cs typeface="Proxima Nova"/>
                <a:sym typeface="Proxima Nova"/>
              </a:rPr>
              <a:t>What is the narrative flow? Which main exhibits should we include?</a:t>
            </a:r>
          </a:p>
          <a:p>
            <a:pPr lvl="0" rtl="0">
              <a:spcBef>
                <a:spcPts val="0"/>
              </a:spcBef>
              <a:buNone/>
            </a:pPr>
            <a:r>
              <a:t/>
            </a:r>
            <a:endParaRPr sz="1000">
              <a:solidFill>
                <a:srgbClr val="FFFFFF"/>
              </a:solidFill>
              <a:latin typeface="Proxima Nova"/>
              <a:ea typeface="Proxima Nova"/>
              <a:cs typeface="Proxima Nova"/>
              <a:sym typeface="Proxima Nova"/>
            </a:endParaRPr>
          </a:p>
        </p:txBody>
      </p:sp>
      <p:sp>
        <p:nvSpPr>
          <p:cNvPr id="94" name="Shape 94"/>
          <p:cNvSpPr txBox="1"/>
          <p:nvPr/>
        </p:nvSpPr>
        <p:spPr>
          <a:xfrm>
            <a:off x="7236025" y="3071875"/>
            <a:ext cx="1501500" cy="17070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latin typeface="Proxima Nova"/>
                <a:ea typeface="Proxima Nova"/>
                <a:cs typeface="Proxima Nova"/>
                <a:sym typeface="Proxima Nova"/>
              </a:rPr>
              <a:t>Fourth Draft</a:t>
            </a:r>
          </a:p>
          <a:p>
            <a:pPr lvl="0" rtl="0">
              <a:spcBef>
                <a:spcPts val="0"/>
              </a:spcBef>
              <a:buNone/>
            </a:pPr>
            <a:r>
              <a:rPr b="1" lang="en" sz="1000">
                <a:solidFill>
                  <a:srgbClr val="FFFFFF"/>
                </a:solidFill>
                <a:latin typeface="Proxima Nova"/>
                <a:ea typeface="Proxima Nova"/>
                <a:cs typeface="Proxima Nova"/>
                <a:sym typeface="Proxima Nova"/>
              </a:rPr>
              <a:t>Implementation</a:t>
            </a:r>
          </a:p>
          <a:p>
            <a:pPr lvl="0" rtl="0">
              <a:spcBef>
                <a:spcPts val="0"/>
              </a:spcBef>
              <a:buNone/>
            </a:pPr>
            <a:r>
              <a:t/>
            </a:r>
            <a:endParaRPr sz="1000">
              <a:solidFill>
                <a:srgbClr val="FFFFFF"/>
              </a:solidFill>
              <a:latin typeface="Proxima Nova"/>
              <a:ea typeface="Proxima Nova"/>
              <a:cs typeface="Proxima Nova"/>
              <a:sym typeface="Proxima Nova"/>
            </a:endParaRPr>
          </a:p>
          <a:p>
            <a:pPr lvl="0" rtl="0">
              <a:spcBef>
                <a:spcPts val="0"/>
              </a:spcBef>
              <a:buNone/>
            </a:pPr>
            <a:r>
              <a:rPr lang="en" sz="1000">
                <a:solidFill>
                  <a:srgbClr val="FFFFFF"/>
                </a:solidFill>
                <a:latin typeface="Proxima Nova"/>
                <a:ea typeface="Proxima Nova"/>
                <a:cs typeface="Proxima Nova"/>
                <a:sym typeface="Proxima Nova"/>
              </a:rPr>
              <a:t>Implement the layout and charts in Tableau.</a:t>
            </a:r>
          </a:p>
          <a:p>
            <a:pPr lvl="0" rtl="0">
              <a:spcBef>
                <a:spcPts val="0"/>
              </a:spcBef>
              <a:buNone/>
            </a:pPr>
            <a:r>
              <a:t/>
            </a:r>
            <a:endParaRPr sz="1000">
              <a:solidFill>
                <a:srgbClr val="FFFFFF"/>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Mock-up and User Tasks</a:t>
            </a:r>
          </a:p>
        </p:txBody>
      </p:sp>
      <p:sp>
        <p:nvSpPr>
          <p:cNvPr id="100" name="Shape 100"/>
          <p:cNvSpPr/>
          <p:nvPr/>
        </p:nvSpPr>
        <p:spPr>
          <a:xfrm>
            <a:off x="5502100" y="1766425"/>
            <a:ext cx="3186600" cy="2612700"/>
          </a:xfrm>
          <a:prstGeom prst="rect">
            <a:avLst/>
          </a:prstGeom>
          <a:noFill/>
          <a:ln>
            <a:noFill/>
          </a:ln>
        </p:spPr>
        <p:txBody>
          <a:bodyPr anchorCtr="0" anchor="ctr" bIns="91425" lIns="91425" rIns="91425" tIns="91425">
            <a:noAutofit/>
          </a:bodyPr>
          <a:lstStyle/>
          <a:p>
            <a:pPr indent="-228600" lvl="0" marL="457200" rtl="0">
              <a:spcBef>
                <a:spcPts val="0"/>
              </a:spcBef>
              <a:buClr>
                <a:srgbClr val="FFFFFF"/>
              </a:buClr>
              <a:buFont typeface="Proxima Nova"/>
              <a:buAutoNum type="arabicPeriod"/>
            </a:pPr>
            <a:r>
              <a:rPr lang="en">
                <a:solidFill>
                  <a:srgbClr val="FFFFFF"/>
                </a:solidFill>
                <a:latin typeface="Proxima Nova"/>
                <a:ea typeface="Proxima Nova"/>
                <a:cs typeface="Proxima Nova"/>
                <a:sym typeface="Proxima Nova"/>
              </a:rPr>
              <a:t>How many electoral votes does your state have? </a:t>
            </a:r>
          </a:p>
          <a:p>
            <a:pPr indent="-228600" lvl="0" marL="457200" rtl="0">
              <a:spcBef>
                <a:spcPts val="0"/>
              </a:spcBef>
              <a:buClr>
                <a:srgbClr val="FFFFFF"/>
              </a:buClr>
              <a:buFont typeface="Proxima Nova"/>
              <a:buAutoNum type="arabicPeriod"/>
            </a:pPr>
            <a:r>
              <a:rPr lang="en">
                <a:solidFill>
                  <a:srgbClr val="FFFFFF"/>
                </a:solidFill>
                <a:latin typeface="Proxima Nova"/>
                <a:ea typeface="Proxima Nova"/>
                <a:cs typeface="Proxima Nova"/>
                <a:sym typeface="Proxima Nova"/>
              </a:rPr>
              <a:t>What is the general trend for State Power? </a:t>
            </a:r>
          </a:p>
          <a:p>
            <a:pPr indent="-228600" lvl="0" marL="457200" rtl="0">
              <a:spcBef>
                <a:spcPts val="0"/>
              </a:spcBef>
              <a:buClr>
                <a:srgbClr val="FFFFFF"/>
              </a:buClr>
              <a:buFont typeface="Proxima Nova"/>
              <a:buAutoNum type="arabicPeriod"/>
            </a:pPr>
            <a:r>
              <a:rPr lang="en">
                <a:solidFill>
                  <a:srgbClr val="FFFFFF"/>
                </a:solidFill>
                <a:latin typeface="Proxima Nova"/>
                <a:ea typeface="Proxima Nova"/>
                <a:cs typeface="Proxima Nova"/>
                <a:sym typeface="Proxima Nova"/>
              </a:rPr>
              <a:t>How does the voter power in VA compare to DC in 2016?</a:t>
            </a:r>
          </a:p>
          <a:p>
            <a:pPr indent="-228600" lvl="0" marL="457200" rtl="0">
              <a:spcBef>
                <a:spcPts val="0"/>
              </a:spcBef>
              <a:buClr>
                <a:srgbClr val="FFFFFF"/>
              </a:buClr>
              <a:buFont typeface="Proxima Nova"/>
              <a:buAutoNum type="arabicPeriod"/>
            </a:pPr>
            <a:r>
              <a:rPr lang="en">
                <a:solidFill>
                  <a:srgbClr val="FFFFFF"/>
                </a:solidFill>
                <a:latin typeface="Proxima Nova"/>
                <a:ea typeface="Proxima Nova"/>
                <a:cs typeface="Proxima Nova"/>
                <a:sym typeface="Proxima Nova"/>
              </a:rPr>
              <a:t>What was the margin under the EC system versus the Popular Vote system in 2000?</a:t>
            </a:r>
          </a:p>
          <a:p>
            <a:pPr indent="-228600" lvl="0" marL="457200">
              <a:spcBef>
                <a:spcPts val="0"/>
              </a:spcBef>
              <a:buClr>
                <a:srgbClr val="FFFFFF"/>
              </a:buClr>
              <a:buAutoNum type="arabicPeriod"/>
            </a:pPr>
            <a:r>
              <a:rPr b="1" lang="en">
                <a:solidFill>
                  <a:srgbClr val="FFFFFF"/>
                </a:solidFill>
                <a:latin typeface="Proxima Nova"/>
                <a:ea typeface="Proxima Nova"/>
                <a:cs typeface="Proxima Nova"/>
                <a:sym typeface="Proxima Nova"/>
              </a:rPr>
              <a:t>Challenge Question: </a:t>
            </a:r>
            <a:r>
              <a:rPr lang="en">
                <a:solidFill>
                  <a:srgbClr val="FFFFFF"/>
                </a:solidFill>
                <a:latin typeface="Proxima Nova"/>
                <a:ea typeface="Proxima Nova"/>
                <a:cs typeface="Proxima Nova"/>
                <a:sym typeface="Proxima Nova"/>
              </a:rPr>
              <a:t>Why does Florida have the lowest voter power? </a:t>
            </a:r>
          </a:p>
        </p:txBody>
      </p:sp>
      <p:sp>
        <p:nvSpPr>
          <p:cNvPr id="101" name="Shape 101"/>
          <p:cNvSpPr txBox="1"/>
          <p:nvPr/>
        </p:nvSpPr>
        <p:spPr>
          <a:xfrm>
            <a:off x="5502100" y="1401825"/>
            <a:ext cx="3186600" cy="379200"/>
          </a:xfrm>
          <a:prstGeom prst="rect">
            <a:avLst/>
          </a:prstGeom>
          <a:noFill/>
          <a:ln>
            <a:noFill/>
          </a:ln>
        </p:spPr>
        <p:txBody>
          <a:bodyPr anchorCtr="0" anchor="ctr" bIns="91425" lIns="91425" rIns="91425" tIns="91425">
            <a:noAutofit/>
          </a:bodyPr>
          <a:lstStyle/>
          <a:p>
            <a:pPr lvl="0" algn="ctr">
              <a:spcBef>
                <a:spcPts val="0"/>
              </a:spcBef>
              <a:buNone/>
            </a:pPr>
            <a:r>
              <a:rPr b="1" lang="en" sz="1800">
                <a:solidFill>
                  <a:srgbClr val="FFFFFF"/>
                </a:solidFill>
                <a:latin typeface="Proxima Nova"/>
                <a:ea typeface="Proxima Nova"/>
                <a:cs typeface="Proxima Nova"/>
                <a:sym typeface="Proxima Nova"/>
              </a:rPr>
              <a:t>Sample User Tasks</a:t>
            </a:r>
          </a:p>
        </p:txBody>
      </p:sp>
      <p:pic>
        <p:nvPicPr>
          <p:cNvPr id="102" name="Shape 102"/>
          <p:cNvPicPr preferRelativeResize="0"/>
          <p:nvPr/>
        </p:nvPicPr>
        <p:blipFill rotWithShape="1">
          <a:blip r:embed="rId3">
            <a:alphaModFix/>
          </a:blip>
          <a:srcRect b="0" l="0" r="24058" t="0"/>
          <a:stretch/>
        </p:blipFill>
        <p:spPr>
          <a:xfrm>
            <a:off x="377750" y="1296100"/>
            <a:ext cx="4914399" cy="3261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What’s our data?</a:t>
            </a:r>
          </a:p>
        </p:txBody>
      </p:sp>
      <p:sp>
        <p:nvSpPr>
          <p:cNvPr id="108" name="Shape 108"/>
          <p:cNvSpPr txBox="1"/>
          <p:nvPr/>
        </p:nvSpPr>
        <p:spPr>
          <a:xfrm>
            <a:off x="453525" y="1243300"/>
            <a:ext cx="7901400" cy="3351600"/>
          </a:xfrm>
          <a:prstGeom prst="rect">
            <a:avLst/>
          </a:prstGeom>
          <a:noFill/>
          <a:ln>
            <a:noFill/>
          </a:ln>
        </p:spPr>
        <p:txBody>
          <a:bodyPr anchorCtr="0" anchor="t" bIns="91425" lIns="91425" rIns="91425" tIns="91425">
            <a:noAutofit/>
          </a:bodyPr>
          <a:lstStyle/>
          <a:p>
            <a:pPr lvl="0">
              <a:spcBef>
                <a:spcPts val="0"/>
              </a:spcBef>
              <a:buNone/>
            </a:pPr>
            <a:r>
              <a:rPr b="1" lang="en" sz="1500">
                <a:solidFill>
                  <a:srgbClr val="FFFFFF"/>
                </a:solidFill>
                <a:latin typeface="Proxima Nova"/>
                <a:ea typeface="Proxima Nova"/>
                <a:cs typeface="Proxima Nova"/>
                <a:sym typeface="Proxima Nova"/>
              </a:rPr>
              <a:t>Data Sources and Data</a:t>
            </a:r>
          </a:p>
          <a:p>
            <a:pPr indent="-228600" lvl="0" marL="457200" rtl="0">
              <a:spcBef>
                <a:spcPts val="0"/>
              </a:spcBef>
              <a:buClr>
                <a:srgbClr val="FFE599"/>
              </a:buClr>
              <a:buFont typeface="Proxima Nova"/>
              <a:buChar char="●"/>
            </a:pPr>
            <a:r>
              <a:rPr lang="en" u="sng">
                <a:solidFill>
                  <a:srgbClr val="FFE599"/>
                </a:solidFill>
                <a:latin typeface="Proxima Nova"/>
                <a:ea typeface="Proxima Nova"/>
                <a:cs typeface="Proxima Nova"/>
                <a:sym typeface="Proxima Nova"/>
                <a:hlinkClick r:id="rId3"/>
              </a:rPr>
              <a:t>www.fec.gov</a:t>
            </a:r>
          </a:p>
          <a:p>
            <a:pPr indent="-323850" lvl="1" marL="914400" rtl="0">
              <a:spcBef>
                <a:spcPts val="0"/>
              </a:spcBef>
              <a:buClr>
                <a:srgbClr val="FFFFFF"/>
              </a:buClr>
              <a:buSzPct val="100000"/>
              <a:buFont typeface="Proxima Nova"/>
              <a:buChar char="○"/>
            </a:pPr>
            <a:r>
              <a:rPr lang="en" sz="1500">
                <a:solidFill>
                  <a:srgbClr val="FFFFFF"/>
                </a:solidFill>
                <a:latin typeface="Proxima Nova"/>
                <a:ea typeface="Proxima Nova"/>
                <a:cs typeface="Proxima Nova"/>
                <a:sym typeface="Proxima Nova"/>
              </a:rPr>
              <a:t>Electoral Votes and Popular Votes by state, 1996-2016</a:t>
            </a:r>
          </a:p>
          <a:p>
            <a:pPr indent="-228600" lvl="0" marL="457200" rtl="0">
              <a:spcBef>
                <a:spcPts val="0"/>
              </a:spcBef>
              <a:buClr>
                <a:srgbClr val="FFE599"/>
              </a:buClr>
              <a:buFont typeface="Proxima Nova"/>
              <a:buChar char="●"/>
            </a:pPr>
            <a:r>
              <a:rPr lang="en" u="sng">
                <a:solidFill>
                  <a:srgbClr val="FFE599"/>
                </a:solidFill>
                <a:latin typeface="Proxima Nova"/>
                <a:ea typeface="Proxima Nova"/>
                <a:cs typeface="Proxima Nova"/>
                <a:sym typeface="Proxima Nova"/>
                <a:hlinkClick r:id="rId4"/>
              </a:rPr>
              <a:t>w</a:t>
            </a:r>
            <a:r>
              <a:rPr lang="en" u="sng">
                <a:solidFill>
                  <a:srgbClr val="FFE599"/>
                </a:solidFill>
                <a:latin typeface="Proxima Nova"/>
                <a:ea typeface="Proxima Nova"/>
                <a:cs typeface="Proxima Nova"/>
                <a:sym typeface="Proxima Nova"/>
                <a:hlinkClick r:id="rId5"/>
              </a:rPr>
              <a:t>ww.archives.gov</a:t>
            </a:r>
          </a:p>
          <a:p>
            <a:pPr indent="-228600" lvl="1" marL="914400" rtl="0">
              <a:spcBef>
                <a:spcPts val="0"/>
              </a:spcBef>
              <a:buClr>
                <a:srgbClr val="FFFFFF"/>
              </a:buClr>
              <a:buFont typeface="Proxima Nova"/>
              <a:buChar char="○"/>
            </a:pPr>
            <a:r>
              <a:rPr lang="en">
                <a:solidFill>
                  <a:srgbClr val="FFFFFF"/>
                </a:solidFill>
                <a:latin typeface="Proxima Nova"/>
                <a:ea typeface="Proxima Nova"/>
                <a:cs typeface="Proxima Nova"/>
                <a:sym typeface="Proxima Nova"/>
              </a:rPr>
              <a:t>Electoral Votes by state, pre-1996	</a:t>
            </a:r>
          </a:p>
          <a:p>
            <a:pPr indent="-228600" lvl="0" marL="457200" rtl="0">
              <a:spcBef>
                <a:spcPts val="0"/>
              </a:spcBef>
              <a:buClr>
                <a:srgbClr val="FFE599"/>
              </a:buClr>
              <a:buFont typeface="Proxima Nova"/>
              <a:buChar char="●"/>
            </a:pPr>
            <a:r>
              <a:rPr lang="en" u="sng">
                <a:solidFill>
                  <a:srgbClr val="FFE599"/>
                </a:solidFill>
                <a:latin typeface="Proxima Nova"/>
                <a:ea typeface="Proxima Nova"/>
                <a:cs typeface="Proxima Nova"/>
                <a:sym typeface="Proxima Nova"/>
                <a:hlinkClick r:id="rId6"/>
              </a:rPr>
              <a:t>www.</a:t>
            </a:r>
            <a:r>
              <a:rPr lang="en" u="sng">
                <a:solidFill>
                  <a:srgbClr val="FFE599"/>
                </a:solidFill>
                <a:latin typeface="Proxima Nova"/>
                <a:ea typeface="Proxima Nova"/>
                <a:cs typeface="Proxima Nova"/>
                <a:sym typeface="Proxima Nova"/>
                <a:hlinkClick r:id="rId7"/>
              </a:rPr>
              <a:t>uselectionatlas.org</a:t>
            </a:r>
            <a:r>
              <a:rPr lang="en">
                <a:solidFill>
                  <a:srgbClr val="FFE599"/>
                </a:solidFill>
                <a:latin typeface="Proxima Nova"/>
                <a:ea typeface="Proxima Nova"/>
                <a:cs typeface="Proxima Nova"/>
                <a:sym typeface="Proxima Nova"/>
              </a:rPr>
              <a:t> </a:t>
            </a:r>
          </a:p>
          <a:p>
            <a:pPr indent="-228600" lvl="1" marL="914400" rtl="0">
              <a:spcBef>
                <a:spcPts val="0"/>
              </a:spcBef>
              <a:buClr>
                <a:srgbClr val="FFFFFF"/>
              </a:buClr>
              <a:buFont typeface="Proxima Nova"/>
              <a:buChar char="○"/>
            </a:pPr>
            <a:r>
              <a:rPr lang="en">
                <a:solidFill>
                  <a:srgbClr val="FFFFFF"/>
                </a:solidFill>
                <a:latin typeface="Proxima Nova"/>
                <a:ea typeface="Proxima Nova"/>
                <a:cs typeface="Proxima Nova"/>
                <a:sym typeface="Proxima Nova"/>
              </a:rPr>
              <a:t>Popular votes by state, pre-1996	</a:t>
            </a:r>
          </a:p>
          <a:p>
            <a:pPr indent="-228600" lvl="0" marL="457200" rtl="0">
              <a:spcBef>
                <a:spcPts val="0"/>
              </a:spcBef>
              <a:buClr>
                <a:srgbClr val="FFE599"/>
              </a:buClr>
              <a:buFont typeface="Proxima Nova"/>
              <a:buChar char="●"/>
            </a:pPr>
            <a:r>
              <a:rPr lang="en" u="sng">
                <a:solidFill>
                  <a:srgbClr val="FFE599"/>
                </a:solidFill>
                <a:latin typeface="Proxima Nova"/>
                <a:ea typeface="Proxima Nova"/>
                <a:cs typeface="Proxima Nova"/>
                <a:sym typeface="Proxima Nova"/>
                <a:hlinkClick r:id="rId8"/>
              </a:rPr>
              <a:t>www.electproject.org</a:t>
            </a:r>
          </a:p>
          <a:p>
            <a:pPr indent="-228600" lvl="1" marL="914400" rtl="0">
              <a:spcBef>
                <a:spcPts val="0"/>
              </a:spcBef>
              <a:buClr>
                <a:srgbClr val="FFFFFF"/>
              </a:buClr>
              <a:buFont typeface="Proxima Nova"/>
              <a:buChar char="○"/>
            </a:pPr>
            <a:r>
              <a:rPr lang="en">
                <a:solidFill>
                  <a:srgbClr val="FFFFFF"/>
                </a:solidFill>
                <a:latin typeface="Proxima Nova"/>
                <a:ea typeface="Proxima Nova"/>
                <a:cs typeface="Proxima Nova"/>
                <a:sym typeface="Proxima Nova"/>
              </a:rPr>
              <a:t>Voting eligible and voting age population, 1980-2016</a:t>
            </a:r>
          </a:p>
          <a:p>
            <a:pPr indent="0" lvl="0" marL="0" rtl="0">
              <a:spcBef>
                <a:spcPts val="0"/>
              </a:spcBef>
              <a:buNone/>
            </a:pPr>
            <a:r>
              <a:t/>
            </a:r>
            <a:endParaRPr>
              <a:solidFill>
                <a:srgbClr val="FFFFFF"/>
              </a:solidFill>
              <a:latin typeface="Proxima Nova"/>
              <a:ea typeface="Proxima Nova"/>
              <a:cs typeface="Proxima Nova"/>
              <a:sym typeface="Proxima Nova"/>
            </a:endParaRPr>
          </a:p>
          <a:p>
            <a:pPr indent="0" lvl="0" marL="0" rtl="0">
              <a:spcBef>
                <a:spcPts val="0"/>
              </a:spcBef>
              <a:buNone/>
            </a:pPr>
            <a:r>
              <a:rPr b="1" lang="en" sz="1500">
                <a:solidFill>
                  <a:srgbClr val="FFFFFF"/>
                </a:solidFill>
                <a:latin typeface="Proxima Nova"/>
                <a:ea typeface="Proxima Nova"/>
                <a:cs typeface="Proxima Nova"/>
                <a:sym typeface="Proxima Nova"/>
              </a:rPr>
              <a:t>Metrics</a:t>
            </a:r>
          </a:p>
          <a:p>
            <a:pPr indent="-323850" lvl="0" marL="457200" rtl="0">
              <a:spcBef>
                <a:spcPts val="0"/>
              </a:spcBef>
              <a:buClr>
                <a:srgbClr val="FFFFFF"/>
              </a:buClr>
              <a:buSzPct val="100000"/>
              <a:buFont typeface="Proxima Nova"/>
              <a:buChar char="●"/>
            </a:pPr>
            <a:r>
              <a:rPr b="1" lang="en" sz="1500">
                <a:solidFill>
                  <a:srgbClr val="FFFFFF"/>
                </a:solidFill>
                <a:latin typeface="Proxima Nova"/>
                <a:ea typeface="Proxima Nova"/>
                <a:cs typeface="Proxima Nova"/>
                <a:sym typeface="Proxima Nova"/>
              </a:rPr>
              <a:t>Voter Power</a:t>
            </a:r>
            <a:r>
              <a:rPr lang="en" sz="1500">
                <a:solidFill>
                  <a:srgbClr val="FFFFFF"/>
                </a:solidFill>
                <a:latin typeface="Proxima Nova"/>
                <a:ea typeface="Proxima Nova"/>
                <a:cs typeface="Proxima Nova"/>
                <a:sym typeface="Proxima Nova"/>
              </a:rPr>
              <a:t>: Used </a:t>
            </a:r>
            <a:r>
              <a:rPr lang="en" sz="1500" u="sng">
                <a:solidFill>
                  <a:srgbClr val="FFFFFF"/>
                </a:solidFill>
                <a:latin typeface="Proxima Nova"/>
                <a:ea typeface="Proxima Nova"/>
                <a:cs typeface="Proxima Nova"/>
                <a:sym typeface="Proxima Nova"/>
              </a:rPr>
              <a:t>voting eligible population</a:t>
            </a:r>
            <a:r>
              <a:rPr lang="en" sz="1500">
                <a:solidFill>
                  <a:srgbClr val="FFFFFF"/>
                </a:solidFill>
                <a:latin typeface="Proxima Nova"/>
                <a:ea typeface="Proxima Nova"/>
                <a:cs typeface="Proxima Nova"/>
                <a:sym typeface="Proxima Nova"/>
              </a:rPr>
              <a:t> and </a:t>
            </a:r>
            <a:r>
              <a:rPr lang="en" sz="1500" u="sng">
                <a:solidFill>
                  <a:srgbClr val="FFFFFF"/>
                </a:solidFill>
                <a:latin typeface="Proxima Nova"/>
                <a:ea typeface="Proxima Nova"/>
                <a:cs typeface="Proxima Nova"/>
                <a:sym typeface="Proxima Nova"/>
              </a:rPr>
              <a:t>electoral votes</a:t>
            </a:r>
            <a:r>
              <a:rPr lang="en" sz="1500">
                <a:solidFill>
                  <a:srgbClr val="FFFFFF"/>
                </a:solidFill>
                <a:latin typeface="Proxima Nova"/>
                <a:ea typeface="Proxima Nova"/>
                <a:cs typeface="Proxima Nova"/>
                <a:sym typeface="Proxima Nova"/>
              </a:rPr>
              <a:t> to calculated</a:t>
            </a:r>
          </a:p>
          <a:p>
            <a:pPr indent="-323850" lvl="0" marL="457200" rtl="0">
              <a:spcBef>
                <a:spcPts val="0"/>
              </a:spcBef>
              <a:buClr>
                <a:srgbClr val="FFFFFF"/>
              </a:buClr>
              <a:buSzPct val="100000"/>
              <a:buFont typeface="Proxima Nova"/>
              <a:buChar char="●"/>
            </a:pPr>
            <a:r>
              <a:rPr b="1" lang="en" sz="1500">
                <a:solidFill>
                  <a:srgbClr val="FFFFFF"/>
                </a:solidFill>
                <a:latin typeface="Proxima Nova"/>
                <a:ea typeface="Proxima Nova"/>
                <a:cs typeface="Proxima Nova"/>
                <a:sym typeface="Proxima Nova"/>
              </a:rPr>
              <a:t>EC/Popular Vote Margins</a:t>
            </a:r>
            <a:r>
              <a:rPr lang="en" sz="1500">
                <a:solidFill>
                  <a:srgbClr val="FFFFFF"/>
                </a:solidFill>
                <a:latin typeface="Proxima Nova"/>
                <a:ea typeface="Proxima Nova"/>
                <a:cs typeface="Proxima Nova"/>
                <a:sym typeface="Proxima Nova"/>
              </a:rPr>
              <a:t>: Used </a:t>
            </a:r>
            <a:r>
              <a:rPr lang="en" sz="1500" u="sng">
                <a:solidFill>
                  <a:srgbClr val="FFFFFF"/>
                </a:solidFill>
                <a:latin typeface="Proxima Nova"/>
                <a:ea typeface="Proxima Nova"/>
                <a:cs typeface="Proxima Nova"/>
                <a:sym typeface="Proxima Nova"/>
              </a:rPr>
              <a:t>electoral votes</a:t>
            </a:r>
            <a:r>
              <a:rPr lang="en" sz="1500">
                <a:solidFill>
                  <a:srgbClr val="FFFFFF"/>
                </a:solidFill>
                <a:latin typeface="Proxima Nova"/>
                <a:ea typeface="Proxima Nova"/>
                <a:cs typeface="Proxima Nova"/>
                <a:sym typeface="Proxima Nova"/>
              </a:rPr>
              <a:t> and </a:t>
            </a:r>
            <a:r>
              <a:rPr lang="en" sz="1500" u="sng">
                <a:solidFill>
                  <a:srgbClr val="FFFFFF"/>
                </a:solidFill>
                <a:latin typeface="Proxima Nova"/>
                <a:ea typeface="Proxima Nova"/>
                <a:cs typeface="Proxima Nova"/>
                <a:sym typeface="Proxima Nova"/>
              </a:rPr>
              <a:t>popular votes</a:t>
            </a:r>
            <a:r>
              <a:rPr lang="en" sz="1500">
                <a:solidFill>
                  <a:srgbClr val="FFFFFF"/>
                </a:solidFill>
                <a:latin typeface="Proxima Nova"/>
                <a:ea typeface="Proxima Nova"/>
                <a:cs typeface="Proxima Nova"/>
                <a:sym typeface="Proxima Nova"/>
              </a:rPr>
              <a:t> to calculate</a:t>
            </a:r>
          </a:p>
          <a:p>
            <a:pPr lvl="0">
              <a:spcBef>
                <a:spcPts val="0"/>
              </a:spcBef>
              <a:buNone/>
            </a:pPr>
            <a:r>
              <a:t/>
            </a:r>
            <a:endParaRPr>
              <a:solidFill>
                <a:srgbClr val="FFFFFF"/>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Feedback and Comments</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Please send feedback to</a:t>
            </a:r>
          </a:p>
          <a:p>
            <a:pPr indent="-228600" lvl="1" marL="914400" rtl="0">
              <a:lnSpc>
                <a:spcPct val="100000"/>
              </a:lnSpc>
              <a:spcBef>
                <a:spcPts val="0"/>
              </a:spcBef>
              <a:spcAft>
                <a:spcPts val="0"/>
              </a:spcAft>
            </a:pPr>
            <a:r>
              <a:rPr lang="en" sz="2100"/>
              <a:t>Cendy Lin: cendylin@ischool.berkeley.edu </a:t>
            </a:r>
          </a:p>
          <a:p>
            <a:pPr indent="-228600" lvl="1" marL="914400" rtl="0">
              <a:lnSpc>
                <a:spcPct val="100000"/>
              </a:lnSpc>
              <a:spcBef>
                <a:spcPts val="0"/>
              </a:spcBef>
              <a:spcAft>
                <a:spcPts val="0"/>
              </a:spcAft>
            </a:pPr>
            <a:r>
              <a:rPr lang="en" sz="2100"/>
              <a:t>Lisa Minas: lisajune@ischool.berkeley.edu</a:t>
            </a:r>
          </a:p>
          <a:p>
            <a:pPr indent="-228600" lvl="1" marL="914400" rtl="0">
              <a:lnSpc>
                <a:spcPct val="100000"/>
              </a:lnSpc>
              <a:spcBef>
                <a:spcPts val="0"/>
              </a:spcBef>
              <a:spcAft>
                <a:spcPts val="0"/>
              </a:spcAft>
            </a:pPr>
            <a:r>
              <a:rPr lang="en" sz="2100"/>
              <a:t>Scott Marler: scott.marler@ischool.berkeley.edu</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