
<file path=[Content_Types].xml><?xml version="1.0" encoding="utf-8"?>
<Types xmlns="http://schemas.openxmlformats.org/package/2006/content-types">
  <Default Extension="png" ContentType="image/png"/>
  <Default Extension="png&amp;ehk=XkkFci4TVz5wjTm0m01TqQ&amp;r=0&amp;pid=OfficeInsert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  <p:embeddedFont>
      <p:font typeface="Averag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Mina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68" autoAdjust="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02T07:01:56.116" idx="1">
    <p:pos x="6000" y="0"/>
    <p:text>Maybe include the layout we kind of liked here?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SCOTT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SCOTT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SCOTT</a:t>
            </a: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LISA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Why does the map have three colors?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 can’t find popular margin by state.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Too strong of a message.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 don’t understand the gap table.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LISA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CENDY</a:t>
            </a: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LISA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Friends and family: the best guinea pigs.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For the filters - use radial buttons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CENDY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8610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&amp;ehk=XkkFci4TVz5wjTm0m01TqQ&amp;r=0&amp;pid=OfficeInsert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Average" panose="020B0604020202020204" charset="0"/>
              </a:rPr>
              <a:t>Electoral College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Cendy Lin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Lisa Minas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Scott Marler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verage" panose="020B0604020202020204" charset="0"/>
              </a:rPr>
              <a:t>Review of Project</a:t>
            </a:r>
            <a:endParaRPr lang="en" dirty="0">
              <a:latin typeface="Averag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1234115"/>
            <a:ext cx="3967692" cy="36269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2" y="1234115"/>
            <a:ext cx="4210048" cy="36438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verage" panose="020B0604020202020204" charset="0"/>
              </a:rPr>
              <a:t>Usability Testing</a:t>
            </a:r>
            <a:endParaRPr lang="en" dirty="0">
              <a:latin typeface="Average" panose="020B0604020202020204" charset="0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53525" y="1083502"/>
            <a:ext cx="8378775" cy="33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Average" panose="020B0604020202020204" charset="0"/>
              </a:rPr>
              <a:t>Pre-evaluation questions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In your own words, what is the Electoral College?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Do you have any opinion(s) about the Electoral College? If so, please share them.</a:t>
            </a:r>
          </a:p>
          <a:p>
            <a:r>
              <a:rPr lang="en-US" sz="1600" dirty="0">
                <a:solidFill>
                  <a:schemeClr val="accent3"/>
                </a:solidFill>
                <a:latin typeface="Average" panose="020B0604020202020204" charset="0"/>
              </a:rPr>
              <a:t>Usability Test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How many Electors does your home state have as of 2016?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How many Electors did your state have in 1980?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What was the popular vote margin in your state in 2004?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Looking at the Election Results map for any year, describe what the three different state colors represent.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Which states had the highest and lowest voter power in 2008?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Since 1980, which years would have had different election results under a popular vote system?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Navigate to your state legislature’s webpage</a:t>
            </a:r>
          </a:p>
          <a:p>
            <a:r>
              <a:rPr lang="en-US" sz="1600" dirty="0">
                <a:solidFill>
                  <a:schemeClr val="accent3"/>
                </a:solidFill>
                <a:latin typeface="Average" panose="020B0604020202020204" charset="0"/>
              </a:rPr>
              <a:t>Debrief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In your own words, what is “voter power”?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Do you feel like you understand any more about the Electoral College than you did initially?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Do you feel any differently now about the Electoral College than you did initially?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 panose="020B0604020202020204" charset="0"/>
              </a:rPr>
              <a:t>Did this visualization raise any questions for you that remain unanswered?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verage" panose="020B0604020202020204" charset="0"/>
              </a:rPr>
              <a:t>User Feedback</a:t>
            </a:r>
            <a:endParaRPr lang="en" dirty="0">
              <a:latin typeface="Average" panose="020B060402020202020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Average" panose="020B0604020202020204" charset="0"/>
            </a:endParaRPr>
          </a:p>
        </p:txBody>
      </p:sp>
      <p:pic>
        <p:nvPicPr>
          <p:cNvPr id="77" name="Shape 77" descr="User, Group, Icon, Person, ..."/>
          <p:cNvPicPr preferRelativeResize="0"/>
          <p:nvPr/>
        </p:nvPicPr>
        <p:blipFill rotWithShape="1">
          <a:blip r:embed="rId3">
            <a:alphaModFix/>
          </a:blip>
          <a:srcRect b="6568"/>
          <a:stretch/>
        </p:blipFill>
        <p:spPr>
          <a:xfrm>
            <a:off x="2058461" y="2795075"/>
            <a:ext cx="5027076" cy="23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311700" y="2567775"/>
            <a:ext cx="1562100" cy="1302900"/>
          </a:xfrm>
          <a:prstGeom prst="wedgeRectCallout">
            <a:avLst>
              <a:gd name="adj1" fmla="val 70290"/>
              <a:gd name="adj2" fmla="val 39170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900" dirty="0">
                <a:solidFill>
                  <a:srgbClr val="FFFFFF"/>
                </a:solidFill>
                <a:latin typeface="Average" panose="020B0604020202020204" charset="0"/>
                <a:ea typeface="Proxima Nova"/>
                <a:cs typeface="Proxima Nova"/>
                <a:sym typeface="Proxima Nova"/>
              </a:rPr>
              <a:t>Message is worded too strongly.</a:t>
            </a:r>
          </a:p>
        </p:txBody>
      </p:sp>
      <p:sp>
        <p:nvSpPr>
          <p:cNvPr id="79" name="Shape 79"/>
          <p:cNvSpPr/>
          <p:nvPr/>
        </p:nvSpPr>
        <p:spPr>
          <a:xfrm>
            <a:off x="7270200" y="2567775"/>
            <a:ext cx="1562100" cy="1302900"/>
          </a:xfrm>
          <a:prstGeom prst="wedgeRectCallout">
            <a:avLst>
              <a:gd name="adj1" fmla="val -71646"/>
              <a:gd name="adj2" fmla="val 40794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900" dirty="0">
                <a:solidFill>
                  <a:srgbClr val="FFFFFF"/>
                </a:solidFill>
                <a:latin typeface="Average" panose="020B0604020202020204" charset="0"/>
                <a:ea typeface="Proxima Nova"/>
                <a:cs typeface="Proxima Nova"/>
                <a:sym typeface="Proxima Nova"/>
              </a:rPr>
              <a:t>I don’t understand the gap table.</a:t>
            </a:r>
          </a:p>
        </p:txBody>
      </p:sp>
      <p:sp>
        <p:nvSpPr>
          <p:cNvPr id="80" name="Shape 80"/>
          <p:cNvSpPr/>
          <p:nvPr/>
        </p:nvSpPr>
        <p:spPr>
          <a:xfrm>
            <a:off x="2148600" y="1191950"/>
            <a:ext cx="2286000" cy="1428900"/>
          </a:xfrm>
          <a:prstGeom prst="wedgeRectCallout">
            <a:avLst>
              <a:gd name="adj1" fmla="val 28695"/>
              <a:gd name="adj2" fmla="val 70561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900" dirty="0">
                <a:solidFill>
                  <a:srgbClr val="FFFFFF"/>
                </a:solidFill>
                <a:latin typeface="Average" panose="020B0604020202020204" charset="0"/>
                <a:ea typeface="Proxima Nova"/>
                <a:cs typeface="Proxima Nova"/>
                <a:sym typeface="Proxima Nova"/>
              </a:rPr>
              <a:t>Why does the map have three colors?</a:t>
            </a:r>
          </a:p>
          <a:p>
            <a:pPr lvl="0" algn="ctr"/>
            <a:r>
              <a:rPr lang="en-US" sz="1900" dirty="0">
                <a:solidFill>
                  <a:srgbClr val="FFFFFF"/>
                </a:solidFill>
                <a:latin typeface="Average" panose="020B0604020202020204" charset="0"/>
                <a:ea typeface="Proxima Nova"/>
                <a:cs typeface="Proxima Nova"/>
                <a:sym typeface="Proxima Nova"/>
              </a:rPr>
              <a:t>What’s that asterisk?</a:t>
            </a:r>
          </a:p>
        </p:txBody>
      </p:sp>
      <p:sp>
        <p:nvSpPr>
          <p:cNvPr id="81" name="Shape 81"/>
          <p:cNvSpPr/>
          <p:nvPr/>
        </p:nvSpPr>
        <p:spPr>
          <a:xfrm>
            <a:off x="4709400" y="1191950"/>
            <a:ext cx="2286000" cy="1428900"/>
          </a:xfrm>
          <a:prstGeom prst="wedgeRectCallout">
            <a:avLst>
              <a:gd name="adj1" fmla="val -28695"/>
              <a:gd name="adj2" fmla="val 71301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900" dirty="0">
                <a:solidFill>
                  <a:srgbClr val="FFFFFF"/>
                </a:solidFill>
                <a:latin typeface="Average" panose="020B0604020202020204" charset="0"/>
                <a:ea typeface="Proxima Nova"/>
                <a:cs typeface="Proxima Nova"/>
                <a:sym typeface="Proxima Nova"/>
              </a:rPr>
              <a:t>I misinterpreted Voter Power and Popular Margin.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>
                <a:latin typeface="Average" panose="020B0604020202020204" charset="0"/>
              </a:rPr>
              <a:t>MoSCoW</a:t>
            </a:r>
            <a:r>
              <a:rPr lang="en-US" dirty="0">
                <a:latin typeface="Average" panose="020B0604020202020204" charset="0"/>
              </a:rPr>
              <a:t> List</a:t>
            </a:r>
            <a:endParaRPr lang="en" dirty="0">
              <a:latin typeface="Average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699" y="1135554"/>
            <a:ext cx="3263455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rage"/>
                <a:sym typeface="Average"/>
              </a:rPr>
              <a:t>Must</a:t>
            </a:r>
          </a:p>
        </p:txBody>
      </p:sp>
      <p:sp>
        <p:nvSpPr>
          <p:cNvPr id="6" name="Rectangle 5"/>
          <p:cNvSpPr/>
          <p:nvPr/>
        </p:nvSpPr>
        <p:spPr>
          <a:xfrm>
            <a:off x="7867192" y="1135554"/>
            <a:ext cx="1060580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rage"/>
              </a:rPr>
              <a:t>Won’t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0624" y="1135554"/>
            <a:ext cx="1591711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rage"/>
              </a:rPr>
              <a:t>Should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7806" y="1135554"/>
            <a:ext cx="2413916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rage"/>
              </a:rPr>
              <a:t>Could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0624" y="1585258"/>
            <a:ext cx="1591711" cy="2246769"/>
          </a:xfrm>
          <a:prstGeom prst="rect">
            <a:avLst/>
          </a:prstGeom>
          <a:noFill/>
        </p:spPr>
        <p:txBody>
          <a:bodyPr wrap="square" lIns="45720" tIns="91440" rIns="4572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/>
                <a:sym typeface="Average"/>
              </a:rPr>
              <a:t>Need to emphasize the interactivity of the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/>
                <a:sym typeface="Average"/>
              </a:rPr>
              <a:t>Voter Power - Hard to see that FL is lower than CA (add light horizontal gridlines)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806" y="1585258"/>
            <a:ext cx="2413916" cy="3108543"/>
          </a:xfrm>
          <a:prstGeom prst="rect">
            <a:avLst/>
          </a:prstGeom>
          <a:noFill/>
        </p:spPr>
        <p:txBody>
          <a:bodyPr wrap="square" lIns="45720" tIns="91440" rIns="4572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/>
              </a:rPr>
              <a:t>Infographic should be interactive - Or use state as an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/>
              </a:rPr>
              <a:t>Provide explanation about what a negative number means in popular vote and emphasize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/>
              </a:rPr>
              <a:t>Show shortest path vs popular vote margin visually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/>
              </a:rPr>
              <a:t>Show winning candidate in system comparison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/>
              </a:rPr>
              <a:t>Add infographic for voter power?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7193" y="1568339"/>
            <a:ext cx="965108" cy="738664"/>
          </a:xfrm>
          <a:prstGeom prst="rect">
            <a:avLst/>
          </a:prstGeom>
          <a:noFill/>
        </p:spPr>
        <p:txBody>
          <a:bodyPr wrap="square" lIns="45720" tIns="91440" rIns="4572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Average"/>
              </a:rPr>
              <a:t>Flip axes on voter power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1701" y="1585259"/>
            <a:ext cx="3263453" cy="3539430"/>
          </a:xfrm>
          <a:noFill/>
        </p:spPr>
        <p:txBody>
          <a:bodyPr wrap="square" lIns="45720" tIns="91440" rIns="45720" bIns="0" rtlCol="0">
            <a:sp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  <a:sym typeface="Arial"/>
              </a:rPr>
              <a:t>Move results and margin to top of map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  <a:sym typeface="Arial"/>
              </a:rPr>
              <a:t>Add state margin to tooltip in electoral map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  <a:sym typeface="Arial"/>
              </a:rPr>
              <a:t>Use scrollbar year for both viz, take out "ALL" from scroll bar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  <a:sym typeface="Arial"/>
              </a:rPr>
              <a:t>Be consistent with placement of year filter (on top) and party legend (bottom)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  <a:sym typeface="Arial"/>
              </a:rPr>
              <a:t>Asterisk of "swing state" should connect to footnote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  <a:sym typeface="Arial"/>
              </a:rPr>
              <a:t>Infographic - need to add footnote that Winner Takes All apples to most, not all states (Maine, Nebraska)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  <a:sym typeface="Arial"/>
              </a:rPr>
              <a:t>Embed into Berkeley server site!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cs typeface="Arial"/>
                <a:sym typeface="Arial"/>
              </a:rPr>
              <a:t>Remove margin multiple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6689" y="1612995"/>
            <a:ext cx="7726000" cy="3401333"/>
            <a:chOff x="326689" y="1612995"/>
            <a:chExt cx="7726000" cy="3401333"/>
          </a:xfrm>
        </p:grpSpPr>
        <p:grpSp>
          <p:nvGrpSpPr>
            <p:cNvPr id="15" name="Group 14"/>
            <p:cNvGrpSpPr/>
            <p:nvPr/>
          </p:nvGrpSpPr>
          <p:grpSpPr>
            <a:xfrm>
              <a:off x="326689" y="1612995"/>
              <a:ext cx="5278005" cy="3401333"/>
              <a:chOff x="326689" y="1612995"/>
              <a:chExt cx="5278005" cy="340133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689" y="3543548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689" y="1612995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689" y="2034964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689" y="2469679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689" y="2895132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689" y="3958597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689" y="4596213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689" y="4804162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85614" y="2467022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382830" y="3741934"/>
                <a:ext cx="221864" cy="210166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382830" y="2245130"/>
                <a:ext cx="221864" cy="210166"/>
              </a:xfrm>
              <a:prstGeom prst="rect">
                <a:avLst/>
              </a:prstGeom>
            </p:spPr>
          </p:pic>
        </p:grpSp>
        <p:pic>
          <p:nvPicPr>
            <p:cNvPr id="31" name="Graphic 30" descr="No sign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5703" y="1680826"/>
              <a:ext cx="210312" cy="210312"/>
            </a:xfrm>
            <a:prstGeom prst="rect">
              <a:avLst/>
            </a:prstGeom>
          </p:spPr>
        </p:pic>
        <p:pic>
          <p:nvPicPr>
            <p:cNvPr id="35" name="Graphic 34" descr="No sign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2377" y="1659636"/>
              <a:ext cx="210312" cy="2103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verage" panose="020B0604020202020204" charset="0"/>
              </a:rPr>
              <a:t>What Changed?</a:t>
            </a:r>
            <a:endParaRPr lang="en" dirty="0">
              <a:latin typeface="Average" panose="020B0604020202020204" charset="0"/>
            </a:endParaRPr>
          </a:p>
        </p:txBody>
      </p:sp>
      <p:sp>
        <p:nvSpPr>
          <p:cNvPr id="12" name="Shape 92"/>
          <p:cNvSpPr txBox="1"/>
          <p:nvPr/>
        </p:nvSpPr>
        <p:spPr>
          <a:xfrm>
            <a:off x="407963" y="1233431"/>
            <a:ext cx="8229599" cy="3556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0" dirty="0">
                <a:solidFill>
                  <a:srgbClr val="FFFFFF"/>
                </a:solidFill>
                <a:latin typeface="Average" panose="020B0604020202020204" charset="0"/>
                <a:ea typeface="Proxima Nova"/>
                <a:cs typeface="Proxima Nova"/>
                <a:sym typeface="Proxima Nova"/>
              </a:rPr>
              <a:t>Demo</a:t>
            </a:r>
            <a:endParaRPr lang="en" sz="8000" dirty="0">
              <a:solidFill>
                <a:srgbClr val="FFFFFF"/>
              </a:solidFill>
              <a:latin typeface="Average" panose="020B0604020202020204" charset="0"/>
              <a:ea typeface="Proxima Nova"/>
              <a:cs typeface="Proxima Nova"/>
              <a:sym typeface="Proxima Nova"/>
            </a:endParaRPr>
          </a:p>
          <a:p>
            <a:pPr lvl="0" algn="ctr" rtl="0">
              <a:spcBef>
                <a:spcPts val="0"/>
              </a:spcBef>
              <a:buNone/>
            </a:pPr>
            <a:endParaRPr sz="8000" dirty="0">
              <a:solidFill>
                <a:srgbClr val="FFFFFF"/>
              </a:solidFill>
              <a:latin typeface="Average" panose="020B0604020202020204" charset="0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Tools </a:t>
            </a:r>
            <a:r>
              <a:rPr lang="en-US" dirty="0">
                <a:latin typeface="Average" panose="020B0604020202020204" charset="0"/>
              </a:rPr>
              <a:t>Used</a:t>
            </a:r>
            <a:endParaRPr lang="en" dirty="0">
              <a:latin typeface="Average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00" y="1135554"/>
            <a:ext cx="2873666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rage"/>
                <a:sym typeface="Average"/>
              </a:rPr>
              <a:t>Tableau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2569" y="1135554"/>
            <a:ext cx="1839731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rage"/>
              </a:rPr>
              <a:t>Excel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6157" y="1135554"/>
            <a:ext cx="1839731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rage"/>
              </a:rPr>
              <a:t>Illustrator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5152" y="1135554"/>
            <a:ext cx="1839731" cy="4497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rage"/>
              </a:rPr>
              <a:t>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4630" y="1568337"/>
            <a:ext cx="1841098" cy="2308324"/>
          </a:xfrm>
          <a:prstGeom prst="rect">
            <a:avLst/>
          </a:prstGeom>
          <a:noFill/>
        </p:spPr>
        <p:txBody>
          <a:bodyPr wrap="square" lIns="45720" tIns="91440" rIns="4572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verage"/>
                <a:sym typeface="Average"/>
              </a:rPr>
              <a:t>Easy to create and manipulate shapes and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verage"/>
                <a:sym typeface="Average"/>
              </a:rPr>
              <a:t>Infographic did not require interaction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23625" y="1568337"/>
            <a:ext cx="1841098" cy="2031325"/>
          </a:xfrm>
          <a:prstGeom prst="rect">
            <a:avLst/>
          </a:prstGeom>
          <a:noFill/>
        </p:spPr>
        <p:txBody>
          <a:bodyPr wrap="square" lIns="45720" tIns="91440" rIns="4572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verage"/>
              </a:rPr>
              <a:t>Extra information that doesn’t fit within the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verage"/>
              </a:rPr>
              <a:t>Need to have it on a website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042" y="1551418"/>
            <a:ext cx="1841099" cy="1754326"/>
          </a:xfrm>
          <a:prstGeom prst="rect">
            <a:avLst/>
          </a:prstGeom>
          <a:noFill/>
        </p:spPr>
        <p:txBody>
          <a:bodyPr wrap="square" lIns="45720" tIns="91440" rIns="4572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verage"/>
              </a:rPr>
              <a:t>Easy data manipulation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Average"/>
              </a:rPr>
              <a:t>Common format (csv) between programs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311701" y="1585259"/>
            <a:ext cx="2873665" cy="3139321"/>
          </a:xfrm>
          <a:noFill/>
        </p:spPr>
        <p:txBody>
          <a:bodyPr wrap="square" lIns="45720" tIns="91440" rIns="45720" bIns="0" rtlCol="0">
            <a:sp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  <a:sym typeface="Arial"/>
              </a:rPr>
              <a:t>Allows quick iterations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  <a:sym typeface="Arial"/>
              </a:rPr>
              <a:t>Dashboard functionality automatically adjusted with our iterations and allowed us to make a seamless interactive story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  <a:sym typeface="Arial"/>
              </a:rPr>
              <a:t>We knew how to use it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  <a:sym typeface="Arial"/>
              </a:rPr>
              <a:t>Good for mapping and graphs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  <a:sym typeface="Arial"/>
              </a:rPr>
              <a:t>Intuitive filtering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verage" panose="020B0604020202020204" charset="0"/>
              </a:rPr>
              <a:t>Thank you!</a:t>
            </a:r>
            <a:endParaRPr lang="en" dirty="0">
              <a:latin typeface="Average" panose="020B0604020202020204" charset="0"/>
            </a:endParaRPr>
          </a:p>
        </p:txBody>
      </p:sp>
      <p:sp>
        <p:nvSpPr>
          <p:cNvPr id="12" name="Shape 92"/>
          <p:cNvSpPr txBox="1"/>
          <p:nvPr/>
        </p:nvSpPr>
        <p:spPr>
          <a:xfrm>
            <a:off x="407963" y="1233431"/>
            <a:ext cx="8229599" cy="3556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8000" dirty="0">
                <a:solidFill>
                  <a:srgbClr val="FFFFFF"/>
                </a:solidFill>
                <a:latin typeface="Average" panose="020B0604020202020204" charset="0"/>
                <a:ea typeface="Proxima Nova"/>
                <a:cs typeface="Proxima Nova"/>
                <a:sym typeface="Proxima Nova"/>
              </a:rPr>
              <a:t>Questions?</a:t>
            </a:r>
            <a:endParaRPr lang="en" sz="8000" dirty="0">
              <a:solidFill>
                <a:srgbClr val="FFFFFF"/>
              </a:solidFill>
              <a:latin typeface="Average" panose="020B0604020202020204" charset="0"/>
              <a:ea typeface="Proxima Nova"/>
              <a:cs typeface="Proxima Nova"/>
              <a:sym typeface="Proxima Nova"/>
            </a:endParaRPr>
          </a:p>
          <a:p>
            <a:pPr lvl="0" algn="ctr" rtl="0">
              <a:spcBef>
                <a:spcPts val="0"/>
              </a:spcBef>
              <a:buNone/>
            </a:pPr>
            <a:endParaRPr sz="8000" dirty="0">
              <a:solidFill>
                <a:srgbClr val="FFFFFF"/>
              </a:solidFill>
              <a:latin typeface="Average" panose="020B060402020202020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63239111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536</Words>
  <Application>Microsoft Office PowerPoint</Application>
  <PresentationFormat>On-screen Show (16:9)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Proxima Nova</vt:lpstr>
      <vt:lpstr>Oswald</vt:lpstr>
      <vt:lpstr>Arial</vt:lpstr>
      <vt:lpstr>Average</vt:lpstr>
      <vt:lpstr>slate</vt:lpstr>
      <vt:lpstr>Electoral College</vt:lpstr>
      <vt:lpstr>Review of Project</vt:lpstr>
      <vt:lpstr>Usability Testing</vt:lpstr>
      <vt:lpstr>User Feedback </vt:lpstr>
      <vt:lpstr>MoSCoW List</vt:lpstr>
      <vt:lpstr>What Changed?</vt:lpstr>
      <vt:lpstr>Tools Used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Electoral College</dc:title>
  <cp:lastModifiedBy>lisa minas</cp:lastModifiedBy>
  <cp:revision>12</cp:revision>
  <dcterms:modified xsi:type="dcterms:W3CDTF">2017-04-18T04:44:04Z</dcterms:modified>
</cp:coreProperties>
</file>