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9CA-AFBC-474A-A337-CF0F0CA324D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F47D-A105-4491-A4F6-7A00AFEF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7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9CA-AFBC-474A-A337-CF0F0CA324D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F47D-A105-4491-A4F6-7A00AFEF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3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9CA-AFBC-474A-A337-CF0F0CA324D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F47D-A105-4491-A4F6-7A00AFEF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9CA-AFBC-474A-A337-CF0F0CA324D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F47D-A105-4491-A4F6-7A00AFEF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9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9CA-AFBC-474A-A337-CF0F0CA324D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F47D-A105-4491-A4F6-7A00AFEF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4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9CA-AFBC-474A-A337-CF0F0CA324D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F47D-A105-4491-A4F6-7A00AFEF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7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9CA-AFBC-474A-A337-CF0F0CA324D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F47D-A105-4491-A4F6-7A00AFEF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9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9CA-AFBC-474A-A337-CF0F0CA324D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F47D-A105-4491-A4F6-7A00AFEF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9CA-AFBC-474A-A337-CF0F0CA324D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F47D-A105-4491-A4F6-7A00AFEF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3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9CA-AFBC-474A-A337-CF0F0CA324D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F47D-A105-4491-A4F6-7A00AFEF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79CA-AFBC-474A-A337-CF0F0CA324D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F47D-A105-4491-A4F6-7A00AFEF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5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79CA-AFBC-474A-A337-CF0F0CA324D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F47D-A105-4491-A4F6-7A00AFEF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bguides.princeton.edu/elections#s-lg-box-1612384" TargetMode="External"/><Relationship Id="rId2" Type="http://schemas.openxmlformats.org/officeDocument/2006/relationships/hyperlink" Target="http://www.electproject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eople-press.org/2014/06/12/political-polarization-in-the-american-public/" TargetMode="External"/><Relationship Id="rId5" Type="http://schemas.openxmlformats.org/officeDocument/2006/relationships/hyperlink" Target="http://www.gallup.com/poll/1675/most-important-problem.aspx" TargetMode="External"/><Relationship Id="rId4" Type="http://schemas.openxmlformats.org/officeDocument/2006/relationships/hyperlink" Target="http://www.census.gov/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Demographic breakdow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577" y="4607903"/>
            <a:ext cx="3911529" cy="134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emographic break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61" y="4410286"/>
            <a:ext cx="3368160" cy="16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ubble char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6"/>
          <a:stretch/>
        </p:blipFill>
        <p:spPr bwMode="auto">
          <a:xfrm>
            <a:off x="815022" y="616793"/>
            <a:ext cx="4136925" cy="23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4327" y="600364"/>
            <a:ext cx="4174837" cy="2429163"/>
          </a:xfrm>
          <a:prstGeom prst="rect">
            <a:avLst/>
          </a:prstGeom>
          <a:solidFill>
            <a:srgbClr val="D9D9D9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52836" y="600364"/>
            <a:ext cx="4174837" cy="2429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51160" y="3147807"/>
            <a:ext cx="1891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Voter Turnout General</a:t>
            </a:r>
          </a:p>
        </p:txBody>
      </p:sp>
      <p:pic>
        <p:nvPicPr>
          <p:cNvPr id="1026" name="Picture 2" descr="Image result for horizontal bar char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7"/>
          <a:stretch/>
        </p:blipFill>
        <p:spPr bwMode="auto">
          <a:xfrm>
            <a:off x="9345813" y="703907"/>
            <a:ext cx="1710111" cy="222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688109" y="3158836"/>
            <a:ext cx="440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655781" y="540327"/>
            <a:ext cx="32328" cy="261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50112" y="3203133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Registered Voters/EC vote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0109" y="1491779"/>
            <a:ext cx="11222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Turnout</a:t>
            </a:r>
          </a:p>
          <a:p>
            <a:r>
              <a:rPr lang="en-US" dirty="0"/>
              <a:t>- </a:t>
            </a:r>
            <a:r>
              <a:rPr lang="en-US" sz="1400" dirty="0"/>
              <a:t>R vs D drill down?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77999" y="1007500"/>
            <a:ext cx="2239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One data point per state, size = size of voting population, color = </a:t>
            </a:r>
            <a:r>
              <a:rPr lang="en-US" b="1" dirty="0" err="1"/>
              <a:t>dem</a:t>
            </a:r>
            <a:r>
              <a:rPr lang="en-US" b="1" dirty="0"/>
              <a:t>/rep split Animate over time?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846618" y="3158836"/>
            <a:ext cx="440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H="1" flipV="1">
            <a:off x="5814290" y="540327"/>
            <a:ext cx="32328" cy="261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09748" y="1408745"/>
            <a:ext cx="116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81087" y="1097335"/>
            <a:ext cx="2558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bar charts for voter turnout for general elections vs gubernatorial elections.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7999" y="147997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General Elections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22471" y="147997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Gubernatorial Elections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4327" y="4050253"/>
            <a:ext cx="4174837" cy="2429163"/>
          </a:xfrm>
          <a:prstGeom prst="rect">
            <a:avLst/>
          </a:prstGeom>
          <a:solidFill>
            <a:srgbClr val="D9D9D9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Unemployment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Ethnic breakdown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% Immigrants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Income breakdown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Age breakdown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Union state?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5781" y="3713620"/>
            <a:ext cx="454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Demographics or Voter Demographic Analysis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52836" y="4050253"/>
            <a:ext cx="4174837" cy="2429163"/>
          </a:xfrm>
          <a:prstGeom prst="rect">
            <a:avLst/>
          </a:prstGeom>
          <a:solidFill>
            <a:srgbClr val="D9D9D9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Partisan Gap (polarization)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Partisan gap on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president at the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Senate split/house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Defining issues at the time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36508" y="3736277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Political Landscape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42325" y="3147807"/>
            <a:ext cx="2314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Voter Turnout Gubernatorial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 flipV="1">
            <a:off x="8081122" y="630324"/>
            <a:ext cx="32328" cy="24385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Speech Bubble: Rectangle with Corners Rounded 30"/>
          <p:cNvSpPr/>
          <p:nvPr/>
        </p:nvSpPr>
        <p:spPr>
          <a:xfrm>
            <a:off x="3949385" y="438521"/>
            <a:ext cx="1586975" cy="854883"/>
          </a:xfrm>
          <a:prstGeom prst="wedgeRoundRectCallout">
            <a:avLst>
              <a:gd name="adj1" fmla="val -32473"/>
              <a:gd name="adj2" fmla="val 63238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Rollover on state here highlights changes view for other graphs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343277" y="-133685"/>
            <a:ext cx="2055090" cy="615765"/>
          </a:xfrm>
          <a:prstGeom prst="rect">
            <a:avLst/>
          </a:prstGeom>
          <a:solidFill>
            <a:schemeClr val="accent2">
              <a:alpha val="7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 Key/Filter</a:t>
            </a:r>
          </a:p>
        </p:txBody>
      </p:sp>
    </p:spTree>
    <p:extLst>
      <p:ext uri="{BB962C8B-B14F-4D97-AF65-F5344CB8AC3E}">
        <p14:creationId xmlns:p14="http://schemas.microsoft.com/office/powerpoint/2010/main" val="294207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74072" y="388143"/>
            <a:ext cx="488141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Electoral College Data: </a:t>
            </a:r>
            <a:r>
              <a:rPr lang="en-US" dirty="0">
                <a:hlinkClick r:id="rId2"/>
              </a:rPr>
              <a:t>http://www.electproject.org/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Gubernatorial Elections (and a lot of other </a:t>
            </a:r>
            <a:r>
              <a:rPr lang="en-US" dirty="0" err="1"/>
              <a:t>other</a:t>
            </a:r>
            <a:r>
              <a:rPr lang="en-US" dirty="0"/>
              <a:t> election data): </a:t>
            </a:r>
            <a:r>
              <a:rPr lang="en-US" dirty="0">
                <a:hlinkClick r:id="rId3"/>
              </a:rPr>
              <a:t>http://libguides.princeton.edu/elections#s-lg-box-1612384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Census </a:t>
            </a:r>
            <a:r>
              <a:rPr lang="en-US" dirty="0" err="1"/>
              <a:t>Burea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http://www.census.gov/data.html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Political issues (polling data, Gallup): </a:t>
            </a:r>
            <a:r>
              <a:rPr lang="en-US" dirty="0">
                <a:hlinkClick r:id="rId5"/>
              </a:rPr>
              <a:t>http://www.gallup.com/poll/1675/most-important-problem.aspx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Political Polarization: </a:t>
            </a:r>
            <a:r>
              <a:rPr lang="en-US" dirty="0">
                <a:hlinkClick r:id="rId6"/>
              </a:rPr>
              <a:t>http://www.people-press.org/2014/06/12/political-polarization-in-the-american-public/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3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207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Cendy Lin</dc:creator>
  <cp:lastModifiedBy>Cendy Lin</cp:lastModifiedBy>
  <cp:revision>9</cp:revision>
  <dcterms:created xsi:type="dcterms:W3CDTF">2017-02-07T20:26:58Z</dcterms:created>
  <dcterms:modified xsi:type="dcterms:W3CDTF">2017-02-08T10:59:06Z</dcterms:modified>
</cp:coreProperties>
</file>