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FCE86BF-693F-4F19-A3AC-E14A7E09F0E4}"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99668-A7C2-47C7-9FB2-08C4A7071262}" type="slidenum">
              <a:rPr lang="en-US" smtClean="0"/>
              <a:t>‹#›</a:t>
            </a:fld>
            <a:endParaRPr lang="en-US"/>
          </a:p>
        </p:txBody>
      </p:sp>
    </p:spTree>
    <p:extLst>
      <p:ext uri="{BB962C8B-B14F-4D97-AF65-F5344CB8AC3E}">
        <p14:creationId xmlns:p14="http://schemas.microsoft.com/office/powerpoint/2010/main" val="268145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FCE86BF-693F-4F19-A3AC-E14A7E09F0E4}"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99668-A7C2-47C7-9FB2-08C4A7071262}" type="slidenum">
              <a:rPr lang="en-US" smtClean="0"/>
              <a:t>‹#›</a:t>
            </a:fld>
            <a:endParaRPr lang="en-US"/>
          </a:p>
        </p:txBody>
      </p:sp>
    </p:spTree>
    <p:extLst>
      <p:ext uri="{BB962C8B-B14F-4D97-AF65-F5344CB8AC3E}">
        <p14:creationId xmlns:p14="http://schemas.microsoft.com/office/powerpoint/2010/main" val="411933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FCE86BF-693F-4F19-A3AC-E14A7E09F0E4}"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99668-A7C2-47C7-9FB2-08C4A7071262}" type="slidenum">
              <a:rPr lang="en-US" smtClean="0"/>
              <a:t>‹#›</a:t>
            </a:fld>
            <a:endParaRPr lang="en-US"/>
          </a:p>
        </p:txBody>
      </p:sp>
    </p:spTree>
    <p:extLst>
      <p:ext uri="{BB962C8B-B14F-4D97-AF65-F5344CB8AC3E}">
        <p14:creationId xmlns:p14="http://schemas.microsoft.com/office/powerpoint/2010/main" val="81689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FCE86BF-693F-4F19-A3AC-E14A7E09F0E4}"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99668-A7C2-47C7-9FB2-08C4A7071262}" type="slidenum">
              <a:rPr lang="en-US" smtClean="0"/>
              <a:t>‹#›</a:t>
            </a:fld>
            <a:endParaRPr lang="en-US"/>
          </a:p>
        </p:txBody>
      </p:sp>
    </p:spTree>
    <p:extLst>
      <p:ext uri="{BB962C8B-B14F-4D97-AF65-F5344CB8AC3E}">
        <p14:creationId xmlns:p14="http://schemas.microsoft.com/office/powerpoint/2010/main" val="4137656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CE86BF-693F-4F19-A3AC-E14A7E09F0E4}"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99668-A7C2-47C7-9FB2-08C4A7071262}" type="slidenum">
              <a:rPr lang="en-US" smtClean="0"/>
              <a:t>‹#›</a:t>
            </a:fld>
            <a:endParaRPr lang="en-US"/>
          </a:p>
        </p:txBody>
      </p:sp>
    </p:spTree>
    <p:extLst>
      <p:ext uri="{BB962C8B-B14F-4D97-AF65-F5344CB8AC3E}">
        <p14:creationId xmlns:p14="http://schemas.microsoft.com/office/powerpoint/2010/main" val="147828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2FCE86BF-693F-4F19-A3AC-E14A7E09F0E4}" type="datetimeFigureOut">
              <a:rPr lang="en-US" smtClean="0"/>
              <a:t>3/4/2017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99668-A7C2-47C7-9FB2-08C4A7071262}" type="slidenum">
              <a:rPr lang="en-US" smtClean="0"/>
              <a:t>‹#›</a:t>
            </a:fld>
            <a:endParaRPr lang="en-US"/>
          </a:p>
        </p:txBody>
      </p:sp>
    </p:spTree>
    <p:extLst>
      <p:ext uri="{BB962C8B-B14F-4D97-AF65-F5344CB8AC3E}">
        <p14:creationId xmlns:p14="http://schemas.microsoft.com/office/powerpoint/2010/main" val="253206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2FCE86BF-693F-4F19-A3AC-E14A7E09F0E4}" type="datetimeFigureOut">
              <a:rPr lang="en-US" smtClean="0"/>
              <a:t>3/4/2017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99668-A7C2-47C7-9FB2-08C4A7071262}" type="slidenum">
              <a:rPr lang="en-US" smtClean="0"/>
              <a:t>‹#›</a:t>
            </a:fld>
            <a:endParaRPr lang="en-US"/>
          </a:p>
        </p:txBody>
      </p:sp>
    </p:spTree>
    <p:extLst>
      <p:ext uri="{BB962C8B-B14F-4D97-AF65-F5344CB8AC3E}">
        <p14:creationId xmlns:p14="http://schemas.microsoft.com/office/powerpoint/2010/main" val="203715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FCE86BF-693F-4F19-A3AC-E14A7E09F0E4}" type="datetimeFigureOut">
              <a:rPr lang="en-US" smtClean="0"/>
              <a:t>3/4/2017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99668-A7C2-47C7-9FB2-08C4A7071262}" type="slidenum">
              <a:rPr lang="en-US" smtClean="0"/>
              <a:t>‹#›</a:t>
            </a:fld>
            <a:endParaRPr lang="en-US"/>
          </a:p>
        </p:txBody>
      </p:sp>
    </p:spTree>
    <p:extLst>
      <p:ext uri="{BB962C8B-B14F-4D97-AF65-F5344CB8AC3E}">
        <p14:creationId xmlns:p14="http://schemas.microsoft.com/office/powerpoint/2010/main" val="109495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E86BF-693F-4F19-A3AC-E14A7E09F0E4}" type="datetimeFigureOut">
              <a:rPr lang="en-US" smtClean="0"/>
              <a:t>3/4/2017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99668-A7C2-47C7-9FB2-08C4A7071262}" type="slidenum">
              <a:rPr lang="en-US" smtClean="0"/>
              <a:t>‹#›</a:t>
            </a:fld>
            <a:endParaRPr lang="en-US"/>
          </a:p>
        </p:txBody>
      </p:sp>
    </p:spTree>
    <p:extLst>
      <p:ext uri="{BB962C8B-B14F-4D97-AF65-F5344CB8AC3E}">
        <p14:creationId xmlns:p14="http://schemas.microsoft.com/office/powerpoint/2010/main" val="65109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CE86BF-693F-4F19-A3AC-E14A7E09F0E4}" type="datetimeFigureOut">
              <a:rPr lang="en-US" smtClean="0"/>
              <a:t>3/4/2017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99668-A7C2-47C7-9FB2-08C4A7071262}" type="slidenum">
              <a:rPr lang="en-US" smtClean="0"/>
              <a:t>‹#›</a:t>
            </a:fld>
            <a:endParaRPr lang="en-US"/>
          </a:p>
        </p:txBody>
      </p:sp>
    </p:spTree>
    <p:extLst>
      <p:ext uri="{BB962C8B-B14F-4D97-AF65-F5344CB8AC3E}">
        <p14:creationId xmlns:p14="http://schemas.microsoft.com/office/powerpoint/2010/main" val="2531627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CE86BF-693F-4F19-A3AC-E14A7E09F0E4}" type="datetimeFigureOut">
              <a:rPr lang="en-US" smtClean="0"/>
              <a:t>3/4/2017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99668-A7C2-47C7-9FB2-08C4A7071262}" type="slidenum">
              <a:rPr lang="en-US" smtClean="0"/>
              <a:t>‹#›</a:t>
            </a:fld>
            <a:endParaRPr lang="en-US"/>
          </a:p>
        </p:txBody>
      </p:sp>
    </p:spTree>
    <p:extLst>
      <p:ext uri="{BB962C8B-B14F-4D97-AF65-F5344CB8AC3E}">
        <p14:creationId xmlns:p14="http://schemas.microsoft.com/office/powerpoint/2010/main" val="2506223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E86BF-693F-4F19-A3AC-E14A7E09F0E4}" type="datetimeFigureOut">
              <a:rPr lang="en-US" smtClean="0"/>
              <a:t>3/4/2017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99668-A7C2-47C7-9FB2-08C4A7071262}" type="slidenum">
              <a:rPr lang="en-US" smtClean="0"/>
              <a:t>‹#›</a:t>
            </a:fld>
            <a:endParaRPr lang="en-US"/>
          </a:p>
        </p:txBody>
      </p:sp>
    </p:spTree>
    <p:extLst>
      <p:ext uri="{BB962C8B-B14F-4D97-AF65-F5344CB8AC3E}">
        <p14:creationId xmlns:p14="http://schemas.microsoft.com/office/powerpoint/2010/main" val="3156409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erkeley/.edu/241_electoralcolleg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www.berkeley/.edu/241_electoralcolleg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www.berkeley/.edu/241_electoralcolleg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www.berkeley/.edu/241_electoralcolleg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www.berkeley/.edu/241_electoralcolleg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018" y="286327"/>
            <a:ext cx="11802255" cy="6271491"/>
            <a:chOff x="184727" y="217412"/>
            <a:chExt cx="12192000" cy="6478594"/>
          </a:xfrm>
        </p:grpSpPr>
        <p:pic>
          <p:nvPicPr>
            <p:cNvPr id="4" name="Picture 3"/>
            <p:cNvPicPr>
              <a:picLocks noChangeAspect="1"/>
            </p:cNvPicPr>
            <p:nvPr/>
          </p:nvPicPr>
          <p:blipFill>
            <a:blip r:embed="rId2"/>
            <a:stretch>
              <a:fillRect/>
            </a:stretch>
          </p:blipFill>
          <p:spPr>
            <a:xfrm>
              <a:off x="184727" y="217412"/>
              <a:ext cx="12192000" cy="6478594"/>
            </a:xfrm>
            <a:prstGeom prst="rect">
              <a:avLst/>
            </a:prstGeom>
          </p:spPr>
        </p:pic>
        <p:sp>
          <p:nvSpPr>
            <p:cNvPr id="5" name="Rectangle 4"/>
            <p:cNvSpPr/>
            <p:nvPr/>
          </p:nvSpPr>
          <p:spPr>
            <a:xfrm>
              <a:off x="1597891" y="526472"/>
              <a:ext cx="2484582" cy="12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Arial" panose="020B0604020202020204" pitchFamily="34" charset="0"/>
                  <a:cs typeface="Arial" panose="020B0604020202020204" pitchFamily="34" charset="0"/>
                  <a:hlinkClick r:id="rId3"/>
                </a:rPr>
                <a:t>www.berkeley/.edu/241_electoralcollege</a:t>
              </a:r>
              <a:r>
                <a:rPr lang="en-US" sz="900" dirty="0">
                  <a:solidFill>
                    <a:schemeClr val="tx1"/>
                  </a:solidFill>
                  <a:latin typeface="Arial" panose="020B0604020202020204" pitchFamily="34" charset="0"/>
                  <a:cs typeface="Arial" panose="020B0604020202020204" pitchFamily="34" charset="0"/>
                </a:rPr>
                <a:t> </a:t>
              </a:r>
            </a:p>
          </p:txBody>
        </p:sp>
        <p:sp>
          <p:nvSpPr>
            <p:cNvPr id="6" name="Rectangle 5"/>
            <p:cNvSpPr/>
            <p:nvPr/>
          </p:nvSpPr>
          <p:spPr>
            <a:xfrm>
              <a:off x="184727" y="964842"/>
              <a:ext cx="12118109" cy="5389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b="62820"/>
          <a:stretch/>
        </p:blipFill>
        <p:spPr>
          <a:xfrm>
            <a:off x="307180" y="1210347"/>
            <a:ext cx="5465545" cy="2865540"/>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40263" b="22557"/>
          <a:stretch/>
        </p:blipFill>
        <p:spPr>
          <a:xfrm>
            <a:off x="5858235" y="2011139"/>
            <a:ext cx="5465545" cy="2865540"/>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t="75307" b="381"/>
          <a:stretch/>
        </p:blipFill>
        <p:spPr>
          <a:xfrm>
            <a:off x="221670" y="4338007"/>
            <a:ext cx="5465545" cy="1873770"/>
          </a:xfrm>
          <a:prstGeom prst="rect">
            <a:avLst/>
          </a:prstGeom>
        </p:spPr>
      </p:pic>
      <p:sp>
        <p:nvSpPr>
          <p:cNvPr id="14" name="Rectangle 13"/>
          <p:cNvSpPr/>
          <p:nvPr/>
        </p:nvSpPr>
        <p:spPr>
          <a:xfrm>
            <a:off x="6988926" y="5147568"/>
            <a:ext cx="3380509" cy="61031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0000"/>
                </a:solidFill>
              </a:rPr>
              <a:t>Insert between 2 and 3 = EC map? Number EC votes over time? Act as filter</a:t>
            </a:r>
          </a:p>
        </p:txBody>
      </p:sp>
    </p:spTree>
    <p:extLst>
      <p:ext uri="{BB962C8B-B14F-4D97-AF65-F5344CB8AC3E}">
        <p14:creationId xmlns:p14="http://schemas.microsoft.com/office/powerpoint/2010/main" val="102176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018" y="286327"/>
            <a:ext cx="11802255" cy="6271491"/>
            <a:chOff x="184727" y="217412"/>
            <a:chExt cx="12192000" cy="6478594"/>
          </a:xfrm>
        </p:grpSpPr>
        <p:pic>
          <p:nvPicPr>
            <p:cNvPr id="4" name="Picture 3"/>
            <p:cNvPicPr>
              <a:picLocks noChangeAspect="1"/>
            </p:cNvPicPr>
            <p:nvPr/>
          </p:nvPicPr>
          <p:blipFill>
            <a:blip r:embed="rId2"/>
            <a:stretch>
              <a:fillRect/>
            </a:stretch>
          </p:blipFill>
          <p:spPr>
            <a:xfrm>
              <a:off x="184727" y="217412"/>
              <a:ext cx="12192000" cy="6478594"/>
            </a:xfrm>
            <a:prstGeom prst="rect">
              <a:avLst/>
            </a:prstGeom>
          </p:spPr>
        </p:pic>
        <p:sp>
          <p:nvSpPr>
            <p:cNvPr id="5" name="Rectangle 4"/>
            <p:cNvSpPr/>
            <p:nvPr/>
          </p:nvSpPr>
          <p:spPr>
            <a:xfrm>
              <a:off x="1597891" y="526472"/>
              <a:ext cx="2484582" cy="12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Arial" panose="020B0604020202020204" pitchFamily="34" charset="0"/>
                  <a:cs typeface="Arial" panose="020B0604020202020204" pitchFamily="34" charset="0"/>
                  <a:hlinkClick r:id="rId3"/>
                </a:rPr>
                <a:t>www.berkeley/.edu/241_electoralcollege</a:t>
              </a:r>
              <a:r>
                <a:rPr lang="en-US" sz="900" dirty="0">
                  <a:solidFill>
                    <a:schemeClr val="tx1"/>
                  </a:solidFill>
                  <a:latin typeface="Arial" panose="020B0604020202020204" pitchFamily="34" charset="0"/>
                  <a:cs typeface="Arial" panose="020B0604020202020204" pitchFamily="34" charset="0"/>
                </a:rPr>
                <a:t> </a:t>
              </a:r>
            </a:p>
          </p:txBody>
        </p:sp>
        <p:sp>
          <p:nvSpPr>
            <p:cNvPr id="6" name="Rectangle 5"/>
            <p:cNvSpPr/>
            <p:nvPr/>
          </p:nvSpPr>
          <p:spPr>
            <a:xfrm>
              <a:off x="184727" y="964842"/>
              <a:ext cx="12118109" cy="5389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212439" y="1246270"/>
            <a:ext cx="3494727" cy="923330"/>
          </a:xfrm>
          <a:prstGeom prst="rect">
            <a:avLst/>
          </a:prstGeom>
          <a:noFill/>
        </p:spPr>
        <p:txBody>
          <a:bodyPr wrap="square" rtlCol="0">
            <a:spAutoFit/>
          </a:bodyPr>
          <a:lstStyle/>
          <a:p>
            <a:r>
              <a:rPr lang="en-US" sz="2000" dirty="0">
                <a:latin typeface="Rockwell" panose="02060603020205020403" pitchFamily="18" charset="0"/>
              </a:rPr>
              <a:t>The Electoral College Today</a:t>
            </a:r>
          </a:p>
          <a:p>
            <a:endParaRPr lang="en-US" sz="1400" b="1" dirty="0">
              <a:solidFill>
                <a:schemeClr val="accent5"/>
              </a:solidFill>
            </a:endParaRPr>
          </a:p>
          <a:p>
            <a:endParaRPr lang="en-US" sz="2000" dirty="0">
              <a:solidFill>
                <a:schemeClr val="accent5"/>
              </a:solidFill>
              <a:latin typeface="Rockwell" panose="02060603020205020403" pitchFamily="18" charset="0"/>
            </a:endParaRPr>
          </a:p>
        </p:txBody>
      </p:sp>
      <p:sp>
        <p:nvSpPr>
          <p:cNvPr id="16" name="Rectangle 15"/>
          <p:cNvSpPr/>
          <p:nvPr/>
        </p:nvSpPr>
        <p:spPr>
          <a:xfrm>
            <a:off x="323274" y="1709827"/>
            <a:ext cx="9153236" cy="4353485"/>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541362" y="1709827"/>
            <a:ext cx="681597" cy="276999"/>
          </a:xfrm>
          <a:prstGeom prst="rect">
            <a:avLst/>
          </a:prstGeom>
        </p:spPr>
        <p:txBody>
          <a:bodyPr wrap="none">
            <a:spAutoFit/>
          </a:bodyPr>
          <a:lstStyle/>
          <a:p>
            <a:r>
              <a:rPr lang="en-US" sz="1200" b="1" dirty="0">
                <a:latin typeface="Rockwell" panose="02060603020205020403" pitchFamily="18" charset="0"/>
              </a:rPr>
              <a:t>Filters</a:t>
            </a:r>
            <a:endParaRPr lang="en-US" sz="1200" dirty="0"/>
          </a:p>
        </p:txBody>
      </p:sp>
      <p:pic>
        <p:nvPicPr>
          <p:cNvPr id="11" name="Picture 10"/>
          <p:cNvPicPr>
            <a:picLocks noChangeAspect="1"/>
          </p:cNvPicPr>
          <p:nvPr/>
        </p:nvPicPr>
        <p:blipFill>
          <a:blip r:embed="rId4"/>
          <a:stretch>
            <a:fillRect/>
          </a:stretch>
        </p:blipFill>
        <p:spPr>
          <a:xfrm>
            <a:off x="526871" y="1866962"/>
            <a:ext cx="7270583" cy="4039213"/>
          </a:xfrm>
          <a:prstGeom prst="rect">
            <a:avLst/>
          </a:prstGeom>
        </p:spPr>
      </p:pic>
      <p:pic>
        <p:nvPicPr>
          <p:cNvPr id="12" name="Picture 11"/>
          <p:cNvPicPr>
            <a:picLocks noChangeAspect="1"/>
          </p:cNvPicPr>
          <p:nvPr/>
        </p:nvPicPr>
        <p:blipFill>
          <a:blip r:embed="rId5"/>
          <a:stretch>
            <a:fillRect/>
          </a:stretch>
        </p:blipFill>
        <p:spPr>
          <a:xfrm>
            <a:off x="7917726" y="1848327"/>
            <a:ext cx="1380942" cy="737856"/>
          </a:xfrm>
          <a:prstGeom prst="rect">
            <a:avLst/>
          </a:prstGeom>
        </p:spPr>
      </p:pic>
      <p:pic>
        <p:nvPicPr>
          <p:cNvPr id="25" name="Picture 24"/>
          <p:cNvPicPr>
            <a:picLocks noChangeAspect="1"/>
          </p:cNvPicPr>
          <p:nvPr/>
        </p:nvPicPr>
        <p:blipFill>
          <a:blip r:embed="rId6"/>
          <a:stretch>
            <a:fillRect/>
          </a:stretch>
        </p:blipFill>
        <p:spPr>
          <a:xfrm>
            <a:off x="9642766" y="1973041"/>
            <a:ext cx="1674036" cy="3827173"/>
          </a:xfrm>
          <a:prstGeom prst="rect">
            <a:avLst/>
          </a:prstGeom>
        </p:spPr>
      </p:pic>
      <p:sp>
        <p:nvSpPr>
          <p:cNvPr id="19" name="Rectangle 18"/>
          <p:cNvSpPr/>
          <p:nvPr/>
        </p:nvSpPr>
        <p:spPr>
          <a:xfrm>
            <a:off x="10179561" y="4959739"/>
            <a:ext cx="1764145" cy="123106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Acts as a State, year filter for following exhibits?</a:t>
            </a:r>
          </a:p>
        </p:txBody>
      </p:sp>
    </p:spTree>
    <p:extLst>
      <p:ext uri="{BB962C8B-B14F-4D97-AF65-F5344CB8AC3E}">
        <p14:creationId xmlns:p14="http://schemas.microsoft.com/office/powerpoint/2010/main" val="214092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018" y="286327"/>
            <a:ext cx="11802255" cy="6271491"/>
            <a:chOff x="184727" y="217412"/>
            <a:chExt cx="12192000" cy="6478594"/>
          </a:xfrm>
        </p:grpSpPr>
        <p:pic>
          <p:nvPicPr>
            <p:cNvPr id="4" name="Picture 3"/>
            <p:cNvPicPr>
              <a:picLocks noChangeAspect="1"/>
            </p:cNvPicPr>
            <p:nvPr/>
          </p:nvPicPr>
          <p:blipFill>
            <a:blip r:embed="rId2"/>
            <a:stretch>
              <a:fillRect/>
            </a:stretch>
          </p:blipFill>
          <p:spPr>
            <a:xfrm>
              <a:off x="184727" y="217412"/>
              <a:ext cx="12192000" cy="6478594"/>
            </a:xfrm>
            <a:prstGeom prst="rect">
              <a:avLst/>
            </a:prstGeom>
          </p:spPr>
        </p:pic>
        <p:sp>
          <p:nvSpPr>
            <p:cNvPr id="5" name="Rectangle 4"/>
            <p:cNvSpPr/>
            <p:nvPr/>
          </p:nvSpPr>
          <p:spPr>
            <a:xfrm>
              <a:off x="1597891" y="526472"/>
              <a:ext cx="2484582" cy="12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Arial" panose="020B0604020202020204" pitchFamily="34" charset="0"/>
                  <a:cs typeface="Arial" panose="020B0604020202020204" pitchFamily="34" charset="0"/>
                  <a:hlinkClick r:id="rId3"/>
                </a:rPr>
                <a:t>www.berkeley/.edu/241_electoralcollege</a:t>
              </a:r>
              <a:r>
                <a:rPr lang="en-US" sz="900" dirty="0">
                  <a:solidFill>
                    <a:schemeClr val="tx1"/>
                  </a:solidFill>
                  <a:latin typeface="Arial" panose="020B0604020202020204" pitchFamily="34" charset="0"/>
                  <a:cs typeface="Arial" panose="020B0604020202020204" pitchFamily="34" charset="0"/>
                </a:rPr>
                <a:t> </a:t>
              </a:r>
            </a:p>
          </p:txBody>
        </p:sp>
        <p:sp>
          <p:nvSpPr>
            <p:cNvPr id="6" name="Rectangle 5"/>
            <p:cNvSpPr/>
            <p:nvPr/>
          </p:nvSpPr>
          <p:spPr>
            <a:xfrm>
              <a:off x="184727" y="964842"/>
              <a:ext cx="12118109" cy="5389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212439" y="1246270"/>
            <a:ext cx="3494727" cy="2185214"/>
          </a:xfrm>
          <a:prstGeom prst="rect">
            <a:avLst/>
          </a:prstGeom>
          <a:noFill/>
        </p:spPr>
        <p:txBody>
          <a:bodyPr wrap="square" rtlCol="0">
            <a:spAutoFit/>
          </a:bodyPr>
          <a:lstStyle/>
          <a:p>
            <a:r>
              <a:rPr lang="en-US" sz="2000" dirty="0">
                <a:latin typeface="Rockwell" panose="02060603020205020403" pitchFamily="18" charset="0"/>
              </a:rPr>
              <a:t>That’s great… but </a:t>
            </a:r>
          </a:p>
          <a:p>
            <a:r>
              <a:rPr lang="en-US" sz="2400" b="1" dirty="0">
                <a:latin typeface="Rockwell" panose="02060603020205020403" pitchFamily="18" charset="0"/>
              </a:rPr>
              <a:t>Does My Vote Count?</a:t>
            </a:r>
          </a:p>
          <a:p>
            <a:endParaRPr lang="en-US" sz="1600" b="1" dirty="0">
              <a:latin typeface="Rockwell" panose="02060603020205020403" pitchFamily="18" charset="0"/>
            </a:endParaRPr>
          </a:p>
          <a:p>
            <a:r>
              <a:rPr lang="en-US" sz="1400" dirty="0">
                <a:solidFill>
                  <a:schemeClr val="accent5"/>
                </a:solidFill>
                <a:latin typeface="Rockwell" panose="02060603020205020403" pitchFamily="18" charset="0"/>
              </a:rPr>
              <a:t>Yes, but your </a:t>
            </a:r>
            <a:r>
              <a:rPr lang="en-US" sz="1400" b="1" dirty="0">
                <a:solidFill>
                  <a:schemeClr val="accent5"/>
                </a:solidFill>
                <a:latin typeface="Rockwell" panose="02060603020205020403" pitchFamily="18" charset="0"/>
              </a:rPr>
              <a:t>Voter Power </a:t>
            </a:r>
            <a:r>
              <a:rPr lang="en-US" sz="1400" dirty="0">
                <a:solidFill>
                  <a:schemeClr val="accent5"/>
                </a:solidFill>
                <a:latin typeface="Rockwell" panose="02060603020205020403" pitchFamily="18" charset="0"/>
              </a:rPr>
              <a:t>depends on which state you live in (specifically, how many electoral votes your state gets).</a:t>
            </a:r>
            <a:endParaRPr lang="en-US" sz="1200" dirty="0">
              <a:solidFill>
                <a:schemeClr val="accent5"/>
              </a:solidFill>
            </a:endParaRPr>
          </a:p>
          <a:p>
            <a:endParaRPr lang="en-US" sz="1400" b="1" dirty="0">
              <a:solidFill>
                <a:schemeClr val="accent5"/>
              </a:solidFill>
            </a:endParaRPr>
          </a:p>
          <a:p>
            <a:endParaRPr lang="en-US" sz="2000" dirty="0">
              <a:solidFill>
                <a:schemeClr val="accent5"/>
              </a:solidFill>
              <a:latin typeface="Rockwell" panose="02060603020205020403" pitchFamily="18" charset="0"/>
            </a:endParaRPr>
          </a:p>
        </p:txBody>
      </p:sp>
      <p:pic>
        <p:nvPicPr>
          <p:cNvPr id="9" name="Picture 8"/>
          <p:cNvPicPr>
            <a:picLocks noChangeAspect="1"/>
          </p:cNvPicPr>
          <p:nvPr/>
        </p:nvPicPr>
        <p:blipFill>
          <a:blip r:embed="rId4"/>
          <a:stretch>
            <a:fillRect/>
          </a:stretch>
        </p:blipFill>
        <p:spPr>
          <a:xfrm>
            <a:off x="10064677" y="1623002"/>
            <a:ext cx="1674036" cy="3827173"/>
          </a:xfrm>
          <a:prstGeom prst="rect">
            <a:avLst/>
          </a:prstGeom>
        </p:spPr>
      </p:pic>
      <p:grpSp>
        <p:nvGrpSpPr>
          <p:cNvPr id="15" name="Group 14"/>
          <p:cNvGrpSpPr/>
          <p:nvPr/>
        </p:nvGrpSpPr>
        <p:grpSpPr>
          <a:xfrm>
            <a:off x="4034431" y="1336340"/>
            <a:ext cx="5822652" cy="4394376"/>
            <a:chOff x="4714549" y="1787657"/>
            <a:chExt cx="5133450" cy="3874233"/>
          </a:xfrm>
        </p:grpSpPr>
        <p:pic>
          <p:nvPicPr>
            <p:cNvPr id="3" name="Picture 2"/>
            <p:cNvPicPr>
              <a:picLocks noChangeAspect="1"/>
            </p:cNvPicPr>
            <p:nvPr/>
          </p:nvPicPr>
          <p:blipFill>
            <a:blip r:embed="rId5"/>
            <a:stretch>
              <a:fillRect/>
            </a:stretch>
          </p:blipFill>
          <p:spPr>
            <a:xfrm>
              <a:off x="5039427" y="1971957"/>
              <a:ext cx="4705152" cy="3689933"/>
            </a:xfrm>
            <a:prstGeom prst="rect">
              <a:avLst/>
            </a:prstGeom>
          </p:spPr>
        </p:pic>
        <p:pic>
          <p:nvPicPr>
            <p:cNvPr id="8" name="Picture 7"/>
            <p:cNvPicPr>
              <a:picLocks noChangeAspect="1"/>
            </p:cNvPicPr>
            <p:nvPr/>
          </p:nvPicPr>
          <p:blipFill>
            <a:blip r:embed="rId6"/>
            <a:stretch>
              <a:fillRect/>
            </a:stretch>
          </p:blipFill>
          <p:spPr>
            <a:xfrm>
              <a:off x="8533376" y="1921795"/>
              <a:ext cx="1314623" cy="470450"/>
            </a:xfrm>
            <a:prstGeom prst="rect">
              <a:avLst/>
            </a:prstGeom>
          </p:spPr>
        </p:pic>
        <p:sp>
          <p:nvSpPr>
            <p:cNvPr id="10" name="Rectangle 9"/>
            <p:cNvSpPr/>
            <p:nvPr/>
          </p:nvSpPr>
          <p:spPr>
            <a:xfrm>
              <a:off x="4714549" y="1787657"/>
              <a:ext cx="2654008" cy="407020"/>
            </a:xfrm>
            <a:prstGeom prst="rect">
              <a:avLst/>
            </a:prstGeom>
            <a:solidFill>
              <a:schemeClr val="bg1"/>
            </a:solidFill>
          </p:spPr>
          <p:txBody>
            <a:bodyPr wrap="square">
              <a:spAutoFit/>
            </a:bodyPr>
            <a:lstStyle/>
            <a:p>
              <a:r>
                <a:rPr lang="en-US" sz="2400" b="1" dirty="0">
                  <a:latin typeface="Rockwell" panose="02060603020205020403" pitchFamily="18" charset="0"/>
                </a:rPr>
                <a:t>State Voter Power</a:t>
              </a:r>
            </a:p>
          </p:txBody>
        </p:sp>
      </p:grpSp>
      <p:sp>
        <p:nvSpPr>
          <p:cNvPr id="14" name="Rectangle 13"/>
          <p:cNvSpPr/>
          <p:nvPr/>
        </p:nvSpPr>
        <p:spPr>
          <a:xfrm>
            <a:off x="274426" y="3068305"/>
            <a:ext cx="3416128" cy="27193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ysClr val="windowText" lastClr="000000"/>
                </a:solidFill>
                <a:latin typeface="Rockwell" panose="02060603020205020403" pitchFamily="18" charset="0"/>
              </a:rPr>
              <a:t>How is Voter Power Calculated?</a:t>
            </a:r>
          </a:p>
          <a:p>
            <a:endParaRPr lang="en-US" sz="1200" b="1" dirty="0">
              <a:solidFill>
                <a:sysClr val="windowText" lastClr="000000"/>
              </a:solidFill>
              <a:latin typeface="Rockwell" panose="02060603020205020403" pitchFamily="18" charset="0"/>
            </a:endParaRPr>
          </a:p>
          <a:p>
            <a:r>
              <a:rPr lang="en-US" sz="1200" b="1" dirty="0">
                <a:solidFill>
                  <a:srgbClr val="FF0000"/>
                </a:solidFill>
                <a:latin typeface="Rockwell" panose="02060603020205020403" pitchFamily="18" charset="0"/>
              </a:rPr>
              <a:t>Probably need a blurb interpreting what this means.</a:t>
            </a:r>
          </a:p>
          <a:p>
            <a:endParaRPr lang="en-US" sz="1200" b="1" dirty="0">
              <a:solidFill>
                <a:sysClr val="windowText" lastClr="000000"/>
              </a:solidFill>
              <a:latin typeface="Rockwell" panose="02060603020205020403" pitchFamily="18" charset="0"/>
            </a:endParaRPr>
          </a:p>
          <a:p>
            <a:r>
              <a:rPr lang="en-US" sz="1200" dirty="0">
                <a:solidFill>
                  <a:schemeClr val="accent5"/>
                </a:solidFill>
                <a:latin typeface="Rockwell" panose="02060603020205020403" pitchFamily="18" charset="0"/>
              </a:rPr>
              <a:t>Voter Power = State Power / National Power</a:t>
            </a:r>
          </a:p>
          <a:p>
            <a:endParaRPr lang="en-US" sz="1000" dirty="0">
              <a:solidFill>
                <a:sysClr val="windowText" lastClr="000000"/>
              </a:solidFill>
              <a:latin typeface="+mj-lt"/>
            </a:endParaRPr>
          </a:p>
          <a:p>
            <a:pPr indent="-227012"/>
            <a:r>
              <a:rPr lang="en-US" sz="1200" b="1" dirty="0">
                <a:solidFill>
                  <a:schemeClr val="accent5"/>
                </a:solidFill>
                <a:latin typeface="+mj-lt"/>
              </a:rPr>
              <a:t>State Power </a:t>
            </a:r>
            <a:r>
              <a:rPr lang="en-US" sz="1200" dirty="0">
                <a:solidFill>
                  <a:schemeClr val="accent5"/>
                </a:solidFill>
                <a:latin typeface="+mj-lt"/>
              </a:rPr>
              <a:t>= </a:t>
            </a:r>
            <a:r>
              <a:rPr lang="pt-BR" sz="1200" dirty="0">
                <a:solidFill>
                  <a:schemeClr val="accent5"/>
                </a:solidFill>
                <a:latin typeface="+mj-lt"/>
              </a:rPr>
              <a:t>(1/</a:t>
            </a:r>
            <a:r>
              <a:rPr lang="pt-BR" sz="1200" b="1" dirty="0">
                <a:solidFill>
                  <a:schemeClr val="accent5"/>
                </a:solidFill>
                <a:latin typeface="+mj-lt"/>
              </a:rPr>
              <a:t>VEP-S</a:t>
            </a:r>
            <a:r>
              <a:rPr lang="pt-BR" sz="1200" dirty="0">
                <a:solidFill>
                  <a:schemeClr val="accent5"/>
                </a:solidFill>
                <a:latin typeface="+mj-lt"/>
              </a:rPr>
              <a:t> * (</a:t>
            </a:r>
            <a:r>
              <a:rPr lang="pt-BR" sz="1200" b="1" dirty="0">
                <a:solidFill>
                  <a:schemeClr val="accent5"/>
                </a:solidFill>
                <a:latin typeface="+mj-lt"/>
              </a:rPr>
              <a:t>EV-S</a:t>
            </a:r>
            <a:r>
              <a:rPr lang="pt-BR" sz="1200" dirty="0">
                <a:solidFill>
                  <a:schemeClr val="accent5"/>
                </a:solidFill>
                <a:latin typeface="+mj-lt"/>
              </a:rPr>
              <a:t>)/</a:t>
            </a:r>
            <a:r>
              <a:rPr lang="pt-BR" sz="1200" b="1" dirty="0">
                <a:solidFill>
                  <a:schemeClr val="accent5"/>
                </a:solidFill>
                <a:latin typeface="+mj-lt"/>
              </a:rPr>
              <a:t>538) * VEP-N</a:t>
            </a:r>
            <a:br>
              <a:rPr lang="pt-BR" sz="1200" dirty="0">
                <a:solidFill>
                  <a:schemeClr val="accent5"/>
                </a:solidFill>
                <a:latin typeface="+mj-lt"/>
              </a:rPr>
            </a:br>
            <a:r>
              <a:rPr lang="pt-BR" sz="1200" b="1" dirty="0">
                <a:solidFill>
                  <a:schemeClr val="accent5"/>
                </a:solidFill>
                <a:latin typeface="+mj-lt"/>
              </a:rPr>
              <a:t>National Power </a:t>
            </a:r>
            <a:r>
              <a:rPr lang="pt-BR" sz="1200" dirty="0">
                <a:solidFill>
                  <a:schemeClr val="accent5"/>
                </a:solidFill>
                <a:latin typeface="+mj-lt"/>
              </a:rPr>
              <a:t>= </a:t>
            </a:r>
            <a:r>
              <a:rPr lang="en-US" sz="1200" dirty="0">
                <a:solidFill>
                  <a:schemeClr val="accent5"/>
                </a:solidFill>
                <a:latin typeface="+mj-lt"/>
              </a:rPr>
              <a:t>(1/</a:t>
            </a:r>
            <a:r>
              <a:rPr lang="en-US" sz="1200" b="1" dirty="0">
                <a:solidFill>
                  <a:schemeClr val="accent5"/>
                </a:solidFill>
                <a:latin typeface="+mj-lt"/>
              </a:rPr>
              <a:t>VEP-N) * VEP-N</a:t>
            </a:r>
            <a:endParaRPr lang="en-US" sz="1200" dirty="0">
              <a:solidFill>
                <a:schemeClr val="accent5"/>
              </a:solidFill>
              <a:latin typeface="+mj-lt"/>
            </a:endParaRPr>
          </a:p>
          <a:p>
            <a:endParaRPr lang="en-US" sz="1200" dirty="0">
              <a:solidFill>
                <a:sysClr val="windowText" lastClr="000000"/>
              </a:solidFill>
              <a:latin typeface="+mj-lt"/>
            </a:endParaRPr>
          </a:p>
          <a:p>
            <a:r>
              <a:rPr lang="en-US" sz="1200" b="1" dirty="0">
                <a:solidFill>
                  <a:sysClr val="windowText" lastClr="000000"/>
                </a:solidFill>
                <a:latin typeface="+mj-lt"/>
              </a:rPr>
              <a:t>VEP-S</a:t>
            </a:r>
            <a:r>
              <a:rPr lang="en-US" sz="1200" dirty="0">
                <a:solidFill>
                  <a:sysClr val="windowText" lastClr="000000"/>
                </a:solidFill>
                <a:latin typeface="+mj-lt"/>
              </a:rPr>
              <a:t> = Statewide Voting Eligible Population </a:t>
            </a:r>
          </a:p>
          <a:p>
            <a:r>
              <a:rPr lang="en-US" sz="1200" b="1" dirty="0">
                <a:solidFill>
                  <a:sysClr val="windowText" lastClr="000000"/>
                </a:solidFill>
                <a:latin typeface="+mj-lt"/>
              </a:rPr>
              <a:t>VEP-N</a:t>
            </a:r>
            <a:r>
              <a:rPr lang="en-US" sz="1200" dirty="0">
                <a:solidFill>
                  <a:sysClr val="windowText" lastClr="000000"/>
                </a:solidFill>
                <a:latin typeface="+mj-lt"/>
              </a:rPr>
              <a:t> = Nationwide Voting Eligible Population </a:t>
            </a:r>
          </a:p>
          <a:p>
            <a:r>
              <a:rPr lang="en-US" sz="1200" b="1" dirty="0">
                <a:solidFill>
                  <a:sysClr val="windowText" lastClr="000000"/>
                </a:solidFill>
                <a:latin typeface="+mj-lt"/>
              </a:rPr>
              <a:t>EV</a:t>
            </a:r>
            <a:r>
              <a:rPr lang="en-US" sz="1200" dirty="0">
                <a:solidFill>
                  <a:sysClr val="windowText" lastClr="000000"/>
                </a:solidFill>
                <a:latin typeface="+mj-lt"/>
              </a:rPr>
              <a:t> = State Electoral Votes</a:t>
            </a:r>
          </a:p>
        </p:txBody>
      </p:sp>
      <p:sp>
        <p:nvSpPr>
          <p:cNvPr id="16" name="Rectangle 15"/>
          <p:cNvSpPr/>
          <p:nvPr/>
        </p:nvSpPr>
        <p:spPr>
          <a:xfrm>
            <a:off x="4017819" y="1285566"/>
            <a:ext cx="5956567" cy="450204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018694" y="1268384"/>
            <a:ext cx="681597" cy="276999"/>
          </a:xfrm>
          <a:prstGeom prst="rect">
            <a:avLst/>
          </a:prstGeom>
        </p:spPr>
        <p:txBody>
          <a:bodyPr wrap="none">
            <a:spAutoFit/>
          </a:bodyPr>
          <a:lstStyle/>
          <a:p>
            <a:r>
              <a:rPr lang="en-US" sz="1200" b="1" dirty="0">
                <a:latin typeface="Rockwell" panose="02060603020205020403" pitchFamily="18" charset="0"/>
              </a:rPr>
              <a:t>Filters</a:t>
            </a:r>
            <a:endParaRPr lang="en-US" sz="1200" dirty="0"/>
          </a:p>
        </p:txBody>
      </p:sp>
      <p:sp>
        <p:nvSpPr>
          <p:cNvPr id="18" name="TextBox 17"/>
          <p:cNvSpPr txBox="1"/>
          <p:nvPr/>
        </p:nvSpPr>
        <p:spPr>
          <a:xfrm>
            <a:off x="8276406" y="2014476"/>
            <a:ext cx="1537887" cy="261610"/>
          </a:xfrm>
          <a:prstGeom prst="rect">
            <a:avLst/>
          </a:prstGeom>
          <a:noFill/>
        </p:spPr>
        <p:txBody>
          <a:bodyPr wrap="square" rtlCol="0">
            <a:spAutoFit/>
          </a:bodyPr>
          <a:lstStyle/>
          <a:p>
            <a:r>
              <a:rPr lang="en-US" sz="1050" dirty="0">
                <a:solidFill>
                  <a:schemeClr val="tx1">
                    <a:lumMod val="50000"/>
                    <a:lumOff val="50000"/>
                  </a:schemeClr>
                </a:solidFill>
              </a:rPr>
              <a:t>Size = Electoral Votes</a:t>
            </a:r>
          </a:p>
        </p:txBody>
      </p:sp>
      <p:sp>
        <p:nvSpPr>
          <p:cNvPr id="19" name="Rectangle 18"/>
          <p:cNvSpPr/>
          <p:nvPr/>
        </p:nvSpPr>
        <p:spPr>
          <a:xfrm>
            <a:off x="10427855" y="4832252"/>
            <a:ext cx="1764145" cy="61031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Can we view by state over time?</a:t>
            </a:r>
          </a:p>
        </p:txBody>
      </p:sp>
      <p:sp>
        <p:nvSpPr>
          <p:cNvPr id="20" name="Rectangle 19"/>
          <p:cNvSpPr/>
          <p:nvPr/>
        </p:nvSpPr>
        <p:spPr>
          <a:xfrm>
            <a:off x="10427855" y="5582815"/>
            <a:ext cx="1764145" cy="61031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Show state labels on data?</a:t>
            </a:r>
          </a:p>
        </p:txBody>
      </p:sp>
      <p:sp>
        <p:nvSpPr>
          <p:cNvPr id="21" name="Rectangle 20"/>
          <p:cNvSpPr/>
          <p:nvPr/>
        </p:nvSpPr>
        <p:spPr>
          <a:xfrm>
            <a:off x="6724071" y="2713411"/>
            <a:ext cx="2812653" cy="944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a:solidFill>
                  <a:sysClr val="windowText" lastClr="000000"/>
                </a:solidFill>
                <a:latin typeface="Rockwell" panose="02060603020205020403" pitchFamily="18" charset="0"/>
              </a:rPr>
              <a:t>Voter power depends on how large your State’s Voting Eligible Population is. Larger states tend to be penalized compared to small states because even though the number of House Representatives change by population, the number of senators does not.</a:t>
            </a:r>
          </a:p>
        </p:txBody>
      </p:sp>
      <p:cxnSp>
        <p:nvCxnSpPr>
          <p:cNvPr id="23" name="Straight Connector 22"/>
          <p:cNvCxnSpPr/>
          <p:nvPr/>
        </p:nvCxnSpPr>
        <p:spPr>
          <a:xfrm>
            <a:off x="6714836" y="2512291"/>
            <a:ext cx="28355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714836" y="3877928"/>
            <a:ext cx="28355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18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018" y="286327"/>
            <a:ext cx="11802255" cy="6271491"/>
            <a:chOff x="184727" y="217412"/>
            <a:chExt cx="12192000" cy="6478594"/>
          </a:xfrm>
        </p:grpSpPr>
        <p:pic>
          <p:nvPicPr>
            <p:cNvPr id="4" name="Picture 3"/>
            <p:cNvPicPr>
              <a:picLocks noChangeAspect="1"/>
            </p:cNvPicPr>
            <p:nvPr/>
          </p:nvPicPr>
          <p:blipFill>
            <a:blip r:embed="rId2"/>
            <a:stretch>
              <a:fillRect/>
            </a:stretch>
          </p:blipFill>
          <p:spPr>
            <a:xfrm>
              <a:off x="184727" y="217412"/>
              <a:ext cx="12192000" cy="6478594"/>
            </a:xfrm>
            <a:prstGeom prst="rect">
              <a:avLst/>
            </a:prstGeom>
          </p:spPr>
        </p:pic>
        <p:sp>
          <p:nvSpPr>
            <p:cNvPr id="5" name="Rectangle 4"/>
            <p:cNvSpPr/>
            <p:nvPr/>
          </p:nvSpPr>
          <p:spPr>
            <a:xfrm>
              <a:off x="1597891" y="526472"/>
              <a:ext cx="2484582" cy="12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Arial" panose="020B0604020202020204" pitchFamily="34" charset="0"/>
                  <a:cs typeface="Arial" panose="020B0604020202020204" pitchFamily="34" charset="0"/>
                  <a:hlinkClick r:id="rId3"/>
                </a:rPr>
                <a:t>www.berkeley/.edu/241_electoralcollege</a:t>
              </a:r>
              <a:r>
                <a:rPr lang="en-US" sz="900" dirty="0">
                  <a:solidFill>
                    <a:schemeClr val="tx1"/>
                  </a:solidFill>
                  <a:latin typeface="Arial" panose="020B0604020202020204" pitchFamily="34" charset="0"/>
                  <a:cs typeface="Arial" panose="020B0604020202020204" pitchFamily="34" charset="0"/>
                </a:rPr>
                <a:t> </a:t>
              </a:r>
            </a:p>
          </p:txBody>
        </p:sp>
        <p:sp>
          <p:nvSpPr>
            <p:cNvPr id="6" name="Rectangle 5"/>
            <p:cNvSpPr/>
            <p:nvPr/>
          </p:nvSpPr>
          <p:spPr>
            <a:xfrm>
              <a:off x="184727" y="964842"/>
              <a:ext cx="12118109" cy="5389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212439" y="1246270"/>
            <a:ext cx="3645287" cy="2631490"/>
          </a:xfrm>
          <a:prstGeom prst="rect">
            <a:avLst/>
          </a:prstGeom>
          <a:noFill/>
        </p:spPr>
        <p:txBody>
          <a:bodyPr wrap="square" rtlCol="0">
            <a:spAutoFit/>
          </a:bodyPr>
          <a:lstStyle/>
          <a:p>
            <a:r>
              <a:rPr lang="en-US" sz="2400" b="1" dirty="0">
                <a:latin typeface="Rockwell" panose="02060603020205020403" pitchFamily="18" charset="0"/>
              </a:rPr>
              <a:t>How Does the Electoral College System Compare Against a Pure Popular Vote? </a:t>
            </a:r>
          </a:p>
          <a:p>
            <a:endParaRPr lang="en-US" sz="700" b="1" dirty="0">
              <a:latin typeface="Rockwell" panose="02060603020205020403" pitchFamily="18" charset="0"/>
            </a:endParaRPr>
          </a:p>
          <a:p>
            <a:r>
              <a:rPr lang="en-US" sz="1400" dirty="0">
                <a:solidFill>
                  <a:schemeClr val="accent5"/>
                </a:solidFill>
                <a:latin typeface="Rockwell" panose="02060603020205020403" pitchFamily="18" charset="0"/>
              </a:rPr>
              <a:t>Let’s take a look at the margins required to swing an election under both systems.</a:t>
            </a:r>
            <a:endParaRPr lang="en-US" sz="1200" dirty="0">
              <a:solidFill>
                <a:schemeClr val="accent5"/>
              </a:solidFill>
            </a:endParaRPr>
          </a:p>
          <a:p>
            <a:endParaRPr lang="en-US" sz="1400" b="1" dirty="0">
              <a:solidFill>
                <a:schemeClr val="accent5"/>
              </a:solidFill>
            </a:endParaRPr>
          </a:p>
          <a:p>
            <a:endParaRPr lang="en-US" sz="2000" dirty="0">
              <a:solidFill>
                <a:schemeClr val="accent5"/>
              </a:solidFill>
              <a:latin typeface="Rockwell" panose="02060603020205020403" pitchFamily="18" charset="0"/>
            </a:endParaRPr>
          </a:p>
        </p:txBody>
      </p:sp>
      <p:sp>
        <p:nvSpPr>
          <p:cNvPr id="14" name="Rectangle 13"/>
          <p:cNvSpPr/>
          <p:nvPr/>
        </p:nvSpPr>
        <p:spPr>
          <a:xfrm>
            <a:off x="274426" y="3536588"/>
            <a:ext cx="3416128" cy="17281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ysClr val="windowText" lastClr="000000"/>
                </a:solidFill>
                <a:latin typeface="Rockwell" panose="02060603020205020403" pitchFamily="18" charset="0"/>
              </a:rPr>
              <a:t>What am I looking at?</a:t>
            </a:r>
          </a:p>
          <a:p>
            <a:endParaRPr lang="en-US" sz="1200" b="1" i="1" dirty="0">
              <a:solidFill>
                <a:sysClr val="windowText" lastClr="000000"/>
              </a:solidFill>
              <a:latin typeface="Rockwell" panose="02060603020205020403" pitchFamily="18" charset="0"/>
            </a:endParaRPr>
          </a:p>
          <a:p>
            <a:r>
              <a:rPr lang="en-US" sz="1200" dirty="0">
                <a:solidFill>
                  <a:sysClr val="windowText" lastClr="000000"/>
                </a:solidFill>
                <a:latin typeface="Rockwell" panose="02060603020205020403" pitchFamily="18" charset="0"/>
              </a:rPr>
              <a:t>Votes needed by state to flip the election</a:t>
            </a:r>
          </a:p>
          <a:p>
            <a:endParaRPr lang="en-US" sz="1000" b="1" dirty="0">
              <a:solidFill>
                <a:sysClr val="windowText" lastClr="000000"/>
              </a:solidFill>
              <a:latin typeface="Rockwell" panose="02060603020205020403" pitchFamily="18" charset="0"/>
            </a:endParaRPr>
          </a:p>
          <a:p>
            <a:r>
              <a:rPr lang="en-US" sz="1200" b="1" dirty="0">
                <a:solidFill>
                  <a:schemeClr val="accent5"/>
                </a:solidFill>
              </a:rPr>
              <a:t>Electoral College Margin </a:t>
            </a:r>
            <a:r>
              <a:rPr lang="en-US" sz="1200" dirty="0">
                <a:solidFill>
                  <a:schemeClr val="accent5"/>
                </a:solidFill>
              </a:rPr>
              <a:t>= Sum of votes needed in the closest swing states to swing the state majority.</a:t>
            </a:r>
          </a:p>
          <a:p>
            <a:endParaRPr lang="en-US" sz="1200" dirty="0">
              <a:solidFill>
                <a:schemeClr val="accent5"/>
              </a:solidFill>
            </a:endParaRPr>
          </a:p>
          <a:p>
            <a:r>
              <a:rPr lang="en-US" sz="1200" b="1" dirty="0">
                <a:solidFill>
                  <a:schemeClr val="accent5"/>
                </a:solidFill>
              </a:rPr>
              <a:t>Popular Vote Margin </a:t>
            </a:r>
            <a:r>
              <a:rPr lang="en-US" sz="1200" dirty="0">
                <a:solidFill>
                  <a:schemeClr val="accent5"/>
                </a:solidFill>
              </a:rPr>
              <a:t>= Popular votes needed nationally to flip the election.</a:t>
            </a:r>
            <a:endParaRPr lang="en-US" sz="1000" dirty="0">
              <a:solidFill>
                <a:sysClr val="windowText" lastClr="000000"/>
              </a:solidFill>
            </a:endParaRPr>
          </a:p>
        </p:txBody>
      </p:sp>
      <p:sp>
        <p:nvSpPr>
          <p:cNvPr id="16" name="Rectangle 15"/>
          <p:cNvSpPr/>
          <p:nvPr/>
        </p:nvSpPr>
        <p:spPr>
          <a:xfrm>
            <a:off x="4017819" y="1285566"/>
            <a:ext cx="5956567" cy="450204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018694" y="1268384"/>
            <a:ext cx="681597" cy="276999"/>
          </a:xfrm>
          <a:prstGeom prst="rect">
            <a:avLst/>
          </a:prstGeom>
        </p:spPr>
        <p:txBody>
          <a:bodyPr wrap="none">
            <a:spAutoFit/>
          </a:bodyPr>
          <a:lstStyle/>
          <a:p>
            <a:r>
              <a:rPr lang="en-US" sz="1200" b="1" dirty="0">
                <a:latin typeface="Rockwell" panose="02060603020205020403" pitchFamily="18" charset="0"/>
              </a:rPr>
              <a:t>Filters</a:t>
            </a:r>
            <a:endParaRPr lang="en-US" sz="1200" dirty="0"/>
          </a:p>
        </p:txBody>
      </p:sp>
      <p:sp>
        <p:nvSpPr>
          <p:cNvPr id="21" name="Rectangle 20"/>
          <p:cNvSpPr/>
          <p:nvPr/>
        </p:nvSpPr>
        <p:spPr>
          <a:xfrm>
            <a:off x="4034431" y="1336340"/>
            <a:ext cx="4287533" cy="707886"/>
          </a:xfrm>
          <a:prstGeom prst="rect">
            <a:avLst/>
          </a:prstGeom>
          <a:solidFill>
            <a:schemeClr val="bg1"/>
          </a:solidFill>
        </p:spPr>
        <p:txBody>
          <a:bodyPr wrap="square">
            <a:spAutoFit/>
          </a:bodyPr>
          <a:lstStyle/>
          <a:p>
            <a:r>
              <a:rPr lang="en-US" sz="2400" b="1" dirty="0">
                <a:latin typeface="Rockwell" panose="02060603020205020403" pitchFamily="18" charset="0"/>
              </a:rPr>
              <a:t>Needed to Flip</a:t>
            </a:r>
          </a:p>
          <a:p>
            <a:r>
              <a:rPr lang="en-US" sz="1600" b="1" dirty="0">
                <a:latin typeface="Rockwell" panose="02060603020205020403" pitchFamily="18" charset="0"/>
              </a:rPr>
              <a:t>Electoral College vs. Popular Vote</a:t>
            </a:r>
          </a:p>
        </p:txBody>
      </p:sp>
      <p:pic>
        <p:nvPicPr>
          <p:cNvPr id="22" name="Picture 21"/>
          <p:cNvPicPr>
            <a:picLocks noChangeAspect="1"/>
          </p:cNvPicPr>
          <p:nvPr/>
        </p:nvPicPr>
        <p:blipFill>
          <a:blip r:embed="rId4"/>
          <a:stretch>
            <a:fillRect/>
          </a:stretch>
        </p:blipFill>
        <p:spPr>
          <a:xfrm>
            <a:off x="10098367" y="1545383"/>
            <a:ext cx="929851" cy="1401647"/>
          </a:xfrm>
          <a:prstGeom prst="rect">
            <a:avLst/>
          </a:prstGeom>
        </p:spPr>
      </p:pic>
      <p:sp>
        <p:nvSpPr>
          <p:cNvPr id="23" name="Rectangle 22"/>
          <p:cNvSpPr/>
          <p:nvPr/>
        </p:nvSpPr>
        <p:spPr>
          <a:xfrm>
            <a:off x="10018695" y="4577010"/>
            <a:ext cx="1940578" cy="14306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EC margin too small – is there another way to make the comparison?</a:t>
            </a:r>
          </a:p>
        </p:txBody>
      </p:sp>
      <p:sp>
        <p:nvSpPr>
          <p:cNvPr id="24" name="Rectangle 23"/>
          <p:cNvSpPr/>
          <p:nvPr/>
        </p:nvSpPr>
        <p:spPr>
          <a:xfrm>
            <a:off x="10018695" y="3046671"/>
            <a:ext cx="1940578" cy="143069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Show national margins only or show margins by sate?</a:t>
            </a:r>
          </a:p>
        </p:txBody>
      </p:sp>
      <p:pic>
        <p:nvPicPr>
          <p:cNvPr id="25" name="Picture 24"/>
          <p:cNvPicPr>
            <a:picLocks noChangeAspect="1"/>
          </p:cNvPicPr>
          <p:nvPr/>
        </p:nvPicPr>
        <p:blipFill rotWithShape="1">
          <a:blip r:embed="rId5"/>
          <a:srcRect r="4613"/>
          <a:stretch/>
        </p:blipFill>
        <p:spPr>
          <a:xfrm>
            <a:off x="4174390" y="2370401"/>
            <a:ext cx="5654657" cy="3309963"/>
          </a:xfrm>
          <a:prstGeom prst="rect">
            <a:avLst/>
          </a:prstGeom>
        </p:spPr>
      </p:pic>
      <p:pic>
        <p:nvPicPr>
          <p:cNvPr id="26" name="Picture 25"/>
          <p:cNvPicPr>
            <a:picLocks noChangeAspect="1"/>
          </p:cNvPicPr>
          <p:nvPr/>
        </p:nvPicPr>
        <p:blipFill>
          <a:blip r:embed="rId6"/>
          <a:stretch>
            <a:fillRect/>
          </a:stretch>
        </p:blipFill>
        <p:spPr>
          <a:xfrm>
            <a:off x="8931562" y="2008667"/>
            <a:ext cx="832829" cy="361734"/>
          </a:xfrm>
          <a:prstGeom prst="rect">
            <a:avLst/>
          </a:prstGeom>
        </p:spPr>
      </p:pic>
      <p:sp>
        <p:nvSpPr>
          <p:cNvPr id="28" name="Rectangle 27"/>
          <p:cNvSpPr/>
          <p:nvPr/>
        </p:nvSpPr>
        <p:spPr>
          <a:xfrm>
            <a:off x="6779489" y="2847600"/>
            <a:ext cx="2812653" cy="5895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a:solidFill>
                  <a:sysClr val="windowText" lastClr="000000"/>
                </a:solidFill>
                <a:latin typeface="Rockwell" panose="02060603020205020403" pitchFamily="18" charset="0"/>
              </a:rPr>
              <a:t>The Electoral College margin show that very little people decide the election. Under a popular system, more votes would be required to swing an election.</a:t>
            </a:r>
          </a:p>
        </p:txBody>
      </p:sp>
      <p:cxnSp>
        <p:nvCxnSpPr>
          <p:cNvPr id="29" name="Straight Connector 28"/>
          <p:cNvCxnSpPr/>
          <p:nvPr/>
        </p:nvCxnSpPr>
        <p:spPr>
          <a:xfrm>
            <a:off x="6770254" y="2745910"/>
            <a:ext cx="28355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770254" y="3536588"/>
            <a:ext cx="28355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14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57018" y="286327"/>
            <a:ext cx="11802255" cy="6271491"/>
            <a:chOff x="184727" y="217412"/>
            <a:chExt cx="12192000" cy="6478594"/>
          </a:xfrm>
        </p:grpSpPr>
        <p:pic>
          <p:nvPicPr>
            <p:cNvPr id="4" name="Picture 3"/>
            <p:cNvPicPr>
              <a:picLocks noChangeAspect="1"/>
            </p:cNvPicPr>
            <p:nvPr/>
          </p:nvPicPr>
          <p:blipFill>
            <a:blip r:embed="rId2"/>
            <a:stretch>
              <a:fillRect/>
            </a:stretch>
          </p:blipFill>
          <p:spPr>
            <a:xfrm>
              <a:off x="184727" y="217412"/>
              <a:ext cx="12192000" cy="6478594"/>
            </a:xfrm>
            <a:prstGeom prst="rect">
              <a:avLst/>
            </a:prstGeom>
          </p:spPr>
        </p:pic>
        <p:sp>
          <p:nvSpPr>
            <p:cNvPr id="5" name="Rectangle 4"/>
            <p:cNvSpPr/>
            <p:nvPr/>
          </p:nvSpPr>
          <p:spPr>
            <a:xfrm>
              <a:off x="1597891" y="526472"/>
              <a:ext cx="2484582" cy="12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Arial" panose="020B0604020202020204" pitchFamily="34" charset="0"/>
                  <a:cs typeface="Arial" panose="020B0604020202020204" pitchFamily="34" charset="0"/>
                  <a:hlinkClick r:id="rId3"/>
                </a:rPr>
                <a:t>www.berkeley/.edu/241_electoralcollege</a:t>
              </a:r>
              <a:r>
                <a:rPr lang="en-US" sz="900" dirty="0">
                  <a:solidFill>
                    <a:schemeClr val="tx1"/>
                  </a:solidFill>
                  <a:latin typeface="Arial" panose="020B0604020202020204" pitchFamily="34" charset="0"/>
                  <a:cs typeface="Arial" panose="020B0604020202020204" pitchFamily="34" charset="0"/>
                </a:rPr>
                <a:t> </a:t>
              </a:r>
            </a:p>
          </p:txBody>
        </p:sp>
        <p:sp>
          <p:nvSpPr>
            <p:cNvPr id="6" name="Rectangle 5"/>
            <p:cNvSpPr/>
            <p:nvPr/>
          </p:nvSpPr>
          <p:spPr>
            <a:xfrm>
              <a:off x="184727" y="964842"/>
              <a:ext cx="12118109" cy="5389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212439" y="1246270"/>
            <a:ext cx="10898906" cy="2508379"/>
          </a:xfrm>
          <a:prstGeom prst="rect">
            <a:avLst/>
          </a:prstGeom>
          <a:noFill/>
        </p:spPr>
        <p:txBody>
          <a:bodyPr wrap="square" rtlCol="0">
            <a:spAutoFit/>
          </a:bodyPr>
          <a:lstStyle/>
          <a:p>
            <a:r>
              <a:rPr lang="en-US" sz="2400" b="1" dirty="0">
                <a:latin typeface="Rockwell" panose="02060603020205020403" pitchFamily="18" charset="0"/>
              </a:rPr>
              <a:t>Closing Remarks</a:t>
            </a:r>
          </a:p>
          <a:p>
            <a:endParaRPr lang="en-US" sz="900" b="1" dirty="0"/>
          </a:p>
          <a:p>
            <a:pPr marL="285750" indent="-285750">
              <a:buFont typeface="Arial" panose="020B0604020202020204" pitchFamily="34" charset="0"/>
              <a:buChar char="•"/>
            </a:pPr>
            <a:r>
              <a:rPr lang="en-US" dirty="0"/>
              <a:t>If you’re in a big state, your vote is being penalized</a:t>
            </a:r>
          </a:p>
          <a:p>
            <a:pPr marL="285750" indent="-285750">
              <a:buFont typeface="Arial" panose="020B0604020202020204" pitchFamily="34" charset="0"/>
              <a:buChar char="•"/>
            </a:pPr>
            <a:r>
              <a:rPr lang="en-US" dirty="0"/>
              <a:t>If you’re in a heavily right/left leaning state with a minority view, your vote is being penalized</a:t>
            </a:r>
          </a:p>
          <a:p>
            <a:pPr marL="285750" indent="-285750">
              <a:buFont typeface="Arial" panose="020B0604020202020204" pitchFamily="34" charset="0"/>
              <a:buChar char="•"/>
            </a:pPr>
            <a:r>
              <a:rPr lang="en-US" dirty="0"/>
              <a:t>Allows for a president to win despite not having majority popular votes</a:t>
            </a:r>
          </a:p>
          <a:p>
            <a:pPr marL="285750" indent="-285750">
              <a:buFont typeface="Arial" panose="020B0604020202020204" pitchFamily="34" charset="0"/>
              <a:buChar char="•"/>
            </a:pPr>
            <a:r>
              <a:rPr lang="en-US" dirty="0"/>
              <a:t>The election is decided by a small population of people within swing precincts in swing states</a:t>
            </a:r>
          </a:p>
          <a:p>
            <a:pPr marL="285750" indent="-285750">
              <a:buFont typeface="Arial" panose="020B0604020202020204" pitchFamily="34" charset="0"/>
              <a:buChar char="•"/>
            </a:pPr>
            <a:r>
              <a:rPr lang="en-US" dirty="0"/>
              <a:t>Call to action – write your senator!</a:t>
            </a:r>
            <a:endParaRPr lang="en-US" sz="1600" dirty="0"/>
          </a:p>
          <a:p>
            <a:endParaRPr lang="en-US" sz="1400" b="1" dirty="0">
              <a:solidFill>
                <a:schemeClr val="accent5"/>
              </a:solidFill>
            </a:endParaRPr>
          </a:p>
          <a:p>
            <a:endParaRPr lang="en-US" sz="2000" dirty="0">
              <a:solidFill>
                <a:schemeClr val="accent5"/>
              </a:solidFill>
              <a:latin typeface="Rockwell" panose="02060603020205020403" pitchFamily="18" charset="0"/>
            </a:endParaRPr>
          </a:p>
        </p:txBody>
      </p:sp>
    </p:spTree>
    <p:extLst>
      <p:ext uri="{BB962C8B-B14F-4D97-AF65-F5344CB8AC3E}">
        <p14:creationId xmlns:p14="http://schemas.microsoft.com/office/powerpoint/2010/main" val="4176421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421</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Cendy Lin</dc:creator>
  <cp:lastModifiedBy>Cendy Lin</cp:lastModifiedBy>
  <cp:revision>9</cp:revision>
  <dcterms:created xsi:type="dcterms:W3CDTF">2017-03-04T19:12:53Z</dcterms:created>
  <dcterms:modified xsi:type="dcterms:W3CDTF">2017-03-04T22:02:40Z</dcterms:modified>
</cp:coreProperties>
</file>