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62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Do jaké </a:t>
            </a:r>
            <a:r>
              <a:rPr lang="cs-CZ" dirty="0" smtClean="0"/>
              <a:t>systematické skupiny </a:t>
            </a:r>
            <a:r>
              <a:rPr lang="cs-CZ" dirty="0"/>
              <a:t>patří žížala? (1) </a:t>
            </a:r>
            <a:endParaRPr lang="cs-CZ" dirty="0" smtClean="0"/>
          </a:p>
          <a:p>
            <a:pPr lvl="0"/>
            <a:r>
              <a:rPr lang="cs-CZ" dirty="0" smtClean="0"/>
              <a:t>Čím </a:t>
            </a:r>
            <a:r>
              <a:rPr lang="cs-CZ" dirty="0"/>
              <a:t>je žížala chráněna proti vysychání? Proč nemůže žít na zemi? (1</a:t>
            </a:r>
            <a:r>
              <a:rPr lang="cs-CZ" dirty="0" smtClean="0"/>
              <a:t>)</a:t>
            </a:r>
          </a:p>
          <a:p>
            <a:r>
              <a:rPr lang="cs-CZ" dirty="0" smtClean="0"/>
              <a:t>Proč </a:t>
            </a:r>
            <a:r>
              <a:rPr lang="cs-CZ" dirty="0" smtClean="0"/>
              <a:t>vylézají </a:t>
            </a:r>
            <a:r>
              <a:rPr lang="cs-CZ" dirty="0"/>
              <a:t>žížaly při dešti ze země (1</a:t>
            </a:r>
            <a:r>
              <a:rPr lang="cs-CZ" dirty="0" smtClean="0"/>
              <a:t>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59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Jak dýchají mnohoštětinatci? (2) </a:t>
            </a:r>
            <a:endParaRPr lang="cs-CZ" dirty="0" smtClean="0"/>
          </a:p>
          <a:p>
            <a:r>
              <a:rPr lang="cs-CZ" dirty="0" smtClean="0"/>
              <a:t>Jak </a:t>
            </a:r>
            <a:r>
              <a:rPr lang="cs-CZ" dirty="0" smtClean="0"/>
              <a:t>se nazývá larva mnohoštětinatců a jak vypadá? </a:t>
            </a:r>
            <a:r>
              <a:rPr lang="cs-CZ" dirty="0" smtClean="0"/>
              <a:t>Popište. (2)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/>
              <a:t>Jak se rozmnožují mnohoštětinatci? 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191102"/>
            <a:ext cx="844412" cy="87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16" y="2843226"/>
            <a:ext cx="955788" cy="208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661248"/>
            <a:ext cx="33026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4" y="476671"/>
            <a:ext cx="1651920" cy="196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75968" y="1559394"/>
            <a:ext cx="8229600" cy="4525963"/>
          </a:xfrm>
        </p:spPr>
        <p:txBody>
          <a:bodyPr>
            <a:normAutofit/>
          </a:bodyPr>
          <a:lstStyle/>
          <a:p>
            <a:r>
              <a:rPr lang="cs-CZ" dirty="0"/>
              <a:t>Které tělní soustavy má žížala uloženy na břišní straně těla? (3</a:t>
            </a:r>
            <a:r>
              <a:rPr lang="cs-CZ" dirty="0" smtClean="0"/>
              <a:t>)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cs-CZ" dirty="0" smtClean="0"/>
              <a:t>Popište </a:t>
            </a:r>
            <a:r>
              <a:rPr lang="cs-CZ" dirty="0" err="1" smtClean="0"/>
              <a:t>metanefridii</a:t>
            </a:r>
            <a:r>
              <a:rPr lang="cs-CZ" dirty="0" smtClean="0"/>
              <a:t> žížaly a její činnost (3)</a:t>
            </a:r>
          </a:p>
          <a:p>
            <a:pPr lvl="0"/>
            <a:r>
              <a:rPr lang="cs-CZ" dirty="0" smtClean="0"/>
              <a:t>Popište </a:t>
            </a:r>
            <a:r>
              <a:rPr lang="cs-CZ" dirty="0" smtClean="0"/>
              <a:t>zvláštnosti trávicí soustavy žížaly (3)</a:t>
            </a:r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50" y="332656"/>
            <a:ext cx="2908290" cy="12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5" y="2447865"/>
            <a:ext cx="1454145" cy="174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056" y="1153351"/>
            <a:ext cx="6080112" cy="5704649"/>
          </a:xfrm>
        </p:spPr>
        <p:txBody>
          <a:bodyPr>
            <a:normAutofit/>
          </a:bodyPr>
          <a:lstStyle/>
          <a:p>
            <a:pPr lvl="0"/>
            <a:r>
              <a:rPr lang="cs-CZ" dirty="0"/>
              <a:t>Ve které části těla vytváří žížala kokon a k čemu kokon slouží? (</a:t>
            </a:r>
            <a:r>
              <a:rPr lang="cs-CZ" dirty="0" smtClean="0"/>
              <a:t>2)</a:t>
            </a:r>
          </a:p>
          <a:p>
            <a:pPr lvl="0"/>
            <a:r>
              <a:rPr lang="cs-CZ" dirty="0" smtClean="0"/>
              <a:t>Jaký </a:t>
            </a:r>
            <a:r>
              <a:rPr lang="cs-CZ" dirty="0"/>
              <a:t>mají žížaly význam (</a:t>
            </a:r>
            <a:r>
              <a:rPr lang="cs-CZ" dirty="0" smtClean="0"/>
              <a:t>2)</a:t>
            </a:r>
          </a:p>
          <a:p>
            <a:pPr lvl="0"/>
            <a:r>
              <a:rPr lang="cs-CZ" dirty="0" smtClean="0"/>
              <a:t>Kterým </a:t>
            </a:r>
            <a:r>
              <a:rPr lang="cs-CZ" dirty="0"/>
              <a:t>směrem teče krev v hřbetní cévě žížaly a jak je uváděna do pohybu? (2</a:t>
            </a:r>
            <a:r>
              <a:rPr lang="cs-CZ" dirty="0" smtClean="0"/>
              <a:t>)</a:t>
            </a:r>
            <a:endParaRPr lang="cs-CZ" dirty="0"/>
          </a:p>
          <a:p>
            <a:endParaRPr lang="cs-CZ" dirty="0"/>
          </a:p>
        </p:txBody>
      </p:sp>
      <p:pic>
        <p:nvPicPr>
          <p:cNvPr id="6" name="Picture 7" descr="Annelida_Oligo_tvorba_kokon_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"/>
            <a:ext cx="2773625" cy="23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2996952"/>
            <a:ext cx="4067944" cy="258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4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5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dirty="0"/>
              <a:t>Které smysly má žížala vyvinuty? (2</a:t>
            </a:r>
            <a:r>
              <a:rPr lang="cs-CZ" dirty="0" smtClean="0"/>
              <a:t>)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/>
              <a:t>Kteří naši kroužkovci žijí částečně zavrtáni v bahně a jak si opatřují kyslík a potravu? (2</a:t>
            </a:r>
            <a:r>
              <a:rPr lang="cs-CZ" dirty="0" smtClean="0"/>
              <a:t>)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cs-CZ" dirty="0" smtClean="0"/>
              <a:t>Jak </a:t>
            </a:r>
            <a:r>
              <a:rPr lang="cs-CZ" dirty="0"/>
              <a:t>se žížala pohybuje? (2</a:t>
            </a:r>
            <a:r>
              <a:rPr lang="cs-CZ" dirty="0" smtClean="0"/>
              <a:t>)</a:t>
            </a:r>
            <a:endParaRPr lang="cs-CZ" dirty="0"/>
          </a:p>
        </p:txBody>
      </p:sp>
      <p:pic>
        <p:nvPicPr>
          <p:cNvPr id="6" name="Picture 8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789040"/>
            <a:ext cx="1079275" cy="15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6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Proč nemůže žížala oplodnit vajíčka vlastními spermiemi ? (1) </a:t>
            </a:r>
            <a:endParaRPr lang="cs-CZ" dirty="0" smtClean="0"/>
          </a:p>
          <a:p>
            <a:pPr lvl="0"/>
            <a:r>
              <a:rPr lang="cs-CZ" dirty="0" smtClean="0"/>
              <a:t>Kteří </a:t>
            </a:r>
            <a:r>
              <a:rPr lang="cs-CZ" dirty="0"/>
              <a:t>naší kroužkovci mohou sloužit jako bioindikátory znečištění vody? (1</a:t>
            </a:r>
            <a:r>
              <a:rPr lang="cs-CZ" dirty="0" smtClean="0"/>
              <a:t>)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cs-CZ" dirty="0"/>
              <a:t>Kteří </a:t>
            </a:r>
            <a:r>
              <a:rPr lang="cs-CZ" dirty="0" smtClean="0"/>
              <a:t>naši drobní (0,5 cm) bělaví kroužkovci </a:t>
            </a:r>
            <a:r>
              <a:rPr lang="cs-CZ" dirty="0"/>
              <a:t>se podobně jako žížala živí tlejícími zbytky v půdě? (1</a:t>
            </a:r>
            <a:r>
              <a:rPr lang="cs-CZ" dirty="0" smtClean="0"/>
              <a:t>)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cs-CZ" dirty="0"/>
          </a:p>
          <a:p>
            <a:endParaRPr lang="cs-CZ" dirty="0"/>
          </a:p>
        </p:txBody>
      </p:sp>
      <p:pic>
        <p:nvPicPr>
          <p:cNvPr id="6" name="Picture 3" descr="roup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9992" y="4797152"/>
            <a:ext cx="3025105" cy="1752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8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32856"/>
            <a:ext cx="1079275" cy="15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7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003344"/>
            <a:ext cx="8229600" cy="45858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cs-CZ" sz="1800" dirty="0" smtClean="0">
                <a:solidFill>
                  <a:srgbClr val="00B050"/>
                </a:solidFill>
              </a:rPr>
              <a:t>Kromě těch na obrázcích </a:t>
            </a:r>
            <a:r>
              <a:rPr lang="cs-CZ" sz="1800" dirty="0" smtClean="0">
                <a:solidFill>
                  <a:srgbClr val="00B050"/>
                </a:solidFill>
              </a:rPr>
              <a:t>dopište i další (podle počtu bodů v závorce)</a:t>
            </a:r>
          </a:p>
          <a:p>
            <a:pPr lvl="0"/>
            <a:r>
              <a:rPr lang="cs-CZ" dirty="0" smtClean="0"/>
              <a:t>Jaké </a:t>
            </a:r>
            <a:r>
              <a:rPr lang="cs-CZ" dirty="0"/>
              <a:t>sladkovodní </a:t>
            </a:r>
            <a:r>
              <a:rPr lang="cs-CZ" dirty="0" smtClean="0"/>
              <a:t>volně žijící kroužkovce </a:t>
            </a:r>
            <a:r>
              <a:rPr lang="cs-CZ" dirty="0"/>
              <a:t>znáte? (3</a:t>
            </a:r>
            <a:r>
              <a:rPr lang="cs-CZ" dirty="0" smtClean="0"/>
              <a:t>)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cs-CZ" dirty="0"/>
              <a:t>Jaké mořské kroužkovce znáte? </a:t>
            </a:r>
            <a:r>
              <a:rPr lang="cs-CZ" dirty="0" smtClean="0"/>
              <a:t>(5) </a:t>
            </a:r>
            <a:endParaRPr lang="cs-CZ" dirty="0" smtClean="0"/>
          </a:p>
          <a:p>
            <a:pPr marL="0" lvl="0" indent="0">
              <a:buNone/>
            </a:pP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/>
            <a:r>
              <a:rPr lang="cs-CZ" dirty="0" smtClean="0"/>
              <a:t>Jaké parazitické kroužkovce znáte? (3) </a:t>
            </a:r>
          </a:p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19257"/>
            <a:ext cx="10429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7" y="3800781"/>
            <a:ext cx="12065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7" y="3699574"/>
            <a:ext cx="810945" cy="103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96358"/>
            <a:ext cx="576263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29" y="3216275"/>
            <a:ext cx="10969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89" y="2144712"/>
            <a:ext cx="11160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03" y="5675268"/>
            <a:ext cx="1631950" cy="39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Annelida_Hirudinea_Piscicola_geometra_ob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804435" y="4631738"/>
            <a:ext cx="425304" cy="25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8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Jak se liší článkování (segmentace) těla pijavic od </a:t>
            </a:r>
            <a:r>
              <a:rPr lang="cs-CZ" dirty="0" err="1" smtClean="0"/>
              <a:t>máloštětinatců</a:t>
            </a:r>
            <a:r>
              <a:rPr lang="cs-CZ" dirty="0" smtClean="0"/>
              <a:t>? (1)</a:t>
            </a:r>
          </a:p>
          <a:p>
            <a:r>
              <a:rPr lang="cs-CZ" dirty="0" smtClean="0"/>
              <a:t>Jak jsou adaptovány krev sající pijavice na dlouhé hladovění? (1)</a:t>
            </a:r>
          </a:p>
          <a:p>
            <a:r>
              <a:rPr lang="cs-CZ" dirty="0" smtClean="0"/>
              <a:t>Proč se při sání krev hostitele nesráží (1)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54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600196EDFF9419F34EC3FC8EAF01B" ma:contentTypeVersion="3" ma:contentTypeDescription="Create a new document." ma:contentTypeScope="" ma:versionID="86e205a658723860663d1ec69e83b67b">
  <xsd:schema xmlns:xsd="http://www.w3.org/2001/XMLSchema" xmlns:xs="http://www.w3.org/2001/XMLSchema" xmlns:p="http://schemas.microsoft.com/office/2006/metadata/properties" xmlns:ns2="b3135e99-6cde-4b8c-b186-8eda331ea67f" targetNamespace="http://schemas.microsoft.com/office/2006/metadata/properties" ma:root="true" ma:fieldsID="5c0f375f8c768f595622cec9b113b47e" ns2:_="">
    <xsd:import namespace="b3135e99-6cde-4b8c-b186-8eda331ea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35e99-6cde-4b8c-b186-8eda331ea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1AAFBB-1161-4EC8-9F58-E606F230E726}"/>
</file>

<file path=customXml/itemProps2.xml><?xml version="1.0" encoding="utf-8"?>
<ds:datastoreItem xmlns:ds="http://schemas.openxmlformats.org/officeDocument/2006/customXml" ds:itemID="{334C16A5-2895-4027-9A29-C7BCE5C8DE13}"/>
</file>

<file path=customXml/itemProps3.xml><?xml version="1.0" encoding="utf-8"?>
<ds:datastoreItem xmlns:ds="http://schemas.openxmlformats.org/officeDocument/2006/customXml" ds:itemID="{3B460116-4AF9-473E-8526-311DE23E2F04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307</Words>
  <Application>Microsoft Office PowerPoint</Application>
  <PresentationFormat>Předvádění na obrazovce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Calibri</vt:lpstr>
      <vt:lpstr>Motiv sady Office</vt:lpstr>
      <vt:lpstr>1</vt:lpstr>
      <vt:lpstr>2</vt:lpstr>
      <vt:lpstr>3</vt:lpstr>
      <vt:lpstr>4</vt:lpstr>
      <vt:lpstr>5</vt:lpstr>
      <vt:lpstr>6</vt:lpstr>
      <vt:lpstr>7</vt:lpstr>
      <vt:lpstr>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Volfová Alena</dc:creator>
  <cp:lastModifiedBy>Volfová Alena</cp:lastModifiedBy>
  <cp:revision>13</cp:revision>
  <dcterms:created xsi:type="dcterms:W3CDTF">2014-05-22T19:39:41Z</dcterms:created>
  <dcterms:modified xsi:type="dcterms:W3CDTF">2020-11-18T13:32:07Z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0x010100D79600196EDFF9419F34EC3FC8EAF01B</vt:lpwstr>
  </property>
</Properties>
</file>