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67" r:id="rId7"/>
    <p:sldId id="268" r:id="rId8"/>
    <p:sldId id="275" r:id="rId9"/>
    <p:sldId id="269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167" autoAdjust="0"/>
  </p:normalViewPr>
  <p:slideViewPr>
    <p:cSldViewPr snapToGrid="0">
      <p:cViewPr varScale="1">
        <p:scale>
          <a:sx n="89" d="100"/>
          <a:sy n="89" d="100"/>
        </p:scale>
        <p:origin x="11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Mümkün olduğunca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başlayanlar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kullansın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Ancak;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Aradığınız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fonksiyonaliteyi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bulamadıysanız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Uzmansanız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Yapısal olmayan veriyle uğraşıyorsanız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Faydaları;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Zaten Yapısal API operasyonları bu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API’ye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çevriliyor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anlama yeteneğini geliştirir</a:t>
            </a:r>
          </a:p>
        </p:txBody>
      </p:sp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976316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Resilient Distributed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Dataset (RDD) 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RDD bir 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immutable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(sabit, değişmez) nesne yığınlarından oluşur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Spark’ta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gerçekleşen tüm işler;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bir RDD yaratma,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başka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dönüştürme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RDD’ler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hesaplamalar yapıp bir sonuç üretme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Nesne yığınları/parçalar,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dağıtılır.</a:t>
            </a:r>
          </a:p>
        </p:txBody>
      </p:sp>
    </p:spTree>
    <p:extLst>
      <p:ext uri="{BB962C8B-B14F-4D97-AF65-F5344CB8AC3E}">
        <p14:creationId xmlns:p14="http://schemas.microsoft.com/office/powerpoint/2010/main" val="12836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436983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Oluşturmak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9767" y="1581817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Dışarıdan veriyi kullanarak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dosyaRDD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"/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hdfs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/benimDosyam.txt"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veriyi parçalayıp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üzerine dağıtarak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sayilar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Seq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(1,2,3,4,5,6,7,8))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971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Operasyonları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10445" y="948958"/>
            <a:ext cx="325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 err="1">
                <a:solidFill>
                  <a:srgbClr val="0070C0"/>
                </a:solidFill>
                <a:latin typeface="Roboto"/>
              </a:rPr>
              <a:t>Transformation</a:t>
            </a:r>
            <a:endParaRPr lang="tr-TR" sz="2800" b="1" dirty="0">
              <a:solidFill>
                <a:srgbClr val="0070C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filter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flatMap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repartition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911423" y="1050550"/>
            <a:ext cx="4260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>
                <a:solidFill>
                  <a:srgbClr val="0070C0"/>
                </a:solidFill>
                <a:latin typeface="Roboto"/>
              </a:rPr>
              <a:t>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collect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count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saveAsTextFile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Belge 91"/>
          <p:cNvSpPr/>
          <p:nvPr/>
        </p:nvSpPr>
        <p:spPr>
          <a:xfrm>
            <a:off x="448528" y="1278918"/>
            <a:ext cx="1537831" cy="399808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161995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Bir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3714893" y="2797651"/>
            <a:ext cx="418936" cy="842419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3717112" y="1604561"/>
            <a:ext cx="418936" cy="842419"/>
            <a:chOff x="1991638" y="4296427"/>
            <a:chExt cx="814192" cy="1499679"/>
          </a:xfrm>
        </p:grpSpPr>
        <p:sp>
          <p:nvSpPr>
            <p:cNvPr id="30" name="Yamuk 2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amuk 3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Yuvarlatılmış Dikdörtgen 3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Düz Bağlayıcı 3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 37"/>
          <p:cNvGrpSpPr/>
          <p:nvPr/>
        </p:nvGrpSpPr>
        <p:grpSpPr>
          <a:xfrm>
            <a:off x="3717530" y="4064995"/>
            <a:ext cx="418936" cy="842419"/>
            <a:chOff x="1991638" y="4296427"/>
            <a:chExt cx="814192" cy="1499679"/>
          </a:xfrm>
        </p:grpSpPr>
        <p:sp>
          <p:nvSpPr>
            <p:cNvPr id="39" name="Yamuk 3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9416"/>
              </p:ext>
            </p:extLst>
          </p:nvPr>
        </p:nvGraphicFramePr>
        <p:xfrm>
          <a:off x="451418" y="1416377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Gülsüm,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Cemal,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o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5988"/>
              </p:ext>
            </p:extLst>
          </p:nvPr>
        </p:nvGraphicFramePr>
        <p:xfrm>
          <a:off x="451417" y="1946240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3,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Elif,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29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4,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Funda,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6069"/>
              </p:ext>
            </p:extLst>
          </p:nvPr>
        </p:nvGraphicFramePr>
        <p:xfrm>
          <a:off x="454306" y="2475669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5,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Hamza,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6,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Yalçın,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o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4391"/>
              </p:ext>
            </p:extLst>
          </p:nvPr>
        </p:nvGraphicFramePr>
        <p:xfrm>
          <a:off x="448529" y="3013492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7,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Mehmet,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44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8,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Gülay,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268"/>
              </p:ext>
            </p:extLst>
          </p:nvPr>
        </p:nvGraphicFramePr>
        <p:xfrm>
          <a:off x="448528" y="3543355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9,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Cumhur,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38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10,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Burcu,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6511"/>
              </p:ext>
            </p:extLst>
          </p:nvPr>
        </p:nvGraphicFramePr>
        <p:xfrm>
          <a:off x="451417" y="4072784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Metin,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47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Veysel,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53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74614" y="654217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</a:rPr>
              <a:t>("/user/</a:t>
            </a:r>
            <a:r>
              <a:rPr lang="en-US" sz="1400" dirty="0" err="1">
                <a:latin typeface="Consolas" panose="020B0609020204030204" pitchFamily="49" charset="0"/>
              </a:rPr>
              <a:t>maria_dev</a:t>
            </a:r>
            <a:r>
              <a:rPr lang="en-US" sz="1400" dirty="0">
                <a:latin typeface="Consolas" panose="020B0609020204030204" pitchFamily="49" charset="0"/>
              </a:rPr>
              <a:t>/insanlar.csv")</a:t>
            </a:r>
          </a:p>
        </p:txBody>
      </p:sp>
      <p:sp>
        <p:nvSpPr>
          <p:cNvPr id="53" name="Dikdörtgen 52"/>
          <p:cNvSpPr/>
          <p:nvPr/>
        </p:nvSpPr>
        <p:spPr>
          <a:xfrm>
            <a:off x="8786280" y="1264893"/>
            <a:ext cx="3310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.map(x =&gt; x(</a:t>
            </a:r>
            <a:r>
              <a:rPr lang="tr-TR" sz="1400" dirty="0"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toDouble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.reduce((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) =&gt; a + b)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4841474" y="1460031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insanlarRDD.map</a:t>
            </a:r>
            <a:r>
              <a:rPr lang="en-US" sz="1400" dirty="0"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latin typeface="Consolas" panose="020B0609020204030204" pitchFamily="49" charset="0"/>
              </a:rPr>
              <a:t>x.split</a:t>
            </a:r>
            <a:r>
              <a:rPr lang="en-US" sz="1400" dirty="0">
                <a:latin typeface="Consolas" panose="020B0609020204030204" pitchFamily="49" charset="0"/>
              </a:rPr>
              <a:t>(","))</a:t>
            </a:r>
          </a:p>
        </p:txBody>
      </p:sp>
      <p:sp>
        <p:nvSpPr>
          <p:cNvPr id="55" name="Dikdörtgen 54"/>
          <p:cNvSpPr/>
          <p:nvPr/>
        </p:nvSpPr>
        <p:spPr>
          <a:xfrm>
            <a:off x="218785" y="5114810"/>
            <a:ext cx="4991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res92: Array[String] = Array(1,"Gülsüm",35, 2,"Cemal",23, 3,"Elif",29, 4,"Funda",41, 5,"Hamza",33, 6,"Yalçın",45, 7,"Mehmet",44, 8,"Gülay",33, 9,"Cumhur",38, 10,"Burcu",41, 11,"Metin",47, 12,"Veysel",53)</a:t>
            </a:r>
          </a:p>
        </p:txBody>
      </p:sp>
      <p:sp>
        <p:nvSpPr>
          <p:cNvPr id="56" name="Dikdörtgen 55"/>
          <p:cNvSpPr/>
          <p:nvPr/>
        </p:nvSpPr>
        <p:spPr>
          <a:xfrm>
            <a:off x="5220190" y="2153391"/>
            <a:ext cx="3566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insanlarSplittedRDD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res90: Array[Array[String]] =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Array(1, "</a:t>
            </a:r>
            <a:r>
              <a:rPr lang="en-US" sz="1200" dirty="0" err="1">
                <a:latin typeface="Consolas" panose="020B0609020204030204" pitchFamily="49" charset="0"/>
              </a:rPr>
              <a:t>Gülsüm</a:t>
            </a:r>
            <a:r>
              <a:rPr lang="en-US" sz="1200" dirty="0">
                <a:latin typeface="Consolas" panose="020B0609020204030204" pitchFamily="49" charset="0"/>
              </a:rPr>
              <a:t>", 35),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Array(2, "</a:t>
            </a:r>
            <a:r>
              <a:rPr lang="en-US" sz="1200" dirty="0" err="1">
                <a:latin typeface="Consolas" panose="020B0609020204030204" pitchFamily="49" charset="0"/>
              </a:rPr>
              <a:t>Cemal</a:t>
            </a:r>
            <a:r>
              <a:rPr lang="en-US" sz="1200" dirty="0">
                <a:latin typeface="Consolas" panose="020B0609020204030204" pitchFamily="49" charset="0"/>
              </a:rPr>
              <a:t>", 23),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Array(3, "</a:t>
            </a:r>
            <a:r>
              <a:rPr lang="en-US" sz="1200" dirty="0" err="1">
                <a:latin typeface="Consolas" panose="020B0609020204030204" pitchFamily="49" charset="0"/>
              </a:rPr>
              <a:t>Elif</a:t>
            </a:r>
            <a:r>
              <a:rPr lang="en-US" sz="1200" dirty="0">
                <a:latin typeface="Consolas" panose="020B0609020204030204" pitchFamily="49" charset="0"/>
              </a:rPr>
              <a:t>", 29),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Array(4, "</a:t>
            </a:r>
            <a:r>
              <a:rPr lang="en-US" sz="1200" dirty="0" err="1">
                <a:latin typeface="Consolas" panose="020B0609020204030204" pitchFamily="49" charset="0"/>
              </a:rPr>
              <a:t>Funda</a:t>
            </a:r>
            <a:r>
              <a:rPr lang="en-US" sz="1200" dirty="0">
                <a:latin typeface="Consolas" panose="020B0609020204030204" pitchFamily="49" charset="0"/>
              </a:rPr>
              <a:t>", 41),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Array(5, "Hamza",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Array(6, "</a:t>
            </a:r>
            <a:r>
              <a:rPr lang="en-US" sz="1200" dirty="0" err="1">
                <a:latin typeface="Consolas" panose="020B0609020204030204" pitchFamily="49" charset="0"/>
              </a:rPr>
              <a:t>Yalçın</a:t>
            </a:r>
            <a:r>
              <a:rPr lang="en-US" sz="1200" dirty="0">
                <a:latin typeface="Consolas" panose="020B0609020204030204" pitchFamily="49" charset="0"/>
              </a:rPr>
              <a:t>", 45),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Array(7, "Mehmet", 44),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Array(8, "</a:t>
            </a:r>
            <a:r>
              <a:rPr lang="en-US" sz="1200" dirty="0" err="1">
                <a:latin typeface="Consolas" panose="020B0609020204030204" pitchFamily="49" charset="0"/>
              </a:rPr>
              <a:t>Gülay</a:t>
            </a:r>
            <a:r>
              <a:rPr lang="en-US" sz="1200" dirty="0">
                <a:latin typeface="Consolas" panose="020B0609020204030204" pitchFamily="49" charset="0"/>
              </a:rPr>
              <a:t>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Array(9, "</a:t>
            </a:r>
            <a:r>
              <a:rPr lang="en-US" sz="1200" dirty="0" err="1">
                <a:latin typeface="Consolas" panose="020B0609020204030204" pitchFamily="49" charset="0"/>
              </a:rPr>
              <a:t>Cumhur</a:t>
            </a:r>
            <a:r>
              <a:rPr lang="en-US" sz="1200" dirty="0">
                <a:latin typeface="Consolas" panose="020B0609020204030204" pitchFamily="49" charset="0"/>
              </a:rPr>
              <a:t>", 38),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Array(10, "</a:t>
            </a:r>
            <a:r>
              <a:rPr lang="en-US" sz="1200" dirty="0" err="1">
                <a:latin typeface="Consolas" panose="020B0609020204030204" pitchFamily="49" charset="0"/>
              </a:rPr>
              <a:t>Burcu</a:t>
            </a:r>
            <a:r>
              <a:rPr lang="en-US" sz="1200" dirty="0">
                <a:latin typeface="Consolas" panose="020B0609020204030204" pitchFamily="49" charset="0"/>
              </a:rPr>
              <a:t>", 41)</a:t>
            </a:r>
            <a:r>
              <a:rPr lang="tr-TR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Array(11, "</a:t>
            </a:r>
            <a:r>
              <a:rPr lang="en-US" sz="1200" dirty="0" err="1">
                <a:latin typeface="Consolas" panose="020B0609020204030204" pitchFamily="49" charset="0"/>
              </a:rPr>
              <a:t>Metin</a:t>
            </a:r>
            <a:r>
              <a:rPr lang="en-US" sz="1200" dirty="0">
                <a:latin typeface="Consolas" panose="020B0609020204030204" pitchFamily="49" charset="0"/>
              </a:rPr>
              <a:t>", 47),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Array(12, "</a:t>
            </a:r>
            <a:r>
              <a:rPr lang="en-US" sz="1200" dirty="0" err="1">
                <a:latin typeface="Consolas" panose="020B0609020204030204" pitchFamily="49" charset="0"/>
              </a:rPr>
              <a:t>Veysel</a:t>
            </a:r>
            <a:r>
              <a:rPr lang="en-US" sz="1200" dirty="0">
                <a:latin typeface="Consolas" panose="020B0609020204030204" pitchFamily="49" charset="0"/>
              </a:rPr>
              <a:t>", 53)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  <a:endParaRPr lang="tr-TR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9259565" y="3306034"/>
            <a:ext cx="418936" cy="842419"/>
            <a:chOff x="1991638" y="4296427"/>
            <a:chExt cx="814192" cy="1499679"/>
          </a:xfrm>
        </p:grpSpPr>
        <p:sp>
          <p:nvSpPr>
            <p:cNvPr id="58" name="Yamuk 5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Yuvarlatılmış Dikdörtgen 6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Düz Bağlayıcı 6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9261784" y="2112944"/>
            <a:ext cx="418936" cy="842419"/>
            <a:chOff x="1991638" y="4296427"/>
            <a:chExt cx="814192" cy="1499679"/>
          </a:xfrm>
        </p:grpSpPr>
        <p:sp>
          <p:nvSpPr>
            <p:cNvPr id="67" name="Yamuk 6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Yamuk 6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kdörtgen 6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kdörtgen 69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uvarlatılmış Dikdörtgen 7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Düz Bağlayıcı 7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Bağlayıcı 7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 74"/>
          <p:cNvGrpSpPr/>
          <p:nvPr/>
        </p:nvGrpSpPr>
        <p:grpSpPr>
          <a:xfrm>
            <a:off x="9262202" y="4573378"/>
            <a:ext cx="418936" cy="842419"/>
            <a:chOff x="1991638" y="4296427"/>
            <a:chExt cx="814192" cy="1499679"/>
          </a:xfrm>
        </p:grpSpPr>
        <p:sp>
          <p:nvSpPr>
            <p:cNvPr id="76" name="Yamuk 7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Yamuk 7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kdörtgen 7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uvarlatılmış Dikdörtgen 7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Düz Bağlayıcı 8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ikdörtgen 84"/>
          <p:cNvSpPr/>
          <p:nvPr/>
        </p:nvSpPr>
        <p:spPr>
          <a:xfrm>
            <a:off x="9732528" y="2030261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Gülsüm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Cemal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Array(7, "Mehmet",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Array(8,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Gülay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9742991" y="3231669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Array(3,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Array(4,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Funda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Array(9,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Cumhur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Array(10,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Burcu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9732528" y="4452223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Array(5, "Hamza",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Array(6,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Yalçın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Metin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Array(12,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Veysel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8" name="Resim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47" y="2284893"/>
            <a:ext cx="448408" cy="448408"/>
          </a:xfrm>
          <a:prstGeom prst="rect">
            <a:avLst/>
          </a:prstGeom>
        </p:spPr>
      </p:pic>
      <p:sp>
        <p:nvSpPr>
          <p:cNvPr id="89" name="Dikdörtgen 88"/>
          <p:cNvSpPr/>
          <p:nvPr/>
        </p:nvSpPr>
        <p:spPr>
          <a:xfrm>
            <a:off x="8292027" y="5521808"/>
            <a:ext cx="3449983" cy="43088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res89: Double = 462.0</a:t>
            </a:r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40" y="3523853"/>
            <a:ext cx="448408" cy="448408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58" y="4732575"/>
            <a:ext cx="448408" cy="448408"/>
          </a:xfrm>
          <a:prstGeom prst="rect">
            <a:avLst/>
          </a:prstGeom>
        </p:spPr>
      </p:pic>
      <p:sp>
        <p:nvSpPr>
          <p:cNvPr id="94" name="Dikdörtgen 93"/>
          <p:cNvSpPr/>
          <p:nvPr/>
        </p:nvSpPr>
        <p:spPr>
          <a:xfrm>
            <a:off x="11021479" y="2157926"/>
            <a:ext cx="364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95" name="Dikdörtgen 94"/>
          <p:cNvSpPr/>
          <p:nvPr/>
        </p:nvSpPr>
        <p:spPr>
          <a:xfrm>
            <a:off x="10944008" y="230952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Dikdörtgen 95"/>
          <p:cNvSpPr/>
          <p:nvPr/>
        </p:nvSpPr>
        <p:spPr>
          <a:xfrm>
            <a:off x="10999935" y="245592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0999935" y="262067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Dikdörtgen 97"/>
          <p:cNvSpPr/>
          <p:nvPr/>
        </p:nvSpPr>
        <p:spPr>
          <a:xfrm>
            <a:off x="10937444" y="337493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29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11020257" y="354131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11051620" y="368385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38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053771" y="3826748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10985481" y="4584312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11006943" y="4738834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11009781" y="490011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47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11062194" y="505149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11054685" y="2030261"/>
            <a:ext cx="553890" cy="338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Bulut Belirtme Çizgisi 106"/>
          <p:cNvSpPr/>
          <p:nvPr/>
        </p:nvSpPr>
        <p:spPr>
          <a:xfrm>
            <a:off x="727099" y="58168"/>
            <a:ext cx="3054305" cy="163904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Acaba yaşların toplam kaç?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0277 L 0.22174 0.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6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092 L 0.22187 -0.184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509 L 0.22174 0.144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85 L 0.22187 -0.086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301 L 0.22305 0.25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29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4.44444E-6 L 0.22331 0.0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208 L -0.14075 0.027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11 0.00555 " pathEditMode="relative" ptsTypes="AA">
                                      <p:cBhvr>
                                        <p:cTn id="1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13932 -0.0134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3893 -0.0351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-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13659 0.0284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14 -0.00139 " pathEditMode="relative" ptsTypes="AA">
                                      <p:cBhvr>
                                        <p:cTn id="11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4375 -0.0354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4479 -0.018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4245 0.028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532 0.0007 " pathEditMode="relative" ptsTypes="AA">
                                      <p:cBhvr>
                                        <p:cTn id="12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14206 -0.0152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7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4714 -0.0280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53" grpId="0"/>
      <p:bldP spid="54" grpId="0"/>
      <p:bldP spid="55" grpId="0"/>
      <p:bldP spid="56" grpId="0"/>
      <p:bldP spid="85" grpId="0"/>
      <p:bldP spid="86" grpId="0"/>
      <p:bldP spid="87" grpId="0"/>
      <p:bldP spid="89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SparkConf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990852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çalışacağı ortam ile ilgili konfigürasyon bilgilerini tutan nesne.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629831" y="2988472"/>
            <a:ext cx="8391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org.apache.spark.SparkConf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myConf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SparkConf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		 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/>
              <a:t> </a:t>
            </a:r>
            <a:r>
              <a:rPr lang="tr-TR" dirty="0" err="1"/>
              <a:t>setMaster</a:t>
            </a:r>
            <a:r>
              <a:rPr lang="tr-TR" dirty="0"/>
              <a:t>("</a:t>
            </a:r>
            <a:r>
              <a:rPr lang="tr-TR" dirty="0" err="1"/>
              <a:t>yarn</a:t>
            </a:r>
            <a:r>
              <a:rPr lang="tr-TR" dirty="0"/>
              <a:t>")</a:t>
            </a:r>
          </a:p>
          <a:p>
            <a:r>
              <a:rPr lang="tr-TR" dirty="0"/>
              <a:t>		     .</a:t>
            </a:r>
            <a:r>
              <a:rPr lang="en-US" dirty="0" err="1">
                <a:latin typeface="Consolas" panose="020B0609020204030204" pitchFamily="49" charset="0"/>
              </a:rPr>
              <a:t>setAppName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Uygulamam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SparkContext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şekilde erişileceğiyle ilgili nesne.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broadcast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yaratmak için kullanılır.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önce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tek giriş noktasıydı.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sonra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SQLContext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 birleşti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adını aldı.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oluşturmak: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404041"/>
                </a:solidFill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org.apache.spark.SparkCon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endParaRPr lang="tr-TR" sz="22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SparkContext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myConf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 Fonksiyonları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243" y="1210702"/>
            <a:ext cx="839157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sayilarRDD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(1,2,3,4,5,6,7,8))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karesiniAl</a:t>
            </a:r>
            <a:r>
              <a:rPr lang="en-US" dirty="0">
                <a:latin typeface="Consolas" panose="020B0609020204030204" pitchFamily="49" charset="0"/>
              </a:rPr>
              <a:t>(x: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={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x*x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val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kareliRDD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sayilarRDD.map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karesiniAl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kareliRDD.take</a:t>
            </a:r>
            <a:r>
              <a:rPr lang="tr-TR" dirty="0">
                <a:latin typeface="Consolas" panose="020B0609020204030204" pitchFamily="49" charset="0"/>
              </a:rPr>
              <a:t>(8)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sz="1200" dirty="0" err="1">
                <a:latin typeface="Consolas" panose="020B0609020204030204" pitchFamily="49" charset="0"/>
              </a:rPr>
              <a:t>kareliRDD</a:t>
            </a:r>
            <a:r>
              <a:rPr lang="tr-TR" sz="1200" dirty="0">
                <a:latin typeface="Consolas" panose="020B0609020204030204" pitchFamily="49" charset="0"/>
              </a:rPr>
              <a:t>: </a:t>
            </a:r>
            <a:r>
              <a:rPr lang="tr-TR" sz="1200" dirty="0" err="1"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MapPartitionsRDD</a:t>
            </a:r>
            <a:r>
              <a:rPr lang="tr-TR" sz="1200" dirty="0">
                <a:latin typeface="Consolas" panose="020B0609020204030204" pitchFamily="49" charset="0"/>
              </a:rPr>
              <a:t>[71] at </a:t>
            </a:r>
            <a:r>
              <a:rPr lang="tr-TR" sz="1200" dirty="0" err="1">
                <a:latin typeface="Consolas" panose="020B0609020204030204" pitchFamily="49" charset="0"/>
              </a:rPr>
              <a:t>map</a:t>
            </a:r>
            <a:r>
              <a:rPr lang="tr-TR" sz="1200" dirty="0">
                <a:latin typeface="Consolas" panose="020B0609020204030204" pitchFamily="49" charset="0"/>
              </a:rPr>
              <a:t> at &lt;</a:t>
            </a:r>
            <a:r>
              <a:rPr lang="tr-TR" sz="1200" dirty="0" err="1">
                <a:latin typeface="Consolas" panose="020B0609020204030204" pitchFamily="49" charset="0"/>
              </a:rPr>
              <a:t>console</a:t>
            </a:r>
            <a:r>
              <a:rPr lang="tr-TR" sz="1200" dirty="0">
                <a:latin typeface="Consolas" panose="020B0609020204030204" pitchFamily="49" charset="0"/>
              </a:rPr>
              <a:t>&gt;:31</a:t>
            </a:r>
          </a:p>
          <a:p>
            <a:r>
              <a:rPr lang="tr-TR" sz="1200" dirty="0">
                <a:latin typeface="Consolas" panose="020B0609020204030204" pitchFamily="49" charset="0"/>
              </a:rPr>
              <a:t>res93: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(1, 4, 9, 16, 25, 36, 49, 64)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33514" y="1595272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Spark-1’de kullanılan en eski ve en düşük seviyeli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Spark-2 ile birlikte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geldi ve kullanımı azalmaya başladı. Ancak Spark-2’de de hala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da kolaylıkla yapılan işler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daha zor ve uzun.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kullanıcı tanımlı fonksiyonları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Scala’ya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göre yavaş.</a:t>
            </a:r>
          </a:p>
          <a:p>
            <a:pPr>
              <a:lnSpc>
                <a:spcPct val="150000"/>
              </a:lnSpc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1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878</Words>
  <Application>Microsoft Office PowerPoint</Application>
  <PresentationFormat>Geniş ekran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Roboto</vt:lpstr>
      <vt:lpstr>Wingdings</vt:lpstr>
      <vt:lpstr>Office Teması</vt:lpstr>
      <vt:lpstr>Low Level API</vt:lpstr>
      <vt:lpstr>Low Level API (RDD Based)</vt:lpstr>
      <vt:lpstr>RDD Oluşturmak</vt:lpstr>
      <vt:lpstr>RDD Operasyonları</vt:lpstr>
      <vt:lpstr>Basit Bir Uygulama</vt:lpstr>
      <vt:lpstr>SparkConf</vt:lpstr>
      <vt:lpstr>SparkContext</vt:lpstr>
      <vt:lpstr>Kullanıcı Fonksiyonları</vt:lpstr>
      <vt:lpstr>Low Level API (RDD Based)</vt:lpstr>
      <vt:lpstr>Low Level API (RDD Based)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106</cp:revision>
  <dcterms:created xsi:type="dcterms:W3CDTF">2018-03-04T09:30:49Z</dcterms:created>
  <dcterms:modified xsi:type="dcterms:W3CDTF">2019-10-04T20:03:24Z</dcterms:modified>
</cp:coreProperties>
</file>