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3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48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430408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85551" y="3296537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Yapısal API Temel Operasyonlar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Ekleme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95235" y="1608665"/>
            <a:ext cx="4819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r>
              <a:rPr lang="en-US" dirty="0">
                <a:latin typeface="Consolas" panose="020B0609020204030204" pitchFamily="49" charset="0"/>
              </a:rPr>
              <a:t>", lit(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r>
              <a:rPr lang="en-US" dirty="0">
                <a:latin typeface="Consolas" panose="020B0609020204030204" pitchFamily="49" charset="0"/>
              </a:rPr>
              <a:t>", lit(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5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tr-TR" dirty="0" err="1">
                <a:latin typeface="Consolas" panose="020B0609020204030204" pitchFamily="49" charset="0"/>
              </a:rPr>
              <a:t>sutunBes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837533" y="20241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memleketinde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memleketinde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DOGUM_YERI</a:t>
            </a:r>
            <a:r>
              <a:rPr lang="en-US" dirty="0">
                <a:latin typeface="Consolas" panose="020B0609020204030204" pitchFamily="49" charset="0"/>
              </a:rPr>
              <a:t> == D</a:t>
            </a:r>
            <a:r>
              <a:rPr lang="tr-TR" dirty="0">
                <a:latin typeface="Consolas" panose="020B0609020204030204" pitchFamily="49" charset="0"/>
              </a:rPr>
              <a:t>OGUM_YERI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</p:txBody>
      </p:sp>
      <p:cxnSp>
        <p:nvCxnSpPr>
          <p:cNvPr id="18" name="Düz Bağlayıcı 17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0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Yeniden Adlandırma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df.withColumnRenamed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ESKI_SUTUN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YENI_SUTUN</a:t>
            </a:r>
            <a:r>
              <a:rPr lang="en-US" dirty="0">
                <a:latin typeface="Consolas" panose="020B0609020204030204" pitchFamily="49" charset="0"/>
              </a:rPr>
              <a:t>").columns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df.withColumnRenamed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ESKI_SUTUN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YENI_SUTUN</a:t>
            </a:r>
            <a:r>
              <a:rPr lang="en-US" dirty="0">
                <a:latin typeface="Consolas" panose="020B0609020204030204" pitchFamily="49" charset="0"/>
              </a:rPr>
              <a:t>").columns</a:t>
            </a:r>
          </a:p>
        </p:txBody>
      </p:sp>
    </p:spTree>
    <p:extLst>
      <p:ext uri="{BB962C8B-B14F-4D97-AF65-F5344CB8AC3E}">
        <p14:creationId xmlns:p14="http://schemas.microsoft.com/office/powerpoint/2010/main" val="37220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Düşürme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2426516" y="2054308"/>
            <a:ext cx="7783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 err="1">
                <a:latin typeface="Consolas" panose="020B0609020204030204" pitchFamily="49" charset="0"/>
              </a:rPr>
              <a:t>drop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SUTUN_1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 err="1">
                <a:latin typeface="Consolas" panose="020B0609020204030204" pitchFamily="49" charset="0"/>
              </a:rPr>
              <a:t>drop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SUTUN_2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001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 Veri Tipini Değiştirme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28316" y="2054308"/>
            <a:ext cx="84816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",col("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").cast("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r>
              <a:rPr lang="tr-T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cast(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9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Filtreleme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 &lt; 2)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&lt; 2")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df.filter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 &lt; 2)</a:t>
            </a:r>
          </a:p>
          <a:p>
            <a:r>
              <a:rPr lang="tr-TR" dirty="0" err="1">
                <a:latin typeface="Consolas" panose="020B0609020204030204" pitchFamily="49" charset="0"/>
              </a:rPr>
              <a:t>yenidf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df.where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 </a:t>
            </a:r>
            <a:r>
              <a:rPr lang="en-US" dirty="0">
                <a:latin typeface="Consolas" panose="020B0609020204030204" pitchFamily="49" charset="0"/>
              </a:rPr>
              <a:t>&lt; 2")</a:t>
            </a: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WHERE</a:t>
            </a:r>
          </a:p>
          <a:p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 &lt; 2</a:t>
            </a:r>
          </a:p>
        </p:txBody>
      </p:sp>
    </p:spTree>
    <p:extLst>
      <p:ext uri="{BB962C8B-B14F-4D97-AF65-F5344CB8AC3E}">
        <p14:creationId xmlns:p14="http://schemas.microsoft.com/office/powerpoint/2010/main" val="58638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</a:t>
            </a:r>
          </a:p>
          <a:p>
            <a:r>
              <a:rPr lang="en-US" dirty="0">
                <a:latin typeface="Consolas" panose="020B0609020204030204" pitchFamily="49" charset="0"/>
              </a:rPr>
              <a:t>.where($"ORIGIN_COUNTRY_NAME" =!= "United States")</a:t>
            </a:r>
          </a:p>
          <a:p>
            <a:r>
              <a:rPr lang="en-US" dirty="0">
                <a:latin typeface="Consolas" panose="020B0609020204030204" pitchFamily="49" charset="0"/>
              </a:rPr>
              <a:t>.show() // get all of them and we'll see our new rows at the end</a:t>
            </a:r>
          </a:p>
        </p:txBody>
      </p:sp>
    </p:spTree>
    <p:extLst>
      <p:ext uri="{BB962C8B-B14F-4D97-AF65-F5344CB8AC3E}">
        <p14:creationId xmlns:p14="http://schemas.microsoft.com/office/powerpoint/2010/main" val="422087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Satırlardan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en-US" dirty="0">
                <a:latin typeface="Consolas" panose="020B0609020204030204" pitchFamily="49" charset="0"/>
              </a:rPr>
              <a:t>schema = </a:t>
            </a:r>
            <a:r>
              <a:rPr lang="en-US" dirty="0" err="1">
                <a:latin typeface="Consolas" panose="020B0609020204030204" pitchFamily="49" charset="0"/>
              </a:rPr>
              <a:t>df.schema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 = [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Country", "Other Country", 5L),</a:t>
            </a:r>
          </a:p>
          <a:p>
            <a:r>
              <a:rPr lang="en-US" dirty="0">
                <a:latin typeface="Consolas" panose="020B0609020204030204" pitchFamily="49" charset="0"/>
              </a:rPr>
              <a:t>Row("New Country 2", "Other Country 3", 1L)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parallelizedRows</a:t>
            </a:r>
            <a:r>
              <a:rPr lang="en-US" dirty="0">
                <a:latin typeface="Consolas" panose="020B0609020204030204" pitchFamily="49" charset="0"/>
              </a:rPr>
              <a:t>, schema)%python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df.union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newDF</a:t>
            </a:r>
            <a:r>
              <a:rPr lang="en-US" dirty="0">
                <a:latin typeface="Consolas" panose="020B0609020204030204" pitchFamily="49" charset="0"/>
              </a:rPr>
              <a:t>)\</a:t>
            </a:r>
          </a:p>
          <a:p>
            <a:r>
              <a:rPr lang="en-US" dirty="0">
                <a:latin typeface="Consolas" panose="020B0609020204030204" pitchFamily="49" charset="0"/>
              </a:rPr>
              <a:t>.where("count = 1")\</a:t>
            </a:r>
          </a:p>
          <a:p>
            <a:r>
              <a:rPr lang="en-US" dirty="0">
                <a:latin typeface="Consolas" panose="020B0609020204030204" pitchFamily="49" charset="0"/>
              </a:rPr>
              <a:t>.where(col("ORIGIN_COUNTRY_NAME") != "United States")\</a:t>
            </a:r>
          </a:p>
          <a:p>
            <a:r>
              <a:rPr lang="en-US" dirty="0">
                <a:latin typeface="Consolas" panose="020B0609020204030204" pitchFamily="49" charset="0"/>
              </a:rPr>
              <a:t>.show()</a:t>
            </a:r>
          </a:p>
        </p:txBody>
      </p:sp>
    </p:spTree>
    <p:extLst>
      <p:ext uri="{BB962C8B-B14F-4D97-AF65-F5344CB8AC3E}">
        <p14:creationId xmlns:p14="http://schemas.microsoft.com/office/powerpoint/2010/main" val="11468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Satırları Sıralama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</a:p>
        </p:txBody>
      </p:sp>
    </p:spTree>
    <p:extLst>
      <p:ext uri="{BB962C8B-B14F-4D97-AF65-F5344CB8AC3E}">
        <p14:creationId xmlns:p14="http://schemas.microsoft.com/office/powerpoint/2010/main" val="117716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Repartition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Coalesce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748413" y="1334105"/>
            <a:ext cx="8481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df.sort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df.orderBy</a:t>
            </a:r>
            <a:r>
              <a:rPr lang="en-US" dirty="0">
                <a:latin typeface="Consolas" panose="020B0609020204030204" pitchFamily="49" charset="0"/>
              </a:rPr>
              <a:t>(col("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 col("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")).show(5)</a:t>
            </a:r>
          </a:p>
        </p:txBody>
      </p:sp>
    </p:spTree>
    <p:extLst>
      <p:ext uri="{BB962C8B-B14F-4D97-AF65-F5344CB8AC3E}">
        <p14:creationId xmlns:p14="http://schemas.microsoft.com/office/powerpoint/2010/main" val="12352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Şema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Yapısal veya yarı yapısal veri okunurken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çıkarımda bulunabilir.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ETL amacı varsa kullanıcı elle şema tanımlaması iyidir.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şema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StructType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türündedir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StructFields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’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lardan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lvl="1">
              <a:lnSpc>
                <a:spcPct val="150000"/>
              </a:lnSpc>
            </a:pP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sirano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IntegerType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("isim",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),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StructField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("meslek",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StringType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df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spark.read.format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csv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").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schema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benimSemam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).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load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("/</a:t>
            </a:r>
            <a:r>
              <a:rPr lang="tr-TR" sz="12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dosya_yolu</a:t>
            </a:r>
            <a:r>
              <a:rPr lang="tr-TR" sz="1200" dirty="0">
                <a:solidFill>
                  <a:srgbClr val="404041"/>
                </a:solidFill>
                <a:latin typeface="Consolas" panose="020B0609020204030204" pitchFamily="49" charset="0"/>
              </a:rPr>
              <a:t>/dosya.csv")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Sütunlar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Sütun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dışında olamaz.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olmadan sütun olamaz.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sütun aynı veri tipinde olduğundan bir ifade aynı anda bir sütuna uygulanarak dönüşüm yapılır.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>
                <a:latin typeface="Consolas" panose="020B0609020204030204" pitchFamily="49" charset="0"/>
              </a:rPr>
              <a:t>.{</a:t>
            </a:r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column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>
                <a:latin typeface="Consolas" panose="020B0609020204030204" pitchFamily="49" charset="0"/>
              </a:rPr>
              <a:t>$"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tr-TR" sz="1600" dirty="0">
                <a:latin typeface="Consolas" panose="020B0609020204030204" pitchFamily="49" charset="0"/>
              </a:rPr>
              <a:t>'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,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column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")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df.col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sutunIsmi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Expressions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veya daha fazla değer üzerinde dönüşüm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transformation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tanımlayan ifadedir.</a:t>
            </a:r>
          </a:p>
          <a:p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import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org.apache.spark.sql.functions</a:t>
            </a:r>
            <a:r>
              <a:rPr lang="tr-TR" sz="1600" dirty="0">
                <a:latin typeface="Consolas" panose="020B0609020204030204" pitchFamily="49" charset="0"/>
              </a:rPr>
              <a:t>.{</a:t>
            </a:r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ilkSutun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ikinciSutun</a:t>
            </a:r>
            <a:r>
              <a:rPr lang="tr-TR" sz="1600" dirty="0">
                <a:latin typeface="Consolas" panose="020B0609020204030204" pitchFamily="49" charset="0"/>
              </a:rPr>
              <a:t>") </a:t>
            </a:r>
            <a:br>
              <a:rPr lang="tr-TR" sz="1600" dirty="0"/>
            </a:br>
            <a:endParaRPr lang="tr-TR" sz="16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pyspark.sql.functions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import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expr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expr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ilkSutun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ikinciSutun</a:t>
            </a:r>
            <a:r>
              <a:rPr lang="tr-TR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767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462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Rows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772912"/>
            <a:ext cx="10321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her bir satırı,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array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Sütun ifadeleri aslında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Row’un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ilgili elemanı üzerine uygulanır.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Dataframe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ilk satırını çağırmak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Consolas" panose="020B0609020204030204" pitchFamily="49" charset="0"/>
              </a:rPr>
              <a:t>%</a:t>
            </a:r>
            <a:r>
              <a:rPr lang="tr-TR" sz="1600" dirty="0" err="1">
                <a:latin typeface="Consolas" panose="020B0609020204030204" pitchFamily="49" charset="0"/>
              </a:rPr>
              <a:t>scala</a:t>
            </a:r>
            <a:endParaRPr lang="tr-TR" sz="1600" dirty="0"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latin typeface="Consolas" panose="020B0609020204030204" pitchFamily="49" charset="0"/>
              </a:rPr>
              <a:t>df.first</a:t>
            </a:r>
            <a:r>
              <a:rPr lang="tr-TR" sz="1600" dirty="0">
                <a:latin typeface="Consolas" panose="020B0609020204030204" pitchFamily="49" charset="0"/>
              </a:rPr>
              <a:t>()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857314" y="3105725"/>
            <a:ext cx="2584362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Row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yaratmak: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57314" y="3769619"/>
            <a:ext cx="571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 = Row("</a:t>
            </a:r>
            <a:r>
              <a:rPr lang="tr-TR" dirty="0">
                <a:latin typeface="Consolas" panose="020B0609020204030204" pitchFamily="49" charset="0"/>
              </a:rPr>
              <a:t>Selam</a:t>
            </a:r>
            <a:r>
              <a:rPr lang="en-US" dirty="0">
                <a:latin typeface="Consolas" panose="020B0609020204030204" pitchFamily="49" charset="0"/>
              </a:rPr>
              <a:t>", null, 1, false)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</a:rPr>
              <a:t> import Row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Row("</a:t>
            </a:r>
            <a:r>
              <a:rPr lang="tr-TR" dirty="0">
                <a:latin typeface="Consolas" panose="020B0609020204030204" pitchFamily="49" charset="0"/>
              </a:rPr>
              <a:t>Selam</a:t>
            </a:r>
            <a:r>
              <a:rPr lang="en-US" dirty="0">
                <a:latin typeface="Consolas" panose="020B0609020204030204" pitchFamily="49" charset="0"/>
              </a:rPr>
              <a:t>", None, 1, False)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670998" y="2434906"/>
            <a:ext cx="2197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%</a:t>
            </a:r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python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600" dirty="0" err="1">
                <a:solidFill>
                  <a:srgbClr val="404041"/>
                </a:solidFill>
                <a:latin typeface="Consolas" panose="020B0609020204030204" pitchFamily="49" charset="0"/>
              </a:rPr>
              <a:t>df.first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7496071" y="3674311"/>
            <a:ext cx="5245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(0) // type Any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(0).</a:t>
            </a:r>
            <a:r>
              <a:rPr lang="en-US" dirty="0" err="1">
                <a:latin typeface="Consolas" panose="020B0609020204030204" pitchFamily="49" charset="0"/>
              </a:rPr>
              <a:t>asInstanceOf</a:t>
            </a:r>
            <a:r>
              <a:rPr lang="en-US" dirty="0">
                <a:latin typeface="Consolas" panose="020B0609020204030204" pitchFamily="49" charset="0"/>
              </a:rPr>
              <a:t>[String] </a:t>
            </a:r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getString</a:t>
            </a:r>
            <a:r>
              <a:rPr lang="en-US" dirty="0">
                <a:latin typeface="Consolas" panose="020B0609020204030204" pitchFamily="49" charset="0"/>
              </a:rPr>
              <a:t>(0) // String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getInt</a:t>
            </a:r>
            <a:r>
              <a:rPr lang="en-US" dirty="0">
                <a:latin typeface="Consolas" panose="020B0609020204030204" pitchFamily="49" charset="0"/>
              </a:rPr>
              <a:t>(2) // String</a:t>
            </a: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r>
              <a:rPr lang="tr-TR" dirty="0" err="1">
                <a:latin typeface="Consolas" panose="020B0609020204030204" pitchFamily="49" charset="0"/>
              </a:rPr>
              <a:t>benimRow</a:t>
            </a:r>
            <a:r>
              <a:rPr lang="en-US" dirty="0">
                <a:latin typeface="Consolas" panose="020B0609020204030204" pitchFamily="49" charset="0"/>
              </a:rPr>
              <a:t>[2]</a:t>
            </a:r>
          </a:p>
        </p:txBody>
      </p:sp>
      <p:cxnSp>
        <p:nvCxnSpPr>
          <p:cNvPr id="20" name="Düz Bağlayıcı 19"/>
          <p:cNvCxnSpPr/>
          <p:nvPr/>
        </p:nvCxnSpPr>
        <p:spPr>
          <a:xfrm>
            <a:off x="326733" y="3210600"/>
            <a:ext cx="1157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1340639" y="1288301"/>
            <a:ext cx="93667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").load("/</a:t>
            </a:r>
            <a:r>
              <a:rPr lang="tr-TR" dirty="0" err="1">
                <a:latin typeface="Consolas" panose="020B0609020204030204" pitchFamily="49" charset="0"/>
              </a:rPr>
              <a:t>dosya_yolu</a:t>
            </a:r>
            <a:r>
              <a:rPr lang="tr-TR" dirty="0">
                <a:latin typeface="Consolas" panose="020B0609020204030204" pitchFamily="49" charset="0"/>
              </a:rPr>
              <a:t>/dosya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df.createOrReplaceTempView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SQLTablosu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spark.read.format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").load("/</a:t>
            </a:r>
            <a:r>
              <a:rPr lang="tr-TR" dirty="0" err="1">
                <a:latin typeface="Consolas" panose="020B0609020204030204" pitchFamily="49" charset="0"/>
              </a:rPr>
              <a:t>dosya_yolu</a:t>
            </a:r>
            <a:r>
              <a:rPr lang="tr-TR" dirty="0">
                <a:latin typeface="Consolas" panose="020B0609020204030204" pitchFamily="49" charset="0"/>
              </a:rPr>
              <a:t>/dosya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df.createOrReplaceTempView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SQLTablosu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1452030" y="240835"/>
            <a:ext cx="9144000" cy="894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setinden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ouyarak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DataFrame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Yaratmak Elle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org.apache.spark.sql.Row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org.apache.spark.sql.types</a:t>
            </a:r>
            <a:r>
              <a:rPr lang="en-US" dirty="0">
                <a:latin typeface="Consolas" panose="020B0609020204030204" pitchFamily="49" charset="0"/>
              </a:rPr>
              <a:t>.{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LongType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</a:rPr>
              <a:t>StructType</a:t>
            </a:r>
            <a:r>
              <a:rPr lang="en-US" dirty="0">
                <a:latin typeface="Consolas" panose="020B0609020204030204" pitchFamily="49" charset="0"/>
              </a:rPr>
              <a:t>(Array(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sirano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Integer</a:t>
            </a:r>
            <a:r>
              <a:rPr lang="en-US" dirty="0">
                <a:latin typeface="Consolas" panose="020B0609020204030204" pitchFamily="49" charset="0"/>
              </a:rPr>
              <a:t>Type,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gelir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Type, true),</a:t>
            </a:r>
          </a:p>
          <a:p>
            <a:r>
              <a:rPr lang="en-US" dirty="0">
                <a:latin typeface="Consolas" panose="020B0609020204030204" pitchFamily="49" charset="0"/>
              </a:rPr>
              <a:t>new </a:t>
            </a:r>
            <a:r>
              <a:rPr lang="en-US" dirty="0" err="1">
                <a:latin typeface="Consolas" panose="020B0609020204030204" pitchFamily="49" charset="0"/>
              </a:rPr>
              <a:t>StructField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meslek</a:t>
            </a:r>
            <a:r>
              <a:rPr lang="en-US" dirty="0">
                <a:latin typeface="Consolas" panose="020B0609020204030204" pitchFamily="49" charset="0"/>
              </a:rPr>
              <a:t>", 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Type, false)</a:t>
            </a:r>
          </a:p>
          <a:p>
            <a:r>
              <a:rPr lang="en-US" dirty="0">
                <a:latin typeface="Consolas" panose="020B0609020204030204" pitchFamily="49" charset="0"/>
              </a:rPr>
              <a:t>))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(Row(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>
                <a:latin typeface="Consolas" panose="020B0609020204030204" pitchFamily="49" charset="0"/>
              </a:rPr>
              <a:t>3000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myRows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myRDD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myManualSchema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myDf</a:t>
            </a:r>
            <a:r>
              <a:rPr lang="en-US" dirty="0" err="1">
                <a:latin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35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3724" y="1267098"/>
            <a:ext cx="1088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Roboto"/>
                <a:cs typeface="Arial" panose="020B0604020202020204" pitchFamily="34" charset="0"/>
              </a:rPr>
              <a:t>SQL SELECT ifadelerini kullanmayı sağlar</a:t>
            </a:r>
            <a:endParaRPr lang="en-US" dirty="0">
              <a:latin typeface="Roboto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696308" y="22547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</p:spTree>
    <p:extLst>
      <p:ext uri="{BB962C8B-B14F-4D97-AF65-F5344CB8AC3E}">
        <p14:creationId xmlns:p14="http://schemas.microsoft.com/office/powerpoint/2010/main" val="13483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40639" y="3963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SelectExpr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85671" y="2102360"/>
            <a:ext cx="43174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r>
              <a:rPr lang="en-US" dirty="0">
                <a:latin typeface="Consolas" panose="020B0609020204030204" pitchFamily="49" charset="0"/>
              </a:rPr>
              <a:t>").show(2)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tr-TR" dirty="0">
                <a:latin typeface="Consolas" panose="020B0609020204030204" pitchFamily="49" charset="0"/>
              </a:rPr>
              <a:t>SUTUN_ADI_1,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SUTUN_ADI_2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dfTable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LIMIT 2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588928" y="1720444"/>
            <a:ext cx="73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</a:rPr>
              <a:t>scala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org.apache.spark.sql.functions</a:t>
            </a:r>
            <a:r>
              <a:rPr lang="en-US" sz="1400" dirty="0">
                <a:latin typeface="Consolas" panose="020B0609020204030204" pitchFamily="49" charset="0"/>
              </a:rPr>
              <a:t>.{expr, col, column}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df.col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	      </a:t>
            </a:r>
            <a:r>
              <a:rPr lang="en-US" dirty="0">
                <a:latin typeface="Consolas" panose="020B0609020204030204" pitchFamily="49" charset="0"/>
              </a:rPr>
              <a:t>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column("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'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$"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latin typeface="Consolas" panose="020B0609020204030204" pitchFamily="49" charset="0"/>
              </a:rPr>
              <a:t>expr("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%python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pyspark.sql.functions</a:t>
            </a:r>
            <a:r>
              <a:rPr lang="en-US" sz="1400" dirty="0">
                <a:latin typeface="Consolas" panose="020B0609020204030204" pitchFamily="49" charset="0"/>
              </a:rPr>
              <a:t> import expr, col, column</a:t>
            </a:r>
          </a:p>
          <a:p>
            <a:r>
              <a:rPr lang="en-US" dirty="0" err="1">
                <a:latin typeface="Consolas" panose="020B0609020204030204" pitchFamily="49" charset="0"/>
              </a:rPr>
              <a:t>df.select</a:t>
            </a:r>
            <a:r>
              <a:rPr lang="en-US" dirty="0">
                <a:latin typeface="Consolas" panose="020B0609020204030204" pitchFamily="49" charset="0"/>
              </a:rPr>
              <a:t>(expr("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en-US" dirty="0">
                <a:latin typeface="Consolas" panose="020B0609020204030204" pitchFamily="49" charset="0"/>
              </a:rPr>
              <a:t>col("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en-US" dirty="0">
                <a:latin typeface="Consolas" panose="020B0609020204030204" pitchFamily="49" charset="0"/>
              </a:rPr>
              <a:t>column("</a:t>
            </a:r>
            <a:r>
              <a:rPr lang="tr-TR" dirty="0">
                <a:latin typeface="Consolas" panose="020B0609020204030204" pitchFamily="49" charset="0"/>
              </a:rPr>
              <a:t>SUTUN_ADI_1</a:t>
            </a:r>
            <a:r>
              <a:rPr lang="en-US" dirty="0">
                <a:latin typeface="Consolas" panose="020B0609020204030204" pitchFamily="49" charset="0"/>
              </a:rPr>
              <a:t>")).show(2)</a:t>
            </a:r>
          </a:p>
        </p:txBody>
      </p:sp>
      <p:cxnSp>
        <p:nvCxnSpPr>
          <p:cNvPr id="19" name="Düz Bağlayıcı 18"/>
          <p:cNvCxnSpPr/>
          <p:nvPr/>
        </p:nvCxnSpPr>
        <p:spPr>
          <a:xfrm>
            <a:off x="4943789" y="1137064"/>
            <a:ext cx="20097" cy="470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1403</Words>
  <Application>Microsoft Office PowerPoint</Application>
  <PresentationFormat>Geniş ekran</PresentationFormat>
  <Paragraphs>227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Yapısal API Temel Operasyonlar</vt:lpstr>
      <vt:lpstr>Şema</vt:lpstr>
      <vt:lpstr>Sütunlar</vt:lpstr>
      <vt:lpstr>Expressions</vt:lpstr>
      <vt:lpstr>Rows</vt:lpstr>
      <vt:lpstr>PowerPoint Sunusu</vt:lpstr>
      <vt:lpstr>DataFrame Yaratmak Elle</vt:lpstr>
      <vt:lpstr>Select ve SelectExpr</vt:lpstr>
      <vt:lpstr>Select ve SelectExpr</vt:lpstr>
      <vt:lpstr>Sütun Ekleme</vt:lpstr>
      <vt:lpstr>Sütun Yeniden Adlandırma</vt:lpstr>
      <vt:lpstr>Sütun Düşürme</vt:lpstr>
      <vt:lpstr>Sütun Veri Tipini Değiştirme</vt:lpstr>
      <vt:lpstr>Satırları Filtreleme</vt:lpstr>
      <vt:lpstr>Satırlardan DataFrame Yaratma</vt:lpstr>
      <vt:lpstr>Satırlardan DataFrame Yaratma</vt:lpstr>
      <vt:lpstr>Satırları Sıralama</vt:lpstr>
      <vt:lpstr>Repartition ve Coalesce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69</cp:revision>
  <dcterms:created xsi:type="dcterms:W3CDTF">2018-03-04T09:30:49Z</dcterms:created>
  <dcterms:modified xsi:type="dcterms:W3CDTF">2019-10-04T19:22:21Z</dcterms:modified>
</cp:coreProperties>
</file>