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6" r:id="rId3"/>
    <p:sldId id="278" r:id="rId4"/>
    <p:sldId id="259" r:id="rId5"/>
    <p:sldId id="260" r:id="rId6"/>
    <p:sldId id="267" r:id="rId7"/>
    <p:sldId id="262" r:id="rId8"/>
    <p:sldId id="277" r:id="rId9"/>
    <p:sldId id="264" r:id="rId10"/>
    <p:sldId id="279" r:id="rId11"/>
    <p:sldId id="265" r:id="rId12"/>
    <p:sldId id="280" r:id="rId13"/>
    <p:sldId id="266" r:id="rId14"/>
    <p:sldId id="261" r:id="rId15"/>
    <p:sldId id="268" r:id="rId16"/>
    <p:sldId id="270" r:id="rId17"/>
    <p:sldId id="269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FF0000"/>
    <a:srgbClr val="9DC3E6"/>
    <a:srgbClr val="CD1F2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5" autoAdjust="0"/>
    <p:restoredTop sz="81579" autoAdjust="0"/>
  </p:normalViewPr>
  <p:slideViewPr>
    <p:cSldViewPr snapToGrid="0">
      <p:cViewPr varScale="1">
        <p:scale>
          <a:sx n="91" d="100"/>
          <a:sy n="91" d="100"/>
        </p:scale>
        <p:origin x="10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gi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4482" y="1727201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 Yönetimi</a:t>
            </a:r>
            <a:br>
              <a:rPr lang="tr-TR" sz="44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45" y="219130"/>
            <a:ext cx="7578672" cy="5466967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5050971" y="5672746"/>
            <a:ext cx="714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Murthy, A. C., </a:t>
            </a:r>
            <a:r>
              <a:rPr lang="en-US" sz="1200" dirty="0" err="1"/>
              <a:t>Vavilapalli</a:t>
            </a:r>
            <a:r>
              <a:rPr lang="en-US" sz="1200" dirty="0"/>
              <a:t>, V. K., &amp; </a:t>
            </a:r>
            <a:r>
              <a:rPr lang="en-US" sz="1200" dirty="0" err="1"/>
              <a:t>Eadline</a:t>
            </a:r>
            <a:r>
              <a:rPr lang="en-US" sz="1200" dirty="0"/>
              <a:t>, D. (2013). Apache Hadoop YARN: moving beyond MapReduce and batch processing with Apache Hadoop 2. Pearson Education.</a:t>
            </a:r>
          </a:p>
        </p:txBody>
      </p:sp>
    </p:spTree>
    <p:extLst>
      <p:ext uri="{BB962C8B-B14F-4D97-AF65-F5344CB8AC3E}">
        <p14:creationId xmlns:p14="http://schemas.microsoft.com/office/powerpoint/2010/main" val="21652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0" y="299125"/>
            <a:ext cx="9144000" cy="599371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NodeManager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Dikdörtgen 100"/>
          <p:cNvSpPr/>
          <p:nvPr/>
        </p:nvSpPr>
        <p:spPr>
          <a:xfrm>
            <a:off x="1158667" y="957578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Her bir işçi sunucu üzerinde;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Nabız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Kaynak takibi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Hata raporu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Konteynır hayat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döngüsü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Log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aggregation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ResourceManager’ın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işçi sunucudaki gözü,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kulağı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Kalıcı bir servis olarak çalışır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En temel görevi konteynır yönetimi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7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31" y="417599"/>
            <a:ext cx="7344800" cy="526806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050971" y="5672746"/>
            <a:ext cx="714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Murthy, A. C., </a:t>
            </a:r>
            <a:r>
              <a:rPr lang="en-US" sz="1200" dirty="0" err="1"/>
              <a:t>Vavilapalli</a:t>
            </a:r>
            <a:r>
              <a:rPr lang="en-US" sz="1200" dirty="0"/>
              <a:t>, V. K., &amp; </a:t>
            </a:r>
            <a:r>
              <a:rPr lang="en-US" sz="1200" dirty="0" err="1"/>
              <a:t>Eadline</a:t>
            </a:r>
            <a:r>
              <a:rPr lang="en-US" sz="1200" dirty="0"/>
              <a:t>, D. (2013). Apache Hadoop YARN: moving beyond MapReduce and batch processing with Apache Hadoop 2. Pearson Education.</a:t>
            </a:r>
          </a:p>
        </p:txBody>
      </p:sp>
    </p:spTree>
    <p:extLst>
      <p:ext uri="{BB962C8B-B14F-4D97-AF65-F5344CB8AC3E}">
        <p14:creationId xmlns:p14="http://schemas.microsoft.com/office/powerpoint/2010/main" val="26506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489793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ApplicationMaster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Dikdörtgen 100"/>
          <p:cNvSpPr/>
          <p:nvPr/>
        </p:nvSpPr>
        <p:spPr>
          <a:xfrm>
            <a:off x="1158668" y="1415611"/>
            <a:ext cx="9908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Her bir uygulama için bir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tane;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İşçi sunucuda çalışır,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Kalıcı bir servis değil, geçici konteynır içinde çalışır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YARN’dan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kabul alırsa var olabilir.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Uygulamanın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çalışması için kaynakları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NodeManager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(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lar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) ve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ResourceManager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ile koordine eder.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9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ikey Kaydırma 126"/>
          <p:cNvSpPr/>
          <p:nvPr/>
        </p:nvSpPr>
        <p:spPr>
          <a:xfrm>
            <a:off x="1783080" y="3506904"/>
            <a:ext cx="2802102" cy="2436696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36575" lvl="1" indent="-179388">
              <a:lnSpc>
                <a:spcPct val="150000"/>
              </a:lnSpc>
            </a:pPr>
            <a:r>
              <a:rPr lang="tr-TR" sz="1200" dirty="0" smtClean="0">
                <a:latin typeface="Roboto"/>
              </a:rPr>
              <a:t>Giriş Kontrolü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 smtClean="0">
                <a:latin typeface="Roboto"/>
              </a:rPr>
              <a:t>Yetkisi var mı?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 smtClean="0">
                <a:latin typeface="Roboto"/>
              </a:rPr>
              <a:t>Tarife önceliği (kuyruk)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 smtClean="0">
                <a:latin typeface="Roboto"/>
              </a:rPr>
              <a:t>İstediği kadar kaynağım var mı?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 smtClean="0">
                <a:latin typeface="Roboto"/>
              </a:rPr>
              <a:t>İşlemek istediği veri nerede?</a:t>
            </a:r>
            <a:endParaRPr lang="en-US" sz="1200" dirty="0">
              <a:latin typeface="Roboto"/>
            </a:endParaRPr>
          </a:p>
        </p:txBody>
      </p:sp>
      <p:pic>
        <p:nvPicPr>
          <p:cNvPr id="107" name="Resim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82" y="5251048"/>
            <a:ext cx="180721" cy="17751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018162" y="326124"/>
            <a:ext cx="4189538" cy="740878"/>
          </a:xfrm>
        </p:spPr>
        <p:txBody>
          <a:bodyPr>
            <a:normAutofit fontScale="90000"/>
          </a:bodyPr>
          <a:lstStyle/>
          <a:p>
            <a:r>
              <a:rPr lang="tr-TR" sz="30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Uygulamanın YARN Yolculuğu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9449348" y="2617656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8579311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139755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8579311" y="4479862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/>
          <p:cNvSpPr/>
          <p:nvPr/>
        </p:nvSpPr>
        <p:spPr>
          <a:xfrm>
            <a:off x="8673333" y="5454740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8673333" y="4604587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8770298" y="46548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8770298" y="471347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8770297" y="4775171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1918692" cy="1837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3227553"/>
            <a:ext cx="2788729" cy="24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Grup 142"/>
          <p:cNvGrpSpPr/>
          <p:nvPr/>
        </p:nvGrpSpPr>
        <p:grpSpPr>
          <a:xfrm>
            <a:off x="8673333" y="5257746"/>
            <a:ext cx="564335" cy="153056"/>
            <a:chOff x="8673333" y="5257746"/>
            <a:chExt cx="564335" cy="153056"/>
          </a:xfrm>
        </p:grpSpPr>
        <p:sp>
          <p:nvSpPr>
            <p:cNvPr id="66" name="Dikdörtgen 65"/>
            <p:cNvSpPr/>
            <p:nvPr/>
          </p:nvSpPr>
          <p:spPr>
            <a:xfrm>
              <a:off x="8673333" y="5263731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5257746"/>
              <a:ext cx="146421" cy="150465"/>
            </a:xfrm>
            <a:prstGeom prst="rect">
              <a:avLst/>
            </a:prstGeom>
          </p:spPr>
        </p:pic>
      </p:grpSp>
      <p:grpSp>
        <p:nvGrpSpPr>
          <p:cNvPr id="144" name="Grup 143"/>
          <p:cNvGrpSpPr/>
          <p:nvPr/>
        </p:nvGrpSpPr>
        <p:grpSpPr>
          <a:xfrm>
            <a:off x="8667196" y="5082773"/>
            <a:ext cx="564335" cy="150465"/>
            <a:chOff x="8667196" y="5082773"/>
            <a:chExt cx="564335" cy="150465"/>
          </a:xfrm>
        </p:grpSpPr>
        <p:sp>
          <p:nvSpPr>
            <p:cNvPr id="67" name="Dikdörtgen 66"/>
            <p:cNvSpPr/>
            <p:nvPr/>
          </p:nvSpPr>
          <p:spPr>
            <a:xfrm>
              <a:off x="8667196" y="5082773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Resim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5082773"/>
              <a:ext cx="146421" cy="150465"/>
            </a:xfrm>
            <a:prstGeom prst="rect">
              <a:avLst/>
            </a:prstGeom>
          </p:spPr>
        </p:pic>
      </p:grpSp>
      <p:pic>
        <p:nvPicPr>
          <p:cNvPr id="78" name="Resim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5448782"/>
            <a:ext cx="146421" cy="150465"/>
          </a:xfrm>
          <a:prstGeom prst="rect">
            <a:avLst/>
          </a:prstGeom>
        </p:spPr>
      </p:pic>
      <p:sp>
        <p:nvSpPr>
          <p:cNvPr id="79" name="Dikdörtgen 78"/>
          <p:cNvSpPr/>
          <p:nvPr/>
        </p:nvSpPr>
        <p:spPr>
          <a:xfrm>
            <a:off x="9549259" y="3618558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up 141"/>
          <p:cNvGrpSpPr/>
          <p:nvPr/>
        </p:nvGrpSpPr>
        <p:grpSpPr>
          <a:xfrm>
            <a:off x="9549259" y="3421564"/>
            <a:ext cx="564335" cy="153056"/>
            <a:chOff x="9549259" y="3421564"/>
            <a:chExt cx="564335" cy="153056"/>
          </a:xfrm>
        </p:grpSpPr>
        <p:sp>
          <p:nvSpPr>
            <p:cNvPr id="80" name="Dikdörtgen 7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40" name="Grup 139"/>
          <p:cNvGrpSpPr/>
          <p:nvPr/>
        </p:nvGrpSpPr>
        <p:grpSpPr>
          <a:xfrm>
            <a:off x="9543122" y="3246591"/>
            <a:ext cx="564335" cy="150465"/>
            <a:chOff x="9543122" y="3246591"/>
            <a:chExt cx="564335" cy="150465"/>
          </a:xfrm>
        </p:grpSpPr>
        <p:sp>
          <p:nvSpPr>
            <p:cNvPr id="81" name="Dikdörtgen 80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pic>
        <p:nvPicPr>
          <p:cNvPr id="84" name="Resim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580" y="3612600"/>
            <a:ext cx="146421" cy="150465"/>
          </a:xfrm>
          <a:prstGeom prst="rect">
            <a:avLst/>
          </a:prstGeom>
        </p:spPr>
      </p:pic>
      <p:sp>
        <p:nvSpPr>
          <p:cNvPr id="85" name="Dikdörtgen 84"/>
          <p:cNvSpPr/>
          <p:nvPr/>
        </p:nvSpPr>
        <p:spPr>
          <a:xfrm>
            <a:off x="8673333" y="1796824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</a:t>
            </a:r>
            <a:endParaRPr lang="en-US" sz="1400" dirty="0"/>
          </a:p>
        </p:txBody>
      </p:sp>
      <p:grpSp>
        <p:nvGrpSpPr>
          <p:cNvPr id="141" name="Grup 140"/>
          <p:cNvGrpSpPr/>
          <p:nvPr/>
        </p:nvGrpSpPr>
        <p:grpSpPr>
          <a:xfrm>
            <a:off x="8673333" y="1599830"/>
            <a:ext cx="564335" cy="153056"/>
            <a:chOff x="8673333" y="1599830"/>
            <a:chExt cx="564335" cy="153056"/>
          </a:xfrm>
        </p:grpSpPr>
        <p:sp>
          <p:nvSpPr>
            <p:cNvPr id="86" name="Dikdörtgen 85"/>
            <p:cNvSpPr/>
            <p:nvPr/>
          </p:nvSpPr>
          <p:spPr>
            <a:xfrm>
              <a:off x="8673333" y="1605815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</a:t>
              </a:r>
              <a:endParaRPr lang="en-US" sz="1400" dirty="0"/>
            </a:p>
          </p:txBody>
        </p:sp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1599830"/>
              <a:ext cx="146421" cy="150465"/>
            </a:xfrm>
            <a:prstGeom prst="rect">
              <a:avLst/>
            </a:prstGeom>
          </p:spPr>
        </p:pic>
      </p:grpSp>
      <p:grpSp>
        <p:nvGrpSpPr>
          <p:cNvPr id="146" name="Grup 145"/>
          <p:cNvGrpSpPr/>
          <p:nvPr/>
        </p:nvGrpSpPr>
        <p:grpSpPr>
          <a:xfrm>
            <a:off x="8667196" y="1424857"/>
            <a:ext cx="564335" cy="150465"/>
            <a:chOff x="8667196" y="1424857"/>
            <a:chExt cx="564335" cy="150465"/>
          </a:xfrm>
        </p:grpSpPr>
        <p:sp>
          <p:nvSpPr>
            <p:cNvPr id="87" name="Dikdörtgen 86"/>
            <p:cNvSpPr/>
            <p:nvPr/>
          </p:nvSpPr>
          <p:spPr>
            <a:xfrm>
              <a:off x="8667196" y="1424857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Resim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1424857"/>
              <a:ext cx="146421" cy="150465"/>
            </a:xfrm>
            <a:prstGeom prst="rect">
              <a:avLst/>
            </a:prstGeom>
          </p:spPr>
        </p:pic>
      </p:grpSp>
      <p:pic>
        <p:nvPicPr>
          <p:cNvPr id="90" name="Resim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1790866"/>
            <a:ext cx="146421" cy="150465"/>
          </a:xfrm>
          <a:prstGeom prst="rect">
            <a:avLst/>
          </a:prstGeom>
        </p:spPr>
      </p:pic>
      <p:grpSp>
        <p:nvGrpSpPr>
          <p:cNvPr id="117" name="Grup 116"/>
          <p:cNvGrpSpPr/>
          <p:nvPr/>
        </p:nvGrpSpPr>
        <p:grpSpPr>
          <a:xfrm>
            <a:off x="2708499" y="640437"/>
            <a:ext cx="879251" cy="1715909"/>
            <a:chOff x="3270768" y="1311100"/>
            <a:chExt cx="879251" cy="1715909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270768" y="1311100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3587750" y="1707280"/>
            <a:ext cx="2368019" cy="154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21" y="119811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1631618" y="1707280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67196" y="119848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Dikdörtgen 120"/>
          <p:cNvSpPr/>
          <p:nvPr/>
        </p:nvSpPr>
        <p:spPr>
          <a:xfrm>
            <a:off x="9543122" y="2996500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Dikdörtgen 121"/>
          <p:cNvSpPr/>
          <p:nvPr/>
        </p:nvSpPr>
        <p:spPr>
          <a:xfrm>
            <a:off x="8677222" y="4855866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Akış Çizelgesi: Belge 123"/>
          <p:cNvSpPr/>
          <p:nvPr/>
        </p:nvSpPr>
        <p:spPr>
          <a:xfrm>
            <a:off x="1239715" y="1512344"/>
            <a:ext cx="148780" cy="174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Resim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1" y="3923928"/>
            <a:ext cx="180721" cy="177516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0" y="4195159"/>
            <a:ext cx="180721" cy="177516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487325"/>
            <a:ext cx="180721" cy="177516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742001"/>
            <a:ext cx="180721" cy="177516"/>
          </a:xfrm>
          <a:prstGeom prst="rect">
            <a:avLst/>
          </a:prstGeom>
        </p:spPr>
      </p:pic>
      <p:sp>
        <p:nvSpPr>
          <p:cNvPr id="134" name="Akış Çizelgesi: Belge 133"/>
          <p:cNvSpPr/>
          <p:nvPr/>
        </p:nvSpPr>
        <p:spPr>
          <a:xfrm>
            <a:off x="2080250" y="3466348"/>
            <a:ext cx="2367691" cy="251444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136" name="Metin kutusu 135"/>
          <p:cNvSpPr txBox="1"/>
          <p:nvPr/>
        </p:nvSpPr>
        <p:spPr>
          <a:xfrm>
            <a:off x="2159996" y="4639753"/>
            <a:ext cx="155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Roboto"/>
                <a:cs typeface="Arial" panose="020B0604020202020204" pitchFamily="34" charset="0"/>
              </a:rPr>
              <a:t>Kırmızı</a:t>
            </a:r>
            <a:endParaRPr lang="en-US" sz="1200" dirty="0">
              <a:solidFill>
                <a:srgbClr val="FF0000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37" name="Dikdörtgen 136"/>
          <p:cNvSpPr/>
          <p:nvPr/>
        </p:nvSpPr>
        <p:spPr>
          <a:xfrm>
            <a:off x="2184024" y="358575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Accepted	</a:t>
            </a:r>
            <a:r>
              <a:rPr lang="en-US" u="sng" dirty="0" smtClean="0">
                <a:latin typeface="Roboto"/>
              </a:rPr>
              <a:t>:</a:t>
            </a:r>
            <a:endParaRPr lang="en-US" u="sng" dirty="0">
              <a:latin typeface="Roboto"/>
            </a:endParaRPr>
          </a:p>
        </p:txBody>
      </p:sp>
      <p:sp>
        <p:nvSpPr>
          <p:cNvPr id="138" name="Dikdörtgen 137"/>
          <p:cNvSpPr/>
          <p:nvPr/>
        </p:nvSpPr>
        <p:spPr>
          <a:xfrm>
            <a:off x="2131796" y="4274439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Running		:</a:t>
            </a:r>
          </a:p>
        </p:txBody>
      </p:sp>
      <p:sp>
        <p:nvSpPr>
          <p:cNvPr id="135" name="Metin kutusu 134"/>
          <p:cNvSpPr txBox="1"/>
          <p:nvPr/>
        </p:nvSpPr>
        <p:spPr>
          <a:xfrm>
            <a:off x="2321627" y="3945261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rgbClr val="5B9BD5"/>
                </a:solidFill>
                <a:latin typeface="Roboto"/>
                <a:cs typeface="Arial" panose="020B0604020202020204" pitchFamily="34" charset="0"/>
              </a:rPr>
              <a:t>Mavi</a:t>
            </a:r>
            <a:endParaRPr lang="en-US" sz="1200" dirty="0">
              <a:solidFill>
                <a:srgbClr val="5B9BD5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139489" y="44545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823918" y="16400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kdörtgen 147"/>
          <p:cNvSpPr/>
          <p:nvPr/>
        </p:nvSpPr>
        <p:spPr>
          <a:xfrm>
            <a:off x="2076222" y="510500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u="sng" dirty="0" err="1" smtClean="0">
                <a:latin typeface="Roboto"/>
              </a:rPr>
              <a:t>Finished</a:t>
            </a:r>
            <a:r>
              <a:rPr lang="en-US" u="sng" dirty="0">
                <a:latin typeface="Roboto"/>
              </a:rPr>
              <a:t>	</a:t>
            </a:r>
            <a:r>
              <a:rPr lang="tr-TR" u="sng" dirty="0" smtClean="0">
                <a:latin typeface="Roboto"/>
              </a:rPr>
              <a:t>	</a:t>
            </a:r>
            <a:r>
              <a:rPr lang="en-US" u="sng" dirty="0" smtClean="0">
                <a:latin typeface="Roboto"/>
              </a:rPr>
              <a:t>:</a:t>
            </a:r>
            <a:endParaRPr lang="en-US" u="sng" dirty="0">
              <a:latin typeface="Roboto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025039" y="16339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887489" y="5304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up 11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15" name="Dikdörtgen 11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Akış Çizelgesi: Belge 117"/>
          <p:cNvSpPr/>
          <p:nvPr/>
        </p:nvSpPr>
        <p:spPr>
          <a:xfrm>
            <a:off x="1314105" y="1575323"/>
            <a:ext cx="148780" cy="1749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etin kutusu 111"/>
          <p:cNvSpPr txBox="1"/>
          <p:nvPr/>
        </p:nvSpPr>
        <p:spPr>
          <a:xfrm>
            <a:off x="2319112" y="4130750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smtClean="0">
                <a:solidFill>
                  <a:srgbClr val="FFC100"/>
                </a:solidFill>
                <a:latin typeface="Roboto"/>
                <a:cs typeface="Arial" panose="020B0604020202020204" pitchFamily="34" charset="0"/>
              </a:rPr>
              <a:t>Sarı</a:t>
            </a:r>
            <a:endParaRPr lang="en-US" sz="1200" b="1" dirty="0">
              <a:solidFill>
                <a:srgbClr val="FFC100"/>
              </a:solidFill>
              <a:latin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293 0.02222 L 0.18737 0.01991 L 0.38047 0.24213 L 0.41055 0.23889 L 0.4086 0.28542 L 0.33242 0.43102 L 0.29857 0.43565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3.7037E-7 L -0.00013 0.130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.00625 L 0.2957 -0.47199 " pathEditMode="relative" ptsTypes="AAA">
                                      <p:cBhvr>
                                        <p:cTn id="10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repeatCount="3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6 -0.02314 L -0.02995 -0.02199 L -0.27838 0.39838 L -0.30547 0.40232 " pathEditMode="relative" rAng="0" ptsTypes="AAAA">
                                      <p:cBhvr>
                                        <p:cTn id="12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212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repeatCount="10000" accel="50000" decel="50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85 0.26435 L -0.0099 0.53449 L -0.0099 0.53449 " pathEditMode="relative" ptsTypes="AAAA">
                                      <p:cBhvr>
                                        <p:cTn id="1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1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78 -0.26898 L -0.00365 -0.52986 " pathEditMode="relative" ptsTypes="AAA">
                                      <p:cBhvr>
                                        <p:cTn id="1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18125 0.00741 L 0.375 0.22593 L 0.40729 0.22408 L 0.40313 0.27223 L 0.325 0.41482 L 0.29063 0.47037 " pathEditMode="relative" ptsTypes="AAAAAAA">
                                      <p:cBhvr>
                                        <p:cTn id="15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130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55 L 0.00065 0.11968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34" grpId="0" animBg="1"/>
      <p:bldP spid="79" grpId="0" animBg="1"/>
      <p:bldP spid="85" grpId="0" animBg="1"/>
      <p:bldP spid="124" grpId="0" animBg="1"/>
      <p:bldP spid="134" grpId="0" animBg="1"/>
      <p:bldP spid="136" grpId="0"/>
      <p:bldP spid="136" grpId="1"/>
      <p:bldP spid="137" grpId="0"/>
      <p:bldP spid="138" grpId="0"/>
      <p:bldP spid="135" grpId="0"/>
      <p:bldP spid="135" grpId="1"/>
      <p:bldP spid="145" grpId="0" animBg="1"/>
      <p:bldP spid="145" grpId="1" animBg="1"/>
      <p:bldP spid="147" grpId="1" animBg="1"/>
      <p:bldP spid="147" grpId="2" animBg="1"/>
      <p:bldP spid="148" grpId="0"/>
      <p:bldP spid="109" grpId="1" animBg="1"/>
      <p:bldP spid="109" grpId="2" animBg="1"/>
      <p:bldP spid="110" grpId="0" animBg="1"/>
      <p:bldP spid="110" grpId="1" animBg="1"/>
      <p:bldP spid="118" grpId="0" animBg="1"/>
      <p:bldP spid="118" grpId="1" animBg="1"/>
      <p:bldP spid="112" grpId="0"/>
      <p:bldP spid="1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Capacity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Scheduler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Dikdörtgen 100"/>
          <p:cNvSpPr/>
          <p:nvPr/>
        </p:nvSpPr>
        <p:spPr>
          <a:xfrm>
            <a:off x="1158668" y="1008132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Kuyruk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Kuyruğun asgari kaynak tahsisini garantileme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Kuyruğun azami kaynak kullanımını sınırlama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Kullanıcılara kuyruktan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alabilecekleri asgari kaynak tahsisini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garantileme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Kullanıcıların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kuyruktan alabilecekleri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azami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kaynak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kullanımını sınırlama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Kuyruğun durumunu takip etme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Kuyruğa erişimi kontrol. Önüne gelen kuyruktan iş başlatmasın.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4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up 23"/>
          <p:cNvGrpSpPr/>
          <p:nvPr/>
        </p:nvGrpSpPr>
        <p:grpSpPr>
          <a:xfrm>
            <a:off x="2027767" y="1568450"/>
            <a:ext cx="6163728" cy="2081896"/>
            <a:chOff x="3031067" y="1111250"/>
            <a:chExt cx="6163728" cy="2081896"/>
          </a:xfrm>
        </p:grpSpPr>
        <p:sp>
          <p:nvSpPr>
            <p:cNvPr id="3" name="Dikdörtgen 2"/>
            <p:cNvSpPr/>
            <p:nvPr/>
          </p:nvSpPr>
          <p:spPr>
            <a:xfrm>
              <a:off x="5376331" y="1111250"/>
              <a:ext cx="1473200" cy="723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root</a:t>
              </a:r>
              <a:endParaRPr lang="tr-TR" dirty="0" smtClean="0"/>
            </a:p>
            <a:p>
              <a:pPr algn="ctr"/>
              <a:r>
                <a:rPr lang="tr-TR" dirty="0" smtClean="0"/>
                <a:t>(%100)</a:t>
              </a:r>
              <a:endParaRPr lang="en-US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3031067" y="2469246"/>
              <a:ext cx="1473200" cy="723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default</a:t>
              </a:r>
              <a:endParaRPr lang="tr-TR" dirty="0" smtClean="0"/>
            </a:p>
            <a:p>
              <a:pPr algn="ctr"/>
              <a:r>
                <a:rPr lang="tr-TR" dirty="0" smtClean="0"/>
                <a:t>(%40 - %60)</a:t>
              </a:r>
              <a:endParaRPr lang="en-US" dirty="0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5376331" y="2441121"/>
              <a:ext cx="1473200" cy="7239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sorgu</a:t>
              </a:r>
            </a:p>
            <a:p>
              <a:pPr algn="ctr"/>
              <a:r>
                <a:rPr lang="tr-TR" dirty="0" smtClean="0"/>
                <a:t>(%20 - %40)</a:t>
              </a:r>
              <a:endParaRPr lang="en-US" dirty="0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7721595" y="2469246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s</a:t>
              </a:r>
              <a:r>
                <a:rPr lang="tr-TR" dirty="0" err="1" smtClean="0"/>
                <a:t>park</a:t>
              </a:r>
              <a:endParaRPr lang="tr-TR" dirty="0" smtClean="0"/>
            </a:p>
            <a:p>
              <a:pPr algn="ctr"/>
              <a:r>
                <a:rPr lang="tr-TR" dirty="0" smtClean="0"/>
                <a:t>(%40 </a:t>
              </a:r>
              <a:r>
                <a:rPr lang="tr-TR" dirty="0"/>
                <a:t>- </a:t>
              </a:r>
              <a:r>
                <a:rPr lang="tr-TR" dirty="0" smtClean="0"/>
                <a:t>%80)</a:t>
              </a:r>
              <a:endParaRPr lang="en-US" dirty="0"/>
            </a:p>
          </p:txBody>
        </p:sp>
        <p:cxnSp>
          <p:nvCxnSpPr>
            <p:cNvPr id="5" name="Düz Bağlayıcı 4"/>
            <p:cNvCxnSpPr/>
            <p:nvPr/>
          </p:nvCxnSpPr>
          <p:spPr>
            <a:xfrm flipV="1">
              <a:off x="3767667" y="2114674"/>
              <a:ext cx="4690527" cy="8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>
              <a:endCxn id="13" idx="0"/>
            </p:cNvCxnSpPr>
            <p:nvPr/>
          </p:nvCxnSpPr>
          <p:spPr>
            <a:xfrm>
              <a:off x="3767667" y="2114674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>
              <a:endCxn id="15" idx="0"/>
            </p:cNvCxnSpPr>
            <p:nvPr/>
          </p:nvCxnSpPr>
          <p:spPr>
            <a:xfrm>
              <a:off x="8458194" y="2114674"/>
              <a:ext cx="1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>
              <a:endCxn id="14" idx="0"/>
            </p:cNvCxnSpPr>
            <p:nvPr/>
          </p:nvCxnSpPr>
          <p:spPr>
            <a:xfrm>
              <a:off x="6112930" y="2123628"/>
              <a:ext cx="1" cy="317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/>
            <p:cNvCxnSpPr>
              <a:stCxn id="3" idx="2"/>
            </p:cNvCxnSpPr>
            <p:nvPr/>
          </p:nvCxnSpPr>
          <p:spPr>
            <a:xfrm flipH="1">
              <a:off x="6112929" y="1835150"/>
              <a:ext cx="2" cy="27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 3"/>
          <p:cNvGrpSpPr/>
          <p:nvPr/>
        </p:nvGrpSpPr>
        <p:grpSpPr>
          <a:xfrm>
            <a:off x="5655731" y="3650346"/>
            <a:ext cx="3844476" cy="1389621"/>
            <a:chOff x="6374483" y="3650346"/>
            <a:chExt cx="3844476" cy="1389621"/>
          </a:xfrm>
        </p:grpSpPr>
        <p:sp>
          <p:nvSpPr>
            <p:cNvPr id="35" name="Dikdörtgen 34"/>
            <p:cNvSpPr/>
            <p:nvPr/>
          </p:nvSpPr>
          <p:spPr>
            <a:xfrm>
              <a:off x="8745759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ML</a:t>
              </a:r>
            </a:p>
            <a:p>
              <a:pPr algn="ctr"/>
              <a:r>
                <a:rPr lang="tr-TR" dirty="0" smtClean="0"/>
                <a:t>(%80 </a:t>
              </a:r>
              <a:r>
                <a:rPr lang="tr-TR" dirty="0"/>
                <a:t>- </a:t>
              </a:r>
              <a:r>
                <a:rPr lang="tr-TR" dirty="0" smtClean="0"/>
                <a:t>%100)</a:t>
              </a:r>
              <a:endParaRPr lang="en-US" dirty="0"/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6374483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ETL</a:t>
              </a:r>
            </a:p>
            <a:p>
              <a:pPr algn="ctr"/>
              <a:r>
                <a:rPr lang="tr-TR" dirty="0" smtClean="0"/>
                <a:t>(%20 </a:t>
              </a:r>
              <a:r>
                <a:rPr lang="tr-TR" dirty="0"/>
                <a:t>- </a:t>
              </a:r>
              <a:r>
                <a:rPr lang="tr-TR" dirty="0" smtClean="0"/>
                <a:t>%40)</a:t>
              </a:r>
              <a:endParaRPr lang="en-US" dirty="0"/>
            </a:p>
          </p:txBody>
        </p:sp>
        <p:cxnSp>
          <p:nvCxnSpPr>
            <p:cNvPr id="37" name="Düz Bağlayıcı 36"/>
            <p:cNvCxnSpPr/>
            <p:nvPr/>
          </p:nvCxnSpPr>
          <p:spPr>
            <a:xfrm flipV="1">
              <a:off x="7111083" y="4004918"/>
              <a:ext cx="2371276" cy="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Bağlayıcı 39"/>
            <p:cNvCxnSpPr/>
            <p:nvPr/>
          </p:nvCxnSpPr>
          <p:spPr>
            <a:xfrm>
              <a:off x="8191495" y="3650346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/>
            <p:cNvCxnSpPr>
              <a:endCxn id="36" idx="0"/>
            </p:cNvCxnSpPr>
            <p:nvPr/>
          </p:nvCxnSpPr>
          <p:spPr>
            <a:xfrm>
              <a:off x="7111083" y="4009329"/>
              <a:ext cx="0" cy="306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/>
            <p:cNvCxnSpPr>
              <a:endCxn id="35" idx="0"/>
            </p:cNvCxnSpPr>
            <p:nvPr/>
          </p:nvCxnSpPr>
          <p:spPr>
            <a:xfrm>
              <a:off x="9482359" y="4004918"/>
              <a:ext cx="0" cy="31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ikdörtgen 28"/>
          <p:cNvSpPr/>
          <p:nvPr/>
        </p:nvSpPr>
        <p:spPr>
          <a:xfrm>
            <a:off x="5935131" y="1613427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8</a:t>
            </a:r>
            <a:r>
              <a:rPr lang="tr-TR" dirty="0" smtClean="0">
                <a:solidFill>
                  <a:srgbClr val="404041"/>
                </a:solidFill>
                <a:latin typeface="Roboto"/>
              </a:rPr>
              <a:t>00 GB</a:t>
            </a:r>
          </a:p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200 ÇEKİRDEK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1957921" y="35889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80 ÇEKİRDEK</a:t>
            </a:r>
          </a:p>
        </p:txBody>
      </p:sp>
      <p:sp>
        <p:nvSpPr>
          <p:cNvPr id="32" name="Dikdörtgen 31"/>
          <p:cNvSpPr/>
          <p:nvPr/>
        </p:nvSpPr>
        <p:spPr>
          <a:xfrm>
            <a:off x="4294258" y="3602480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160 GB</a:t>
            </a:r>
          </a:p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40 ÇEKİRDEK</a:t>
            </a:r>
          </a:p>
        </p:txBody>
      </p:sp>
      <p:sp>
        <p:nvSpPr>
          <p:cNvPr id="33" name="Dikdörtgen 32"/>
          <p:cNvSpPr/>
          <p:nvPr/>
        </p:nvSpPr>
        <p:spPr>
          <a:xfrm>
            <a:off x="8193463" y="29919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80 ÇEKİRDEK</a:t>
            </a:r>
          </a:p>
        </p:txBody>
      </p:sp>
      <p:sp>
        <p:nvSpPr>
          <p:cNvPr id="34" name="Dikdörtgen 33"/>
          <p:cNvSpPr/>
          <p:nvPr/>
        </p:nvSpPr>
        <p:spPr>
          <a:xfrm>
            <a:off x="5590571" y="50524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64 GB</a:t>
            </a:r>
          </a:p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16 ÇEKİRDEK</a:t>
            </a:r>
          </a:p>
        </p:txBody>
      </p:sp>
      <p:sp>
        <p:nvSpPr>
          <p:cNvPr id="38" name="Dikdörtgen 37"/>
          <p:cNvSpPr/>
          <p:nvPr/>
        </p:nvSpPr>
        <p:spPr>
          <a:xfrm>
            <a:off x="8027007" y="50355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256 GB</a:t>
            </a:r>
          </a:p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64 ÇEKİRDEK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1629831" y="429706"/>
            <a:ext cx="9144000" cy="599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Kuyruk Mekanizması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up 4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42" name="Dikdörtgen 41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778000" y="2451100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24991" y="2297731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1643" y="3975349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31731" y="3950382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4" grpId="0"/>
      <p:bldP spid="38" grpId="0"/>
      <p:bldP spid="7" grpId="0" animBg="1"/>
      <p:bldP spid="45" grpId="0" animBg="1"/>
      <p:bldP spid="46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Kuyruk Mekanizması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up 58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60" name="Dikdörtgen 59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08916"/>
              </p:ext>
            </p:extLst>
          </p:nvPr>
        </p:nvGraphicFramePr>
        <p:xfrm>
          <a:off x="1079509" y="1025664"/>
          <a:ext cx="9849870" cy="4639400"/>
        </p:xfrm>
        <a:graphic>
          <a:graphicData uri="http://schemas.openxmlformats.org/drawingml/2006/table">
            <a:tbl>
              <a:tblPr/>
              <a:tblGrid>
                <a:gridCol w="505863"/>
                <a:gridCol w="491789"/>
                <a:gridCol w="491789"/>
                <a:gridCol w="491789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  <a:gridCol w="196716"/>
              </a:tblGrid>
              <a:tr h="270519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KUYRUK                    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9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root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default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(%40-%60)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(%40-%80)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-ETL (%8-%16)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-ML (%32-%40)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8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Kullanıcıların Kuyruk Kullanımı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up 58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60" name="Dikdörtgen 59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Dikdörtgen 41"/>
          <p:cNvSpPr/>
          <p:nvPr/>
        </p:nvSpPr>
        <p:spPr>
          <a:xfrm>
            <a:off x="2134416" y="1269876"/>
            <a:ext cx="922079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Roboto"/>
              </a:rPr>
              <a:t>Minimum User Percentage </a:t>
            </a:r>
            <a:r>
              <a:rPr lang="tr-TR" sz="2800" b="1" dirty="0" smtClean="0">
                <a:solidFill>
                  <a:srgbClr val="0070C0"/>
                </a:solidFill>
                <a:latin typeface="Roboto"/>
              </a:rPr>
              <a:t>:</a:t>
            </a:r>
            <a:r>
              <a:rPr lang="tr-TR" sz="2400" dirty="0" smtClean="0">
                <a:solidFill>
                  <a:srgbClr val="0070C0"/>
                </a:solidFill>
                <a:latin typeface="Roboto"/>
              </a:rPr>
              <a:t> </a:t>
            </a:r>
          </a:p>
          <a:p>
            <a:r>
              <a:rPr lang="tr-TR" sz="2400" dirty="0" smtClean="0">
                <a:latin typeface="Roboto"/>
              </a:rPr>
              <a:t>Kullanıcının kuyruktan alacağı asgari kaynağı belirler.</a:t>
            </a:r>
          </a:p>
          <a:p>
            <a:r>
              <a:rPr lang="tr-TR" sz="2400" dirty="0" smtClean="0">
                <a:solidFill>
                  <a:srgbClr val="0070C0"/>
                </a:solidFill>
                <a:latin typeface="Roboto"/>
              </a:rPr>
              <a:t>Örnek: %20</a:t>
            </a:r>
            <a:r>
              <a:rPr lang="tr-TR" sz="2400" dirty="0" smtClean="0">
                <a:latin typeface="Roboto"/>
              </a:rPr>
              <a:t> beş kullanıcının aynı anda kuyruk kaynağının</a:t>
            </a:r>
          </a:p>
          <a:p>
            <a:r>
              <a:rPr lang="tr-TR" sz="2400" dirty="0">
                <a:latin typeface="Roboto"/>
              </a:rPr>
              <a:t>%</a:t>
            </a:r>
            <a:r>
              <a:rPr lang="tr-TR" sz="2400" dirty="0" smtClean="0">
                <a:latin typeface="Roboto"/>
              </a:rPr>
              <a:t>20’sini kullanabilir</a:t>
            </a:r>
            <a:r>
              <a:rPr lang="tr-TR" sz="2400" dirty="0" smtClean="0">
                <a:latin typeface="Roboto"/>
              </a:rPr>
              <a:t>. Altıncı kullanıcı bekler.</a:t>
            </a:r>
            <a:endParaRPr lang="tr-TR" sz="2400" dirty="0" smtClean="0">
              <a:latin typeface="Roboto"/>
            </a:endParaRPr>
          </a:p>
          <a:p>
            <a:endParaRPr lang="tr-TR" sz="2400" dirty="0" smtClean="0">
              <a:latin typeface="Roboto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Roboto"/>
              </a:rPr>
              <a:t>User </a:t>
            </a:r>
            <a:r>
              <a:rPr lang="en-US" sz="2800" b="1" dirty="0">
                <a:solidFill>
                  <a:srgbClr val="0070C0"/>
                </a:solidFill>
                <a:latin typeface="Roboto"/>
              </a:rPr>
              <a:t>Limit </a:t>
            </a:r>
            <a:r>
              <a:rPr lang="en-US" sz="2800" b="1" dirty="0" smtClean="0">
                <a:solidFill>
                  <a:srgbClr val="0070C0"/>
                </a:solidFill>
                <a:latin typeface="Roboto"/>
              </a:rPr>
              <a:t>Factor</a:t>
            </a:r>
            <a:r>
              <a:rPr lang="tr-TR" sz="2800" b="1" dirty="0" smtClean="0">
                <a:solidFill>
                  <a:srgbClr val="0070C0"/>
                </a:solidFill>
                <a:latin typeface="Roboto"/>
              </a:rPr>
              <a:t>: </a:t>
            </a:r>
          </a:p>
          <a:p>
            <a:r>
              <a:rPr lang="tr-TR" sz="2400" dirty="0" smtClean="0">
                <a:latin typeface="Roboto"/>
              </a:rPr>
              <a:t>Kullanıcının bir kuyruğa tahsis edilmiş kaynaktan en çok </a:t>
            </a:r>
          </a:p>
          <a:p>
            <a:r>
              <a:rPr lang="tr-TR" sz="2400" dirty="0" smtClean="0">
                <a:latin typeface="Roboto"/>
              </a:rPr>
              <a:t>ne kadar kullanabileceğini belirler.</a:t>
            </a:r>
          </a:p>
          <a:p>
            <a:r>
              <a:rPr lang="tr-TR" sz="2400" dirty="0" smtClean="0">
                <a:solidFill>
                  <a:srgbClr val="0070C0"/>
                </a:solidFill>
                <a:latin typeface="Roboto"/>
              </a:rPr>
              <a:t>Örnek: 0.5</a:t>
            </a:r>
            <a:r>
              <a:rPr lang="tr-TR" sz="2400" dirty="0" smtClean="0">
                <a:latin typeface="Roboto"/>
              </a:rPr>
              <a:t> kullanıcı kuyruk kaynağının en fazla yarısını kullanabilir.</a:t>
            </a: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07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Kullanıcıların Kuyruk Kullanımı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up 58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60" name="Dikdörtgen 59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04607"/>
              </p:ext>
            </p:extLst>
          </p:nvPr>
        </p:nvGraphicFramePr>
        <p:xfrm>
          <a:off x="3566886" y="159657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/>
                <a:gridCol w="629429"/>
                <a:gridCol w="629429"/>
                <a:gridCol w="629429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5" name="Resi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505" y="943429"/>
            <a:ext cx="1753405" cy="170395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287375" y="1610739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User Limit </a:t>
            </a:r>
            <a:r>
              <a:rPr lang="tr-TR" dirty="0" err="1" smtClean="0"/>
              <a:t>Factor</a:t>
            </a:r>
            <a:r>
              <a:rPr lang="tr-TR" dirty="0" smtClean="0"/>
              <a:t>=2</a:t>
            </a:r>
            <a:endParaRPr lang="en-US" dirty="0"/>
          </a:p>
        </p:txBody>
      </p:sp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30195"/>
              </p:ext>
            </p:extLst>
          </p:nvPr>
        </p:nvGraphicFramePr>
        <p:xfrm>
          <a:off x="3566886" y="336775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/>
                <a:gridCol w="629429"/>
                <a:gridCol w="629429"/>
                <a:gridCol w="629429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1245972" y="3438427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User Limit </a:t>
            </a:r>
            <a:r>
              <a:rPr lang="tr-TR" dirty="0" err="1" smtClean="0"/>
              <a:t>Factor</a:t>
            </a:r>
            <a:r>
              <a:rPr lang="tr-TR" dirty="0" smtClean="0"/>
              <a:t>=1</a:t>
            </a:r>
            <a:endParaRPr lang="en-US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1769" y="2811863"/>
            <a:ext cx="1274438" cy="123849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7577" y="2784267"/>
            <a:ext cx="1274438" cy="1238495"/>
          </a:xfrm>
          <a:prstGeom prst="rect">
            <a:avLst/>
          </a:prstGeom>
        </p:spPr>
      </p:pic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14531"/>
              </p:ext>
            </p:extLst>
          </p:nvPr>
        </p:nvGraphicFramePr>
        <p:xfrm>
          <a:off x="3574617" y="4943226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/>
                <a:gridCol w="629429"/>
                <a:gridCol w="629429"/>
                <a:gridCol w="629429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  <a:gridCol w="251772"/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1253703" y="5013902"/>
            <a:ext cx="217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User Limit </a:t>
            </a:r>
            <a:r>
              <a:rPr lang="tr-TR" dirty="0" err="1" smtClean="0"/>
              <a:t>Factor</a:t>
            </a:r>
            <a:r>
              <a:rPr lang="tr-TR" dirty="0" smtClean="0"/>
              <a:t>=0.5</a:t>
            </a:r>
            <a:endParaRPr lang="en-US" dirty="0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2028" y="4920116"/>
            <a:ext cx="679482" cy="660319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8988" y="4911131"/>
            <a:ext cx="679482" cy="660319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2220" y="4896022"/>
            <a:ext cx="679482" cy="660319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9180" y="4887037"/>
            <a:ext cx="679482" cy="6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315472" y="91180"/>
            <a:ext cx="3378101" cy="657428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8" name="Grup 167"/>
          <p:cNvGrpSpPr/>
          <p:nvPr/>
        </p:nvGrpSpPr>
        <p:grpSpPr>
          <a:xfrm>
            <a:off x="10964445" y="630775"/>
            <a:ext cx="647151" cy="990544"/>
            <a:chOff x="1991638" y="4296427"/>
            <a:chExt cx="814192" cy="1499679"/>
          </a:xfrm>
        </p:grpSpPr>
        <p:sp>
          <p:nvSpPr>
            <p:cNvPr id="178" name="Yamuk 17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Yamuk 17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kdörtgen 17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uvarlatılmış Dikdörtgen 18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Düz Bağlayıcı 18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Düz Bağlayıcı 18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Düz Bağlayıcı 18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 169"/>
          <p:cNvGrpSpPr/>
          <p:nvPr/>
        </p:nvGrpSpPr>
        <p:grpSpPr>
          <a:xfrm>
            <a:off x="11049488" y="1263285"/>
            <a:ext cx="480353" cy="120423"/>
            <a:chOff x="9549259" y="3421564"/>
            <a:chExt cx="564335" cy="153056"/>
          </a:xfrm>
        </p:grpSpPr>
        <p:sp>
          <p:nvSpPr>
            <p:cNvPr id="176" name="Dikdörtgen 175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77" name="Resim 1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71" name="Grup 170"/>
          <p:cNvGrpSpPr/>
          <p:nvPr/>
        </p:nvGrpSpPr>
        <p:grpSpPr>
          <a:xfrm>
            <a:off x="11044264" y="1125617"/>
            <a:ext cx="480353" cy="118385"/>
            <a:chOff x="9543122" y="3246591"/>
            <a:chExt cx="564335" cy="150465"/>
          </a:xfrm>
        </p:grpSpPr>
        <p:sp>
          <p:nvSpPr>
            <p:cNvPr id="174" name="Dikdörtgen 17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Resim 1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9" name="Grup 8"/>
          <p:cNvGrpSpPr/>
          <p:nvPr/>
        </p:nvGrpSpPr>
        <p:grpSpPr>
          <a:xfrm>
            <a:off x="11053069" y="1413591"/>
            <a:ext cx="480353" cy="120585"/>
            <a:chOff x="11053069" y="1413591"/>
            <a:chExt cx="480353" cy="120585"/>
          </a:xfrm>
        </p:grpSpPr>
        <p:sp>
          <p:nvSpPr>
            <p:cNvPr id="169" name="Dikdörtgen 168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173" name="Dikdörtgen 172"/>
          <p:cNvSpPr/>
          <p:nvPr/>
        </p:nvSpPr>
        <p:spPr>
          <a:xfrm>
            <a:off x="11044264" y="92884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86" name="Grup 185"/>
          <p:cNvGrpSpPr/>
          <p:nvPr/>
        </p:nvGrpSpPr>
        <p:grpSpPr>
          <a:xfrm>
            <a:off x="10964445" y="1714400"/>
            <a:ext cx="647151" cy="990544"/>
            <a:chOff x="1991638" y="4296427"/>
            <a:chExt cx="814192" cy="1499679"/>
          </a:xfrm>
        </p:grpSpPr>
        <p:sp>
          <p:nvSpPr>
            <p:cNvPr id="196" name="Yamuk 19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Yamuk 19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Dikdörtgen 19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Yuvarlatılmış Dikdörtgen 19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Düz Bağlayıcı 19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Düz Bağlayıcı 20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Düz Bağlayıcı 20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up 187"/>
          <p:cNvGrpSpPr/>
          <p:nvPr/>
        </p:nvGrpSpPr>
        <p:grpSpPr>
          <a:xfrm>
            <a:off x="11049488" y="2346910"/>
            <a:ext cx="480353" cy="120423"/>
            <a:chOff x="9549259" y="3421564"/>
            <a:chExt cx="564335" cy="153056"/>
          </a:xfrm>
        </p:grpSpPr>
        <p:sp>
          <p:nvSpPr>
            <p:cNvPr id="194" name="Dikdörtgen 193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95" name="Resim 1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89" name="Grup 188"/>
          <p:cNvGrpSpPr/>
          <p:nvPr/>
        </p:nvGrpSpPr>
        <p:grpSpPr>
          <a:xfrm>
            <a:off x="11044264" y="2209242"/>
            <a:ext cx="480353" cy="118385"/>
            <a:chOff x="9543122" y="3246591"/>
            <a:chExt cx="564335" cy="150465"/>
          </a:xfrm>
        </p:grpSpPr>
        <p:sp>
          <p:nvSpPr>
            <p:cNvPr id="192" name="Dikdörtgen 19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Resim 1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8" name="Grup 7"/>
          <p:cNvGrpSpPr/>
          <p:nvPr/>
        </p:nvGrpSpPr>
        <p:grpSpPr>
          <a:xfrm>
            <a:off x="11049488" y="2497216"/>
            <a:ext cx="480353" cy="120402"/>
            <a:chOff x="11049488" y="2497216"/>
            <a:chExt cx="480353" cy="120402"/>
          </a:xfrm>
        </p:grpSpPr>
        <p:sp>
          <p:nvSpPr>
            <p:cNvPr id="187" name="Dikdörtgen 186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191" name="Dikdörtgen 190"/>
          <p:cNvSpPr/>
          <p:nvPr/>
        </p:nvSpPr>
        <p:spPr>
          <a:xfrm>
            <a:off x="11044264" y="2012472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4" name="Grup 203"/>
          <p:cNvGrpSpPr/>
          <p:nvPr/>
        </p:nvGrpSpPr>
        <p:grpSpPr>
          <a:xfrm>
            <a:off x="10988639" y="2836606"/>
            <a:ext cx="647151" cy="990544"/>
            <a:chOff x="1991638" y="4296427"/>
            <a:chExt cx="814192" cy="1499679"/>
          </a:xfrm>
        </p:grpSpPr>
        <p:sp>
          <p:nvSpPr>
            <p:cNvPr id="214" name="Yamuk 213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Yamuk 214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ikdörtgen 215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Yuvarlatılmış Dikdörtgen 2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Düz Bağlayıcı 2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Düz Bağlayıcı 2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Düz Bağlayıcı 2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up 205"/>
          <p:cNvGrpSpPr/>
          <p:nvPr/>
        </p:nvGrpSpPr>
        <p:grpSpPr>
          <a:xfrm>
            <a:off x="11073682" y="3469116"/>
            <a:ext cx="480353" cy="120423"/>
            <a:chOff x="9549259" y="3421564"/>
            <a:chExt cx="564335" cy="153056"/>
          </a:xfrm>
        </p:grpSpPr>
        <p:sp>
          <p:nvSpPr>
            <p:cNvPr id="212" name="Dikdörtgen 211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13" name="Resim 2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07" name="Grup 206"/>
          <p:cNvGrpSpPr/>
          <p:nvPr/>
        </p:nvGrpSpPr>
        <p:grpSpPr>
          <a:xfrm>
            <a:off x="11068458" y="3331448"/>
            <a:ext cx="480353" cy="118385"/>
            <a:chOff x="9543122" y="3246591"/>
            <a:chExt cx="564335" cy="150465"/>
          </a:xfrm>
        </p:grpSpPr>
        <p:sp>
          <p:nvSpPr>
            <p:cNvPr id="210" name="Dikdörtgen 20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" name="Resim 2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7" name="Grup 6"/>
          <p:cNvGrpSpPr/>
          <p:nvPr/>
        </p:nvGrpSpPr>
        <p:grpSpPr>
          <a:xfrm>
            <a:off x="11073682" y="3619422"/>
            <a:ext cx="480353" cy="120402"/>
            <a:chOff x="11073682" y="3619422"/>
            <a:chExt cx="480353" cy="120402"/>
          </a:xfrm>
        </p:grpSpPr>
        <p:sp>
          <p:nvSpPr>
            <p:cNvPr id="205" name="Dikdörtgen 204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209" name="Dikdörtgen 208"/>
          <p:cNvSpPr/>
          <p:nvPr/>
        </p:nvSpPr>
        <p:spPr>
          <a:xfrm>
            <a:off x="11068458" y="3134678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2" name="Grup 221"/>
          <p:cNvGrpSpPr/>
          <p:nvPr/>
        </p:nvGrpSpPr>
        <p:grpSpPr>
          <a:xfrm>
            <a:off x="10968026" y="3925432"/>
            <a:ext cx="647151" cy="990544"/>
            <a:chOff x="1991638" y="4296427"/>
            <a:chExt cx="814192" cy="1499679"/>
          </a:xfrm>
        </p:grpSpPr>
        <p:sp>
          <p:nvSpPr>
            <p:cNvPr id="232" name="Yamuk 2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Yuvarlatılmış Dikdörtgen 23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Düz Bağlayıcı 23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Düz Bağlayıcı 23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 223"/>
          <p:cNvGrpSpPr/>
          <p:nvPr/>
        </p:nvGrpSpPr>
        <p:grpSpPr>
          <a:xfrm>
            <a:off x="11053069" y="4557942"/>
            <a:ext cx="480353" cy="120423"/>
            <a:chOff x="9549259" y="3421564"/>
            <a:chExt cx="564335" cy="153056"/>
          </a:xfrm>
        </p:grpSpPr>
        <p:sp>
          <p:nvSpPr>
            <p:cNvPr id="230" name="Dikdörtgen 22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31" name="Resim 2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25" name="Grup 224"/>
          <p:cNvGrpSpPr/>
          <p:nvPr/>
        </p:nvGrpSpPr>
        <p:grpSpPr>
          <a:xfrm>
            <a:off x="11047845" y="4420274"/>
            <a:ext cx="480353" cy="118385"/>
            <a:chOff x="9543122" y="3246591"/>
            <a:chExt cx="564335" cy="150465"/>
          </a:xfrm>
        </p:grpSpPr>
        <p:sp>
          <p:nvSpPr>
            <p:cNvPr id="228" name="Dikdörtgen 22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11053069" y="4708248"/>
            <a:ext cx="480353" cy="120402"/>
            <a:chOff x="11053069" y="4708248"/>
            <a:chExt cx="480353" cy="120402"/>
          </a:xfrm>
        </p:grpSpPr>
        <p:sp>
          <p:nvSpPr>
            <p:cNvPr id="223" name="Dikdörtgen 222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227" name="Dikdörtgen 226"/>
          <p:cNvSpPr/>
          <p:nvPr/>
        </p:nvSpPr>
        <p:spPr>
          <a:xfrm>
            <a:off x="11047845" y="4223504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5" name="Resim 4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486467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550381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487410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3757020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563387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474794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3798387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522535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3807844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3822852"/>
            <a:ext cx="593393" cy="576657"/>
          </a:xfrm>
          <a:prstGeom prst="rect">
            <a:avLst/>
          </a:prstGeom>
        </p:spPr>
      </p:pic>
      <p:grpSp>
        <p:nvGrpSpPr>
          <p:cNvPr id="470" name="Grup 469"/>
          <p:cNvGrpSpPr/>
          <p:nvPr/>
        </p:nvGrpSpPr>
        <p:grpSpPr>
          <a:xfrm>
            <a:off x="10173233" y="637394"/>
            <a:ext cx="647151" cy="990544"/>
            <a:chOff x="1991638" y="4296427"/>
            <a:chExt cx="814192" cy="1499679"/>
          </a:xfrm>
        </p:grpSpPr>
        <p:sp>
          <p:nvSpPr>
            <p:cNvPr id="471" name="Yamuk 47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Yamuk 47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Dikdörtgen 47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Yuvarlatılmış Dikdörtgen 47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Düz Bağlayıcı 47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Düz Bağlayıcı 47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Düz Bağlayıcı 47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8" name="Grup 477"/>
          <p:cNvGrpSpPr/>
          <p:nvPr/>
        </p:nvGrpSpPr>
        <p:grpSpPr>
          <a:xfrm>
            <a:off x="10258276" y="1269904"/>
            <a:ext cx="480353" cy="120423"/>
            <a:chOff x="9549259" y="3421564"/>
            <a:chExt cx="564335" cy="153056"/>
          </a:xfrm>
        </p:grpSpPr>
        <p:sp>
          <p:nvSpPr>
            <p:cNvPr id="479" name="Dikdörtgen 47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80" name="Resim 4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81" name="Grup 480"/>
          <p:cNvGrpSpPr/>
          <p:nvPr/>
        </p:nvGrpSpPr>
        <p:grpSpPr>
          <a:xfrm>
            <a:off x="10253052" y="1132236"/>
            <a:ext cx="480353" cy="118385"/>
            <a:chOff x="9543122" y="3246591"/>
            <a:chExt cx="564335" cy="150465"/>
          </a:xfrm>
        </p:grpSpPr>
        <p:sp>
          <p:nvSpPr>
            <p:cNvPr id="482" name="Dikdörtgen 48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3" name="Resim 4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484" name="Grup 483"/>
          <p:cNvGrpSpPr/>
          <p:nvPr/>
        </p:nvGrpSpPr>
        <p:grpSpPr>
          <a:xfrm>
            <a:off x="10261857" y="1420210"/>
            <a:ext cx="480353" cy="120585"/>
            <a:chOff x="11053069" y="1413591"/>
            <a:chExt cx="480353" cy="120585"/>
          </a:xfrm>
        </p:grpSpPr>
        <p:sp>
          <p:nvSpPr>
            <p:cNvPr id="485" name="Dikdörtgen 484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6" name="Resim 4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487" name="Dikdörtgen 486"/>
          <p:cNvSpPr/>
          <p:nvPr/>
        </p:nvSpPr>
        <p:spPr>
          <a:xfrm>
            <a:off x="10253052" y="93546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88" name="Grup 487"/>
          <p:cNvGrpSpPr/>
          <p:nvPr/>
        </p:nvGrpSpPr>
        <p:grpSpPr>
          <a:xfrm>
            <a:off x="10173233" y="1721019"/>
            <a:ext cx="647151" cy="990544"/>
            <a:chOff x="1991638" y="4296427"/>
            <a:chExt cx="814192" cy="1499679"/>
          </a:xfrm>
        </p:grpSpPr>
        <p:sp>
          <p:nvSpPr>
            <p:cNvPr id="489" name="Yamuk 48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Yamuk 48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Dikdörtgen 49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Yuvarlatılmış Dikdörtgen 49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Düz Bağlayıcı 49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Düz Bağlayıcı 49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Düz Bağlayıcı 49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up 495"/>
          <p:cNvGrpSpPr/>
          <p:nvPr/>
        </p:nvGrpSpPr>
        <p:grpSpPr>
          <a:xfrm>
            <a:off x="10258276" y="2353529"/>
            <a:ext cx="480353" cy="120423"/>
            <a:chOff x="9549259" y="3421564"/>
            <a:chExt cx="564335" cy="153056"/>
          </a:xfrm>
        </p:grpSpPr>
        <p:sp>
          <p:nvSpPr>
            <p:cNvPr id="497" name="Dikdörtgen 49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98" name="Resim 4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99" name="Grup 498"/>
          <p:cNvGrpSpPr/>
          <p:nvPr/>
        </p:nvGrpSpPr>
        <p:grpSpPr>
          <a:xfrm>
            <a:off x="10253052" y="2215861"/>
            <a:ext cx="480353" cy="118385"/>
            <a:chOff x="9543122" y="3246591"/>
            <a:chExt cx="564335" cy="150465"/>
          </a:xfrm>
        </p:grpSpPr>
        <p:sp>
          <p:nvSpPr>
            <p:cNvPr id="500" name="Dikdörtgen 49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1" name="Resim 5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02" name="Grup 501"/>
          <p:cNvGrpSpPr/>
          <p:nvPr/>
        </p:nvGrpSpPr>
        <p:grpSpPr>
          <a:xfrm>
            <a:off x="10258276" y="2503835"/>
            <a:ext cx="480353" cy="120402"/>
            <a:chOff x="11049488" y="2497216"/>
            <a:chExt cx="480353" cy="120402"/>
          </a:xfrm>
        </p:grpSpPr>
        <p:sp>
          <p:nvSpPr>
            <p:cNvPr id="503" name="Dikdörtgen 502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4" name="Resim 5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05" name="Dikdörtgen 504"/>
          <p:cNvSpPr/>
          <p:nvPr/>
        </p:nvSpPr>
        <p:spPr>
          <a:xfrm>
            <a:off x="10253052" y="201909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06" name="Grup 505"/>
          <p:cNvGrpSpPr/>
          <p:nvPr/>
        </p:nvGrpSpPr>
        <p:grpSpPr>
          <a:xfrm>
            <a:off x="10197427" y="2843225"/>
            <a:ext cx="647151" cy="990544"/>
            <a:chOff x="1991638" y="4296427"/>
            <a:chExt cx="814192" cy="1499679"/>
          </a:xfrm>
        </p:grpSpPr>
        <p:sp>
          <p:nvSpPr>
            <p:cNvPr id="507" name="Yamuk 50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Yamuk 50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Dikdörtgen 50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Yuvarlatılmış Dikdörtgen 50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1" name="Düz Bağlayıcı 51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Düz Bağlayıcı 51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Düz Bağlayıcı 51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up 513"/>
          <p:cNvGrpSpPr/>
          <p:nvPr/>
        </p:nvGrpSpPr>
        <p:grpSpPr>
          <a:xfrm>
            <a:off x="10282470" y="3475735"/>
            <a:ext cx="480353" cy="120423"/>
            <a:chOff x="9549259" y="3421564"/>
            <a:chExt cx="564335" cy="153056"/>
          </a:xfrm>
        </p:grpSpPr>
        <p:sp>
          <p:nvSpPr>
            <p:cNvPr id="515" name="Dikdörtgen 51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16" name="Resim 5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17" name="Grup 516"/>
          <p:cNvGrpSpPr/>
          <p:nvPr/>
        </p:nvGrpSpPr>
        <p:grpSpPr>
          <a:xfrm>
            <a:off x="10277246" y="3338067"/>
            <a:ext cx="480353" cy="118385"/>
            <a:chOff x="9543122" y="3246591"/>
            <a:chExt cx="564335" cy="150465"/>
          </a:xfrm>
        </p:grpSpPr>
        <p:sp>
          <p:nvSpPr>
            <p:cNvPr id="518" name="Dikdörtgen 51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9" name="Resim 5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20" name="Grup 519"/>
          <p:cNvGrpSpPr/>
          <p:nvPr/>
        </p:nvGrpSpPr>
        <p:grpSpPr>
          <a:xfrm>
            <a:off x="10282470" y="3626041"/>
            <a:ext cx="480353" cy="120402"/>
            <a:chOff x="11073682" y="3619422"/>
            <a:chExt cx="480353" cy="120402"/>
          </a:xfrm>
        </p:grpSpPr>
        <p:sp>
          <p:nvSpPr>
            <p:cNvPr id="521" name="Dikdörtgen 520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2" name="Resim 5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23" name="Dikdörtgen 522"/>
          <p:cNvSpPr/>
          <p:nvPr/>
        </p:nvSpPr>
        <p:spPr>
          <a:xfrm>
            <a:off x="10277246" y="314129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4" name="Grup 523"/>
          <p:cNvGrpSpPr/>
          <p:nvPr/>
        </p:nvGrpSpPr>
        <p:grpSpPr>
          <a:xfrm>
            <a:off x="10176814" y="3932051"/>
            <a:ext cx="647151" cy="990544"/>
            <a:chOff x="1991638" y="4296427"/>
            <a:chExt cx="814192" cy="1499679"/>
          </a:xfrm>
        </p:grpSpPr>
        <p:sp>
          <p:nvSpPr>
            <p:cNvPr id="525" name="Yamuk 52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Yamuk 52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Dikdörtgen 52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Yuvarlatılmış Dikdörtgen 527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9" name="Düz Bağlayıcı 528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Düz Bağlayıcı 529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Düz Bağlayıcı 530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up 531"/>
          <p:cNvGrpSpPr/>
          <p:nvPr/>
        </p:nvGrpSpPr>
        <p:grpSpPr>
          <a:xfrm>
            <a:off x="10261857" y="4564561"/>
            <a:ext cx="480353" cy="120423"/>
            <a:chOff x="9549259" y="3421564"/>
            <a:chExt cx="564335" cy="153056"/>
          </a:xfrm>
        </p:grpSpPr>
        <p:sp>
          <p:nvSpPr>
            <p:cNvPr id="533" name="Dikdörtgen 532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34" name="Resim 5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35" name="Grup 534"/>
          <p:cNvGrpSpPr/>
          <p:nvPr/>
        </p:nvGrpSpPr>
        <p:grpSpPr>
          <a:xfrm>
            <a:off x="10256633" y="4426893"/>
            <a:ext cx="480353" cy="118385"/>
            <a:chOff x="9543122" y="3246591"/>
            <a:chExt cx="564335" cy="150465"/>
          </a:xfrm>
        </p:grpSpPr>
        <p:sp>
          <p:nvSpPr>
            <p:cNvPr id="536" name="Dikdörtgen 535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7" name="Resim 5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38" name="Grup 537"/>
          <p:cNvGrpSpPr/>
          <p:nvPr/>
        </p:nvGrpSpPr>
        <p:grpSpPr>
          <a:xfrm>
            <a:off x="10261857" y="4714867"/>
            <a:ext cx="480353" cy="120402"/>
            <a:chOff x="11053069" y="4708248"/>
            <a:chExt cx="480353" cy="120402"/>
          </a:xfrm>
        </p:grpSpPr>
        <p:sp>
          <p:nvSpPr>
            <p:cNvPr id="539" name="Dikdörtgen 538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0" name="Resim 5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541" name="Dikdörtgen 540"/>
          <p:cNvSpPr/>
          <p:nvPr/>
        </p:nvSpPr>
        <p:spPr>
          <a:xfrm>
            <a:off x="10256633" y="423012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42" name="Grup 541"/>
          <p:cNvGrpSpPr/>
          <p:nvPr/>
        </p:nvGrpSpPr>
        <p:grpSpPr>
          <a:xfrm>
            <a:off x="9370726" y="636964"/>
            <a:ext cx="647151" cy="990544"/>
            <a:chOff x="1991638" y="4296427"/>
            <a:chExt cx="814192" cy="1499679"/>
          </a:xfrm>
        </p:grpSpPr>
        <p:sp>
          <p:nvSpPr>
            <p:cNvPr id="543" name="Yamuk 5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Yamuk 5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Dikdörtgen 5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Yuvarlatılmış Dikdörtgen 54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Düz Bağlayıcı 54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Düz Bağlayıcı 54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Düz Bağlayıcı 54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 549"/>
          <p:cNvGrpSpPr/>
          <p:nvPr/>
        </p:nvGrpSpPr>
        <p:grpSpPr>
          <a:xfrm>
            <a:off x="9455769" y="1269474"/>
            <a:ext cx="480353" cy="120423"/>
            <a:chOff x="9549259" y="3421564"/>
            <a:chExt cx="564335" cy="153056"/>
          </a:xfrm>
        </p:grpSpPr>
        <p:sp>
          <p:nvSpPr>
            <p:cNvPr id="551" name="Dikdörtgen 550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52" name="Resim 5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53" name="Grup 552"/>
          <p:cNvGrpSpPr/>
          <p:nvPr/>
        </p:nvGrpSpPr>
        <p:grpSpPr>
          <a:xfrm>
            <a:off x="9450545" y="1131806"/>
            <a:ext cx="480353" cy="118385"/>
            <a:chOff x="9543122" y="3246591"/>
            <a:chExt cx="564335" cy="150465"/>
          </a:xfrm>
        </p:grpSpPr>
        <p:sp>
          <p:nvSpPr>
            <p:cNvPr id="554" name="Dikdörtgen 55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5" name="Resim 5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56" name="Grup 555"/>
          <p:cNvGrpSpPr/>
          <p:nvPr/>
        </p:nvGrpSpPr>
        <p:grpSpPr>
          <a:xfrm>
            <a:off x="9459350" y="1419780"/>
            <a:ext cx="480353" cy="120585"/>
            <a:chOff x="11053069" y="1413591"/>
            <a:chExt cx="480353" cy="120585"/>
          </a:xfrm>
        </p:grpSpPr>
        <p:sp>
          <p:nvSpPr>
            <p:cNvPr id="557" name="Dikdörtgen 556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8" name="Resim 5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559" name="Dikdörtgen 558"/>
          <p:cNvSpPr/>
          <p:nvPr/>
        </p:nvSpPr>
        <p:spPr>
          <a:xfrm>
            <a:off x="9450545" y="93503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0" name="Grup 559"/>
          <p:cNvGrpSpPr/>
          <p:nvPr/>
        </p:nvGrpSpPr>
        <p:grpSpPr>
          <a:xfrm>
            <a:off x="9370726" y="1720589"/>
            <a:ext cx="647151" cy="990544"/>
            <a:chOff x="1991638" y="4296427"/>
            <a:chExt cx="814192" cy="1499679"/>
          </a:xfrm>
        </p:grpSpPr>
        <p:sp>
          <p:nvSpPr>
            <p:cNvPr id="561" name="Yamuk 56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Yamuk 56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Dikdörtgen 56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Yuvarlatılmış Dikdörtgen 56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5" name="Düz Bağlayıcı 56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Düz Bağlayıcı 56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Düz Bağlayıcı 56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up 567"/>
          <p:cNvGrpSpPr/>
          <p:nvPr/>
        </p:nvGrpSpPr>
        <p:grpSpPr>
          <a:xfrm>
            <a:off x="9455769" y="2353099"/>
            <a:ext cx="480353" cy="120423"/>
            <a:chOff x="9549259" y="3421564"/>
            <a:chExt cx="564335" cy="153056"/>
          </a:xfrm>
        </p:grpSpPr>
        <p:sp>
          <p:nvSpPr>
            <p:cNvPr id="569" name="Dikdörtgen 56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70" name="Resim 5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71" name="Grup 570"/>
          <p:cNvGrpSpPr/>
          <p:nvPr/>
        </p:nvGrpSpPr>
        <p:grpSpPr>
          <a:xfrm>
            <a:off x="9450545" y="2215431"/>
            <a:ext cx="480353" cy="118385"/>
            <a:chOff x="9543122" y="3246591"/>
            <a:chExt cx="564335" cy="150465"/>
          </a:xfrm>
        </p:grpSpPr>
        <p:sp>
          <p:nvSpPr>
            <p:cNvPr id="572" name="Dikdörtgen 57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3" name="Resim 5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74" name="Grup 573"/>
          <p:cNvGrpSpPr/>
          <p:nvPr/>
        </p:nvGrpSpPr>
        <p:grpSpPr>
          <a:xfrm>
            <a:off x="9455769" y="2503405"/>
            <a:ext cx="480353" cy="120402"/>
            <a:chOff x="11049488" y="2497216"/>
            <a:chExt cx="480353" cy="120402"/>
          </a:xfrm>
        </p:grpSpPr>
        <p:sp>
          <p:nvSpPr>
            <p:cNvPr id="575" name="Dikdörtgen 574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6" name="Resim 5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77" name="Dikdörtgen 576"/>
          <p:cNvSpPr/>
          <p:nvPr/>
        </p:nvSpPr>
        <p:spPr>
          <a:xfrm>
            <a:off x="9450545" y="201866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78" name="Grup 577"/>
          <p:cNvGrpSpPr/>
          <p:nvPr/>
        </p:nvGrpSpPr>
        <p:grpSpPr>
          <a:xfrm>
            <a:off x="9394920" y="2842795"/>
            <a:ext cx="647151" cy="990544"/>
            <a:chOff x="1991638" y="4296427"/>
            <a:chExt cx="814192" cy="1499679"/>
          </a:xfrm>
        </p:grpSpPr>
        <p:sp>
          <p:nvSpPr>
            <p:cNvPr id="579" name="Yamuk 57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Yamuk 57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Dikdörtgen 58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Yuvarlatılmış Dikdörtgen 58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3" name="Düz Bağlayıcı 58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Düz Bağlayıcı 58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Düz Bağlayıcı 58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6" name="Grup 585"/>
          <p:cNvGrpSpPr/>
          <p:nvPr/>
        </p:nvGrpSpPr>
        <p:grpSpPr>
          <a:xfrm>
            <a:off x="9479963" y="3475305"/>
            <a:ext cx="480353" cy="120423"/>
            <a:chOff x="9549259" y="3421564"/>
            <a:chExt cx="564335" cy="153056"/>
          </a:xfrm>
        </p:grpSpPr>
        <p:sp>
          <p:nvSpPr>
            <p:cNvPr id="587" name="Dikdörtgen 58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88" name="Resim 5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89" name="Grup 588"/>
          <p:cNvGrpSpPr/>
          <p:nvPr/>
        </p:nvGrpSpPr>
        <p:grpSpPr>
          <a:xfrm>
            <a:off x="9474739" y="3337637"/>
            <a:ext cx="480353" cy="118385"/>
            <a:chOff x="9543122" y="3246591"/>
            <a:chExt cx="564335" cy="150465"/>
          </a:xfrm>
        </p:grpSpPr>
        <p:sp>
          <p:nvSpPr>
            <p:cNvPr id="590" name="Dikdörtgen 58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1" name="Resim 5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92" name="Grup 591"/>
          <p:cNvGrpSpPr/>
          <p:nvPr/>
        </p:nvGrpSpPr>
        <p:grpSpPr>
          <a:xfrm>
            <a:off x="9479963" y="3625611"/>
            <a:ext cx="480353" cy="120402"/>
            <a:chOff x="11073682" y="3619422"/>
            <a:chExt cx="480353" cy="120402"/>
          </a:xfrm>
        </p:grpSpPr>
        <p:sp>
          <p:nvSpPr>
            <p:cNvPr id="593" name="Dikdörtgen 592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4" name="Resim 5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95" name="Dikdörtgen 594"/>
          <p:cNvSpPr/>
          <p:nvPr/>
        </p:nvSpPr>
        <p:spPr>
          <a:xfrm>
            <a:off x="9474739" y="314086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96" name="Grup 595"/>
          <p:cNvGrpSpPr/>
          <p:nvPr/>
        </p:nvGrpSpPr>
        <p:grpSpPr>
          <a:xfrm>
            <a:off x="9374307" y="3931621"/>
            <a:ext cx="647151" cy="990544"/>
            <a:chOff x="1991638" y="4296427"/>
            <a:chExt cx="814192" cy="1499679"/>
          </a:xfrm>
        </p:grpSpPr>
        <p:sp>
          <p:nvSpPr>
            <p:cNvPr id="597" name="Yamuk 59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Yamuk 59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Dikdörtgen 59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Yuvarlatılmış Dikdörtgen 59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1" name="Düz Bağlayıcı 60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Düz Bağlayıcı 60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Düz Bağlayıcı 60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Grup 603"/>
          <p:cNvGrpSpPr/>
          <p:nvPr/>
        </p:nvGrpSpPr>
        <p:grpSpPr>
          <a:xfrm>
            <a:off x="9459350" y="4564131"/>
            <a:ext cx="480353" cy="120423"/>
            <a:chOff x="9549259" y="3421564"/>
            <a:chExt cx="564335" cy="153056"/>
          </a:xfrm>
        </p:grpSpPr>
        <p:sp>
          <p:nvSpPr>
            <p:cNvPr id="605" name="Dikdörtgen 60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606" name="Resim 6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607" name="Grup 606"/>
          <p:cNvGrpSpPr/>
          <p:nvPr/>
        </p:nvGrpSpPr>
        <p:grpSpPr>
          <a:xfrm>
            <a:off x="9454126" y="4426463"/>
            <a:ext cx="480353" cy="118385"/>
            <a:chOff x="9543122" y="3246591"/>
            <a:chExt cx="564335" cy="150465"/>
          </a:xfrm>
        </p:grpSpPr>
        <p:sp>
          <p:nvSpPr>
            <p:cNvPr id="608" name="Dikdörtgen 60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9" name="Resim 6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10" name="Grup 609"/>
          <p:cNvGrpSpPr/>
          <p:nvPr/>
        </p:nvGrpSpPr>
        <p:grpSpPr>
          <a:xfrm>
            <a:off x="9459350" y="4714437"/>
            <a:ext cx="480353" cy="120402"/>
            <a:chOff x="11053069" y="4708248"/>
            <a:chExt cx="480353" cy="120402"/>
          </a:xfrm>
        </p:grpSpPr>
        <p:sp>
          <p:nvSpPr>
            <p:cNvPr id="611" name="Dikdörtgen 610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2" name="Resim 6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613" name="Dikdörtgen 612"/>
          <p:cNvSpPr/>
          <p:nvPr/>
        </p:nvSpPr>
        <p:spPr>
          <a:xfrm>
            <a:off x="9454126" y="422969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54883 0.2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8" y="10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55625 0.00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2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55534 -0.122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54909 -0.2196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1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55508 0.04121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55469 -0.07315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55534 -0.2261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1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55364 -0.3861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82" y="-193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62292 -0.18079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46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84492 0.252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3" y="126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77852 0.2611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2" y="130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71432 0.3178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16" y="158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84518 0.0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66" y="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84739 0.15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70" y="76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84466 0.2682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340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0.84466 0.3622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74844 -0.2407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22" y="-1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74675 -0.3511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4" y="-175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74883 -0.2620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48" y="-1310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-0.74193 -0.1645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96" y="-82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-0.73946 -0.144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79" y="-724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73269 -0.0356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41" y="-17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73919 -0.033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66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69127 -0.238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-1192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75794 -0.309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04" y="-1548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75873 -0.2393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43" y="-119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822 -0.281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07" y="-1407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8237 -0.2844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71093 0.0629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3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71041 0.0787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393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71094 0.199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995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71042 0.4715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2356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71054 0.4074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34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Kuyruk Eşleme – Erişim Kontrolü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up 58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60" name="Dikdörtgen 59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Dikdörtgen 41"/>
          <p:cNvSpPr/>
          <p:nvPr/>
        </p:nvSpPr>
        <p:spPr>
          <a:xfrm>
            <a:off x="1118416" y="1473076"/>
            <a:ext cx="96850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  <a:latin typeface="Roboto"/>
              </a:rPr>
              <a:t>Kullanıcılar her seferinde kuyruk belirtmez. </a:t>
            </a:r>
          </a:p>
          <a:p>
            <a:r>
              <a:rPr lang="tr-TR" sz="2800" dirty="0" smtClean="0">
                <a:solidFill>
                  <a:srgbClr val="0070C0"/>
                </a:solidFill>
                <a:latin typeface="Roboto"/>
              </a:rPr>
              <a:t>Uygulamalar varsayılan (eşleştirilen) kuyruklardan başlatılır.</a:t>
            </a:r>
            <a:endParaRPr lang="en-US" sz="2400" dirty="0">
              <a:latin typeface="Roboto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1118416" y="3091419"/>
            <a:ext cx="80965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  <a:latin typeface="Roboto"/>
              </a:rPr>
              <a:t>Erişim kontrolü kuyruk Access Control </a:t>
            </a:r>
            <a:r>
              <a:rPr lang="tr-TR" sz="2800" dirty="0" err="1" smtClean="0">
                <a:solidFill>
                  <a:srgbClr val="0070C0"/>
                </a:solidFill>
                <a:latin typeface="Roboto"/>
              </a:rPr>
              <a:t>Lists</a:t>
            </a:r>
            <a:r>
              <a:rPr lang="tr-TR" sz="2800" dirty="0" smtClean="0">
                <a:solidFill>
                  <a:srgbClr val="0070C0"/>
                </a:solidFill>
                <a:latin typeface="Roboto"/>
              </a:rPr>
              <a:t> (ACL)</a:t>
            </a:r>
          </a:p>
          <a:p>
            <a:r>
              <a:rPr lang="tr-TR" sz="2800" dirty="0" smtClean="0">
                <a:solidFill>
                  <a:srgbClr val="0070C0"/>
                </a:solidFill>
                <a:latin typeface="Roboto"/>
              </a:rPr>
              <a:t>Vasıtasıyla yapılır.</a:t>
            </a: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79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up 2"/>
          <p:cNvGrpSpPr/>
          <p:nvPr/>
        </p:nvGrpSpPr>
        <p:grpSpPr>
          <a:xfrm>
            <a:off x="9449348" y="2886075"/>
            <a:ext cx="647151" cy="990544"/>
            <a:chOff x="9449348" y="2617656"/>
            <a:chExt cx="760295" cy="1258963"/>
          </a:xfrm>
        </p:grpSpPr>
        <p:grpSp>
          <p:nvGrpSpPr>
            <p:cNvPr id="15" name="Grup 14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6" name="Yamuk 1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amuk 1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Düz Bağlayıcı 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Düz Bağlayıcı 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Düz Bağlayıcı 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ikdörtgen 2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up 2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5" name="Dikdörtgen 24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7" name="Grup 2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8" name="Dikdörtgen 2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Resim 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1" name="Dikdörtgen 3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3" name="Grup 32"/>
          <p:cNvGrpSpPr/>
          <p:nvPr/>
        </p:nvGrpSpPr>
        <p:grpSpPr>
          <a:xfrm>
            <a:off x="9601748" y="3038475"/>
            <a:ext cx="647151" cy="990544"/>
            <a:chOff x="9449348" y="2617656"/>
            <a:chExt cx="760295" cy="1258963"/>
          </a:xfrm>
        </p:grpSpPr>
        <p:grpSp>
          <p:nvGrpSpPr>
            <p:cNvPr id="34" name="Grup 3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4" name="Yamuk 4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Yuvarlatılmış Dikdörtgen 4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Düz Bağlayıcı 4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Dikdörtgen 3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up 3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3" name="Resim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7" name="Grup 3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0" name="Dikdörtgen 3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Resim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9" name="Dikdörtgen 3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up 57"/>
          <p:cNvGrpSpPr/>
          <p:nvPr/>
        </p:nvGrpSpPr>
        <p:grpSpPr>
          <a:xfrm>
            <a:off x="9754148" y="3190875"/>
            <a:ext cx="647151" cy="990544"/>
            <a:chOff x="9449348" y="2617656"/>
            <a:chExt cx="760295" cy="1258963"/>
          </a:xfrm>
        </p:grpSpPr>
        <p:grpSp>
          <p:nvGrpSpPr>
            <p:cNvPr id="59" name="Grup 58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69" name="Yamuk 6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Yamuk 6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Dikdörtgen 59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up 60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68" name="Resim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62" name="Grup 61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65" name="Dikdörtgen 64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Resim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63" name="Resim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64" name="Dikdörtgen 63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6" name="Grup 75"/>
          <p:cNvGrpSpPr/>
          <p:nvPr/>
        </p:nvGrpSpPr>
        <p:grpSpPr>
          <a:xfrm>
            <a:off x="9906548" y="3343275"/>
            <a:ext cx="647151" cy="990544"/>
            <a:chOff x="9449348" y="2617656"/>
            <a:chExt cx="760295" cy="1258963"/>
          </a:xfrm>
        </p:grpSpPr>
        <p:grpSp>
          <p:nvGrpSpPr>
            <p:cNvPr id="77" name="Grup 76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87" name="Yamuk 8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amuk 8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Dikdörtgen 8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uvarlatılmış Dikdörtgen 8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Düz Bağlayıcı 9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Düz Bağlayıcı 9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Dikdörtgen 77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up 78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85" name="Dikdörtgen 84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86" name="Resim 8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80" name="Grup 79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83" name="Dikdörtgen 82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Resim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82" name="Dikdörtgen 81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4" name="Grup 93"/>
          <p:cNvGrpSpPr/>
          <p:nvPr/>
        </p:nvGrpSpPr>
        <p:grpSpPr>
          <a:xfrm>
            <a:off x="10058948" y="3495675"/>
            <a:ext cx="647151" cy="990544"/>
            <a:chOff x="9449348" y="2617656"/>
            <a:chExt cx="760295" cy="1258963"/>
          </a:xfrm>
        </p:grpSpPr>
        <p:grpSp>
          <p:nvGrpSpPr>
            <p:cNvPr id="95" name="Grup 94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06" name="Yamuk 1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amuk 1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Dikdörtgen 1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Yuvarlatılmış Dikdörtgen 1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Düz Bağlayıcı 1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Düz Bağlayıcı 1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Dikdörtgen 95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up 96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04" name="Dikdörtgen 10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05" name="Resim 10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98" name="Grup 97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02" name="Dikdörtgen 10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Resim 10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99" name="Resim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00" name="Dikdörtgen 99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10211348" y="3648075"/>
            <a:ext cx="647151" cy="990544"/>
            <a:chOff x="9449348" y="2617656"/>
            <a:chExt cx="760295" cy="1258963"/>
          </a:xfrm>
        </p:grpSpPr>
        <p:grpSp>
          <p:nvGrpSpPr>
            <p:cNvPr id="114" name="Grup 11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24" name="Yamuk 12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Yamuk 12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Dikdörtgen 12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Yuvarlatılmış Dikdörtgen 12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Düz Bağlayıcı 12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Düz Bağlayıcı 12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Düz Bağlayıcı 12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Dikdörtgen 11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up 11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22" name="Dikdörtgen 12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23" name="Resim 1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17" name="Grup 11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18" name="Resim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19" name="Dikdörtgen 11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31" name="Grup 130"/>
          <p:cNvGrpSpPr/>
          <p:nvPr/>
        </p:nvGrpSpPr>
        <p:grpSpPr>
          <a:xfrm>
            <a:off x="9864072" y="1438255"/>
            <a:ext cx="647151" cy="990544"/>
            <a:chOff x="9449348" y="2617656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42" name="Yamuk 1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Yamuk 1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ikdörtgen 1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Yuvarlatılmış Dikdörtgen 1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Düz Bağlayıcı 1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1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up 13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40" name="Dikdörtgen 13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41" name="Resim 1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35" name="Grup 13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38" name="Dikdörtgen 13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Resim 1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36" name="Resim 1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37" name="Dikdörtgen 13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9" name="Grup 148"/>
          <p:cNvGrpSpPr/>
          <p:nvPr/>
        </p:nvGrpSpPr>
        <p:grpSpPr>
          <a:xfrm>
            <a:off x="10016472" y="1590655"/>
            <a:ext cx="647151" cy="990544"/>
            <a:chOff x="9449348" y="2617656"/>
            <a:chExt cx="760295" cy="1258963"/>
          </a:xfrm>
        </p:grpSpPr>
        <p:grpSp>
          <p:nvGrpSpPr>
            <p:cNvPr id="150" name="Grup 14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60" name="Yamuk 1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amuk 1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Dikdörtgen 15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 15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58" name="Dikdörtgen 15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59" name="Resim 1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53" name="Grup 15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56" name="Dikdörtgen 15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Resim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54" name="Resim 1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55" name="Dikdörtgen 15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10168872" y="1743055"/>
            <a:ext cx="647151" cy="990544"/>
            <a:chOff x="9449348" y="2617656"/>
            <a:chExt cx="760295" cy="1258963"/>
          </a:xfrm>
        </p:grpSpPr>
        <p:grpSp>
          <p:nvGrpSpPr>
            <p:cNvPr id="168" name="Grup 16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78" name="Yamuk 1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Yamuk 17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kdörtgen 17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Yuvarlatılmış Dikdörtgen 18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Düz Bağlayıcı 18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Dikdörtgen 16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up 16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76" name="Dikdörtgen 17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77" name="Resim 1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71" name="Grup 17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74" name="Dikdörtgen 17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5" name="Resim 1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73" name="Dikdörtgen 17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5" name="Grup 184"/>
          <p:cNvGrpSpPr/>
          <p:nvPr/>
        </p:nvGrpSpPr>
        <p:grpSpPr>
          <a:xfrm>
            <a:off x="10321272" y="1895455"/>
            <a:ext cx="647151" cy="990544"/>
            <a:chOff x="9449348" y="2617656"/>
            <a:chExt cx="760295" cy="1258963"/>
          </a:xfrm>
        </p:grpSpPr>
        <p:grpSp>
          <p:nvGrpSpPr>
            <p:cNvPr id="186" name="Grup 18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96" name="Yamuk 19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Yamuk 19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Dikdörtgen 19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Yuvarlatılmış Dikdörtgen 19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Düz Bağlayıcı 19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Düz Bağlayıcı 20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Düz Bağlayıcı 20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Dikdörtgen 18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up 18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94" name="Dikdörtgen 19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95" name="Resim 19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89" name="Grup 18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92" name="Dikdörtgen 19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3" name="Resim 1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3" name="Grup 202"/>
          <p:cNvGrpSpPr/>
          <p:nvPr/>
        </p:nvGrpSpPr>
        <p:grpSpPr>
          <a:xfrm>
            <a:off x="10473672" y="2047855"/>
            <a:ext cx="647151" cy="990544"/>
            <a:chOff x="9449348" y="2617656"/>
            <a:chExt cx="760295" cy="1258963"/>
          </a:xfrm>
        </p:grpSpPr>
        <p:grpSp>
          <p:nvGrpSpPr>
            <p:cNvPr id="204" name="Grup 20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Yuvarlatılmış Dikdörtgen 2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Düz Bağlayıcı 2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Düz Bağlayıcı 2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Dikdörtgen 20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up 20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12" name="Dikdörtgen 21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13" name="Resim 2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07" name="Grup 20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10" name="Dikdörtgen 20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1" name="Resim 2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09" name="Dikdörtgen 20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1" name="Grup 220"/>
          <p:cNvGrpSpPr/>
          <p:nvPr/>
        </p:nvGrpSpPr>
        <p:grpSpPr>
          <a:xfrm>
            <a:off x="10626072" y="2200255"/>
            <a:ext cx="647151" cy="990544"/>
            <a:chOff x="9449348" y="2617656"/>
            <a:chExt cx="760295" cy="1258963"/>
          </a:xfrm>
        </p:grpSpPr>
        <p:grpSp>
          <p:nvGrpSpPr>
            <p:cNvPr id="222" name="Grup 22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32" name="Yamuk 23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amuk 23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Dikdörtgen 23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Yuvarlatılmış Dikdörtgen 23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Düz Bağlayıcı 23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Düz Bağlayıcı 23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Düz Bağlayıcı 23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Dikdörtgen 22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up 22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30" name="Dikdörtgen 22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31" name="Resim 2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25" name="Grup 22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28" name="Dikdörtgen 22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Resim 2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27" name="Dikdörtgen 22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39" name="Grup 238"/>
          <p:cNvGrpSpPr/>
          <p:nvPr/>
        </p:nvGrpSpPr>
        <p:grpSpPr>
          <a:xfrm>
            <a:off x="8435188" y="1380919"/>
            <a:ext cx="647151" cy="990544"/>
            <a:chOff x="9449348" y="2617656"/>
            <a:chExt cx="760295" cy="1258963"/>
          </a:xfrm>
        </p:grpSpPr>
        <p:grpSp>
          <p:nvGrpSpPr>
            <p:cNvPr id="240" name="Grup 23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50" name="Yamuk 24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Yamuk 25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Dikdörtgen 25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Yuvarlatılmış Dikdörtgen 2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Düz Bağlayıcı 2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Düz Bağlayıcı 2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Düz Bağlayıcı 2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Dikdörtgen 24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up 24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48" name="Dikdörtgen 24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49" name="Resim 2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43" name="Grup 24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46" name="Dikdörtgen 24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7" name="Resim 2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44" name="Resim 2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45" name="Dikdörtgen 24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7" name="Grup 256"/>
          <p:cNvGrpSpPr/>
          <p:nvPr/>
        </p:nvGrpSpPr>
        <p:grpSpPr>
          <a:xfrm>
            <a:off x="8587588" y="1533319"/>
            <a:ext cx="647151" cy="990544"/>
            <a:chOff x="9449348" y="2617656"/>
            <a:chExt cx="760295" cy="1258963"/>
          </a:xfrm>
        </p:grpSpPr>
        <p:grpSp>
          <p:nvGrpSpPr>
            <p:cNvPr id="258" name="Grup 25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68" name="Yamuk 26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Yamuk 2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Dikdörtgen 2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Yuvarlatılmış Dikdörtgen 27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Düz Bağlayıcı 27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27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27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Dikdörtgen 25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up 25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66" name="Dikdörtgen 26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67" name="Resim 2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61" name="Grup 26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64" name="Dikdörtgen 26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5" name="Resim 26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62" name="Resim 2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63" name="Dikdörtgen 26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75" name="Grup 274"/>
          <p:cNvGrpSpPr/>
          <p:nvPr/>
        </p:nvGrpSpPr>
        <p:grpSpPr>
          <a:xfrm>
            <a:off x="8739988" y="1685719"/>
            <a:ext cx="647151" cy="990544"/>
            <a:chOff x="9449348" y="2617656"/>
            <a:chExt cx="760295" cy="1258963"/>
          </a:xfrm>
        </p:grpSpPr>
        <p:grpSp>
          <p:nvGrpSpPr>
            <p:cNvPr id="276" name="Grup 27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86" name="Yamuk 28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Yamuk 28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Dikdörtgen 28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Yuvarlatılmış Dikdörtgen 28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Düz Bağlayıcı 2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2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2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Dikdörtgen 27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up 27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84" name="Dikdörtgen 28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85" name="Resim 2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79" name="Grup 27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82" name="Dikdörtgen 28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3" name="Resim 28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80" name="Resim 2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81" name="Dikdörtgen 28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93" name="Grup 292"/>
          <p:cNvGrpSpPr/>
          <p:nvPr/>
        </p:nvGrpSpPr>
        <p:grpSpPr>
          <a:xfrm>
            <a:off x="8892388" y="1838119"/>
            <a:ext cx="647151" cy="990544"/>
            <a:chOff x="9449348" y="2617656"/>
            <a:chExt cx="760295" cy="1258963"/>
          </a:xfrm>
        </p:grpSpPr>
        <p:grpSp>
          <p:nvGrpSpPr>
            <p:cNvPr id="294" name="Grup 29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04" name="Yamuk 3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Yamuk 3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Dikdörtgen 3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Yuvarlatılmış Dikdörtgen 3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Düz Bağlayıcı 3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Düz Bağlayıcı 3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Düz Bağlayıcı 3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Dikdörtgen 29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up 29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02" name="Dikdörtgen 30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03" name="Resim 30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97" name="Grup 29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00" name="Dikdörtgen 29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1" name="Resim 3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98" name="Resim 2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99" name="Dikdörtgen 29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1" name="Grup 310"/>
          <p:cNvGrpSpPr/>
          <p:nvPr/>
        </p:nvGrpSpPr>
        <p:grpSpPr>
          <a:xfrm>
            <a:off x="9044788" y="1990519"/>
            <a:ext cx="647151" cy="990544"/>
            <a:chOff x="9449348" y="2617656"/>
            <a:chExt cx="760295" cy="1258963"/>
          </a:xfrm>
        </p:grpSpPr>
        <p:grpSp>
          <p:nvGrpSpPr>
            <p:cNvPr id="312" name="Grup 31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22" name="Yamuk 32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Yamuk 32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Dikdörtgen 32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Yuvarlatılmış Dikdörtgen 32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Düz Bağlayıcı 32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Düz Bağlayıcı 32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Düz Bağlayıcı 32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" name="Dikdörtgen 31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up 31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20" name="Dikdörtgen 31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21" name="Resim 3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15" name="Grup 31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18" name="Dikdörtgen 31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9" name="Resim 3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16" name="Resim 3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17" name="Dikdörtgen 31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29" name="Grup 328"/>
          <p:cNvGrpSpPr/>
          <p:nvPr/>
        </p:nvGrpSpPr>
        <p:grpSpPr>
          <a:xfrm>
            <a:off x="9197188" y="2142919"/>
            <a:ext cx="647151" cy="990544"/>
            <a:chOff x="9449348" y="2617656"/>
            <a:chExt cx="760295" cy="1258963"/>
          </a:xfrm>
        </p:grpSpPr>
        <p:grpSp>
          <p:nvGrpSpPr>
            <p:cNvPr id="330" name="Grup 32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40" name="Yamuk 3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Yamuk 3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Dikdörtgen 3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Yuvarlatılmış Dikdörtgen 34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4" name="Düz Bağlayıcı 34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Düz Bağlayıcı 34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Düz Bağlayıcı 34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Dikdörtgen 33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Grup 33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38" name="Dikdörtgen 33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39" name="Resim 3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33" name="Grup 33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36" name="Dikdörtgen 33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7" name="Resim 3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34" name="Resim 3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35" name="Dikdörtgen 33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47" name="Grup 346"/>
          <p:cNvGrpSpPr/>
          <p:nvPr/>
        </p:nvGrpSpPr>
        <p:grpSpPr>
          <a:xfrm>
            <a:off x="8313080" y="3190833"/>
            <a:ext cx="647151" cy="990544"/>
            <a:chOff x="9449348" y="2617656"/>
            <a:chExt cx="760295" cy="1258963"/>
          </a:xfrm>
        </p:grpSpPr>
        <p:grpSp>
          <p:nvGrpSpPr>
            <p:cNvPr id="348" name="Grup 34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58" name="Yamuk 35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Yamuk 35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Dikdörtgen 35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Yuvarlatılmış Dikdörtgen 36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2" name="Düz Bağlayıcı 36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Düz Bağlayıcı 36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Düz Bağlayıcı 36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Dikdörtgen 34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up 34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56" name="Dikdörtgen 35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57" name="Resim 3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51" name="Grup 35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54" name="Dikdörtgen 35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5" name="Resim 3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53" name="Dikdörtgen 35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65" name="Grup 364"/>
          <p:cNvGrpSpPr/>
          <p:nvPr/>
        </p:nvGrpSpPr>
        <p:grpSpPr>
          <a:xfrm>
            <a:off x="8465480" y="3343233"/>
            <a:ext cx="647151" cy="990544"/>
            <a:chOff x="9449348" y="2617656"/>
            <a:chExt cx="760295" cy="1258963"/>
          </a:xfrm>
        </p:grpSpPr>
        <p:grpSp>
          <p:nvGrpSpPr>
            <p:cNvPr id="366" name="Grup 36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76" name="Yamuk 37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Yamuk 37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Dikdörtgen 37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Yuvarlatılmış Dikdörtgen 37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Düz Bağlayıcı 37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Düz Bağlayıcı 38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Düz Bağlayıcı 38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Dikdörtgen 36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up 36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74" name="Dikdörtgen 37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75" name="Resim 3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69" name="Grup 36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72" name="Dikdörtgen 37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3" name="Resim 3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70" name="Resim 3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71" name="Dikdörtgen 37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83" name="Grup 382"/>
          <p:cNvGrpSpPr/>
          <p:nvPr/>
        </p:nvGrpSpPr>
        <p:grpSpPr>
          <a:xfrm>
            <a:off x="8617880" y="3495633"/>
            <a:ext cx="647151" cy="990544"/>
            <a:chOff x="9449348" y="2617656"/>
            <a:chExt cx="760295" cy="1258963"/>
          </a:xfrm>
        </p:grpSpPr>
        <p:grpSp>
          <p:nvGrpSpPr>
            <p:cNvPr id="384" name="Grup 38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94" name="Yamuk 3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Yamuk 3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Dikdörtgen 3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Yuvarlatılmış Dikdörtgen 3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8" name="Düz Bağlayıcı 3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3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3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5" name="Dikdörtgen 38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up 38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92" name="Dikdörtgen 39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93" name="Resim 3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87" name="Grup 38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90" name="Dikdörtgen 38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Resim 3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88" name="Resim 3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89" name="Dikdörtgen 38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01" name="Grup 400"/>
          <p:cNvGrpSpPr/>
          <p:nvPr/>
        </p:nvGrpSpPr>
        <p:grpSpPr>
          <a:xfrm>
            <a:off x="8770280" y="3648033"/>
            <a:ext cx="647151" cy="990544"/>
            <a:chOff x="9449348" y="2617656"/>
            <a:chExt cx="760295" cy="1258963"/>
          </a:xfrm>
        </p:grpSpPr>
        <p:grpSp>
          <p:nvGrpSpPr>
            <p:cNvPr id="402" name="Grup 40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12" name="Yamuk 41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Yamuk 41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Dikdörtgen 41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Yuvarlatılmış Dikdörtgen 41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6" name="Düz Bağlayıcı 41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Düz Bağlayıcı 41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Düz Bağlayıcı 41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3" name="Dikdörtgen 40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4" name="Grup 40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10" name="Dikdörtgen 40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11" name="Resim 4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05" name="Grup 40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08" name="Dikdörtgen 40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Resim 40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06" name="Resim 4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07" name="Dikdörtgen 40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19" name="Grup 418"/>
          <p:cNvGrpSpPr/>
          <p:nvPr/>
        </p:nvGrpSpPr>
        <p:grpSpPr>
          <a:xfrm>
            <a:off x="8922680" y="3800433"/>
            <a:ext cx="647151" cy="990544"/>
            <a:chOff x="9449348" y="2617656"/>
            <a:chExt cx="760295" cy="1258963"/>
          </a:xfrm>
        </p:grpSpPr>
        <p:grpSp>
          <p:nvGrpSpPr>
            <p:cNvPr id="420" name="Grup 41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30" name="Yamuk 42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Yamuk 43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Dikdörtgen 43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Yuvarlatılmış Dikdörtgen 43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Düz Bağlayıcı 43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Düz Bağlayıcı 43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Düz Bağlayıcı 43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1" name="Dikdörtgen 42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2" name="Grup 42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28" name="Dikdörtgen 42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29" name="Resim 4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23" name="Grup 42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26" name="Dikdörtgen 42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7" name="Resim 4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24" name="Resim 4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25" name="Dikdörtgen 42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37" name="Grup 436"/>
          <p:cNvGrpSpPr/>
          <p:nvPr/>
        </p:nvGrpSpPr>
        <p:grpSpPr>
          <a:xfrm>
            <a:off x="9075080" y="3952833"/>
            <a:ext cx="647151" cy="990544"/>
            <a:chOff x="9449348" y="2617656"/>
            <a:chExt cx="760295" cy="1258963"/>
          </a:xfrm>
        </p:grpSpPr>
        <p:grpSp>
          <p:nvGrpSpPr>
            <p:cNvPr id="438" name="Grup 43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48" name="Yamuk 4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Yamuk 4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Dikdörtgen 4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Yuvarlatılmış Dikdörtgen 45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Düz Bağlayıcı 45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Düz Bağlayıcı 45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Düz Bağlayıcı 45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9" name="Dikdörtgen 43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0" name="Grup 43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46" name="Dikdörtgen 44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47" name="Resim 4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41" name="Grup 44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44" name="Dikdörtgen 44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5" name="Resim 4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42" name="Resim 4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43" name="Dikdörtgen 44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455" name="Resim 4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486467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550381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487410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3757020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563387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474794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3798387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522535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3807844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3822852"/>
            <a:ext cx="593393" cy="57665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75917" y="1058254"/>
            <a:ext cx="2133600" cy="144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smtClean="0"/>
              <a:t>YARN</a:t>
            </a:r>
            <a:endParaRPr lang="en-US" sz="4000" dirty="0"/>
          </a:p>
        </p:txBody>
      </p:sp>
      <p:sp>
        <p:nvSpPr>
          <p:cNvPr id="5" name="Dikdörtgen 4"/>
          <p:cNvSpPr/>
          <p:nvPr/>
        </p:nvSpPr>
        <p:spPr>
          <a:xfrm>
            <a:off x="4447184" y="2672987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Kaynak tasarrufu (veri bilinci)</a:t>
            </a:r>
            <a:endParaRPr lang="en-US" dirty="0"/>
          </a:p>
        </p:txBody>
      </p:sp>
      <p:sp>
        <p:nvSpPr>
          <p:cNvPr id="465" name="Dikdörtgen 464"/>
          <p:cNvSpPr/>
          <p:nvPr/>
        </p:nvSpPr>
        <p:spPr>
          <a:xfrm>
            <a:off x="5180441" y="30560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Güvenlik</a:t>
            </a:r>
            <a:endParaRPr lang="en-US" dirty="0"/>
          </a:p>
        </p:txBody>
      </p:sp>
      <p:sp>
        <p:nvSpPr>
          <p:cNvPr id="466" name="Dikdörtgen 465"/>
          <p:cNvSpPr/>
          <p:nvPr/>
        </p:nvSpPr>
        <p:spPr>
          <a:xfrm>
            <a:off x="5145419" y="342066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Randıman</a:t>
            </a:r>
            <a:endParaRPr lang="en-US" dirty="0"/>
          </a:p>
        </p:txBody>
      </p:sp>
      <p:sp>
        <p:nvSpPr>
          <p:cNvPr id="467" name="Dikdörtgen 466"/>
          <p:cNvSpPr/>
          <p:nvPr/>
        </p:nvSpPr>
        <p:spPr>
          <a:xfrm>
            <a:off x="5188256" y="381353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Öncelik</a:t>
            </a:r>
            <a:endParaRPr lang="en-US" dirty="0"/>
          </a:p>
        </p:txBody>
      </p:sp>
      <p:sp>
        <p:nvSpPr>
          <p:cNvPr id="468" name="Dikdörtgen 467"/>
          <p:cNvSpPr/>
          <p:nvPr/>
        </p:nvSpPr>
        <p:spPr>
          <a:xfrm>
            <a:off x="5109245" y="418669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Hakkaniyet</a:t>
            </a:r>
            <a:endParaRPr lang="en-US" dirty="0"/>
          </a:p>
        </p:txBody>
      </p:sp>
      <p:sp>
        <p:nvSpPr>
          <p:cNvPr id="469" name="Dikdörtgen 468"/>
          <p:cNvSpPr/>
          <p:nvPr/>
        </p:nvSpPr>
        <p:spPr>
          <a:xfrm>
            <a:off x="5180441" y="456339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404041"/>
                </a:solidFill>
                <a:latin typeface="Roboto"/>
              </a:rPr>
              <a:t>Çeşitlilik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65" grpId="0"/>
      <p:bldP spid="466" grpId="0"/>
      <p:bldP spid="467" grpId="0"/>
      <p:bldP spid="468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Dikdörtgen 100"/>
          <p:cNvSpPr/>
          <p:nvPr/>
        </p:nvSpPr>
        <p:spPr>
          <a:xfrm>
            <a:off x="1025480" y="1839777"/>
            <a:ext cx="990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Yet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Another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Resource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Negotiator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(YARN)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Hadoop’u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MapReduce’a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mahkum olmaktan kurtardı.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YARN ile Hadoop gerçek bir ölçeklenebilir büyük veri işleme platformu oldu.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25317" y="286540"/>
            <a:ext cx="9144000" cy="632830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Neler Kazandırdı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Dikdörtgen 100"/>
          <p:cNvSpPr/>
          <p:nvPr/>
        </p:nvSpPr>
        <p:spPr>
          <a:xfrm>
            <a:off x="5110505" y="3489972"/>
            <a:ext cx="3009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Batch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store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/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process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2586311" y="1505725"/>
            <a:ext cx="7019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HDFS’te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ne saklarsan sakla MapReduce ile işlemek zorundasın</a:t>
            </a:r>
          </a:p>
        </p:txBody>
      </p:sp>
      <p:cxnSp>
        <p:nvCxnSpPr>
          <p:cNvPr id="4" name="Düz Bağlayıcı 3"/>
          <p:cNvCxnSpPr/>
          <p:nvPr/>
        </p:nvCxnSpPr>
        <p:spPr>
          <a:xfrm flipV="1">
            <a:off x="0" y="2899304"/>
            <a:ext cx="12192000" cy="2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nvan 1"/>
          <p:cNvSpPr txBox="1">
            <a:spLocks/>
          </p:cNvSpPr>
          <p:nvPr/>
        </p:nvSpPr>
        <p:spPr>
          <a:xfrm>
            <a:off x="857314" y="984073"/>
            <a:ext cx="4667186" cy="473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 smtClean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Öncesi(Hadoop 1)</a:t>
            </a:r>
            <a:endParaRPr lang="en-US" sz="2900" b="1" dirty="0">
              <a:solidFill>
                <a:srgbClr val="00B0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Unvan 1"/>
          <p:cNvSpPr txBox="1">
            <a:spLocks/>
          </p:cNvSpPr>
          <p:nvPr/>
        </p:nvSpPr>
        <p:spPr>
          <a:xfrm>
            <a:off x="857314" y="3102288"/>
            <a:ext cx="3803586" cy="473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 smtClean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</a:t>
            </a:r>
            <a:r>
              <a:rPr lang="tr-TR" sz="2900" b="1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(Hadoop </a:t>
            </a:r>
            <a:r>
              <a:rPr lang="tr-TR" sz="2900" b="1" dirty="0" smtClean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2) ile</a:t>
            </a:r>
            <a:endParaRPr lang="en-US" sz="2900" b="1" dirty="0">
              <a:solidFill>
                <a:srgbClr val="00B0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554675"/>
            <a:ext cx="4588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Gerçek zamanlı olay işleme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İnteraktif SQL sorguları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Batch-processing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Makine öğrenmesi</a:t>
            </a:r>
          </a:p>
        </p:txBody>
      </p:sp>
      <p:sp>
        <p:nvSpPr>
          <p:cNvPr id="5" name="Aşağı Ok 4"/>
          <p:cNvSpPr/>
          <p:nvPr/>
        </p:nvSpPr>
        <p:spPr>
          <a:xfrm>
            <a:off x="6152692" y="4404931"/>
            <a:ext cx="924911" cy="777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4878114" y="5182697"/>
            <a:ext cx="3474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True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multiuse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platform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728423" y="4293338"/>
            <a:ext cx="32688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Kaynak yönetimi </a:t>
            </a:r>
            <a:br>
              <a:rPr lang="tr-TR" sz="2400" dirty="0">
                <a:solidFill>
                  <a:srgbClr val="404041"/>
                </a:solidFill>
                <a:latin typeface="Roboto"/>
              </a:rPr>
            </a:b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alındı</a:t>
            </a:r>
            <a:endParaRPr lang="en-US" sz="2400" dirty="0">
              <a:solidFill>
                <a:srgbClr val="404041"/>
              </a:solidFill>
              <a:latin typeface="Roboto"/>
            </a:endParaRPr>
          </a:p>
        </p:txBody>
      </p:sp>
      <p:grpSp>
        <p:nvGrpSpPr>
          <p:cNvPr id="20" name="Grup 19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21" name="Dikdörtgen 20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5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2" grpId="0"/>
      <p:bldP spid="15" grpId="0"/>
      <p:bldP spid="16" grpId="0"/>
      <p:bldP spid="17" grpId="0"/>
      <p:bldP spid="5" grpId="0" animBg="1"/>
      <p:bldP spid="1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 69"/>
          <p:cNvGrpSpPr/>
          <p:nvPr/>
        </p:nvGrpSpPr>
        <p:grpSpPr>
          <a:xfrm>
            <a:off x="2107406" y="2787589"/>
            <a:ext cx="2209016" cy="981375"/>
            <a:chOff x="2107406" y="2787589"/>
            <a:chExt cx="2209016" cy="981375"/>
          </a:xfrm>
        </p:grpSpPr>
        <p:grpSp>
          <p:nvGrpSpPr>
            <p:cNvPr id="46" name="Grup 45"/>
            <p:cNvGrpSpPr/>
            <p:nvPr/>
          </p:nvGrpSpPr>
          <p:grpSpPr>
            <a:xfrm rot="16200000">
              <a:off x="2721226" y="2173769"/>
              <a:ext cx="981375" cy="2209016"/>
              <a:chOff x="-181898" y="2780068"/>
              <a:chExt cx="4783622" cy="2319835"/>
            </a:xfrm>
          </p:grpSpPr>
          <p:sp>
            <p:nvSpPr>
              <p:cNvPr id="48" name="Dikdörtgen 47"/>
              <p:cNvSpPr/>
              <p:nvPr/>
            </p:nvSpPr>
            <p:spPr>
              <a:xfrm>
                <a:off x="-181898" y="2780068"/>
                <a:ext cx="4783622" cy="23198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kdörtgen 48"/>
              <p:cNvSpPr/>
              <p:nvPr/>
            </p:nvSpPr>
            <p:spPr>
              <a:xfrm>
                <a:off x="-4277" y="2810841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Metin kutusu 49"/>
              <p:cNvSpPr txBox="1"/>
              <p:nvPr/>
            </p:nvSpPr>
            <p:spPr>
              <a:xfrm rot="5400000">
                <a:off x="1865729" y="1888009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219" y="3092068"/>
              <a:ext cx="1227995" cy="388354"/>
            </a:xfrm>
            <a:prstGeom prst="rect">
              <a:avLst/>
            </a:prstGeom>
          </p:spPr>
        </p:pic>
      </p:grp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72284" y="447284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YARN’ın</a:t>
            </a:r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Ekosistemindeki Yeri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2107405" y="3858695"/>
            <a:ext cx="6977129" cy="666354"/>
            <a:chOff x="2644815" y="3833325"/>
            <a:chExt cx="8570373" cy="699783"/>
          </a:xfrm>
        </p:grpSpPr>
        <p:grpSp>
          <p:nvGrpSpPr>
            <p:cNvPr id="13" name="Grup 12"/>
            <p:cNvGrpSpPr/>
            <p:nvPr/>
          </p:nvGrpSpPr>
          <p:grpSpPr>
            <a:xfrm>
              <a:off x="2644815" y="3833325"/>
              <a:ext cx="8570373" cy="699783"/>
              <a:chOff x="2767365" y="4400117"/>
              <a:chExt cx="8570373" cy="699783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2767365" y="4400117"/>
                <a:ext cx="8570373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2837242" y="4454607"/>
                <a:ext cx="5156795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etin kutusu 16"/>
              <p:cNvSpPr txBox="1"/>
              <p:nvPr/>
            </p:nvSpPr>
            <p:spPr>
              <a:xfrm>
                <a:off x="3161282" y="4513065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" name="Resim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18" name="Grup 17"/>
          <p:cNvGrpSpPr/>
          <p:nvPr/>
        </p:nvGrpSpPr>
        <p:grpSpPr>
          <a:xfrm>
            <a:off x="2107405" y="4581878"/>
            <a:ext cx="6977129" cy="715449"/>
            <a:chOff x="4158455" y="4859404"/>
            <a:chExt cx="6977129" cy="715449"/>
          </a:xfrm>
        </p:grpSpPr>
        <p:grpSp>
          <p:nvGrpSpPr>
            <p:cNvPr id="19" name="Grup 18"/>
            <p:cNvGrpSpPr/>
            <p:nvPr/>
          </p:nvGrpSpPr>
          <p:grpSpPr>
            <a:xfrm>
              <a:off x="4158455" y="4859404"/>
              <a:ext cx="6977129" cy="715449"/>
              <a:chOff x="2873331" y="4348561"/>
              <a:chExt cx="8551956" cy="751340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2873331" y="4348561"/>
                <a:ext cx="8551956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2957361" y="4380578"/>
                <a:ext cx="5134749" cy="6828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27" name="Metin kutusu 26"/>
              <p:cNvSpPr txBox="1"/>
              <p:nvPr/>
            </p:nvSpPr>
            <p:spPr>
              <a:xfrm>
                <a:off x="3679030" y="4467138"/>
                <a:ext cx="3352643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21415" y="5043556"/>
              <a:ext cx="372758" cy="372758"/>
            </a:xfrm>
            <a:prstGeom prst="rect">
              <a:avLst/>
            </a:prstGeom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79461" y="5043556"/>
              <a:ext cx="372758" cy="372758"/>
            </a:xfrm>
            <a:prstGeom prst="rect">
              <a:avLst/>
            </a:prstGeom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18337" y="5043556"/>
              <a:ext cx="372758" cy="372758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6824662" y="2308715"/>
            <a:ext cx="2248369" cy="1470645"/>
            <a:chOff x="8887214" y="2606509"/>
            <a:chExt cx="2248369" cy="1470645"/>
          </a:xfrm>
        </p:grpSpPr>
        <p:grpSp>
          <p:nvGrpSpPr>
            <p:cNvPr id="33" name="Grup 32"/>
            <p:cNvGrpSpPr/>
            <p:nvPr/>
          </p:nvGrpSpPr>
          <p:grpSpPr>
            <a:xfrm>
              <a:off x="8887214" y="2606509"/>
              <a:ext cx="2248369" cy="1470645"/>
              <a:chOff x="2736207" y="5121697"/>
              <a:chExt cx="8613151" cy="1431111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2736207" y="5121697"/>
                <a:ext cx="8613151" cy="143111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927320" y="5154043"/>
                <a:ext cx="8230136" cy="3742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etin kutusu 43"/>
              <p:cNvSpPr txBox="1"/>
              <p:nvPr/>
            </p:nvSpPr>
            <p:spPr>
              <a:xfrm>
                <a:off x="4162790" y="5148507"/>
                <a:ext cx="529087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Veri Analizi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up 33"/>
            <p:cNvGrpSpPr/>
            <p:nvPr/>
          </p:nvGrpSpPr>
          <p:grpSpPr>
            <a:xfrm>
              <a:off x="9953838" y="3036965"/>
              <a:ext cx="1131651" cy="940163"/>
              <a:chOff x="9953838" y="3036965"/>
              <a:chExt cx="1131651" cy="940163"/>
            </a:xfrm>
          </p:grpSpPr>
          <p:pic>
            <p:nvPicPr>
              <p:cNvPr id="39" name="Resim 3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810" y="3523708"/>
                <a:ext cx="852429" cy="453420"/>
              </a:xfrm>
              <a:prstGeom prst="rect">
                <a:avLst/>
              </a:prstGeom>
            </p:spPr>
          </p:pic>
          <p:sp>
            <p:nvSpPr>
              <p:cNvPr id="40" name="Dikdörtgen 39"/>
              <p:cNvSpPr/>
              <p:nvPr/>
            </p:nvSpPr>
            <p:spPr>
              <a:xfrm>
                <a:off x="9953838" y="3036965"/>
                <a:ext cx="1131651" cy="4707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9975046" y="3054043"/>
                <a:ext cx="1100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Parti (Batch) Analiz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up 34"/>
            <p:cNvGrpSpPr/>
            <p:nvPr/>
          </p:nvGrpSpPr>
          <p:grpSpPr>
            <a:xfrm>
              <a:off x="8937102" y="3054945"/>
              <a:ext cx="1086495" cy="889716"/>
              <a:chOff x="8937102" y="3054945"/>
              <a:chExt cx="1086495" cy="889716"/>
            </a:xfrm>
          </p:grpSpPr>
          <p:pic>
            <p:nvPicPr>
              <p:cNvPr id="36" name="Resim 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7978" y="3607212"/>
                <a:ext cx="1075619" cy="337449"/>
              </a:xfrm>
              <a:prstGeom prst="rect">
                <a:avLst/>
              </a:prstGeom>
            </p:spPr>
          </p:pic>
          <p:sp>
            <p:nvSpPr>
              <p:cNvPr id="37" name="Dikdörtgen 36"/>
              <p:cNvSpPr/>
              <p:nvPr/>
            </p:nvSpPr>
            <p:spPr>
              <a:xfrm>
                <a:off x="8937102" y="3054945"/>
                <a:ext cx="956808" cy="452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etin kutusu 37"/>
              <p:cNvSpPr txBox="1"/>
              <p:nvPr/>
            </p:nvSpPr>
            <p:spPr>
              <a:xfrm>
                <a:off x="8986028" y="3055653"/>
                <a:ext cx="89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Akan Veri Analizi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up 3"/>
          <p:cNvGrpSpPr/>
          <p:nvPr/>
        </p:nvGrpSpPr>
        <p:grpSpPr>
          <a:xfrm>
            <a:off x="4392198" y="2796409"/>
            <a:ext cx="2349888" cy="981375"/>
            <a:chOff x="5120708" y="2703182"/>
            <a:chExt cx="2349888" cy="981375"/>
          </a:xfrm>
        </p:grpSpPr>
        <p:grpSp>
          <p:nvGrpSpPr>
            <p:cNvPr id="59" name="Grup 58"/>
            <p:cNvGrpSpPr/>
            <p:nvPr/>
          </p:nvGrpSpPr>
          <p:grpSpPr>
            <a:xfrm rot="16200000">
              <a:off x="5804964" y="2018926"/>
              <a:ext cx="981375" cy="2349888"/>
              <a:chOff x="-181898" y="2632129"/>
              <a:chExt cx="4783622" cy="2467774"/>
            </a:xfrm>
          </p:grpSpPr>
          <p:sp>
            <p:nvSpPr>
              <p:cNvPr id="61" name="Dikdörtgen 60"/>
              <p:cNvSpPr/>
              <p:nvPr/>
            </p:nvSpPr>
            <p:spPr>
              <a:xfrm>
                <a:off x="-181898" y="2632129"/>
                <a:ext cx="4783622" cy="24677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-27543" y="2654906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Metin kutusu 62"/>
              <p:cNvSpPr txBox="1"/>
              <p:nvPr/>
            </p:nvSpPr>
            <p:spPr>
              <a:xfrm rot="5400000">
                <a:off x="2007662" y="1675705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4" t="11280" r="3907" b="7317"/>
            <a:stretch/>
          </p:blipFill>
          <p:spPr>
            <a:xfrm>
              <a:off x="6069988" y="2856632"/>
              <a:ext cx="1373385" cy="645588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2107405" y="2165565"/>
            <a:ext cx="6977132" cy="2359484"/>
            <a:chOff x="4955283" y="2331876"/>
            <a:chExt cx="6977132" cy="2359484"/>
          </a:xfrm>
        </p:grpSpPr>
        <p:grpSp>
          <p:nvGrpSpPr>
            <p:cNvPr id="65" name="Grup 64"/>
            <p:cNvGrpSpPr/>
            <p:nvPr/>
          </p:nvGrpSpPr>
          <p:grpSpPr>
            <a:xfrm rot="16200000">
              <a:off x="7264107" y="23052"/>
              <a:ext cx="2359484" cy="6977132"/>
              <a:chOff x="-746745" y="3320956"/>
              <a:chExt cx="5359975" cy="2028525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-746745" y="3320956"/>
                <a:ext cx="5359975" cy="20285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ikdörtgen 67"/>
              <p:cNvSpPr/>
              <p:nvPr/>
            </p:nvSpPr>
            <p:spPr>
              <a:xfrm>
                <a:off x="-468716" y="3355927"/>
                <a:ext cx="4796382" cy="10180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 rot="5400000">
                <a:off x="1510112" y="2285135"/>
                <a:ext cx="916330" cy="314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tr-TR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tr-T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961" y="3117224"/>
              <a:ext cx="3147604" cy="995430"/>
            </a:xfrm>
            <a:prstGeom prst="rect">
              <a:avLst/>
            </a:prstGeom>
          </p:spPr>
        </p:pic>
      </p:grpSp>
      <p:sp>
        <p:nvSpPr>
          <p:cNvPr id="11" name="Sol Ok 10"/>
          <p:cNvSpPr/>
          <p:nvPr/>
        </p:nvSpPr>
        <p:spPr>
          <a:xfrm>
            <a:off x="9155607" y="4667218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Depolama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Sol Ok 70"/>
          <p:cNvSpPr/>
          <p:nvPr/>
        </p:nvSpPr>
        <p:spPr>
          <a:xfrm>
            <a:off x="9155607" y="3821903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Hesaplama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Sol Ok 71"/>
          <p:cNvSpPr/>
          <p:nvPr/>
        </p:nvSpPr>
        <p:spPr>
          <a:xfrm>
            <a:off x="9155607" y="2560139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Uygulama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4" name="Grup 7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75" name="Dikdörtgen 7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3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</a:t>
            </a:r>
            <a:r>
              <a:rPr lang="tr-TR" sz="36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Frameworks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Dikdörtgen 100"/>
          <p:cNvSpPr/>
          <p:nvPr/>
        </p:nvSpPr>
        <p:spPr>
          <a:xfrm>
            <a:off x="917659" y="1555812"/>
            <a:ext cx="48800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Distributed-Shell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Tez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Giraph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Hoya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: HBase on 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Dryad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on YARN (Microsoft)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Dikdörtgen 14"/>
          <p:cNvSpPr/>
          <p:nvPr/>
        </p:nvSpPr>
        <p:spPr>
          <a:xfrm>
            <a:off x="7048499" y="1599130"/>
            <a:ext cx="48850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Storm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REEF – Retainable Evaluator Execution </a:t>
            </a:r>
            <a:r>
              <a:rPr lang="en-US" sz="2400" dirty="0" smtClean="0">
                <a:solidFill>
                  <a:srgbClr val="404041"/>
                </a:solidFill>
                <a:latin typeface="Roboto"/>
              </a:rPr>
              <a:t>Framework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Hamster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: Hadoop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and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MPI on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the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Same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Cluster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Flink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Hadoop MapReduce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97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En Temel Üç Bileşen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Dikdörtgen 100"/>
          <p:cNvSpPr/>
          <p:nvPr/>
        </p:nvSpPr>
        <p:spPr>
          <a:xfrm>
            <a:off x="1025480" y="1839777"/>
            <a:ext cx="990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 smtClean="0">
                <a:solidFill>
                  <a:srgbClr val="404041"/>
                </a:solidFill>
                <a:latin typeface="Roboto"/>
              </a:rPr>
              <a:t>ResourceManager</a:t>
            </a:r>
            <a:r>
              <a:rPr lang="tr-TR" sz="3000" dirty="0" smtClean="0">
                <a:solidFill>
                  <a:srgbClr val="404041"/>
                </a:solidFill>
                <a:latin typeface="Roboto"/>
              </a:rPr>
              <a:t> (RM) 		Cluster için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 smtClean="0">
                <a:solidFill>
                  <a:srgbClr val="404041"/>
                </a:solidFill>
                <a:latin typeface="Roboto"/>
              </a:rPr>
              <a:t>NodeManager</a:t>
            </a:r>
            <a:r>
              <a:rPr lang="tr-TR" sz="3000" dirty="0" smtClean="0">
                <a:solidFill>
                  <a:srgbClr val="404041"/>
                </a:solidFill>
                <a:latin typeface="Roboto"/>
              </a:rPr>
              <a:t> (NM)		Her bir </a:t>
            </a:r>
            <a:r>
              <a:rPr lang="tr-TR" sz="3000" dirty="0" err="1" smtClean="0">
                <a:solidFill>
                  <a:srgbClr val="404041"/>
                </a:solidFill>
                <a:latin typeface="Roboto"/>
              </a:rPr>
              <a:t>Node</a:t>
            </a:r>
            <a:r>
              <a:rPr lang="tr-TR" sz="3000" dirty="0" smtClean="0">
                <a:solidFill>
                  <a:srgbClr val="404041"/>
                </a:solidFill>
                <a:latin typeface="Roboto"/>
              </a:rPr>
              <a:t> için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 smtClean="0">
                <a:solidFill>
                  <a:srgbClr val="404041"/>
                </a:solidFill>
                <a:latin typeface="Roboto"/>
              </a:rPr>
              <a:t>ApplicationMaster</a:t>
            </a:r>
            <a:r>
              <a:rPr lang="tr-TR" sz="3000" dirty="0" smtClean="0">
                <a:solidFill>
                  <a:srgbClr val="404041"/>
                </a:solidFill>
                <a:latin typeface="Roboto"/>
              </a:rPr>
              <a:t> (AM)		Her bir uygulama için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000" dirty="0" smtClean="0">
              <a:solidFill>
                <a:srgbClr val="404041"/>
              </a:solidFill>
              <a:latin typeface="Roboto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ResourceManager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Dikdörtgen 100"/>
          <p:cNvSpPr/>
          <p:nvPr/>
        </p:nvSpPr>
        <p:spPr>
          <a:xfrm>
            <a:off x="1139780" y="1008132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Kaynak tahsisinde nihai otorite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Cluster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çapında bakış,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master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sunucuda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çalışır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Tarife(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scheduling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) öncelikleri ve mevcut kaynaklara göre taleplere cevap verir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İki temel bileşeni: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Scheduler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Application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Manager (Application Master ile karışmasın)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5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892</Words>
  <Application>Microsoft Office PowerPoint</Application>
  <PresentationFormat>Geniş ekran</PresentationFormat>
  <Paragraphs>520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Constantia</vt:lpstr>
      <vt:lpstr>Roboto</vt:lpstr>
      <vt:lpstr>Verdana</vt:lpstr>
      <vt:lpstr>Wingdings</vt:lpstr>
      <vt:lpstr>Office Teması</vt:lpstr>
      <vt:lpstr>Kaynak Yönetimi YARN</vt:lpstr>
      <vt:lpstr>YARN Giriş</vt:lpstr>
      <vt:lpstr>YARN Giriş</vt:lpstr>
      <vt:lpstr>YARN Giriş</vt:lpstr>
      <vt:lpstr>YARN Neler Kazandırdı</vt:lpstr>
      <vt:lpstr>YARN’ın Hadoop Ekosistemindeki Yeri</vt:lpstr>
      <vt:lpstr>YARN Frameworks</vt:lpstr>
      <vt:lpstr>YARN En Temel Üç Bileşen</vt:lpstr>
      <vt:lpstr>ResourceManager </vt:lpstr>
      <vt:lpstr>PowerPoint Sunusu</vt:lpstr>
      <vt:lpstr>NodeManager</vt:lpstr>
      <vt:lpstr>PowerPoint Sunusu</vt:lpstr>
      <vt:lpstr>ApplicationMaster</vt:lpstr>
      <vt:lpstr>Bir Uygulamanın YARN Yolculuğu</vt:lpstr>
      <vt:lpstr>Capacity Scheduler</vt:lpstr>
      <vt:lpstr>PowerPoint Sunusu</vt:lpstr>
      <vt:lpstr>YARN Kuyruk Mekanizması</vt:lpstr>
      <vt:lpstr>Kullanıcıların Kuyruk Kullanımı</vt:lpstr>
      <vt:lpstr>Kullanıcıların Kuyruk Kullanımı</vt:lpstr>
      <vt:lpstr>Kuyruk Eşleme – Erişim Kontrolü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94</cp:revision>
  <dcterms:created xsi:type="dcterms:W3CDTF">2018-03-04T09:30:49Z</dcterms:created>
  <dcterms:modified xsi:type="dcterms:W3CDTF">2018-04-28T06:56:37Z</dcterms:modified>
</cp:coreProperties>
</file>