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66" r:id="rId4"/>
    <p:sldId id="268" r:id="rId5"/>
    <p:sldId id="267" r:id="rId6"/>
    <p:sldId id="261" r:id="rId7"/>
    <p:sldId id="263" r:id="rId8"/>
    <p:sldId id="264" r:id="rId9"/>
    <p:sldId id="273" r:id="rId10"/>
    <p:sldId id="269" r:id="rId11"/>
    <p:sldId id="271" r:id="rId12"/>
    <p:sldId id="270" r:id="rId13"/>
    <p:sldId id="262" r:id="rId14"/>
    <p:sldId id="272" r:id="rId15"/>
    <p:sldId id="265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1579" autoAdjust="0"/>
  </p:normalViewPr>
  <p:slideViewPr>
    <p:cSldViewPr snapToGrid="0">
      <p:cViewPr>
        <p:scale>
          <a:sx n="75" d="100"/>
          <a:sy n="75" d="100"/>
        </p:scale>
        <p:origin x="888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40" y="1410401"/>
            <a:ext cx="4774603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1073982"/>
          </a:xfrm>
        </p:spPr>
        <p:txBody>
          <a:bodyPr>
            <a:normAutofit fontScale="90000"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Başlatma Yöntemleri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773231" y="946669"/>
            <a:ext cx="103211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>
                <a:solidFill>
                  <a:srgbClr val="404041"/>
                </a:solidFill>
                <a:latin typeface="Roboto"/>
              </a:rPr>
              <a:t>s</a:t>
            </a:r>
            <a:r>
              <a:rPr lang="tr-TR" sz="3600" dirty="0" err="1" smtClean="0">
                <a:solidFill>
                  <a:srgbClr val="404041"/>
                </a:solidFill>
                <a:latin typeface="Roboto"/>
              </a:rPr>
              <a:t>park</a:t>
            </a:r>
            <a:r>
              <a:rPr lang="tr-TR" sz="36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3600" dirty="0" err="1" smtClean="0">
                <a:solidFill>
                  <a:srgbClr val="404041"/>
                </a:solidFill>
                <a:latin typeface="Roboto"/>
              </a:rPr>
              <a:t>submit</a:t>
            </a:r>
            <a:endParaRPr lang="tr-TR" sz="3600" dirty="0" smtClean="0">
              <a:solidFill>
                <a:srgbClr val="404041"/>
              </a:solidFill>
              <a:latin typeface="Roboto"/>
            </a:endParaRPr>
          </a:p>
          <a:p>
            <a:pPr lvl="1">
              <a:lnSpc>
                <a:spcPct val="150000"/>
              </a:lnSpc>
            </a:pP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Session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 kodun içinde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spark-submit –master 'local[5]' –class </a:t>
            </a:r>
            <a:r>
              <a:rPr lang="en-US" sz="2400" dirty="0" err="1">
                <a:latin typeface="Consolas" panose="020B0609020204030204" pitchFamily="49" charset="0"/>
              </a:rPr>
              <a:t>WordCount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tr-TR" sz="2400" i="1" dirty="0" err="1" smtClean="0">
                <a:latin typeface="Consolas" panose="020B0609020204030204" pitchFamily="49" charset="0"/>
              </a:rPr>
              <a:t>benimUygulamam</a:t>
            </a:r>
            <a:r>
              <a:rPr lang="en-US" sz="2400" dirty="0" smtClean="0">
                <a:latin typeface="Consolas" panose="020B0609020204030204" pitchFamily="49" charset="0"/>
              </a:rPr>
              <a:t>.jar</a:t>
            </a:r>
            <a:endParaRPr lang="tr-TR" sz="2800" dirty="0" smtClean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 smtClean="0">
                <a:solidFill>
                  <a:srgbClr val="404041"/>
                </a:solidFill>
                <a:latin typeface="Roboto"/>
              </a:rPr>
              <a:t>s</a:t>
            </a:r>
            <a:r>
              <a:rPr lang="tr-TR" sz="3600" dirty="0" err="1" smtClean="0">
                <a:solidFill>
                  <a:srgbClr val="404041"/>
                </a:solidFill>
                <a:latin typeface="Roboto"/>
              </a:rPr>
              <a:t>park-shell</a:t>
            </a:r>
            <a:endParaRPr lang="tr-TR" sz="3600" dirty="0" smtClean="0">
              <a:solidFill>
                <a:srgbClr val="404041"/>
              </a:solidFill>
              <a:latin typeface="Roboto"/>
            </a:endParaRPr>
          </a:p>
          <a:p>
            <a:pPr lvl="1">
              <a:lnSpc>
                <a:spcPct val="150000"/>
              </a:lnSpc>
            </a:pPr>
            <a:r>
              <a:rPr lang="tr-TR" sz="2800" dirty="0" err="1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shell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uygulaması başlarken 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açılır</a:t>
            </a:r>
          </a:p>
          <a:p>
            <a:pPr lvl="1">
              <a:lnSpc>
                <a:spcPct val="150000"/>
              </a:lnSpc>
            </a:pPr>
            <a:r>
              <a:rPr lang="tr-TR" sz="2400" dirty="0" err="1">
                <a:latin typeface="Consolas" panose="020B0609020204030204" pitchFamily="49" charset="0"/>
              </a:rPr>
              <a:t>spark-shell</a:t>
            </a:r>
            <a:r>
              <a:rPr lang="tr-TR" sz="2400" dirty="0">
                <a:latin typeface="Consolas" panose="020B0609020204030204" pitchFamily="49" charset="0"/>
              </a:rPr>
              <a:t> --</a:t>
            </a:r>
            <a:r>
              <a:rPr lang="tr-TR" sz="2400" dirty="0" err="1">
                <a:latin typeface="Consolas" panose="020B0609020204030204" pitchFamily="49" charset="0"/>
              </a:rPr>
              <a:t>master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yarn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endParaRPr lang="tr-TR" sz="24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9479" y="231228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Terminoloji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10900" y="1350031"/>
            <a:ext cx="103211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Driver program (main </a:t>
            </a: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function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Apllication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: Tek bir </a:t>
            </a: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driver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 tarafından başlatılan/yönetilen bir veya daha fazla görevden oluşur.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Job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: Bir dizi </a:t>
            </a: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task’dan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 oluşur.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Stage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: Bir </a:t>
            </a: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job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 içinde paralel işleyebilen </a:t>
            </a: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task’lar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 kümesi.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Task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: Bir </a:t>
            </a: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executor</a:t>
            </a: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’a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 atanan tek bir iş.</a:t>
            </a:r>
            <a:endParaRPr lang="tr-TR" sz="26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213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9479" y="231228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Bileşenler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641130" y="905531"/>
            <a:ext cx="10762593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Driver program (çalışacak kod)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Cluster Manager</a:t>
            </a:r>
            <a:endParaRPr lang="tr-TR" sz="2600" dirty="0">
              <a:solidFill>
                <a:srgbClr val="404041"/>
              </a:solidFill>
              <a:latin typeface="Roboto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 sunucularda çalışan </a:t>
            </a: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process’ler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 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(</a:t>
            </a:r>
            <a:r>
              <a:rPr lang="en-US" sz="1400" dirty="0" smtClean="0">
                <a:solidFill>
                  <a:srgbClr val="404041"/>
                </a:solidFill>
                <a:latin typeface="Roboto"/>
              </a:rPr>
              <a:t>CPU</a:t>
            </a:r>
            <a:r>
              <a:rPr lang="en-US" sz="1400" dirty="0">
                <a:solidFill>
                  <a:srgbClr val="404041"/>
                </a:solidFill>
                <a:latin typeface="Roboto"/>
              </a:rPr>
              <a:t>, memory and storage </a:t>
            </a:r>
            <a:r>
              <a:rPr lang="en-US" sz="1400" dirty="0" smtClean="0">
                <a:solidFill>
                  <a:srgbClr val="404041"/>
                </a:solidFill>
                <a:latin typeface="Roboto"/>
              </a:rPr>
              <a:t>resources</a:t>
            </a: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 sunucularda çalışan </a:t>
            </a: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executor’lar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 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(JVM, her uygulamanın </a:t>
            </a:r>
            <a:r>
              <a:rPr lang="tr-TR" sz="1400" dirty="0" err="1" smtClean="0">
                <a:solidFill>
                  <a:srgbClr val="404041"/>
                </a:solidFill>
                <a:latin typeface="Roboto"/>
              </a:rPr>
              <a:t>executor’ları</a:t>
            </a: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 ayrı, tahsis edildiği kadar, </a:t>
            </a:r>
            <a:r>
              <a:rPr lang="tr-TR" sz="1400" dirty="0" err="1" smtClean="0">
                <a:solidFill>
                  <a:srgbClr val="404041"/>
                </a:solidFill>
                <a:latin typeface="Roboto"/>
              </a:rPr>
              <a:t>cache</a:t>
            </a: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, disk </a:t>
            </a:r>
            <a:r>
              <a:rPr lang="tr-TR" sz="1400" dirty="0" err="1" smtClean="0">
                <a:solidFill>
                  <a:srgbClr val="404041"/>
                </a:solidFill>
                <a:latin typeface="Roboto"/>
              </a:rPr>
              <a:t>storage</a:t>
            </a: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Worker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sunuclarda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 çalışan </a:t>
            </a:r>
            <a:r>
              <a:rPr lang="tr-TR" sz="2600" dirty="0" err="1" smtClean="0">
                <a:solidFill>
                  <a:srgbClr val="404041"/>
                </a:solidFill>
                <a:latin typeface="Roboto"/>
              </a:rPr>
              <a:t>task’lar</a:t>
            </a:r>
            <a:r>
              <a:rPr lang="tr-TR" sz="2600" dirty="0" smtClean="0">
                <a:solidFill>
                  <a:srgbClr val="404041"/>
                </a:solidFill>
                <a:latin typeface="Roboto"/>
              </a:rPr>
              <a:t> 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(Bir </a:t>
            </a:r>
            <a:r>
              <a:rPr lang="tr-TR" sz="1400" dirty="0" err="1" smtClean="0">
                <a:solidFill>
                  <a:srgbClr val="404041"/>
                </a:solidFill>
                <a:latin typeface="Roboto"/>
              </a:rPr>
              <a:t>executor’da</a:t>
            </a: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 birden fazla </a:t>
            </a:r>
            <a:r>
              <a:rPr lang="tr-TR" sz="1400" dirty="0" err="1" smtClean="0">
                <a:solidFill>
                  <a:srgbClr val="404041"/>
                </a:solidFill>
                <a:latin typeface="Roboto"/>
              </a:rPr>
              <a:t>thread</a:t>
            </a: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 olabilir, her </a:t>
            </a:r>
            <a:r>
              <a:rPr lang="tr-TR" sz="1400" dirty="0" err="1" smtClean="0">
                <a:solidFill>
                  <a:srgbClr val="404041"/>
                </a:solidFill>
                <a:latin typeface="Roboto"/>
              </a:rPr>
              <a:t>thread’de</a:t>
            </a: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 bir </a:t>
            </a:r>
            <a:r>
              <a:rPr lang="tr-TR" sz="1400" dirty="0" err="1" smtClean="0">
                <a:solidFill>
                  <a:srgbClr val="404041"/>
                </a:solidFill>
                <a:latin typeface="Roboto"/>
              </a:rPr>
              <a:t>task</a:t>
            </a: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 çalışabilir, hesaplama yapan en temel birimdir)</a:t>
            </a:r>
          </a:p>
          <a:p>
            <a:pPr marL="804863" lvl="1" indent="-3476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Bir </a:t>
            </a:r>
            <a:r>
              <a:rPr lang="tr-TR" sz="1400" dirty="0" err="1" smtClean="0">
                <a:solidFill>
                  <a:srgbClr val="404041"/>
                </a:solidFill>
                <a:latin typeface="Roboto"/>
              </a:rPr>
              <a:t>job</a:t>
            </a: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 için çalışacak </a:t>
            </a:r>
            <a:r>
              <a:rPr lang="tr-TR" sz="1400" dirty="0" err="1" smtClean="0">
                <a:solidFill>
                  <a:srgbClr val="404041"/>
                </a:solidFill>
                <a:latin typeface="Roboto"/>
              </a:rPr>
              <a:t>task’ların</a:t>
            </a: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 sayısı </a:t>
            </a:r>
            <a:r>
              <a:rPr lang="tr-TR" sz="1400" dirty="0" err="1" smtClean="0">
                <a:solidFill>
                  <a:srgbClr val="404041"/>
                </a:solidFill>
                <a:latin typeface="Roboto"/>
              </a:rPr>
              <a:t>partition</a:t>
            </a: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1400" dirty="0" err="1" smtClean="0">
                <a:solidFill>
                  <a:srgbClr val="404041"/>
                </a:solidFill>
                <a:latin typeface="Roboto"/>
              </a:rPr>
              <a:t>sayısna</a:t>
            </a:r>
            <a:r>
              <a:rPr lang="tr-TR" sz="1400" dirty="0" smtClean="0">
                <a:solidFill>
                  <a:srgbClr val="404041"/>
                </a:solidFill>
                <a:latin typeface="Roboto"/>
              </a:rPr>
              <a:t> bağlıdır.</a:t>
            </a:r>
          </a:p>
        </p:txBody>
      </p:sp>
    </p:spTree>
    <p:extLst>
      <p:ext uri="{BB962C8B-B14F-4D97-AF65-F5344CB8AC3E}">
        <p14:creationId xmlns:p14="http://schemas.microsoft.com/office/powerpoint/2010/main" val="41274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8703" y="3192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İşleme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4411712" y="1346127"/>
            <a:ext cx="2743926" cy="1175548"/>
            <a:chOff x="1329212" y="4400117"/>
            <a:chExt cx="11958267" cy="699782"/>
          </a:xfrm>
        </p:grpSpPr>
        <p:sp>
          <p:nvSpPr>
            <p:cNvPr id="23" name="Dikdörtgen 22"/>
            <p:cNvSpPr/>
            <p:nvPr/>
          </p:nvSpPr>
          <p:spPr>
            <a:xfrm>
              <a:off x="1329212" y="4400117"/>
              <a:ext cx="11958267" cy="69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393256" y="4417521"/>
              <a:ext cx="11851199" cy="6630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etin kutusu 24"/>
            <p:cNvSpPr txBox="1"/>
            <p:nvPr/>
          </p:nvSpPr>
          <p:spPr>
            <a:xfrm>
              <a:off x="1638676" y="4480528"/>
              <a:ext cx="11605778" cy="44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400" b="1" dirty="0" smtClean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 Manager</a:t>
              </a:r>
              <a:endParaRPr lang="tr-TR" sz="2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tr-T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tr-T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YARN)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up 17"/>
          <p:cNvGrpSpPr/>
          <p:nvPr/>
        </p:nvGrpSpPr>
        <p:grpSpPr>
          <a:xfrm>
            <a:off x="1385639" y="883309"/>
            <a:ext cx="1884611" cy="1754457"/>
            <a:chOff x="1928084" y="1230648"/>
            <a:chExt cx="1990456" cy="2161589"/>
          </a:xfrm>
        </p:grpSpPr>
        <p:grpSp>
          <p:nvGrpSpPr>
            <p:cNvPr id="38" name="Grup 37"/>
            <p:cNvGrpSpPr/>
            <p:nvPr/>
          </p:nvGrpSpPr>
          <p:grpSpPr>
            <a:xfrm>
              <a:off x="1957836" y="1630160"/>
              <a:ext cx="1960704" cy="176207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122511" y="4446462"/>
                <a:ext cx="9984003" cy="2581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293939" y="4510567"/>
                <a:ext cx="10020705" cy="134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400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1400" b="1" dirty="0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400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Session</a:t>
                </a:r>
                <a:endParaRPr lang="en-US" sz="1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Dikdörtgen 33"/>
            <p:cNvSpPr/>
            <p:nvPr/>
          </p:nvSpPr>
          <p:spPr>
            <a:xfrm>
              <a:off x="2007394" y="2831888"/>
              <a:ext cx="1865763" cy="4986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Metin kutusu 34"/>
            <p:cNvSpPr txBox="1"/>
            <p:nvPr/>
          </p:nvSpPr>
          <p:spPr>
            <a:xfrm>
              <a:off x="1928084" y="2887815"/>
              <a:ext cx="187262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 smtClean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</a:t>
              </a:r>
              <a:r>
                <a:rPr lang="tr-TR" sz="1400" b="1" dirty="0" err="1" smtClean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lang="en-US" sz="1400" b="1" dirty="0">
                <a:solidFill>
                  <a:srgbClr val="CD1F2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Düz Ok Bağlayıcısı 2"/>
            <p:cNvCxnSpPr/>
            <p:nvPr/>
          </p:nvCxnSpPr>
          <p:spPr>
            <a:xfrm flipH="1" flipV="1">
              <a:off x="3562350" y="2392903"/>
              <a:ext cx="6350" cy="5158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Düz Ok Bağlayıcısı 41"/>
            <p:cNvCxnSpPr/>
            <p:nvPr/>
          </p:nvCxnSpPr>
          <p:spPr>
            <a:xfrm>
              <a:off x="2426516" y="2392903"/>
              <a:ext cx="0" cy="5465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Metin kutusu 52"/>
            <p:cNvSpPr txBox="1"/>
            <p:nvPr/>
          </p:nvSpPr>
          <p:spPr>
            <a:xfrm>
              <a:off x="1941112" y="1230648"/>
              <a:ext cx="1932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Driver </a:t>
              </a:r>
              <a:r>
                <a:rPr lang="tr-TR" sz="1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0" name="Resim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087" y="1529777"/>
            <a:ext cx="1079297" cy="1048857"/>
          </a:xfrm>
          <a:prstGeom prst="rect">
            <a:avLst/>
          </a:prstGeom>
        </p:spPr>
      </p:pic>
      <p:cxnSp>
        <p:nvCxnSpPr>
          <p:cNvPr id="61" name="Düz Ok Bağlayıcısı 60"/>
          <p:cNvCxnSpPr>
            <a:stCxn id="39" idx="3"/>
            <a:endCxn id="24" idx="1"/>
          </p:cNvCxnSpPr>
          <p:nvPr/>
        </p:nvCxnSpPr>
        <p:spPr>
          <a:xfrm>
            <a:off x="3270250" y="1922670"/>
            <a:ext cx="1156157" cy="9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Grup 28"/>
          <p:cNvGrpSpPr/>
          <p:nvPr/>
        </p:nvGrpSpPr>
        <p:grpSpPr>
          <a:xfrm>
            <a:off x="8140700" y="1160845"/>
            <a:ext cx="2197100" cy="1556955"/>
            <a:chOff x="8140700" y="1376745"/>
            <a:chExt cx="2197100" cy="1556955"/>
          </a:xfrm>
        </p:grpSpPr>
        <p:grpSp>
          <p:nvGrpSpPr>
            <p:cNvPr id="26" name="Grup 25"/>
            <p:cNvGrpSpPr/>
            <p:nvPr/>
          </p:nvGrpSpPr>
          <p:grpSpPr>
            <a:xfrm>
              <a:off x="8140700" y="1376745"/>
              <a:ext cx="2197100" cy="1556955"/>
              <a:chOff x="8140700" y="1376745"/>
              <a:chExt cx="2197100" cy="1556955"/>
            </a:xfrm>
          </p:grpSpPr>
          <p:sp>
            <p:nvSpPr>
              <p:cNvPr id="21" name="Dikdörtgen 20"/>
              <p:cNvSpPr/>
              <p:nvPr/>
            </p:nvSpPr>
            <p:spPr>
              <a:xfrm>
                <a:off x="8140700" y="1376745"/>
                <a:ext cx="2197100" cy="155695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8140700" y="1382190"/>
                <a:ext cx="2197100" cy="28007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 </a:t>
                </a:r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Container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up 27"/>
            <p:cNvGrpSpPr/>
            <p:nvPr/>
          </p:nvGrpSpPr>
          <p:grpSpPr>
            <a:xfrm>
              <a:off x="8305800" y="1976438"/>
              <a:ext cx="1824265" cy="804943"/>
              <a:chOff x="8305800" y="1976438"/>
              <a:chExt cx="1824265" cy="804943"/>
            </a:xfrm>
          </p:grpSpPr>
          <p:sp>
            <p:nvSpPr>
              <p:cNvPr id="27" name="Dikdörtgen 26"/>
              <p:cNvSpPr/>
              <p:nvPr/>
            </p:nvSpPr>
            <p:spPr>
              <a:xfrm>
                <a:off x="8305800" y="1976438"/>
                <a:ext cx="1824265" cy="8049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Metin kutusu 77"/>
              <p:cNvSpPr txBox="1"/>
              <p:nvPr/>
            </p:nvSpPr>
            <p:spPr>
              <a:xfrm>
                <a:off x="8310562" y="1989082"/>
                <a:ext cx="1814512" cy="280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r>
                  <a:rPr lang="tr-TR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Master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Metin kutusu 78"/>
              <p:cNvSpPr txBox="1"/>
              <p:nvPr/>
            </p:nvSpPr>
            <p:spPr>
              <a:xfrm>
                <a:off x="8343899" y="2406628"/>
                <a:ext cx="1752601" cy="280079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Driver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3" name="Grup 122"/>
          <p:cNvGrpSpPr/>
          <p:nvPr/>
        </p:nvGrpSpPr>
        <p:grpSpPr>
          <a:xfrm>
            <a:off x="3594873" y="3381151"/>
            <a:ext cx="5954486" cy="2166622"/>
            <a:chOff x="4383314" y="3788229"/>
            <a:chExt cx="5954486" cy="2166622"/>
          </a:xfrm>
        </p:grpSpPr>
        <p:grpSp>
          <p:nvGrpSpPr>
            <p:cNvPr id="124" name="Grup 123"/>
            <p:cNvGrpSpPr/>
            <p:nvPr/>
          </p:nvGrpSpPr>
          <p:grpSpPr>
            <a:xfrm>
              <a:off x="4383314" y="3788229"/>
              <a:ext cx="5954486" cy="2166622"/>
              <a:chOff x="4383314" y="3788229"/>
              <a:chExt cx="5954486" cy="2166622"/>
            </a:xfrm>
          </p:grpSpPr>
          <p:sp>
            <p:nvSpPr>
              <p:cNvPr id="147" name="Dikdörtgen 146"/>
              <p:cNvSpPr/>
              <p:nvPr/>
            </p:nvSpPr>
            <p:spPr>
              <a:xfrm>
                <a:off x="4383314" y="3788229"/>
                <a:ext cx="5954486" cy="21666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Metin kutusu 147"/>
              <p:cNvSpPr txBox="1"/>
              <p:nvPr/>
            </p:nvSpPr>
            <p:spPr>
              <a:xfrm>
                <a:off x="4383314" y="3788229"/>
                <a:ext cx="595448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</a:t>
                </a:r>
                <a:r>
                  <a:rPr lang="tr-T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tr-T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Manager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up 124"/>
            <p:cNvGrpSpPr/>
            <p:nvPr/>
          </p:nvGrpSpPr>
          <p:grpSpPr>
            <a:xfrm>
              <a:off x="4635500" y="4283361"/>
              <a:ext cx="2197100" cy="1556955"/>
              <a:chOff x="4635500" y="4283361"/>
              <a:chExt cx="2197100" cy="1556955"/>
            </a:xfrm>
          </p:grpSpPr>
          <p:grpSp>
            <p:nvGrpSpPr>
              <p:cNvPr id="137" name="Grup 136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41" name="Grup 140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45" name="Dikdörtgen 14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Metin kutusu 14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42" name="Grup 141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43" name="Dikdörtgen 142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Metin kutusu 143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38" name="Metin kutusu 137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Metin kutusu 138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Metin kutusu 139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6" name="Grup 125"/>
            <p:cNvGrpSpPr/>
            <p:nvPr/>
          </p:nvGrpSpPr>
          <p:grpSpPr>
            <a:xfrm>
              <a:off x="7486650" y="4251162"/>
              <a:ext cx="2197100" cy="1556955"/>
              <a:chOff x="4635500" y="4283361"/>
              <a:chExt cx="2197100" cy="1556955"/>
            </a:xfrm>
          </p:grpSpPr>
          <p:grpSp>
            <p:nvGrpSpPr>
              <p:cNvPr id="127" name="Grup 126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31" name="Grup 130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35" name="Dikdörtgen 13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Metin kutusu 13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2" name="Grup 131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33" name="Dikdörtgen 132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Metin kutusu 133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8" name="Metin kutusu 127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Metin kutusu 128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Metin kutusu 129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Grup 35"/>
          <p:cNvGrpSpPr/>
          <p:nvPr/>
        </p:nvGrpSpPr>
        <p:grpSpPr>
          <a:xfrm>
            <a:off x="4383314" y="3788229"/>
            <a:ext cx="5954486" cy="2166622"/>
            <a:chOff x="4383314" y="3788229"/>
            <a:chExt cx="5954486" cy="2166622"/>
          </a:xfrm>
        </p:grpSpPr>
        <p:grpSp>
          <p:nvGrpSpPr>
            <p:cNvPr id="33" name="Grup 32"/>
            <p:cNvGrpSpPr/>
            <p:nvPr/>
          </p:nvGrpSpPr>
          <p:grpSpPr>
            <a:xfrm>
              <a:off x="4383314" y="3788229"/>
              <a:ext cx="5954486" cy="2166622"/>
              <a:chOff x="4383314" y="3788229"/>
              <a:chExt cx="5954486" cy="2166622"/>
            </a:xfrm>
          </p:grpSpPr>
          <p:sp>
            <p:nvSpPr>
              <p:cNvPr id="30" name="Dikdörtgen 29"/>
              <p:cNvSpPr/>
              <p:nvPr/>
            </p:nvSpPr>
            <p:spPr>
              <a:xfrm>
                <a:off x="4383314" y="3788229"/>
                <a:ext cx="5954486" cy="21666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Metin kutusu 81"/>
              <p:cNvSpPr txBox="1"/>
              <p:nvPr/>
            </p:nvSpPr>
            <p:spPr>
              <a:xfrm>
                <a:off x="4383314" y="3788229"/>
                <a:ext cx="5954486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Yarn</a:t>
                </a:r>
                <a:r>
                  <a:rPr lang="tr-T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tr-T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Manager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up 30"/>
            <p:cNvGrpSpPr/>
            <p:nvPr/>
          </p:nvGrpSpPr>
          <p:grpSpPr>
            <a:xfrm>
              <a:off x="4635500" y="4283361"/>
              <a:ext cx="2197100" cy="1556955"/>
              <a:chOff x="4635500" y="4283361"/>
              <a:chExt cx="2197100" cy="1556955"/>
            </a:xfrm>
          </p:grpSpPr>
          <p:grpSp>
            <p:nvGrpSpPr>
              <p:cNvPr id="83" name="Grup 82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84" name="Grup 83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95" name="Dikdörtgen 94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Metin kutusu 95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5" name="Grup 84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86" name="Dikdörtgen 85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Metin kutusu 86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09" name="Metin kutusu 108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Metin kutusu 109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Metin kutusu 110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2" name="Grup 111"/>
            <p:cNvGrpSpPr/>
            <p:nvPr/>
          </p:nvGrpSpPr>
          <p:grpSpPr>
            <a:xfrm>
              <a:off x="7486650" y="4251162"/>
              <a:ext cx="2197100" cy="1556955"/>
              <a:chOff x="4635500" y="4283361"/>
              <a:chExt cx="2197100" cy="1556955"/>
            </a:xfrm>
          </p:grpSpPr>
          <p:grpSp>
            <p:nvGrpSpPr>
              <p:cNvPr id="113" name="Grup 112"/>
              <p:cNvGrpSpPr/>
              <p:nvPr/>
            </p:nvGrpSpPr>
            <p:grpSpPr>
              <a:xfrm>
                <a:off x="4635500" y="4283361"/>
                <a:ext cx="2197100" cy="1556955"/>
                <a:chOff x="8140700" y="1376745"/>
                <a:chExt cx="2197100" cy="1556955"/>
              </a:xfrm>
            </p:grpSpPr>
            <p:grpSp>
              <p:nvGrpSpPr>
                <p:cNvPr id="117" name="Grup 116"/>
                <p:cNvGrpSpPr/>
                <p:nvPr/>
              </p:nvGrpSpPr>
              <p:grpSpPr>
                <a:xfrm>
                  <a:off x="8140700" y="1376745"/>
                  <a:ext cx="2197100" cy="1556955"/>
                  <a:chOff x="8140700" y="1376745"/>
                  <a:chExt cx="2197100" cy="1556955"/>
                </a:xfrm>
              </p:grpSpPr>
              <p:sp>
                <p:nvSpPr>
                  <p:cNvPr id="121" name="Dikdörtgen 120"/>
                  <p:cNvSpPr/>
                  <p:nvPr/>
                </p:nvSpPr>
                <p:spPr>
                  <a:xfrm>
                    <a:off x="8140700" y="1376745"/>
                    <a:ext cx="2197100" cy="1556955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Metin kutusu 121"/>
                  <p:cNvSpPr txBox="1"/>
                  <p:nvPr/>
                </p:nvSpPr>
                <p:spPr>
                  <a:xfrm>
                    <a:off x="8140700" y="1382190"/>
                    <a:ext cx="2197100" cy="280079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2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YARN </a:t>
                    </a:r>
                    <a:r>
                      <a:rPr lang="tr-TR" sz="1200" b="1" dirty="0" err="1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Container</a:t>
                    </a:r>
                    <a:endPara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8" name="Grup 117"/>
                <p:cNvGrpSpPr/>
                <p:nvPr/>
              </p:nvGrpSpPr>
              <p:grpSpPr>
                <a:xfrm>
                  <a:off x="8220076" y="1717772"/>
                  <a:ext cx="2062162" cy="1144168"/>
                  <a:chOff x="8220076" y="1717772"/>
                  <a:chExt cx="2062162" cy="1144168"/>
                </a:xfrm>
              </p:grpSpPr>
              <p:sp>
                <p:nvSpPr>
                  <p:cNvPr id="119" name="Dikdörtgen 118"/>
                  <p:cNvSpPr/>
                  <p:nvPr/>
                </p:nvSpPr>
                <p:spPr>
                  <a:xfrm>
                    <a:off x="8220076" y="1717772"/>
                    <a:ext cx="2062162" cy="11441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Metin kutusu 119"/>
                  <p:cNvSpPr txBox="1"/>
                  <p:nvPr/>
                </p:nvSpPr>
                <p:spPr>
                  <a:xfrm>
                    <a:off x="8231982" y="1726998"/>
                    <a:ext cx="2040732" cy="338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tr-TR" sz="1600" b="1" dirty="0" err="1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Executor</a:t>
                    </a:r>
                    <a:endParaRPr lang="en-US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14" name="Metin kutusu 113"/>
              <p:cNvSpPr txBox="1"/>
              <p:nvPr/>
            </p:nvSpPr>
            <p:spPr>
              <a:xfrm>
                <a:off x="4938444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Metin kutusu 114"/>
              <p:cNvSpPr txBox="1"/>
              <p:nvPr/>
            </p:nvSpPr>
            <p:spPr>
              <a:xfrm>
                <a:off x="5857741" y="5450883"/>
                <a:ext cx="714375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Metin kutusu 115"/>
              <p:cNvSpPr txBox="1"/>
              <p:nvPr/>
            </p:nvSpPr>
            <p:spPr>
              <a:xfrm>
                <a:off x="4938443" y="4997342"/>
                <a:ext cx="1633673" cy="27699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Cache</a:t>
                </a: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9" name="Düz Ok Bağlayıcısı 148"/>
          <p:cNvCxnSpPr>
            <a:stCxn id="23" idx="3"/>
            <a:endCxn id="21" idx="1"/>
          </p:cNvCxnSpPr>
          <p:nvPr/>
        </p:nvCxnSpPr>
        <p:spPr>
          <a:xfrm>
            <a:off x="7155638" y="1933901"/>
            <a:ext cx="985062" cy="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21" idx="2"/>
            <a:endCxn id="148" idx="0"/>
          </p:cNvCxnSpPr>
          <p:nvPr/>
        </p:nvCxnSpPr>
        <p:spPr>
          <a:xfrm flipH="1">
            <a:off x="6572116" y="2717800"/>
            <a:ext cx="2667134" cy="663351"/>
          </a:xfrm>
          <a:prstGeom prst="straightConnector1">
            <a:avLst/>
          </a:prstGeom>
          <a:ln w="28575">
            <a:solidFill>
              <a:srgbClr val="ED7D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Düz Ok Bağlayıcısı 149"/>
          <p:cNvCxnSpPr/>
          <p:nvPr/>
        </p:nvCxnSpPr>
        <p:spPr>
          <a:xfrm flipH="1">
            <a:off x="6572116" y="2702948"/>
            <a:ext cx="2493962" cy="1047177"/>
          </a:xfrm>
          <a:prstGeom prst="straightConnector1">
            <a:avLst/>
          </a:prstGeom>
          <a:ln w="28575">
            <a:solidFill>
              <a:srgbClr val="ED7D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8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8703" y="319286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Uygulaması Yolculuğu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5882125" y="1322667"/>
            <a:ext cx="1069457" cy="4183830"/>
            <a:chOff x="4619382" y="1367886"/>
            <a:chExt cx="1069457" cy="4183830"/>
          </a:xfrm>
        </p:grpSpPr>
        <p:sp>
          <p:nvSpPr>
            <p:cNvPr id="59" name="Dikdörtgen 58"/>
            <p:cNvSpPr/>
            <p:nvPr/>
          </p:nvSpPr>
          <p:spPr>
            <a:xfrm>
              <a:off x="4619382" y="1768024"/>
              <a:ext cx="1069457" cy="37836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kdörtgen 8"/>
            <p:cNvSpPr/>
            <p:nvPr/>
          </p:nvSpPr>
          <p:spPr>
            <a:xfrm>
              <a:off x="4811485" y="2177145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Task</a:t>
              </a:r>
              <a:endParaRPr lang="en-US" dirty="0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4811485" y="2989949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Task</a:t>
              </a:r>
              <a:endParaRPr lang="en-US" dirty="0"/>
            </a:p>
          </p:txBody>
        </p:sp>
        <p:sp>
          <p:nvSpPr>
            <p:cNvPr id="61" name="Dikdörtgen 60"/>
            <p:cNvSpPr/>
            <p:nvPr/>
          </p:nvSpPr>
          <p:spPr>
            <a:xfrm>
              <a:off x="4811485" y="3802753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Task</a:t>
              </a:r>
              <a:endParaRPr lang="en-US" dirty="0"/>
            </a:p>
          </p:txBody>
        </p:sp>
        <p:sp>
          <p:nvSpPr>
            <p:cNvPr id="62" name="Dikdörtgen 61"/>
            <p:cNvSpPr/>
            <p:nvPr/>
          </p:nvSpPr>
          <p:spPr>
            <a:xfrm>
              <a:off x="4811485" y="4607697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Task</a:t>
              </a:r>
              <a:endParaRPr lang="en-US" dirty="0"/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4668972" y="1367886"/>
              <a:ext cx="101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latin typeface="Roboto"/>
                </a:rPr>
                <a:t>Stage-1</a:t>
              </a:r>
              <a:endParaRPr lang="en-US" dirty="0">
                <a:latin typeface="Roboto"/>
              </a:endParaRP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7944672" y="1292854"/>
            <a:ext cx="1119497" cy="4213643"/>
            <a:chOff x="5951826" y="1338073"/>
            <a:chExt cx="1119497" cy="4213643"/>
          </a:xfrm>
        </p:grpSpPr>
        <p:sp>
          <p:nvSpPr>
            <p:cNvPr id="58" name="Dikdörtgen 57"/>
            <p:cNvSpPr/>
            <p:nvPr/>
          </p:nvSpPr>
          <p:spPr>
            <a:xfrm>
              <a:off x="5951826" y="1768024"/>
              <a:ext cx="1069457" cy="37836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Dikdörtgen 62"/>
            <p:cNvSpPr/>
            <p:nvPr/>
          </p:nvSpPr>
          <p:spPr>
            <a:xfrm>
              <a:off x="6138994" y="3591511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Task</a:t>
              </a:r>
              <a:endParaRPr lang="en-US" dirty="0"/>
            </a:p>
          </p:txBody>
        </p:sp>
        <p:sp>
          <p:nvSpPr>
            <p:cNvPr id="64" name="Dikdörtgen 63"/>
            <p:cNvSpPr/>
            <p:nvPr/>
          </p:nvSpPr>
          <p:spPr>
            <a:xfrm>
              <a:off x="6138994" y="2507353"/>
              <a:ext cx="701221" cy="6313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Task</a:t>
              </a:r>
              <a:endParaRPr lang="en-US" dirty="0"/>
            </a:p>
          </p:txBody>
        </p:sp>
        <p:sp>
          <p:nvSpPr>
            <p:cNvPr id="78" name="Metin kutusu 77"/>
            <p:cNvSpPr txBox="1"/>
            <p:nvPr/>
          </p:nvSpPr>
          <p:spPr>
            <a:xfrm>
              <a:off x="6051456" y="1338073"/>
              <a:ext cx="101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>
                  <a:latin typeface="Roboto"/>
                </a:rPr>
                <a:t>Stage-2</a:t>
              </a:r>
              <a:endParaRPr lang="en-US" dirty="0">
                <a:latin typeface="Roboto"/>
              </a:endParaRPr>
            </a:p>
          </p:txBody>
        </p:sp>
      </p:grpSp>
      <p:sp>
        <p:nvSpPr>
          <p:cNvPr id="79" name="Dikdörtgen 78"/>
          <p:cNvSpPr/>
          <p:nvPr/>
        </p:nvSpPr>
        <p:spPr>
          <a:xfrm>
            <a:off x="922280" y="3102430"/>
            <a:ext cx="1441269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Application</a:t>
            </a:r>
            <a:endParaRPr lang="en-US" dirty="0"/>
          </a:p>
        </p:txBody>
      </p:sp>
      <p:grpSp>
        <p:nvGrpSpPr>
          <p:cNvPr id="21" name="Grup 20"/>
          <p:cNvGrpSpPr/>
          <p:nvPr/>
        </p:nvGrpSpPr>
        <p:grpSpPr>
          <a:xfrm>
            <a:off x="3648999" y="2831684"/>
            <a:ext cx="1157721" cy="1141603"/>
            <a:chOff x="3099770" y="2831684"/>
            <a:chExt cx="1157721" cy="1141603"/>
          </a:xfrm>
        </p:grpSpPr>
        <p:sp>
          <p:nvSpPr>
            <p:cNvPr id="82" name="Dikdörtgen 81"/>
            <p:cNvSpPr/>
            <p:nvPr/>
          </p:nvSpPr>
          <p:spPr>
            <a:xfrm>
              <a:off x="3188034" y="2831684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Job</a:t>
              </a:r>
              <a:endParaRPr lang="en-US" dirty="0"/>
            </a:p>
          </p:txBody>
        </p:sp>
        <p:sp>
          <p:nvSpPr>
            <p:cNvPr id="83" name="Dikdörtgen 82"/>
            <p:cNvSpPr/>
            <p:nvPr/>
          </p:nvSpPr>
          <p:spPr>
            <a:xfrm>
              <a:off x="3141982" y="2964248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Job</a:t>
              </a:r>
              <a:endParaRPr lang="en-US" dirty="0"/>
            </a:p>
          </p:txBody>
        </p:sp>
        <p:sp>
          <p:nvSpPr>
            <p:cNvPr id="2" name="Dikdörtgen 1"/>
            <p:cNvSpPr/>
            <p:nvPr/>
          </p:nvSpPr>
          <p:spPr>
            <a:xfrm>
              <a:off x="3099770" y="3102430"/>
              <a:ext cx="1069457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 smtClean="0"/>
                <a:t>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0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Session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52352" y="1401850"/>
            <a:ext cx="103211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smtClean="0">
                <a:solidFill>
                  <a:srgbClr val="404041"/>
                </a:solidFill>
                <a:latin typeface="Roboto"/>
              </a:rPr>
              <a:t>Driver </a:t>
            </a:r>
            <a:r>
              <a:rPr lang="tr-TR" sz="3600" dirty="0" err="1" smtClean="0">
                <a:solidFill>
                  <a:srgbClr val="404041"/>
                </a:solidFill>
                <a:latin typeface="Roboto"/>
              </a:rPr>
              <a:t>process</a:t>
            </a:r>
            <a:endParaRPr lang="tr-TR" sz="36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3600" dirty="0" err="1" smtClean="0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3600" dirty="0" smtClean="0">
                <a:solidFill>
                  <a:srgbClr val="404041"/>
                </a:solidFill>
                <a:latin typeface="Roboto"/>
              </a:rPr>
              <a:t> uygulamasının giriş kapısı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 smtClean="0">
                <a:solidFill>
                  <a:srgbClr val="404041"/>
                </a:solidFill>
                <a:latin typeface="Roboto"/>
              </a:rPr>
              <a:t>Scala</a:t>
            </a:r>
            <a:r>
              <a:rPr lang="tr-TR" sz="3600" dirty="0" smtClean="0">
                <a:solidFill>
                  <a:srgbClr val="404041"/>
                </a:solidFill>
                <a:latin typeface="Roboto"/>
              </a:rPr>
              <a:t> ve </a:t>
            </a:r>
            <a:r>
              <a:rPr lang="tr-TR" sz="3600" dirty="0" err="1" smtClean="0">
                <a:solidFill>
                  <a:srgbClr val="404041"/>
                </a:solidFill>
                <a:latin typeface="Roboto"/>
              </a:rPr>
              <a:t>Python’da</a:t>
            </a:r>
            <a:r>
              <a:rPr lang="tr-TR" sz="3600" dirty="0" smtClean="0">
                <a:solidFill>
                  <a:srgbClr val="404041"/>
                </a:solidFill>
                <a:latin typeface="Roboto"/>
              </a:rPr>
              <a:t> «</a:t>
            </a:r>
            <a:r>
              <a:rPr lang="tr-TR" sz="3600" dirty="0" err="1" smtClean="0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3600" dirty="0" smtClean="0">
                <a:solidFill>
                  <a:srgbClr val="404041"/>
                </a:solidFill>
                <a:latin typeface="Roboto"/>
              </a:rPr>
              <a:t>» değişkeni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smtClean="0">
                <a:solidFill>
                  <a:srgbClr val="404041"/>
                </a:solidFill>
                <a:latin typeface="Roboto"/>
              </a:rPr>
              <a:t>Tüm özellik ve parametreleri içerir</a:t>
            </a:r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36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2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40525" y="1359750"/>
            <a:ext cx="103211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Hızlı, genel amaçlı, çok yönlü, geniş ölçekli veri işleme çerçevesi</a:t>
            </a:r>
          </a:p>
          <a:p>
            <a:pPr>
              <a:lnSpc>
                <a:spcPct val="150000"/>
              </a:lnSpc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   Binlerce 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sunucu üzerinde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Petabayt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ölçeğinde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MapReduce’un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alternatifi,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Hadoop’un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alternatifi değil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Büyük veri işleme ile ilgili en geniş açık kaynak projesi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  Güçlü bir topluluk,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Databricks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+ 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UC Berkeley, Hortonworks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ve </a:t>
            </a:r>
            <a:r>
              <a:rPr lang="en-US" sz="2400" dirty="0" smtClean="0">
                <a:solidFill>
                  <a:srgbClr val="404041"/>
                </a:solidFill>
                <a:latin typeface="Roboto"/>
              </a:rPr>
              <a:t>Cloudera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Hadoop ile çok uyumlu ancak çalışması için Hadoop şart değil.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Hadoop YARN üzerinde hem MapReduce hem de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çalışabilir.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53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ile Farklılıkları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57957" y="1098570"/>
            <a:ext cx="89380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Hız: 100 kat daha hızlı çalışabilir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Hadoop’a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 bağımlı değil</a:t>
            </a:r>
            <a:endParaRPr lang="en-US" sz="28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Belleği 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kullanma gücü, MapReduce diski kullanır.</a:t>
            </a:r>
          </a:p>
          <a:p>
            <a:pPr lvl="1">
              <a:lnSpc>
                <a:spcPct val="150000"/>
              </a:lnSpc>
            </a:pP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Özellikle makine öğrenmesinde (</a:t>
            </a: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iterative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)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Shuffle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 daha uygun maliyetli </a:t>
            </a:r>
            <a:endParaRPr lang="en-US" sz="28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Daha az I/O organizasyon ihtiyacı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 interaktif kullanılabilir</a:t>
            </a:r>
          </a:p>
        </p:txBody>
      </p:sp>
    </p:spTree>
    <p:extLst>
      <p:ext uri="{BB962C8B-B14F-4D97-AF65-F5344CB8AC3E}">
        <p14:creationId xmlns:p14="http://schemas.microsoft.com/office/powerpoint/2010/main" val="27005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ile Farklılıkları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224457" y="2190770"/>
            <a:ext cx="102731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Kullanımı daha kolay, az kodla çok iş.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Erilşilebilirliği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 daha yüksek: </a:t>
            </a: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Scala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, Java, </a:t>
            </a: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Python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 ve 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Geliştiriciler daha verimli çalışabilir.</a:t>
            </a:r>
          </a:p>
        </p:txBody>
      </p:sp>
    </p:spTree>
    <p:extLst>
      <p:ext uri="{BB962C8B-B14F-4D97-AF65-F5344CB8AC3E}">
        <p14:creationId xmlns:p14="http://schemas.microsoft.com/office/powerpoint/2010/main" val="31709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4457" y="357892"/>
            <a:ext cx="9144000" cy="1177738"/>
          </a:xfrm>
        </p:spPr>
        <p:txBody>
          <a:bodyPr>
            <a:normAutofit fontScale="90000"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Genel Maksat Veri İşleme Motoru &amp;</a:t>
            </a:r>
            <a:b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 İşleme Çatısı (Framework)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3888830" y="2189203"/>
            <a:ext cx="381525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Batch 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404041"/>
                </a:solidFill>
                <a:latin typeface="Roboto"/>
              </a:rPr>
              <a:t>Interactive </a:t>
            </a:r>
            <a:r>
              <a:rPr lang="en-US" sz="2800" dirty="0">
                <a:solidFill>
                  <a:srgbClr val="404041"/>
                </a:solidFill>
                <a:latin typeface="Roboto"/>
              </a:rPr>
              <a:t>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404041"/>
                </a:solidFill>
                <a:latin typeface="Roboto"/>
              </a:rPr>
              <a:t>Stream </a:t>
            </a:r>
            <a:r>
              <a:rPr lang="en-US" sz="2800" dirty="0">
                <a:solidFill>
                  <a:srgbClr val="404041"/>
                </a:solidFill>
                <a:latin typeface="Roboto"/>
              </a:rPr>
              <a:t>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404041"/>
                </a:solidFill>
                <a:latin typeface="Roboto"/>
              </a:rPr>
              <a:t>Machine </a:t>
            </a:r>
            <a:r>
              <a:rPr lang="en-US" sz="2800" dirty="0">
                <a:solidFill>
                  <a:srgbClr val="404041"/>
                </a:solidFill>
                <a:latin typeface="Roboto"/>
              </a:rPr>
              <a:t>learning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404041"/>
                </a:solidFill>
                <a:latin typeface="Roboto"/>
              </a:rPr>
              <a:t>Graph computing</a:t>
            </a:r>
            <a:endParaRPr lang="tr-TR" sz="28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410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Stack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832989" y="1646517"/>
            <a:ext cx="8382082" cy="2990954"/>
            <a:chOff x="1941112" y="2329492"/>
            <a:chExt cx="8382082" cy="2990954"/>
          </a:xfrm>
        </p:grpSpPr>
        <p:grpSp>
          <p:nvGrpSpPr>
            <p:cNvPr id="22" name="Grup 21"/>
            <p:cNvGrpSpPr/>
            <p:nvPr/>
          </p:nvGrpSpPr>
          <p:grpSpPr>
            <a:xfrm>
              <a:off x="1941112" y="3513700"/>
              <a:ext cx="8382082" cy="1806746"/>
              <a:chOff x="1329212" y="4400117"/>
              <a:chExt cx="11958267" cy="699782"/>
            </a:xfrm>
          </p:grpSpPr>
          <p:sp>
            <p:nvSpPr>
              <p:cNvPr id="23" name="Dikdörtgen 22"/>
              <p:cNvSpPr/>
              <p:nvPr/>
            </p:nvSpPr>
            <p:spPr>
              <a:xfrm>
                <a:off x="1329212" y="4400117"/>
                <a:ext cx="11958267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ikdörtgen 23"/>
              <p:cNvSpPr/>
              <p:nvPr/>
            </p:nvSpPr>
            <p:spPr>
              <a:xfrm>
                <a:off x="1393256" y="4417521"/>
                <a:ext cx="11851199" cy="6630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638676" y="4480528"/>
                <a:ext cx="11605778" cy="39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sz="2400" b="1" dirty="0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400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Core</a:t>
                </a:r>
                <a:r>
                  <a:rPr lang="tr-TR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tr-TR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Unstructured</a:t>
                </a:r>
                <a:r>
                  <a:rPr lang="tr-T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tr-T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RDD,</a:t>
                </a:r>
                <a:r>
                  <a:rPr lang="tr-TR" dirty="0"/>
                  <a:t> </a:t>
                </a:r>
                <a:r>
                  <a:rPr lang="tr-TR" dirty="0" err="1"/>
                  <a:t>Accumulators</a:t>
                </a:r>
                <a:r>
                  <a:rPr lang="tr-TR" dirty="0"/>
                  <a:t>, </a:t>
                </a:r>
                <a:r>
                  <a:rPr lang="tr-TR" dirty="0" err="1"/>
                  <a:t>and</a:t>
                </a:r>
                <a:r>
                  <a:rPr lang="tr-TR" dirty="0"/>
                  <a:t> Broadcast </a:t>
                </a:r>
                <a:r>
                  <a:rPr lang="tr-TR" dirty="0" err="1" smtClean="0"/>
                  <a:t>variables</a:t>
                </a:r>
                <a:endParaRPr lang="tr-TR" dirty="0" smtClean="0"/>
              </a:p>
              <a:p>
                <a:pPr algn="ctr"/>
                <a:r>
                  <a:rPr lang="tr-TR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Structured</a:t>
                </a:r>
                <a:r>
                  <a:rPr lang="tr-T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tr-T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dirty="0" err="1" smtClean="0"/>
                  <a:t>DataFrames</a:t>
                </a:r>
                <a:r>
                  <a:rPr lang="tr-TR" dirty="0"/>
                  <a:t>, </a:t>
                </a:r>
                <a:r>
                  <a:rPr lang="tr-TR" dirty="0" err="1"/>
                  <a:t>Datasets</a:t>
                </a:r>
                <a:r>
                  <a:rPr lang="tr-TR" dirty="0"/>
                  <a:t>, </a:t>
                </a:r>
                <a:r>
                  <a:rPr lang="tr-TR" dirty="0" err="1"/>
                  <a:t>Spark</a:t>
                </a:r>
                <a:r>
                  <a:rPr lang="tr-TR" dirty="0"/>
                  <a:t> SQL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up 37"/>
            <p:cNvGrpSpPr/>
            <p:nvPr/>
          </p:nvGrpSpPr>
          <p:grpSpPr>
            <a:xfrm>
              <a:off x="1957836" y="2338820"/>
              <a:ext cx="1960704" cy="106140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008048" y="4454716"/>
                <a:ext cx="10244737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085805" y="4557560"/>
                <a:ext cx="9915457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SQL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up 53"/>
            <p:cNvGrpSpPr/>
            <p:nvPr/>
          </p:nvGrpSpPr>
          <p:grpSpPr>
            <a:xfrm>
              <a:off x="3930649" y="2341990"/>
              <a:ext cx="2079506" cy="1061407"/>
              <a:chOff x="857316" y="4427827"/>
              <a:chExt cx="10642779" cy="643194"/>
            </a:xfrm>
          </p:grpSpPr>
          <p:sp>
            <p:nvSpPr>
              <p:cNvPr id="55" name="Dikdörtgen 54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Dikdörtgen 55"/>
              <p:cNvSpPr/>
              <p:nvPr/>
            </p:nvSpPr>
            <p:spPr>
              <a:xfrm>
                <a:off x="992102" y="4454716"/>
                <a:ext cx="10357260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Metin kutusu 56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MLlib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up 57"/>
            <p:cNvGrpSpPr/>
            <p:nvPr/>
          </p:nvGrpSpPr>
          <p:grpSpPr>
            <a:xfrm>
              <a:off x="6037196" y="2334736"/>
              <a:ext cx="2129332" cy="1061407"/>
              <a:chOff x="857316" y="4427827"/>
              <a:chExt cx="10642779" cy="643194"/>
            </a:xfrm>
          </p:grpSpPr>
          <p:sp>
            <p:nvSpPr>
              <p:cNvPr id="59" name="Dikdörtgen 5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008048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Metin kutusu 60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Streaming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up 61"/>
            <p:cNvGrpSpPr/>
            <p:nvPr/>
          </p:nvGrpSpPr>
          <p:grpSpPr>
            <a:xfrm>
              <a:off x="8193862" y="2329492"/>
              <a:ext cx="2129332" cy="1061407"/>
              <a:chOff x="857316" y="4427827"/>
              <a:chExt cx="10642779" cy="643194"/>
            </a:xfrm>
          </p:grpSpPr>
          <p:sp>
            <p:nvSpPr>
              <p:cNvPr id="63" name="Dikdörtgen 62"/>
              <p:cNvSpPr/>
              <p:nvPr/>
            </p:nvSpPr>
            <p:spPr>
              <a:xfrm>
                <a:off x="857316" y="4427827"/>
                <a:ext cx="10642779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Dikdörtgen 63"/>
              <p:cNvSpPr/>
              <p:nvPr/>
            </p:nvSpPr>
            <p:spPr>
              <a:xfrm>
                <a:off x="1008046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1085807" y="4557560"/>
                <a:ext cx="1041428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</a:t>
                </a:r>
                <a:r>
                  <a:rPr lang="tr-TR" b="1" dirty="0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b="1" dirty="0" err="1" smtClean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GraphX</a:t>
                </a:r>
                <a:endParaRPr lang="en-US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5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Programlama Dilleri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40525" y="1359750"/>
            <a:ext cx="103211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Scala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: 	Anadili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Python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: 	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PySpark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, Çok yaygın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Java:	Bildiğimiz Java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SQL: 	ANSI2003 uyumlu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R: 		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SparkR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=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Sparklyr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591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Çalışma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8992"/>
            <a:ext cx="103211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smtClean="0">
                <a:solidFill>
                  <a:srgbClr val="404041"/>
                </a:solidFill>
                <a:latin typeface="Roboto"/>
              </a:rPr>
              <a:t>Cluster </a:t>
            </a:r>
            <a:r>
              <a:rPr lang="tr-TR" sz="3600" dirty="0" err="1" smtClean="0">
                <a:solidFill>
                  <a:srgbClr val="404041"/>
                </a:solidFill>
                <a:latin typeface="Roboto"/>
              </a:rPr>
              <a:t>Mode</a:t>
            </a:r>
            <a:endParaRPr lang="tr-TR" sz="3600" dirty="0" smtClean="0">
              <a:solidFill>
                <a:srgbClr val="404041"/>
              </a:solidFill>
              <a:latin typeface="Roboto"/>
            </a:endParaRPr>
          </a:p>
          <a:p>
            <a:pPr lvl="2">
              <a:lnSpc>
                <a:spcPct val="150000"/>
              </a:lnSpc>
            </a:pP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Standalone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 Cluster</a:t>
            </a:r>
          </a:p>
          <a:p>
            <a:pPr lvl="2">
              <a:lnSpc>
                <a:spcPct val="150000"/>
              </a:lnSpc>
            </a:pP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800" dirty="0" err="1" smtClean="0">
                <a:solidFill>
                  <a:srgbClr val="404041"/>
                </a:solidFill>
                <a:latin typeface="Roboto"/>
              </a:rPr>
              <a:t>Mesos</a:t>
            </a:r>
            <a:endParaRPr lang="tr-TR" sz="2800" dirty="0" smtClean="0">
              <a:solidFill>
                <a:srgbClr val="404041"/>
              </a:solidFill>
              <a:latin typeface="Roboto"/>
            </a:endParaRPr>
          </a:p>
          <a:p>
            <a:pPr lvl="2">
              <a:lnSpc>
                <a:spcPct val="150000"/>
              </a:lnSpc>
            </a:pPr>
            <a:r>
              <a:rPr lang="tr-TR" sz="2800" dirty="0" smtClean="0">
                <a:solidFill>
                  <a:srgbClr val="404041"/>
                </a:solidFill>
                <a:latin typeface="Roboto"/>
              </a:rPr>
              <a:t>Hadoop YARN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600" dirty="0" err="1" smtClean="0">
                <a:solidFill>
                  <a:srgbClr val="404041"/>
                </a:solidFill>
                <a:latin typeface="Roboto"/>
              </a:rPr>
              <a:t>Local</a:t>
            </a:r>
            <a:r>
              <a:rPr lang="tr-TR" sz="36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3600" dirty="0" err="1" smtClean="0">
                <a:solidFill>
                  <a:srgbClr val="404041"/>
                </a:solidFill>
                <a:latin typeface="Roboto"/>
              </a:rPr>
              <a:t>Mode</a:t>
            </a:r>
            <a:endParaRPr lang="tr-TR" sz="36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81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 derken…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2895845" y="2513262"/>
            <a:ext cx="2517949" cy="136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3903353" y="2513262"/>
            <a:ext cx="1510441" cy="138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NodeManager-01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NodeManager-04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3477172" y="3544362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1843333" y="3595247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/>
          <p:cNvCxnSpPr>
            <a:stCxn id="71" idx="0"/>
            <a:endCxn id="39" idx="2"/>
          </p:cNvCxnSpPr>
          <p:nvPr/>
        </p:nvCxnSpPr>
        <p:spPr>
          <a:xfrm flipV="1">
            <a:off x="5149327" y="2513262"/>
            <a:ext cx="264467" cy="153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 63"/>
          <p:cNvGrpSpPr/>
          <p:nvPr/>
        </p:nvGrpSpPr>
        <p:grpSpPr>
          <a:xfrm>
            <a:off x="4723146" y="3707586"/>
            <a:ext cx="1826694" cy="1661306"/>
            <a:chOff x="4281604" y="3911780"/>
            <a:chExt cx="1826694" cy="1661306"/>
          </a:xfrm>
        </p:grpSpPr>
        <p:sp>
          <p:nvSpPr>
            <p:cNvPr id="66" name="Metin kutusu 65"/>
            <p:cNvSpPr txBox="1"/>
            <p:nvPr/>
          </p:nvSpPr>
          <p:spPr>
            <a:xfrm>
              <a:off x="4541056" y="3911780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YARN </a:t>
              </a:r>
              <a:r>
                <a:rPr lang="tr-TR" sz="1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Resourse</a:t>
              </a:r>
              <a:r>
                <a:rPr lang="tr-TR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" name="Resim 7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5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610</Words>
  <Application>Microsoft Office PowerPoint</Application>
  <PresentationFormat>Geniş ekran</PresentationFormat>
  <Paragraphs>172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Constantia</vt:lpstr>
      <vt:lpstr>Roboto</vt:lpstr>
      <vt:lpstr>Verdana</vt:lpstr>
      <vt:lpstr>Wingdings</vt:lpstr>
      <vt:lpstr>Office Teması</vt:lpstr>
      <vt:lpstr>PowerPoint Sunusu</vt:lpstr>
      <vt:lpstr>Apache Spark</vt:lpstr>
      <vt:lpstr>MapReduce ile Farklılıkları</vt:lpstr>
      <vt:lpstr>MapReduce ile Farklılıkları</vt:lpstr>
      <vt:lpstr>Genel Maksat Veri İşleme Motoru &amp; Veri İşleme Çatısı (Framework)</vt:lpstr>
      <vt:lpstr>Spark Stack</vt:lpstr>
      <vt:lpstr>Spark ve Programlama Dilleri</vt:lpstr>
      <vt:lpstr>Çalışma Modları</vt:lpstr>
      <vt:lpstr>Cluster derken…</vt:lpstr>
      <vt:lpstr>Spark Uygulaması Başlatma Yöntemleri</vt:lpstr>
      <vt:lpstr>Spark Uygulaması Terminoloji</vt:lpstr>
      <vt:lpstr>Spark Uygulaması Bileşenler</vt:lpstr>
      <vt:lpstr>Veri İşleme</vt:lpstr>
      <vt:lpstr>Spark Uygulaması Yolculuğu</vt:lpstr>
      <vt:lpstr>Spark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76</cp:revision>
  <dcterms:created xsi:type="dcterms:W3CDTF">2018-03-04T09:30:49Z</dcterms:created>
  <dcterms:modified xsi:type="dcterms:W3CDTF">2018-04-08T14:20:38Z</dcterms:modified>
</cp:coreProperties>
</file>