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63" r:id="rId4"/>
    <p:sldId id="264" r:id="rId5"/>
    <p:sldId id="265" r:id="rId6"/>
    <p:sldId id="266" r:id="rId7"/>
    <p:sldId id="268" r:id="rId8"/>
    <p:sldId id="269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81579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430408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085551" y="3296537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Yapısal API Temel Operasyonlar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Ekleme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95235" y="1608665"/>
            <a:ext cx="4819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err="1" smtClean="0">
                <a:latin typeface="Consolas" panose="020B0609020204030204" pitchFamily="49" charset="0"/>
              </a:rPr>
              <a:t>sutunBes</a:t>
            </a:r>
            <a:r>
              <a:rPr lang="en-US" dirty="0" smtClean="0">
                <a:latin typeface="Consolas" panose="020B0609020204030204" pitchFamily="49" charset="0"/>
              </a:rPr>
              <a:t>", lit(</a:t>
            </a:r>
            <a:r>
              <a:rPr lang="tr-TR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)).</a:t>
            </a:r>
            <a:r>
              <a:rPr lang="en-US" dirty="0">
                <a:latin typeface="Consolas" panose="020B0609020204030204" pitchFamily="49" charset="0"/>
              </a:rPr>
              <a:t>show(2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err="1" smtClean="0">
                <a:latin typeface="Consolas" panose="020B0609020204030204" pitchFamily="49" charset="0"/>
              </a:rPr>
              <a:t>sutunBes</a:t>
            </a:r>
            <a:r>
              <a:rPr lang="en-US" dirty="0" smtClean="0">
                <a:latin typeface="Consolas" panose="020B0609020204030204" pitchFamily="49" charset="0"/>
              </a:rPr>
              <a:t>", lit(</a:t>
            </a:r>
            <a:r>
              <a:rPr lang="tr-TR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)).</a:t>
            </a:r>
            <a:r>
              <a:rPr lang="en-US" dirty="0">
                <a:latin typeface="Consolas" panose="020B0609020204030204" pitchFamily="49" charset="0"/>
              </a:rPr>
              <a:t>show(2)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SELECT</a:t>
            </a:r>
            <a:r>
              <a:rPr lang="tr-TR" dirty="0" smtClean="0">
                <a:latin typeface="Consolas" panose="020B0609020204030204" pitchFamily="49" charset="0"/>
              </a:rPr>
              <a:t> 5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as </a:t>
            </a:r>
            <a:r>
              <a:rPr lang="tr-TR" dirty="0" err="1" smtClean="0">
                <a:latin typeface="Consolas" panose="020B0609020204030204" pitchFamily="49" charset="0"/>
              </a:rPr>
              <a:t>sutunBes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FROM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LIMIT 2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5837533" y="20241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tr-TR" dirty="0" smtClean="0">
                <a:latin typeface="Consolas" panose="020B0609020204030204" pitchFamily="49" charset="0"/>
              </a:rPr>
              <a:t>memleketinde</a:t>
            </a:r>
            <a:r>
              <a:rPr lang="en-US" dirty="0" smtClean="0">
                <a:latin typeface="Consolas" panose="020B0609020204030204" pitchFamily="49" charset="0"/>
              </a:rPr>
              <a:t>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DOGUM_YERI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== </a:t>
            </a:r>
            <a:r>
              <a:rPr lang="tr-TR" dirty="0" smtClean="0">
                <a:latin typeface="Consolas" panose="020B0609020204030204" pitchFamily="49" charset="0"/>
              </a:rPr>
              <a:t>DOGUM_YERI</a:t>
            </a:r>
            <a:r>
              <a:rPr lang="en-US" dirty="0" smtClean="0">
                <a:latin typeface="Consolas" panose="020B0609020204030204" pitchFamily="49" charset="0"/>
              </a:rPr>
              <a:t>")).</a:t>
            </a:r>
            <a:r>
              <a:rPr lang="en-US" dirty="0">
                <a:latin typeface="Consolas" panose="020B0609020204030204" pitchFamily="49" charset="0"/>
              </a:rPr>
              <a:t>show(2)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tr-TR" dirty="0" smtClean="0">
                <a:latin typeface="Consolas" panose="020B0609020204030204" pitchFamily="49" charset="0"/>
              </a:rPr>
              <a:t>memleketinde</a:t>
            </a:r>
            <a:r>
              <a:rPr lang="en-US" dirty="0" smtClean="0">
                <a:latin typeface="Consolas" panose="020B0609020204030204" pitchFamily="49" charset="0"/>
              </a:rPr>
              <a:t>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DOGUM_YERI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== </a:t>
            </a:r>
            <a:r>
              <a:rPr lang="en-US" dirty="0" smtClean="0">
                <a:latin typeface="Consolas" panose="020B0609020204030204" pitchFamily="49" charset="0"/>
              </a:rPr>
              <a:t>D</a:t>
            </a:r>
            <a:r>
              <a:rPr lang="tr-TR" dirty="0" smtClean="0">
                <a:latin typeface="Consolas" panose="020B0609020204030204" pitchFamily="49" charset="0"/>
              </a:rPr>
              <a:t>OGUM_YERI</a:t>
            </a:r>
            <a:r>
              <a:rPr lang="en-US" dirty="0" smtClean="0">
                <a:latin typeface="Consolas" panose="020B0609020204030204" pitchFamily="49" charset="0"/>
              </a:rPr>
              <a:t>")).</a:t>
            </a:r>
            <a:r>
              <a:rPr lang="en-US" dirty="0">
                <a:latin typeface="Consolas" panose="020B0609020204030204" pitchFamily="49" charset="0"/>
              </a:rPr>
              <a:t>show(2)</a:t>
            </a:r>
          </a:p>
        </p:txBody>
      </p:sp>
      <p:cxnSp>
        <p:nvCxnSpPr>
          <p:cNvPr id="18" name="Düz Bağlayıcı 17"/>
          <p:cNvCxnSpPr/>
          <p:nvPr/>
        </p:nvCxnSpPr>
        <p:spPr>
          <a:xfrm>
            <a:off x="4943789" y="1137064"/>
            <a:ext cx="20097" cy="470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Yeniden Adlandırma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426516" y="2054308"/>
            <a:ext cx="7783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df.withColumnRenamed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ESKI_SUTUN</a:t>
            </a:r>
            <a:r>
              <a:rPr lang="en-US" dirty="0" smtClean="0">
                <a:latin typeface="Consolas" panose="020B0609020204030204" pitchFamily="49" charset="0"/>
              </a:rPr>
              <a:t>", "</a:t>
            </a:r>
            <a:r>
              <a:rPr lang="tr-TR" dirty="0" smtClean="0">
                <a:latin typeface="Consolas" panose="020B0609020204030204" pitchFamily="49" charset="0"/>
              </a:rPr>
              <a:t>YENI_SUTUN</a:t>
            </a:r>
            <a:r>
              <a:rPr lang="en-US" dirty="0" smtClean="0">
                <a:latin typeface="Consolas" panose="020B0609020204030204" pitchFamily="49" charset="0"/>
              </a:rPr>
              <a:t>").columns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df.withColumnRenamed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ESKI_SUTUN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YENI_SUTUN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).</a:t>
            </a:r>
            <a:r>
              <a:rPr lang="en-US" dirty="0">
                <a:latin typeface="Consolas" panose="020B0609020204030204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3722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Düşürme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426516" y="2054308"/>
            <a:ext cx="7783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latin typeface="Consolas" panose="020B0609020204030204" pitchFamily="49" charset="0"/>
              </a:rPr>
              <a:t>drop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SUTUN_1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latin typeface="Consolas" panose="020B0609020204030204" pitchFamily="49" charset="0"/>
              </a:rPr>
              <a:t>drop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SUTUN_1</a:t>
            </a:r>
            <a:r>
              <a:rPr lang="en-US" dirty="0" smtClean="0">
                <a:latin typeface="Consolas" panose="020B0609020204030204" pitchFamily="49" charset="0"/>
              </a:rPr>
              <a:t>", "</a:t>
            </a:r>
            <a:r>
              <a:rPr lang="tr-TR" dirty="0" smtClean="0">
                <a:latin typeface="Consolas" panose="020B0609020204030204" pitchFamily="49" charset="0"/>
              </a:rPr>
              <a:t>SUTUN_2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Veri Tipini Değiştirme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28316" y="2054308"/>
            <a:ext cx="84816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",col(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cast("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r>
              <a:rPr lang="tr-TR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SELECT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cast(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as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FROM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Satırları Filtreleme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yenidf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df.filter</a:t>
            </a:r>
            <a:r>
              <a:rPr lang="en-US" dirty="0">
                <a:latin typeface="Consolas" panose="020B0609020204030204" pitchFamily="49" charset="0"/>
              </a:rPr>
              <a:t>(col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") </a:t>
            </a:r>
            <a:r>
              <a:rPr lang="en-US" dirty="0">
                <a:latin typeface="Consolas" panose="020B0609020204030204" pitchFamily="49" charset="0"/>
              </a:rPr>
              <a:t>&lt; 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yenidf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df.where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 2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  <a:p>
            <a:endParaRPr lang="tr-TR" dirty="0" smtClean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python</a:t>
            </a:r>
          </a:p>
          <a:p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df.filter</a:t>
            </a:r>
            <a:r>
              <a:rPr lang="en-US" dirty="0">
                <a:latin typeface="Consolas" panose="020B0609020204030204" pitchFamily="49" charset="0"/>
              </a:rPr>
              <a:t>(col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") </a:t>
            </a:r>
            <a:r>
              <a:rPr lang="en-US" dirty="0">
                <a:latin typeface="Consolas" panose="020B0609020204030204" pitchFamily="49" charset="0"/>
              </a:rPr>
              <a:t>&lt; 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df.where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SELECT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*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WHERE</a:t>
            </a:r>
          </a:p>
          <a:p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 2</a:t>
            </a:r>
          </a:p>
        </p:txBody>
      </p:sp>
    </p:spTree>
    <p:extLst>
      <p:ext uri="{BB962C8B-B14F-4D97-AF65-F5344CB8AC3E}">
        <p14:creationId xmlns:p14="http://schemas.microsoft.com/office/powerpoint/2010/main" val="5863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Satırlardan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org.apache.spark.sql.Row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schema = </a:t>
            </a:r>
            <a:r>
              <a:rPr lang="en-US" dirty="0" err="1">
                <a:latin typeface="Consolas" panose="020B0609020204030204" pitchFamily="49" charset="0"/>
              </a:rPr>
              <a:t>df.schema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Country", "Other Country", 5L),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 2", "Other Country 3", 1L)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, schema)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df.union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.where("count = 1")</a:t>
            </a:r>
          </a:p>
          <a:p>
            <a:r>
              <a:rPr lang="en-US" dirty="0">
                <a:latin typeface="Consolas" panose="020B0609020204030204" pitchFamily="49" charset="0"/>
              </a:rPr>
              <a:t>.where($"ORIGIN_COUNTRY_NAME" =!= "United States")</a:t>
            </a:r>
          </a:p>
          <a:p>
            <a:r>
              <a:rPr lang="en-US" dirty="0">
                <a:latin typeface="Consolas" panose="020B0609020204030204" pitchFamily="49" charset="0"/>
              </a:rPr>
              <a:t>.show() // get all of them and we'll see our new rows at the </a:t>
            </a:r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Satırlardan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pyspark.sql</a:t>
            </a:r>
            <a:r>
              <a:rPr lang="en-US" dirty="0">
                <a:latin typeface="Consolas" panose="020B0609020204030204" pitchFamily="49" charset="0"/>
              </a:rPr>
              <a:t> import Row</a:t>
            </a:r>
          </a:p>
          <a:p>
            <a:r>
              <a:rPr lang="en-US" dirty="0">
                <a:latin typeface="Consolas" panose="020B0609020204030204" pitchFamily="49" charset="0"/>
              </a:rPr>
              <a:t>schema = </a:t>
            </a:r>
            <a:r>
              <a:rPr lang="en-US" dirty="0" err="1">
                <a:latin typeface="Consolas" panose="020B0609020204030204" pitchFamily="49" charset="0"/>
              </a:rPr>
              <a:t>df.schema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 = [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Country", "Other Country", 5L),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 2", "Other Country 3", 1L)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]</a:t>
            </a:r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parallelizedRows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, schema)%python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df.union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)\</a:t>
            </a:r>
          </a:p>
          <a:p>
            <a:r>
              <a:rPr lang="en-US" dirty="0">
                <a:latin typeface="Consolas" panose="020B0609020204030204" pitchFamily="49" charset="0"/>
              </a:rPr>
              <a:t>.where("count = 1")\</a:t>
            </a:r>
          </a:p>
          <a:p>
            <a:r>
              <a:rPr lang="en-US" dirty="0">
                <a:latin typeface="Consolas" panose="020B0609020204030204" pitchFamily="49" charset="0"/>
              </a:rPr>
              <a:t>.where(col("ORIGIN_COUNTRY_NAME") != "United States")\</a:t>
            </a:r>
          </a:p>
          <a:p>
            <a:r>
              <a:rPr lang="en-US" dirty="0">
                <a:latin typeface="Consolas" panose="020B0609020204030204" pitchFamily="49" charset="0"/>
              </a:rPr>
              <a:t>.show()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Satırları Sıralama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", 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"), </a:t>
            </a:r>
            <a:r>
              <a:rPr lang="en-US" dirty="0">
                <a:latin typeface="Consolas" panose="020B0609020204030204" pitchFamily="49" charset="0"/>
              </a:rPr>
              <a:t>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")).</a:t>
            </a:r>
            <a:r>
              <a:rPr lang="en-US" dirty="0">
                <a:latin typeface="Consolas" panose="020B0609020204030204" pitchFamily="49" charset="0"/>
              </a:rPr>
              <a:t>show(5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", 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"), </a:t>
            </a:r>
            <a:r>
              <a:rPr lang="en-US" dirty="0">
                <a:latin typeface="Consolas" panose="020B0609020204030204" pitchFamily="49" charset="0"/>
              </a:rPr>
              <a:t>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Repartition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Coalesce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", 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"), </a:t>
            </a:r>
            <a:r>
              <a:rPr lang="en-US" dirty="0">
                <a:latin typeface="Consolas" panose="020B0609020204030204" pitchFamily="49" charset="0"/>
              </a:rPr>
              <a:t>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")).</a:t>
            </a:r>
            <a:r>
              <a:rPr lang="en-US" dirty="0">
                <a:latin typeface="Consolas" panose="020B0609020204030204" pitchFamily="49" charset="0"/>
              </a:rPr>
              <a:t>show(5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", 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"), </a:t>
            </a:r>
            <a:r>
              <a:rPr lang="en-US" dirty="0">
                <a:latin typeface="Consolas" panose="020B0609020204030204" pitchFamily="49" charset="0"/>
              </a:rPr>
              <a:t>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")).</a:t>
            </a:r>
            <a:r>
              <a:rPr lang="en-US" dirty="0">
                <a:latin typeface="Consolas" panose="020B0609020204030204" pitchFamily="49" charset="0"/>
              </a:rPr>
              <a:t>show(5)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Şema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40525" y="1359750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Yapısal veya yarı yapısal veri okunurken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çıkarımda bulunabilir.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ETL amacı varsa kullanıcı elle şema tanımlaması iyidir.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Bir şema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StructType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türündedir ve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StructFields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’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lardan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oluşur.</a:t>
            </a:r>
          </a:p>
          <a:p>
            <a:pPr lvl="1">
              <a:lnSpc>
                <a:spcPct val="150000"/>
              </a:lnSpc>
            </a:pP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benimSemam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Array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StructField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sirano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",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IntegerType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),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StructField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("isim",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StringType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),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StructField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("meslek",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StringType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tr-TR" sz="12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df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spark.read.format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csv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).</a:t>
            </a:r>
            <a:r>
              <a:rPr lang="tr-TR" sz="12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schema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benimSemam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).</a:t>
            </a:r>
            <a:r>
              <a:rPr lang="tr-TR" sz="12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load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/</a:t>
            </a:r>
            <a:r>
              <a:rPr lang="tr-TR" sz="12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dosya_yolu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/dosya.csv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  <a:endParaRPr lang="tr-TR" sz="12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53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462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Sütunlar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772912"/>
            <a:ext cx="103211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Sütun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dışında olamaz.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Row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olmadan sütun olamaz.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Her bir sütun aynı veri tipinde olduğundan bir ifade aynı anda bir sütuna uygulanarak dönüşüm yapılır.</a:t>
            </a:r>
          </a:p>
          <a:p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Consolas" panose="020B0609020204030204" pitchFamily="49" charset="0"/>
              </a:rPr>
              <a:t>%</a:t>
            </a:r>
            <a:r>
              <a:rPr lang="tr-TR" sz="1600" dirty="0" err="1">
                <a:latin typeface="Consolas" panose="020B0609020204030204" pitchFamily="49" charset="0"/>
              </a:rPr>
              <a:t>scala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import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org.apache.spark.sql.functions</a:t>
            </a:r>
            <a:r>
              <a:rPr lang="tr-TR" sz="1600" dirty="0">
                <a:latin typeface="Consolas" panose="020B0609020204030204" pitchFamily="49" charset="0"/>
              </a:rPr>
              <a:t>.{</a:t>
            </a:r>
            <a:r>
              <a:rPr lang="tr-TR" sz="1600" dirty="0" err="1">
                <a:latin typeface="Consolas" panose="020B0609020204030204" pitchFamily="49" charset="0"/>
              </a:rPr>
              <a:t>col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 err="1">
                <a:latin typeface="Consolas" panose="020B0609020204030204" pitchFamily="49" charset="0"/>
              </a:rPr>
              <a:t>column</a:t>
            </a: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col</a:t>
            </a:r>
            <a:r>
              <a:rPr lang="tr-TR" sz="1600" dirty="0" smtClean="0">
                <a:latin typeface="Consolas" panose="020B0609020204030204" pitchFamily="49" charset="0"/>
              </a:rPr>
              <a:t>("</a:t>
            </a:r>
            <a:r>
              <a:rPr lang="tr-TR" sz="1600" dirty="0" err="1" smtClean="0">
                <a:latin typeface="Consolas" panose="020B0609020204030204" pitchFamily="49" charset="0"/>
              </a:rPr>
              <a:t>sutunIsmi</a:t>
            </a:r>
            <a:r>
              <a:rPr lang="tr-TR" sz="1600" dirty="0" smtClean="0">
                <a:latin typeface="Consolas" panose="020B0609020204030204" pitchFamily="49" charset="0"/>
              </a:rPr>
              <a:t>")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column</a:t>
            </a:r>
            <a:r>
              <a:rPr lang="tr-TR" sz="1600" dirty="0" smtClean="0">
                <a:latin typeface="Consolas" panose="020B0609020204030204" pitchFamily="49" charset="0"/>
              </a:rPr>
              <a:t>("</a:t>
            </a:r>
            <a:r>
              <a:rPr lang="tr-TR" sz="1600" dirty="0" err="1" smtClean="0">
                <a:latin typeface="Consolas" panose="020B0609020204030204" pitchFamily="49" charset="0"/>
              </a:rPr>
              <a:t>sutunIsmi</a:t>
            </a:r>
            <a:r>
              <a:rPr lang="tr-TR" sz="1600" dirty="0" smtClean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tr-TR" sz="1600" dirty="0">
                <a:latin typeface="Consolas" panose="020B0609020204030204" pitchFamily="49" charset="0"/>
              </a:rPr>
              <a:t>$</a:t>
            </a:r>
            <a:r>
              <a:rPr lang="tr-TR" sz="1600" dirty="0" smtClean="0">
                <a:latin typeface="Consolas" panose="020B0609020204030204" pitchFamily="49" charset="0"/>
              </a:rPr>
              <a:t>"</a:t>
            </a:r>
            <a:r>
              <a:rPr lang="tr-TR" sz="1600" dirty="0" err="1" smtClean="0">
                <a:latin typeface="Consolas" panose="020B0609020204030204" pitchFamily="49" charset="0"/>
              </a:rPr>
              <a:t>sutunIsmi</a:t>
            </a:r>
            <a:r>
              <a:rPr lang="tr-TR" sz="1600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tr-TR" sz="1600" dirty="0" smtClean="0">
                <a:latin typeface="Consolas" panose="020B0609020204030204" pitchFamily="49" charset="0"/>
              </a:rPr>
              <a:t>'</a:t>
            </a:r>
            <a:r>
              <a:rPr lang="tr-TR" sz="1600" dirty="0" err="1" smtClean="0">
                <a:latin typeface="Consolas" panose="020B0609020204030204" pitchFamily="49" charset="0"/>
              </a:rPr>
              <a:t>sutunIsmi</a:t>
            </a:r>
            <a:endParaRPr lang="tr-TR" sz="1600" dirty="0" smtClean="0">
              <a:latin typeface="Consolas" panose="020B0609020204030204" pitchFamily="49" charset="0"/>
            </a:endParaRPr>
          </a:p>
          <a:p>
            <a:pPr lvl="1"/>
            <a:r>
              <a:rPr lang="tr-TR" sz="1600" dirty="0" err="1" smtClean="0">
                <a:latin typeface="Consolas" panose="020B0609020204030204" pitchFamily="49" charset="0"/>
              </a:rPr>
              <a:t>df.col</a:t>
            </a:r>
            <a:r>
              <a:rPr lang="tr-TR" sz="1600" dirty="0" smtClean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  <a:endParaRPr lang="tr-TR" sz="1600" dirty="0" smtClean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pyspark.sql.functions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import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column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</a:t>
            </a:r>
            <a:r>
              <a:rPr lang="tr-TR" sz="16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600" dirty="0" err="1" smtClean="0">
                <a:latin typeface="Consolas" panose="020B0609020204030204" pitchFamily="49" charset="0"/>
              </a:rPr>
              <a:t>sutunIsmi</a:t>
            </a:r>
            <a:r>
              <a:rPr lang="tr-TR" sz="16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column</a:t>
            </a:r>
            <a:r>
              <a:rPr lang="tr-TR" sz="16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600" dirty="0" err="1" smtClean="0">
                <a:latin typeface="Consolas" panose="020B0609020204030204" pitchFamily="49" charset="0"/>
              </a:rPr>
              <a:t>sutunIsmi</a:t>
            </a:r>
            <a:r>
              <a:rPr lang="tr-TR" sz="16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df.col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 smtClean="0">
                <a:latin typeface="Consolas" panose="020B0609020204030204" pitchFamily="49" charset="0"/>
              </a:rPr>
              <a:t>")</a:t>
            </a: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462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Expressions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772912"/>
            <a:ext cx="1032115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Bir veya daha fazla değer üzerinde dönüşüm (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transformation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) tanımlayan ifadedir.</a:t>
            </a:r>
          </a:p>
          <a:p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Consolas" panose="020B0609020204030204" pitchFamily="49" charset="0"/>
              </a:rPr>
              <a:t>%</a:t>
            </a:r>
            <a:r>
              <a:rPr lang="tr-TR" sz="1600" dirty="0" err="1">
                <a:latin typeface="Consolas" panose="020B0609020204030204" pitchFamily="49" charset="0"/>
              </a:rPr>
              <a:t>scala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import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org.apache.spark.sql.functions</a:t>
            </a:r>
            <a:r>
              <a:rPr lang="tr-TR" sz="1600" dirty="0" smtClean="0">
                <a:latin typeface="Consolas" panose="020B0609020204030204" pitchFamily="49" charset="0"/>
              </a:rPr>
              <a:t>.{</a:t>
            </a:r>
            <a:r>
              <a:rPr lang="tr-TR" sz="1600" dirty="0" err="1" smtClean="0">
                <a:latin typeface="Consolas" panose="020B0609020204030204" pitchFamily="49" charset="0"/>
              </a:rPr>
              <a:t>expr</a:t>
            </a:r>
            <a:r>
              <a:rPr lang="tr-TR" sz="1600" dirty="0" smtClean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expr</a:t>
            </a:r>
            <a:r>
              <a:rPr lang="tr-TR" sz="1600" dirty="0" smtClean="0">
                <a:latin typeface="Consolas" panose="020B0609020204030204" pitchFamily="49" charset="0"/>
              </a:rPr>
              <a:t>("</a:t>
            </a:r>
            <a:r>
              <a:rPr lang="tr-TR" sz="1600" dirty="0" err="1" smtClean="0">
                <a:latin typeface="Consolas" panose="020B0609020204030204" pitchFamily="49" charset="0"/>
              </a:rPr>
              <a:t>ilkSutun</a:t>
            </a:r>
            <a:r>
              <a:rPr lang="tr-TR" sz="1600" dirty="0" smtClean="0">
                <a:latin typeface="Consolas" panose="020B0609020204030204" pitchFamily="49" charset="0"/>
              </a:rPr>
              <a:t> &lt; </a:t>
            </a:r>
            <a:r>
              <a:rPr lang="tr-TR" sz="1600" dirty="0" err="1" smtClean="0">
                <a:latin typeface="Consolas" panose="020B0609020204030204" pitchFamily="49" charset="0"/>
              </a:rPr>
              <a:t>ikinciSutun</a:t>
            </a:r>
            <a:r>
              <a:rPr lang="tr-TR" sz="1600" dirty="0" smtClean="0">
                <a:latin typeface="Consolas" panose="020B0609020204030204" pitchFamily="49" charset="0"/>
              </a:rPr>
              <a:t>") </a:t>
            </a:r>
            <a:r>
              <a:rPr lang="tr-TR" sz="1600" dirty="0"/>
              <a:t/>
            </a:r>
            <a:br>
              <a:rPr lang="tr-TR" sz="1600" dirty="0"/>
            </a:br>
            <a:endParaRPr lang="tr-TR" sz="1600" dirty="0" smtClean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endParaRPr lang="tr-TR" sz="1600" dirty="0" smtClean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pyspark.sql.functions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import</a:t>
            </a:r>
            <a:r>
              <a:rPr lang="tr-TR" sz="16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expr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expr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ilkSutun</a:t>
            </a:r>
            <a:r>
              <a:rPr lang="tr-TR" sz="1600" dirty="0">
                <a:latin typeface="Consolas" panose="020B0609020204030204" pitchFamily="49" charset="0"/>
              </a:rPr>
              <a:t> &lt; </a:t>
            </a:r>
            <a:r>
              <a:rPr lang="tr-TR" sz="1600" dirty="0" err="1">
                <a:latin typeface="Consolas" panose="020B0609020204030204" pitchFamily="49" charset="0"/>
              </a:rPr>
              <a:t>ikinciSutun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767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462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Rows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772912"/>
            <a:ext cx="103211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her bir satırı,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array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Sütun ifadeleri aslında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Row’un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ilgili elemanı üzerine uygulanır.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ilk satırını çağırmak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Consolas" panose="020B0609020204030204" pitchFamily="49" charset="0"/>
              </a:rPr>
              <a:t>%</a:t>
            </a:r>
            <a:r>
              <a:rPr lang="tr-TR" sz="1600" dirty="0" err="1">
                <a:latin typeface="Consolas" panose="020B0609020204030204" pitchFamily="49" charset="0"/>
              </a:rPr>
              <a:t>scala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 smtClean="0">
                <a:latin typeface="Consolas" panose="020B0609020204030204" pitchFamily="49" charset="0"/>
              </a:rPr>
              <a:t>df.first</a:t>
            </a:r>
            <a:r>
              <a:rPr lang="tr-TR" sz="1600" dirty="0" smtClean="0"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57314" y="3105725"/>
            <a:ext cx="258436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Row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yaratmak: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57314" y="3769619"/>
            <a:ext cx="571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org.apache.spark.sql.Row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benimRow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Row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Selam</a:t>
            </a:r>
            <a:r>
              <a:rPr lang="en-US" dirty="0" smtClean="0">
                <a:latin typeface="Consolas" panose="020B0609020204030204" pitchFamily="49" charset="0"/>
              </a:rPr>
              <a:t>", </a:t>
            </a:r>
            <a:r>
              <a:rPr lang="en-US" dirty="0">
                <a:latin typeface="Consolas" panose="020B0609020204030204" pitchFamily="49" charset="0"/>
              </a:rPr>
              <a:t>null, 1, false)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python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pyspark.sql</a:t>
            </a:r>
            <a:r>
              <a:rPr lang="en-US" dirty="0">
                <a:latin typeface="Consolas" panose="020B0609020204030204" pitchFamily="49" charset="0"/>
              </a:rPr>
              <a:t> import Row</a:t>
            </a:r>
          </a:p>
          <a:p>
            <a:r>
              <a:rPr lang="tr-TR" dirty="0" err="1" smtClean="0">
                <a:latin typeface="Consolas" panose="020B0609020204030204" pitchFamily="49" charset="0"/>
              </a:rPr>
              <a:t>benimRow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Row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Selam</a:t>
            </a:r>
            <a:r>
              <a:rPr lang="en-US" dirty="0" smtClean="0">
                <a:latin typeface="Consolas" panose="020B0609020204030204" pitchFamily="49" charset="0"/>
              </a:rPr>
              <a:t>", </a:t>
            </a:r>
            <a:r>
              <a:rPr lang="en-US" dirty="0">
                <a:latin typeface="Consolas" panose="020B0609020204030204" pitchFamily="49" charset="0"/>
              </a:rPr>
              <a:t>None, 1, False)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670998" y="2434906"/>
            <a:ext cx="2197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df.first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7496071" y="3674311"/>
            <a:ext cx="52452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 smtClean="0">
                <a:latin typeface="Consolas" panose="020B0609020204030204" pitchFamily="49" charset="0"/>
              </a:rPr>
              <a:t>(0</a:t>
            </a:r>
            <a:r>
              <a:rPr lang="en-US" dirty="0">
                <a:latin typeface="Consolas" panose="020B0609020204030204" pitchFamily="49" charset="0"/>
              </a:rPr>
              <a:t>) // type Any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 smtClean="0">
                <a:latin typeface="Consolas" panose="020B0609020204030204" pitchFamily="49" charset="0"/>
              </a:rPr>
              <a:t>(0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</a:rPr>
              <a:t>asInstanceOf</a:t>
            </a:r>
            <a:r>
              <a:rPr lang="en-US" dirty="0">
                <a:latin typeface="Consolas" panose="020B0609020204030204" pitchFamily="49" charset="0"/>
              </a:rPr>
              <a:t>[String] </a:t>
            </a:r>
            <a:r>
              <a:rPr lang="tr-TR" dirty="0" err="1" smtClean="0">
                <a:latin typeface="Consolas" panose="020B0609020204030204" pitchFamily="49" charset="0"/>
              </a:rPr>
              <a:t>benimRow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getString</a:t>
            </a:r>
            <a:r>
              <a:rPr lang="en-US" dirty="0" smtClean="0">
                <a:latin typeface="Consolas" panose="020B0609020204030204" pitchFamily="49" charset="0"/>
              </a:rPr>
              <a:t>(0</a:t>
            </a:r>
            <a:r>
              <a:rPr lang="en-US" dirty="0">
                <a:latin typeface="Consolas" panose="020B0609020204030204" pitchFamily="49" charset="0"/>
              </a:rPr>
              <a:t>) // String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getInt</a:t>
            </a:r>
            <a:r>
              <a:rPr lang="en-US" dirty="0" smtClean="0">
                <a:latin typeface="Consolas" panose="020B0609020204030204" pitchFamily="49" charset="0"/>
              </a:rPr>
              <a:t>(2</a:t>
            </a:r>
            <a:r>
              <a:rPr lang="en-US" dirty="0">
                <a:latin typeface="Consolas" panose="020B0609020204030204" pitchFamily="49" charset="0"/>
              </a:rPr>
              <a:t>) // String</a:t>
            </a: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 smtClean="0">
                <a:latin typeface="Consolas" panose="020B0609020204030204" pitchFamily="49" charset="0"/>
              </a:rPr>
              <a:t>[0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 smtClean="0">
                <a:latin typeface="Consolas" panose="020B0609020204030204" pitchFamily="49" charset="0"/>
              </a:rPr>
              <a:t>[2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20" name="Düz Bağlayıcı 19"/>
          <p:cNvCxnSpPr/>
          <p:nvPr/>
        </p:nvCxnSpPr>
        <p:spPr>
          <a:xfrm>
            <a:off x="326733" y="3210600"/>
            <a:ext cx="11572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ikdörtgen 1"/>
          <p:cNvSpPr/>
          <p:nvPr/>
        </p:nvSpPr>
        <p:spPr>
          <a:xfrm>
            <a:off x="1340639" y="1288301"/>
            <a:ext cx="9366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load</a:t>
            </a:r>
            <a:r>
              <a:rPr lang="en-US" dirty="0" smtClean="0">
                <a:latin typeface="Consolas" panose="020B0609020204030204" pitchFamily="49" charset="0"/>
              </a:rPr>
              <a:t>("/</a:t>
            </a:r>
            <a:r>
              <a:rPr lang="tr-TR" dirty="0" err="1" smtClean="0">
                <a:latin typeface="Consolas" panose="020B0609020204030204" pitchFamily="49" charset="0"/>
              </a:rPr>
              <a:t>dosya_yolu</a:t>
            </a:r>
            <a:r>
              <a:rPr lang="tr-TR" dirty="0" smtClean="0">
                <a:latin typeface="Consolas" panose="020B0609020204030204" pitchFamily="49" charset="0"/>
              </a:rPr>
              <a:t>/dosya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json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df.createOrReplaceTempView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err="1" smtClean="0">
                <a:latin typeface="Consolas" panose="020B0609020204030204" pitchFamily="49" charset="0"/>
              </a:rPr>
              <a:t>SQLTablosu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load("/</a:t>
            </a:r>
            <a:r>
              <a:rPr lang="tr-TR" dirty="0" err="1">
                <a:latin typeface="Consolas" panose="020B0609020204030204" pitchFamily="49" charset="0"/>
              </a:rPr>
              <a:t>dosya_yolu</a:t>
            </a:r>
            <a:r>
              <a:rPr lang="tr-TR" dirty="0">
                <a:latin typeface="Consolas" panose="020B0609020204030204" pitchFamily="49" charset="0"/>
              </a:rPr>
              <a:t>/dosya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df.createOrReplaceTempView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SQLTablosu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1452030" y="240835"/>
            <a:ext cx="9144000" cy="89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Yaratmak</a:t>
            </a:r>
            <a:b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setinden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ouyarak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Yaratmak Elle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3724" y="1267098"/>
            <a:ext cx="10882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org.apache.spark.sql.Row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org.apache.spark.sql.types</a:t>
            </a:r>
            <a:r>
              <a:rPr lang="en-US" dirty="0">
                <a:latin typeface="Consolas" panose="020B0609020204030204" pitchFamily="49" charset="0"/>
              </a:rPr>
              <a:t>.{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LongType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myManualSchema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(Array(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err="1" smtClean="0">
                <a:latin typeface="Consolas" panose="020B0609020204030204" pitchFamily="49" charset="0"/>
              </a:rPr>
              <a:t>sirano</a:t>
            </a:r>
            <a:r>
              <a:rPr lang="en-US" dirty="0" smtClean="0">
                <a:latin typeface="Consolas" panose="020B0609020204030204" pitchFamily="49" charset="0"/>
              </a:rPr>
              <a:t>", </a:t>
            </a:r>
            <a:r>
              <a:rPr lang="tr-TR" dirty="0" err="1" smtClean="0">
                <a:latin typeface="Consolas" panose="020B0609020204030204" pitchFamily="49" charset="0"/>
              </a:rPr>
              <a:t>Integer</a:t>
            </a:r>
            <a:r>
              <a:rPr lang="en-US" dirty="0" smtClean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, true),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gelir</a:t>
            </a:r>
            <a:r>
              <a:rPr lang="en-US" dirty="0" smtClean="0">
                <a:latin typeface="Consolas" panose="020B0609020204030204" pitchFamily="49" charset="0"/>
              </a:rPr>
              <a:t>", </a:t>
            </a:r>
            <a:r>
              <a:rPr lang="tr-TR" dirty="0" err="1" smtClean="0">
                <a:latin typeface="Consolas" panose="020B0609020204030204" pitchFamily="49" charset="0"/>
              </a:rPr>
              <a:t>Long</a:t>
            </a:r>
            <a:r>
              <a:rPr lang="en-US" dirty="0" smtClean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, true),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meslek</a:t>
            </a:r>
            <a:r>
              <a:rPr lang="en-US" dirty="0" smtClean="0">
                <a:latin typeface="Consolas" panose="020B0609020204030204" pitchFamily="49" charset="0"/>
              </a:rPr>
              <a:t>", </a:t>
            </a:r>
            <a:r>
              <a:rPr lang="tr-TR" dirty="0" err="1" smtClean="0"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, false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))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myRows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</a:rPr>
              <a:t>(Row(</a:t>
            </a:r>
            <a:r>
              <a:rPr lang="tr-TR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tr-TR" dirty="0" smtClean="0">
                <a:latin typeface="Consolas" panose="020B0609020204030204" pitchFamily="49" charset="0"/>
              </a:rPr>
              <a:t>3000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latin typeface="Consolas" panose="020B0609020204030204" pitchFamily="49" charset="0"/>
              </a:rPr>
              <a:t>null</a:t>
            </a:r>
            <a:r>
              <a:rPr lang="en-US" dirty="0" smtClean="0">
                <a:latin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myRDD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myRows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myDf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myRDD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myManualSchema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myDf</a:t>
            </a:r>
            <a:r>
              <a:rPr lang="en-US" dirty="0" err="1">
                <a:latin typeface="Consolas" panose="020B0609020204030204" pitchFamily="49" charset="0"/>
              </a:rPr>
              <a:t>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5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 ve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SelectExpr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3724" y="1267098"/>
            <a:ext cx="10882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Roboto"/>
                <a:cs typeface="Arial" panose="020B0604020202020204" pitchFamily="34" charset="0"/>
              </a:rPr>
              <a:t>SQL SELECT ifadelerini kullanmayı sağlar</a:t>
            </a:r>
            <a:endParaRPr lang="en-US" dirty="0">
              <a:latin typeface="Roboto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696308" y="22547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tr-TR" dirty="0" smtClean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tr-TR" dirty="0" smtClean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tr-TR" dirty="0" smtClean="0">
                <a:latin typeface="Consolas" panose="020B0609020204030204" pitchFamily="49" charset="0"/>
              </a:rPr>
              <a:t>SUTUN_ADI_1,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LIMIT 2</a:t>
            </a:r>
          </a:p>
        </p:txBody>
      </p:sp>
    </p:spTree>
    <p:extLst>
      <p:ext uri="{BB962C8B-B14F-4D97-AF65-F5344CB8AC3E}">
        <p14:creationId xmlns:p14="http://schemas.microsoft.com/office/powerpoint/2010/main" val="13483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 ve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SelectExpr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85671" y="2102360"/>
            <a:ext cx="43174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tr-TR" dirty="0" smtClean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tr-TR" dirty="0" smtClean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r>
              <a:rPr lang="en-US" dirty="0" smtClean="0">
                <a:latin typeface="Consolas" panose="020B0609020204030204" pitchFamily="49" charset="0"/>
              </a:rPr>
              <a:t>").</a:t>
            </a:r>
            <a:r>
              <a:rPr lang="en-US" dirty="0">
                <a:latin typeface="Consolas" panose="020B0609020204030204" pitchFamily="49" charset="0"/>
              </a:rPr>
              <a:t>show(2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tr-TR" dirty="0" smtClean="0">
                <a:latin typeface="Consolas" panose="020B0609020204030204" pitchFamily="49" charset="0"/>
              </a:rPr>
              <a:t>SUTUN_ADI_1,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</a:rPr>
              <a:t>SUTUN_ADI_2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LIMIT 2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5588928" y="1720444"/>
            <a:ext cx="73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org.apache.spark.sql.functions</a:t>
            </a:r>
            <a:r>
              <a:rPr lang="en-US" sz="1400" dirty="0">
                <a:latin typeface="Consolas" panose="020B0609020204030204" pitchFamily="49" charset="0"/>
              </a:rPr>
              <a:t>.{expr, col, column}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df.select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df.col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	      </a:t>
            </a:r>
            <a:r>
              <a:rPr lang="en-US" dirty="0" smtClean="0">
                <a:latin typeface="Consolas" panose="020B0609020204030204" pitchFamily="49" charset="0"/>
              </a:rPr>
              <a:t>col("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latin typeface="Consolas" panose="020B0609020204030204" pitchFamily="49" charset="0"/>
              </a:rPr>
              <a:t>column("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latin typeface="Consolas" panose="020B0609020204030204" pitchFamily="49" charset="0"/>
              </a:rPr>
              <a:t>$"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latin typeface="Consolas" panose="020B0609020204030204" pitchFamily="49" charset="0"/>
              </a:rPr>
              <a:t>expr("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")).</a:t>
            </a:r>
            <a:r>
              <a:rPr lang="en-US" dirty="0">
                <a:latin typeface="Consolas" panose="020B0609020204030204" pitchFamily="49" charset="0"/>
              </a:rPr>
              <a:t>show(2)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python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pyspark.sql.functions</a:t>
            </a:r>
            <a:r>
              <a:rPr lang="en-US" sz="1400" dirty="0">
                <a:latin typeface="Consolas" panose="020B0609020204030204" pitchFamily="49" charset="0"/>
              </a:rPr>
              <a:t> import expr, col, column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df.select</a:t>
            </a:r>
            <a:r>
              <a:rPr lang="en-US" dirty="0" smtClean="0">
                <a:latin typeface="Consolas" panose="020B0609020204030204" pitchFamily="49" charset="0"/>
              </a:rPr>
              <a:t>(expr("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latin typeface="Consolas" panose="020B0609020204030204" pitchFamily="49" charset="0"/>
              </a:rPr>
              <a:t>col("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latin typeface="Consolas" panose="020B0609020204030204" pitchFamily="49" charset="0"/>
              </a:rPr>
              <a:t>column("</a:t>
            </a:r>
            <a:r>
              <a:rPr lang="tr-TR" dirty="0" smtClean="0">
                <a:latin typeface="Consolas" panose="020B0609020204030204" pitchFamily="49" charset="0"/>
              </a:rPr>
              <a:t>SUTUN_ADI_1</a:t>
            </a:r>
            <a:r>
              <a:rPr lang="en-US" dirty="0" smtClean="0">
                <a:latin typeface="Consolas" panose="020B0609020204030204" pitchFamily="49" charset="0"/>
              </a:rPr>
              <a:t>")).</a:t>
            </a:r>
            <a:r>
              <a:rPr lang="en-US" dirty="0">
                <a:latin typeface="Consolas" panose="020B0609020204030204" pitchFamily="49" charset="0"/>
              </a:rPr>
              <a:t>show(2)</a:t>
            </a:r>
          </a:p>
        </p:txBody>
      </p:sp>
      <p:cxnSp>
        <p:nvCxnSpPr>
          <p:cNvPr id="19" name="Düz Bağlayıcı 18"/>
          <p:cNvCxnSpPr/>
          <p:nvPr/>
        </p:nvCxnSpPr>
        <p:spPr>
          <a:xfrm>
            <a:off x="4943789" y="1137064"/>
            <a:ext cx="20097" cy="470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1129</Words>
  <Application>Microsoft Office PowerPoint</Application>
  <PresentationFormat>Geniş ekran</PresentationFormat>
  <Paragraphs>281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Constantia</vt:lpstr>
      <vt:lpstr>Roboto</vt:lpstr>
      <vt:lpstr>Verdana</vt:lpstr>
      <vt:lpstr>Wingdings</vt:lpstr>
      <vt:lpstr>Office Teması</vt:lpstr>
      <vt:lpstr>Yapısal API Temel Operasyonlar</vt:lpstr>
      <vt:lpstr>Şema</vt:lpstr>
      <vt:lpstr>Sütunlar</vt:lpstr>
      <vt:lpstr>Expressions</vt:lpstr>
      <vt:lpstr>Rows</vt:lpstr>
      <vt:lpstr>PowerPoint Sunusu</vt:lpstr>
      <vt:lpstr>DataFrame Yaratmak Elle</vt:lpstr>
      <vt:lpstr>Select ve SelectExpr</vt:lpstr>
      <vt:lpstr>Select ve SelectExpr</vt:lpstr>
      <vt:lpstr>Sütun Ekleme</vt:lpstr>
      <vt:lpstr>Sütun Yeniden Adlandırma</vt:lpstr>
      <vt:lpstr>Sütun Düşürme</vt:lpstr>
      <vt:lpstr>Sütun Veri Tipini Değiştirme</vt:lpstr>
      <vt:lpstr>Satırları Filtreleme</vt:lpstr>
      <vt:lpstr>Satırlardan DataFrame Yaratma</vt:lpstr>
      <vt:lpstr>Satırlardan DataFrame Yaratma</vt:lpstr>
      <vt:lpstr>Satırları Sıralama</vt:lpstr>
      <vt:lpstr>Repartition ve Coalesce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68</cp:revision>
  <dcterms:created xsi:type="dcterms:W3CDTF">2018-03-04T09:30:49Z</dcterms:created>
  <dcterms:modified xsi:type="dcterms:W3CDTF">2018-04-06T19:42:32Z</dcterms:modified>
</cp:coreProperties>
</file>