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1" r:id="rId3"/>
    <p:sldId id="272" r:id="rId4"/>
    <p:sldId id="273" r:id="rId5"/>
    <p:sldId id="274" r:id="rId6"/>
    <p:sldId id="267" r:id="rId7"/>
    <p:sldId id="268" r:id="rId8"/>
    <p:sldId id="275" r:id="rId9"/>
    <p:sldId id="269" r:id="rId10"/>
    <p:sldId id="266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167" autoAdjust="0"/>
  </p:normalViewPr>
  <p:slideViewPr>
    <p:cSldViewPr snapToGrid="0">
      <p:cViewPr>
        <p:scale>
          <a:sx n="100" d="100"/>
          <a:sy n="100" d="100"/>
        </p:scale>
        <p:origin x="168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24" y="471790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69625" y="3348645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Low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Level API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Low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Level API (RDD </a:t>
            </a:r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</a:t>
            </a:r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884255"/>
            <a:ext cx="99085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Mümkün olduğunca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Structured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API kullanın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Yeni başlayanlar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Structured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API kullansın</a:t>
            </a:r>
          </a:p>
          <a:p>
            <a:pPr>
              <a:lnSpc>
                <a:spcPct val="150000"/>
              </a:lnSpc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Ancak;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Aradığınız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fonksiyonaliteyi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bulamadıysanız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Uzmansanız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Yapısal olmayan veriyle uğraşıyorsanız</a:t>
            </a:r>
          </a:p>
          <a:p>
            <a:pPr>
              <a:lnSpc>
                <a:spcPct val="150000"/>
              </a:lnSpc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Faydaları;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Zaten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Yapısal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API operasyonları bu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API’ye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çevriliyor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Hata anlama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yeteneğini geliştirir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829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Low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Level API (RDD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976316"/>
            <a:ext cx="99085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404041"/>
                </a:solidFill>
                <a:latin typeface="Roboto"/>
              </a:rPr>
              <a:t>Resilient </a:t>
            </a:r>
            <a:r>
              <a:rPr lang="en-US" sz="2400" dirty="0">
                <a:solidFill>
                  <a:srgbClr val="404041"/>
                </a:solidFill>
                <a:latin typeface="Roboto"/>
              </a:rPr>
              <a:t>Distributed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Roboto"/>
              </a:rPr>
              <a:t>Dataset (RDD) 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Bir RDD bir çok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immutable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(sabit, değişmez) nesne yığınlarından oluşur</a:t>
            </a:r>
            <a:r>
              <a:rPr lang="en-US" sz="2400" dirty="0" smtClean="0">
                <a:solidFill>
                  <a:srgbClr val="404041"/>
                </a:solidFill>
                <a:latin typeface="Roboto"/>
              </a:rPr>
              <a:t>.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Spark’ta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gerçekleşen tüm işler;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Yeni bir RDD yaratma,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Mevcut bir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RDD’yi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başka bir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RDD’ye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dönüştürme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RDD’ler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üzerinde hesaplamalar yapıp bir sonuç üretme</a:t>
            </a:r>
          </a:p>
          <a:p>
            <a:pPr marL="0" lvl="1" indent="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Nesne yığınları/parçalar,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cluster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üzerinde dağıtılır.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836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40931" y="436983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RDD Oluşturmak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69767" y="1581817"/>
            <a:ext cx="99085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Dışarıdan veriyi kullanarak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dosyaRDD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sc.textFile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>
                <a:solidFill>
                  <a:prstClr val="black"/>
                </a:solidFill>
                <a:latin typeface="Consolas" panose="020B0609020204030204" pitchFamily="49" charset="0"/>
              </a:rPr>
              <a:t>"/</a:t>
            </a:r>
            <a:r>
              <a:rPr lang="tr-T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hdfs</a:t>
            </a:r>
            <a:r>
              <a:rPr lang="tr-TR" sz="2400" dirty="0">
                <a:solidFill>
                  <a:prstClr val="black"/>
                </a:solidFill>
                <a:latin typeface="Consolas" panose="020B0609020204030204" pitchFamily="49" charset="0"/>
              </a:rPr>
              <a:t>/benimDosyam.txt</a:t>
            </a:r>
            <a:r>
              <a:rPr lang="tr-TR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"</a:t>
            </a:r>
            <a:r>
              <a:rPr lang="tr-TR" sz="24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)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Mevcut bir veriyi parçalayıp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cluster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üzerine dağıtarak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sayilar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sc.parallelize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Seq</a:t>
            </a:r>
            <a:r>
              <a:rPr lang="tr-TR" sz="2400" dirty="0">
                <a:solidFill>
                  <a:prstClr val="black"/>
                </a:solidFill>
                <a:latin typeface="Consolas" panose="020B0609020204030204" pitchFamily="49" charset="0"/>
              </a:rPr>
              <a:t>(1,2,3,4,5,6,7,8))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 smtClean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3971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RDD Operasyonları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210445" y="948958"/>
            <a:ext cx="32560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b="1" dirty="0" err="1" smtClean="0">
                <a:solidFill>
                  <a:srgbClr val="0070C0"/>
                </a:solidFill>
                <a:latin typeface="Roboto"/>
              </a:rPr>
              <a:t>Transformation</a:t>
            </a:r>
            <a:endParaRPr lang="tr-TR" sz="2800" b="1" dirty="0" smtClean="0">
              <a:solidFill>
                <a:srgbClr val="0070C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map</a:t>
            </a:r>
            <a:r>
              <a:rPr lang="tr-TR" sz="24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filter</a:t>
            </a:r>
            <a:r>
              <a:rPr lang="tr-TR" sz="24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flatMap</a:t>
            </a:r>
            <a:r>
              <a:rPr lang="tr-TR" sz="24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sample</a:t>
            </a:r>
            <a:r>
              <a:rPr lang="tr-TR" sz="24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repartition</a:t>
            </a:r>
            <a:r>
              <a:rPr lang="tr-TR" sz="24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join</a:t>
            </a:r>
            <a:r>
              <a:rPr lang="tr-TR" sz="24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6911423" y="1050550"/>
            <a:ext cx="42606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b="1" dirty="0">
                <a:solidFill>
                  <a:srgbClr val="0070C0"/>
                </a:solidFill>
                <a:latin typeface="Roboto"/>
              </a:rPr>
              <a:t>Action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reduce</a:t>
            </a:r>
            <a:r>
              <a:rPr lang="tr-TR" sz="24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collect</a:t>
            </a:r>
            <a:r>
              <a:rPr lang="tr-TR" sz="24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count</a:t>
            </a:r>
            <a:r>
              <a:rPr lang="tr-TR" sz="24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take</a:t>
            </a:r>
            <a:r>
              <a:rPr lang="tr-TR" sz="24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saveAsTextFile</a:t>
            </a:r>
            <a:r>
              <a:rPr lang="tr-TR" sz="24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takeSample</a:t>
            </a:r>
            <a:r>
              <a:rPr lang="tr-TR" sz="2400" dirty="0" smtClean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 smtClean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710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kış Çizelgesi: Belge 91"/>
          <p:cNvSpPr/>
          <p:nvPr/>
        </p:nvSpPr>
        <p:spPr>
          <a:xfrm>
            <a:off x="448528" y="1278918"/>
            <a:ext cx="1537831" cy="3998088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40931" y="161995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Basit Bir Uygulama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up 18"/>
          <p:cNvGrpSpPr/>
          <p:nvPr/>
        </p:nvGrpSpPr>
        <p:grpSpPr>
          <a:xfrm>
            <a:off x="3714893" y="2797651"/>
            <a:ext cx="418936" cy="842419"/>
            <a:chOff x="1991638" y="4296427"/>
            <a:chExt cx="814192" cy="1499679"/>
          </a:xfrm>
        </p:grpSpPr>
        <p:sp>
          <p:nvSpPr>
            <p:cNvPr id="21" name="Yamuk 20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Yamuk 21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kdörtgen 22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Yuvarlatılmış Dikdörtgen 24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Düz Bağlayıcı 25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Düz Bağlayıcı 26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Bağlayıcı 27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 28"/>
          <p:cNvGrpSpPr/>
          <p:nvPr/>
        </p:nvGrpSpPr>
        <p:grpSpPr>
          <a:xfrm>
            <a:off x="3717112" y="1604561"/>
            <a:ext cx="418936" cy="842419"/>
            <a:chOff x="1991638" y="4296427"/>
            <a:chExt cx="814192" cy="1499679"/>
          </a:xfrm>
        </p:grpSpPr>
        <p:sp>
          <p:nvSpPr>
            <p:cNvPr id="30" name="Yamuk 29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amuk 30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kdörtgen 31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ikdörtgen 32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Yuvarlatılmış Dikdörtgen 33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Düz Bağlayıcı 34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Düz Bağlayıcı 35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Düz Bağlayıcı 36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 37"/>
          <p:cNvGrpSpPr/>
          <p:nvPr/>
        </p:nvGrpSpPr>
        <p:grpSpPr>
          <a:xfrm>
            <a:off x="3717530" y="4064995"/>
            <a:ext cx="418936" cy="842419"/>
            <a:chOff x="1991638" y="4296427"/>
            <a:chExt cx="814192" cy="1499679"/>
          </a:xfrm>
        </p:grpSpPr>
        <p:sp>
          <p:nvSpPr>
            <p:cNvPr id="39" name="Yamuk 38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Yamuk 39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ikdörtgen 40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Yuvarlatılmış Dikdörtgen 42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Düz Bağlayıcı 43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Düz Bağlayıcı 45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69416"/>
              </p:ext>
            </p:extLst>
          </p:nvPr>
        </p:nvGraphicFramePr>
        <p:xfrm>
          <a:off x="451418" y="1416377"/>
          <a:ext cx="1521723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447"/>
                <a:gridCol w="641035"/>
                <a:gridCol w="507241"/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1,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Gülsüm,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35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2,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Cemal,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23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7" name="Tablo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75988"/>
              </p:ext>
            </p:extLst>
          </p:nvPr>
        </p:nvGraphicFramePr>
        <p:xfrm>
          <a:off x="451417" y="1946240"/>
          <a:ext cx="1521723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448"/>
                <a:gridCol w="641034"/>
                <a:gridCol w="507241"/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3,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Elif,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29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4,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Funda,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41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8" name="Tablo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66069"/>
              </p:ext>
            </p:extLst>
          </p:nvPr>
        </p:nvGraphicFramePr>
        <p:xfrm>
          <a:off x="454306" y="2475669"/>
          <a:ext cx="1521724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559"/>
                <a:gridCol w="643924"/>
                <a:gridCol w="507241"/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5,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Hamza,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33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6,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Yalçın,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45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0" name="Tablo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44391"/>
              </p:ext>
            </p:extLst>
          </p:nvPr>
        </p:nvGraphicFramePr>
        <p:xfrm>
          <a:off x="448529" y="3013492"/>
          <a:ext cx="1521723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956"/>
                <a:gridCol w="630526"/>
                <a:gridCol w="507241"/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7,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900" dirty="0" smtClean="0"/>
                        <a:t>Mehmet,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44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8,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Gülay,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33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1" name="Tablo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0268"/>
              </p:ext>
            </p:extLst>
          </p:nvPr>
        </p:nvGraphicFramePr>
        <p:xfrm>
          <a:off x="448528" y="3543355"/>
          <a:ext cx="1521723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957"/>
                <a:gridCol w="630525"/>
                <a:gridCol w="507241"/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9,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Cumhur,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38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10,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Burcu,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41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2" name="Tablo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46511"/>
              </p:ext>
            </p:extLst>
          </p:nvPr>
        </p:nvGraphicFramePr>
        <p:xfrm>
          <a:off x="451417" y="4072784"/>
          <a:ext cx="1521724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68"/>
                <a:gridCol w="633415"/>
                <a:gridCol w="507241"/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11,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Metin,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47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12,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Veysel,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 smtClean="0"/>
                        <a:t>53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274614" y="654217"/>
            <a:ext cx="4458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insanlarRDD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endParaRPr lang="tr-TR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sc.textFile</a:t>
            </a:r>
            <a:r>
              <a:rPr lang="en-US" sz="1400" dirty="0">
                <a:latin typeface="Consolas" panose="020B0609020204030204" pitchFamily="49" charset="0"/>
              </a:rPr>
              <a:t>("/user/</a:t>
            </a:r>
            <a:r>
              <a:rPr lang="en-US" sz="1400" dirty="0" err="1">
                <a:latin typeface="Consolas" panose="020B0609020204030204" pitchFamily="49" charset="0"/>
              </a:rPr>
              <a:t>maria_dev</a:t>
            </a:r>
            <a:r>
              <a:rPr lang="en-US" sz="1400" dirty="0">
                <a:latin typeface="Consolas" panose="020B0609020204030204" pitchFamily="49" charset="0"/>
              </a:rPr>
              <a:t>/insanlar.csv")</a:t>
            </a:r>
          </a:p>
        </p:txBody>
      </p:sp>
      <p:sp>
        <p:nvSpPr>
          <p:cNvPr id="53" name="Dikdörtgen 52"/>
          <p:cNvSpPr/>
          <p:nvPr/>
        </p:nvSpPr>
        <p:spPr>
          <a:xfrm>
            <a:off x="8786280" y="1264893"/>
            <a:ext cx="33104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</a:rPr>
              <a:t>insanlarSplittedRDD</a:t>
            </a:r>
            <a:endParaRPr lang="tr-TR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.map(x </a:t>
            </a:r>
            <a:r>
              <a:rPr lang="en-US" sz="1400" dirty="0">
                <a:latin typeface="Consolas" panose="020B0609020204030204" pitchFamily="49" charset="0"/>
              </a:rPr>
              <a:t>=&gt; </a:t>
            </a:r>
            <a:r>
              <a:rPr lang="en-US" sz="1400" dirty="0" smtClean="0">
                <a:latin typeface="Consolas" panose="020B0609020204030204" pitchFamily="49" charset="0"/>
              </a:rPr>
              <a:t>x(</a:t>
            </a:r>
            <a:r>
              <a:rPr lang="tr-TR" sz="1400" dirty="0" smtClean="0">
                <a:latin typeface="Consolas" panose="020B0609020204030204" pitchFamily="49" charset="0"/>
              </a:rPr>
              <a:t>2</a:t>
            </a:r>
            <a:r>
              <a:rPr lang="en-US" sz="1400" dirty="0" smtClean="0">
                <a:latin typeface="Consolas" panose="020B0609020204030204" pitchFamily="49" charset="0"/>
              </a:rPr>
              <a:t>).</a:t>
            </a:r>
            <a:r>
              <a:rPr lang="en-US" sz="1400" dirty="0" err="1">
                <a:latin typeface="Consolas" panose="020B0609020204030204" pitchFamily="49" charset="0"/>
              </a:rPr>
              <a:t>toDouble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  <a:endParaRPr lang="tr-TR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.</a:t>
            </a:r>
            <a:r>
              <a:rPr lang="en-US" sz="1400" dirty="0">
                <a:latin typeface="Consolas" panose="020B0609020204030204" pitchFamily="49" charset="0"/>
              </a:rPr>
              <a:t>reduce((</a:t>
            </a:r>
            <a:r>
              <a:rPr lang="en-US" sz="1400" dirty="0" err="1">
                <a:latin typeface="Consolas" panose="020B0609020204030204" pitchFamily="49" charset="0"/>
              </a:rPr>
              <a:t>a,b</a:t>
            </a:r>
            <a:r>
              <a:rPr lang="en-US" sz="1400" dirty="0">
                <a:latin typeface="Consolas" panose="020B0609020204030204" pitchFamily="49" charset="0"/>
              </a:rPr>
              <a:t>) =&gt; a + b)</a:t>
            </a:r>
          </a:p>
        </p:txBody>
      </p:sp>
      <p:sp>
        <p:nvSpPr>
          <p:cNvPr id="54" name="Dikdörtgen 53"/>
          <p:cNvSpPr/>
          <p:nvPr/>
        </p:nvSpPr>
        <p:spPr>
          <a:xfrm>
            <a:off x="4841474" y="1460031"/>
            <a:ext cx="3563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insanlarSplittedRDD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endParaRPr lang="tr-TR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insanlarRDD.map</a:t>
            </a:r>
            <a:r>
              <a:rPr lang="en-US" sz="1400" dirty="0" smtClean="0">
                <a:latin typeface="Consolas" panose="020B0609020204030204" pitchFamily="49" charset="0"/>
              </a:rPr>
              <a:t>(x </a:t>
            </a:r>
            <a:r>
              <a:rPr lang="en-US" sz="1400" dirty="0">
                <a:latin typeface="Consolas" panose="020B0609020204030204" pitchFamily="49" charset="0"/>
              </a:rPr>
              <a:t>=&gt; </a:t>
            </a:r>
            <a:r>
              <a:rPr lang="en-US" sz="1400" dirty="0" err="1">
                <a:latin typeface="Consolas" panose="020B0609020204030204" pitchFamily="49" charset="0"/>
              </a:rPr>
              <a:t>x.split</a:t>
            </a:r>
            <a:r>
              <a:rPr lang="en-US" sz="1400" dirty="0">
                <a:latin typeface="Consolas" panose="020B0609020204030204" pitchFamily="49" charset="0"/>
              </a:rPr>
              <a:t>(","))</a:t>
            </a:r>
          </a:p>
        </p:txBody>
      </p:sp>
      <p:sp>
        <p:nvSpPr>
          <p:cNvPr id="55" name="Dikdörtgen 54"/>
          <p:cNvSpPr/>
          <p:nvPr/>
        </p:nvSpPr>
        <p:spPr>
          <a:xfrm>
            <a:off x="218785" y="5114810"/>
            <a:ext cx="49913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insanlarRDD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org.apache.spark.rdd.RDD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res92</a:t>
            </a:r>
            <a:r>
              <a:rPr lang="en-US" sz="1200" dirty="0">
                <a:latin typeface="Consolas" panose="020B0609020204030204" pitchFamily="49" charset="0"/>
              </a:rPr>
              <a:t>: Array[String] = Array(1,"Gülsüm",35, 2,"Cemal",23, 3,"Elif",29, 4,"Funda",41, 5,"Hamza",33, 6,"Yalçın",45, 7,"Mehmet",44, 8,"Gülay",33, 9,"Cumhur",38, 10,"Burcu",41, 11,"Metin",47, 12,"Veysel",53)</a:t>
            </a:r>
          </a:p>
        </p:txBody>
      </p:sp>
      <p:sp>
        <p:nvSpPr>
          <p:cNvPr id="56" name="Dikdörtgen 55"/>
          <p:cNvSpPr/>
          <p:nvPr/>
        </p:nvSpPr>
        <p:spPr>
          <a:xfrm>
            <a:off x="5220190" y="2153391"/>
            <a:ext cx="35660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insanlarSplittedRDD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org.apache.spark.rdd.RDD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Array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res90</a:t>
            </a:r>
            <a:r>
              <a:rPr lang="en-US" sz="1200" dirty="0">
                <a:latin typeface="Consolas" panose="020B0609020204030204" pitchFamily="49" charset="0"/>
              </a:rPr>
              <a:t>: Array[Array[String]] = </a:t>
            </a:r>
            <a:endParaRPr lang="tr-TR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Array(</a:t>
            </a:r>
            <a:endParaRPr lang="tr-TR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Array(1</a:t>
            </a:r>
            <a:r>
              <a:rPr lang="en-US" sz="1200" dirty="0">
                <a:latin typeface="Consolas" panose="020B0609020204030204" pitchFamily="49" charset="0"/>
              </a:rPr>
              <a:t>, "</a:t>
            </a:r>
            <a:r>
              <a:rPr lang="en-US" sz="1200" dirty="0" err="1">
                <a:latin typeface="Consolas" panose="020B0609020204030204" pitchFamily="49" charset="0"/>
              </a:rPr>
              <a:t>Gülsüm</a:t>
            </a:r>
            <a:r>
              <a:rPr lang="en-US" sz="1200" dirty="0">
                <a:latin typeface="Consolas" panose="020B0609020204030204" pitchFamily="49" charset="0"/>
              </a:rPr>
              <a:t>", 35), </a:t>
            </a:r>
            <a:endParaRPr lang="tr-TR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Array(2</a:t>
            </a:r>
            <a:r>
              <a:rPr lang="en-US" sz="1200" dirty="0">
                <a:latin typeface="Consolas" panose="020B0609020204030204" pitchFamily="49" charset="0"/>
              </a:rPr>
              <a:t>, "</a:t>
            </a:r>
            <a:r>
              <a:rPr lang="en-US" sz="1200" dirty="0" err="1">
                <a:latin typeface="Consolas" panose="020B0609020204030204" pitchFamily="49" charset="0"/>
              </a:rPr>
              <a:t>Cemal</a:t>
            </a:r>
            <a:r>
              <a:rPr lang="en-US" sz="1200" dirty="0">
                <a:latin typeface="Consolas" panose="020B0609020204030204" pitchFamily="49" charset="0"/>
              </a:rPr>
              <a:t>", 23), </a:t>
            </a:r>
            <a:endParaRPr lang="tr-TR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Array(3</a:t>
            </a:r>
            <a:r>
              <a:rPr lang="en-US" sz="1200" dirty="0">
                <a:latin typeface="Consolas" panose="020B0609020204030204" pitchFamily="49" charset="0"/>
              </a:rPr>
              <a:t>, "</a:t>
            </a:r>
            <a:r>
              <a:rPr lang="en-US" sz="1200" dirty="0" err="1">
                <a:latin typeface="Consolas" panose="020B0609020204030204" pitchFamily="49" charset="0"/>
              </a:rPr>
              <a:t>Elif</a:t>
            </a:r>
            <a:r>
              <a:rPr lang="en-US" sz="1200" dirty="0">
                <a:latin typeface="Consolas" panose="020B0609020204030204" pitchFamily="49" charset="0"/>
              </a:rPr>
              <a:t>", 29), </a:t>
            </a:r>
            <a:endParaRPr lang="tr-TR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Array(4</a:t>
            </a:r>
            <a:r>
              <a:rPr lang="en-US" sz="1200" dirty="0">
                <a:latin typeface="Consolas" panose="020B0609020204030204" pitchFamily="49" charset="0"/>
              </a:rPr>
              <a:t>, "</a:t>
            </a:r>
            <a:r>
              <a:rPr lang="en-US" sz="1200" dirty="0" err="1">
                <a:latin typeface="Consolas" panose="020B0609020204030204" pitchFamily="49" charset="0"/>
              </a:rPr>
              <a:t>Funda</a:t>
            </a:r>
            <a:r>
              <a:rPr lang="en-US" sz="1200" dirty="0">
                <a:latin typeface="Consolas" panose="020B0609020204030204" pitchFamily="49" charset="0"/>
              </a:rPr>
              <a:t>", 41), </a:t>
            </a:r>
            <a:endParaRPr lang="tr-TR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Array(5</a:t>
            </a:r>
            <a:r>
              <a:rPr lang="en-US" sz="1200" dirty="0">
                <a:latin typeface="Consolas" panose="020B0609020204030204" pitchFamily="49" charset="0"/>
              </a:rPr>
              <a:t>, "Hamza", 33), </a:t>
            </a:r>
            <a:endParaRPr lang="tr-TR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Array(6</a:t>
            </a:r>
            <a:r>
              <a:rPr lang="en-US" sz="1200" dirty="0">
                <a:latin typeface="Consolas" panose="020B0609020204030204" pitchFamily="49" charset="0"/>
              </a:rPr>
              <a:t>, "</a:t>
            </a:r>
            <a:r>
              <a:rPr lang="en-US" sz="1200" dirty="0" err="1">
                <a:latin typeface="Consolas" panose="020B0609020204030204" pitchFamily="49" charset="0"/>
              </a:rPr>
              <a:t>Yalçın</a:t>
            </a:r>
            <a:r>
              <a:rPr lang="en-US" sz="1200" dirty="0">
                <a:latin typeface="Consolas" panose="020B0609020204030204" pitchFamily="49" charset="0"/>
              </a:rPr>
              <a:t>", 45), </a:t>
            </a:r>
            <a:endParaRPr lang="tr-TR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Array(7</a:t>
            </a:r>
            <a:r>
              <a:rPr lang="en-US" sz="1200" dirty="0">
                <a:latin typeface="Consolas" panose="020B0609020204030204" pitchFamily="49" charset="0"/>
              </a:rPr>
              <a:t>, "Mehmet", 44), </a:t>
            </a:r>
            <a:endParaRPr lang="tr-TR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Array(8</a:t>
            </a:r>
            <a:r>
              <a:rPr lang="en-US" sz="1200" dirty="0">
                <a:latin typeface="Consolas" panose="020B0609020204030204" pitchFamily="49" charset="0"/>
              </a:rPr>
              <a:t>, "</a:t>
            </a:r>
            <a:r>
              <a:rPr lang="en-US" sz="1200" dirty="0" err="1">
                <a:latin typeface="Consolas" panose="020B0609020204030204" pitchFamily="49" charset="0"/>
              </a:rPr>
              <a:t>Gülay</a:t>
            </a:r>
            <a:r>
              <a:rPr lang="en-US" sz="1200" dirty="0">
                <a:latin typeface="Consolas" panose="020B0609020204030204" pitchFamily="49" charset="0"/>
              </a:rPr>
              <a:t>", 33), </a:t>
            </a:r>
            <a:endParaRPr lang="tr-TR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Array(9</a:t>
            </a:r>
            <a:r>
              <a:rPr lang="en-US" sz="1200" dirty="0">
                <a:latin typeface="Consolas" panose="020B0609020204030204" pitchFamily="49" charset="0"/>
              </a:rPr>
              <a:t>, "</a:t>
            </a:r>
            <a:r>
              <a:rPr lang="en-US" sz="1200" dirty="0" err="1">
                <a:latin typeface="Consolas" panose="020B0609020204030204" pitchFamily="49" charset="0"/>
              </a:rPr>
              <a:t>Cumhur</a:t>
            </a:r>
            <a:r>
              <a:rPr lang="en-US" sz="1200" dirty="0">
                <a:latin typeface="Consolas" panose="020B0609020204030204" pitchFamily="49" charset="0"/>
              </a:rPr>
              <a:t>", 38), </a:t>
            </a:r>
            <a:endParaRPr lang="tr-TR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Array(10</a:t>
            </a:r>
            <a:r>
              <a:rPr lang="en-US" sz="1200" dirty="0">
                <a:latin typeface="Consolas" panose="020B0609020204030204" pitchFamily="49" charset="0"/>
              </a:rPr>
              <a:t>, "</a:t>
            </a:r>
            <a:r>
              <a:rPr lang="en-US" sz="1200" dirty="0" err="1">
                <a:latin typeface="Consolas" panose="020B0609020204030204" pitchFamily="49" charset="0"/>
              </a:rPr>
              <a:t>Burcu</a:t>
            </a:r>
            <a:r>
              <a:rPr lang="en-US" sz="1200" dirty="0">
                <a:latin typeface="Consolas" panose="020B0609020204030204" pitchFamily="49" charset="0"/>
              </a:rPr>
              <a:t>", 41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r>
              <a:rPr lang="tr-TR" sz="12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Array(11, "</a:t>
            </a:r>
            <a:r>
              <a:rPr lang="en-US" sz="1200" dirty="0" err="1">
                <a:latin typeface="Consolas" panose="020B0609020204030204" pitchFamily="49" charset="0"/>
              </a:rPr>
              <a:t>Metin</a:t>
            </a:r>
            <a:r>
              <a:rPr lang="en-US" sz="1200" dirty="0">
                <a:latin typeface="Consolas" panose="020B0609020204030204" pitchFamily="49" charset="0"/>
              </a:rPr>
              <a:t>", 47), </a:t>
            </a:r>
            <a:endParaRPr lang="tr-TR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Array(12</a:t>
            </a:r>
            <a:r>
              <a:rPr lang="en-US" sz="1200" dirty="0">
                <a:latin typeface="Consolas" panose="020B0609020204030204" pitchFamily="49" charset="0"/>
              </a:rPr>
              <a:t>, "</a:t>
            </a:r>
            <a:r>
              <a:rPr lang="en-US" sz="1200" dirty="0" err="1">
                <a:latin typeface="Consolas" panose="020B0609020204030204" pitchFamily="49" charset="0"/>
              </a:rPr>
              <a:t>Veysel</a:t>
            </a:r>
            <a:r>
              <a:rPr lang="en-US" sz="1200" dirty="0">
                <a:latin typeface="Consolas" panose="020B0609020204030204" pitchFamily="49" charset="0"/>
              </a:rPr>
              <a:t>", 53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tr-TR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tr-TR" sz="1200" dirty="0" smtClean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grpSp>
        <p:nvGrpSpPr>
          <p:cNvPr id="57" name="Grup 56"/>
          <p:cNvGrpSpPr/>
          <p:nvPr/>
        </p:nvGrpSpPr>
        <p:grpSpPr>
          <a:xfrm>
            <a:off x="9259565" y="3306034"/>
            <a:ext cx="418936" cy="842419"/>
            <a:chOff x="1991638" y="4296427"/>
            <a:chExt cx="814192" cy="1499679"/>
          </a:xfrm>
        </p:grpSpPr>
        <p:sp>
          <p:nvSpPr>
            <p:cNvPr id="58" name="Yamuk 57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Dikdörtgen 60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Yuvarlatılmış Dikdörtgen 61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Düz Bağlayıcı 62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Düz Bağlayıcı 64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 65"/>
          <p:cNvGrpSpPr/>
          <p:nvPr/>
        </p:nvGrpSpPr>
        <p:grpSpPr>
          <a:xfrm>
            <a:off x="9261784" y="2112944"/>
            <a:ext cx="418936" cy="842419"/>
            <a:chOff x="1991638" y="4296427"/>
            <a:chExt cx="814192" cy="1499679"/>
          </a:xfrm>
        </p:grpSpPr>
        <p:sp>
          <p:nvSpPr>
            <p:cNvPr id="67" name="Yamuk 66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Yamuk 67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Dikdörtgen 68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Dikdörtgen 69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uvarlatılmış Dikdörtgen 70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Düz Bağlayıcı 71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Düz Bağlayıcı 72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Düz Bağlayıcı 73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 74"/>
          <p:cNvGrpSpPr/>
          <p:nvPr/>
        </p:nvGrpSpPr>
        <p:grpSpPr>
          <a:xfrm>
            <a:off x="9262202" y="4573378"/>
            <a:ext cx="418936" cy="842419"/>
            <a:chOff x="1991638" y="4296427"/>
            <a:chExt cx="814192" cy="1499679"/>
          </a:xfrm>
        </p:grpSpPr>
        <p:sp>
          <p:nvSpPr>
            <p:cNvPr id="76" name="Yamuk 75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Yamuk 76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Dikdörtgen 77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Yuvarlatılmış Dikdörtgen 79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Düz Bağlayıcı 81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Düz Bağlayıcı 82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Dikdörtgen 84"/>
          <p:cNvSpPr/>
          <p:nvPr/>
        </p:nvSpPr>
        <p:spPr>
          <a:xfrm>
            <a:off x="9732528" y="2030261"/>
            <a:ext cx="20988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Array(1,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Gülsüm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Array(2,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Cemal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</a:t>
            </a:r>
            <a:endParaRPr lang="tr-TR" sz="1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Array(7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, "Mehmet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Array(8,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Gülay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tr-TR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endParaRPr lang="tr-TR" sz="1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tr-TR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6" name="Dikdörtgen 85"/>
          <p:cNvSpPr/>
          <p:nvPr/>
        </p:nvSpPr>
        <p:spPr>
          <a:xfrm>
            <a:off x="9742991" y="3231669"/>
            <a:ext cx="20988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Array(3,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Array(4,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Funda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tr-TR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Array(9,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Cumhur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tr-TR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Array(10,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Burcu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endParaRPr lang="tr-TR" sz="1000" dirty="0" smtClean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tr-TR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7" name="Dikdörtgen 86"/>
          <p:cNvSpPr/>
          <p:nvPr/>
        </p:nvSpPr>
        <p:spPr>
          <a:xfrm>
            <a:off x="9732528" y="4452223"/>
            <a:ext cx="20988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Array(5, "Hamza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Array(6,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Yalçın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Array(11,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Metin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Array(12,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Veysel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tr-TR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tr-TR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8" name="Resim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647" y="2284893"/>
            <a:ext cx="448408" cy="448408"/>
          </a:xfrm>
          <a:prstGeom prst="rect">
            <a:avLst/>
          </a:prstGeom>
        </p:spPr>
      </p:pic>
      <p:sp>
        <p:nvSpPr>
          <p:cNvPr id="89" name="Dikdörtgen 88"/>
          <p:cNvSpPr/>
          <p:nvPr/>
        </p:nvSpPr>
        <p:spPr>
          <a:xfrm>
            <a:off x="8292027" y="5521808"/>
            <a:ext cx="3449983" cy="430887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res89: Double = 462.0</a:t>
            </a:r>
          </a:p>
        </p:txBody>
      </p:sp>
      <p:pic>
        <p:nvPicPr>
          <p:cNvPr id="90" name="Resim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540" y="3523853"/>
            <a:ext cx="448408" cy="448408"/>
          </a:xfrm>
          <a:prstGeom prst="rect">
            <a:avLst/>
          </a:prstGeom>
        </p:spPr>
      </p:pic>
      <p:pic>
        <p:nvPicPr>
          <p:cNvPr id="91" name="Resim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658" y="4732575"/>
            <a:ext cx="448408" cy="448408"/>
          </a:xfrm>
          <a:prstGeom prst="rect">
            <a:avLst/>
          </a:prstGeom>
        </p:spPr>
      </p:pic>
      <p:sp>
        <p:nvSpPr>
          <p:cNvPr id="94" name="Dikdörtgen 93"/>
          <p:cNvSpPr/>
          <p:nvPr/>
        </p:nvSpPr>
        <p:spPr>
          <a:xfrm>
            <a:off x="11021479" y="2157926"/>
            <a:ext cx="3642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35</a:t>
            </a:r>
          </a:p>
        </p:txBody>
      </p:sp>
      <p:sp>
        <p:nvSpPr>
          <p:cNvPr id="95" name="Dikdörtgen 94"/>
          <p:cNvSpPr/>
          <p:nvPr/>
        </p:nvSpPr>
        <p:spPr>
          <a:xfrm>
            <a:off x="10944008" y="2309521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23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Dikdörtgen 95"/>
          <p:cNvSpPr/>
          <p:nvPr/>
        </p:nvSpPr>
        <p:spPr>
          <a:xfrm>
            <a:off x="10999935" y="2455927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44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Dikdörtgen 96"/>
          <p:cNvSpPr/>
          <p:nvPr/>
        </p:nvSpPr>
        <p:spPr>
          <a:xfrm>
            <a:off x="10999935" y="2620670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Dikdörtgen 97"/>
          <p:cNvSpPr/>
          <p:nvPr/>
        </p:nvSpPr>
        <p:spPr>
          <a:xfrm>
            <a:off x="10937444" y="3374931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29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Dikdörtgen 98"/>
          <p:cNvSpPr/>
          <p:nvPr/>
        </p:nvSpPr>
        <p:spPr>
          <a:xfrm>
            <a:off x="11020257" y="3541310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44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Dikdörtgen 99"/>
          <p:cNvSpPr/>
          <p:nvPr/>
        </p:nvSpPr>
        <p:spPr>
          <a:xfrm>
            <a:off x="11051620" y="3683855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38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Dikdörtgen 100"/>
          <p:cNvSpPr/>
          <p:nvPr/>
        </p:nvSpPr>
        <p:spPr>
          <a:xfrm>
            <a:off x="11053771" y="3826748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41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Dikdörtgen 101"/>
          <p:cNvSpPr/>
          <p:nvPr/>
        </p:nvSpPr>
        <p:spPr>
          <a:xfrm>
            <a:off x="10985481" y="4584312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Dikdörtgen 102"/>
          <p:cNvSpPr/>
          <p:nvPr/>
        </p:nvSpPr>
        <p:spPr>
          <a:xfrm>
            <a:off x="11006943" y="4738834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45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Dikdörtgen 103"/>
          <p:cNvSpPr/>
          <p:nvPr/>
        </p:nvSpPr>
        <p:spPr>
          <a:xfrm>
            <a:off x="11009781" y="4900117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47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Dikdörtgen 104"/>
          <p:cNvSpPr/>
          <p:nvPr/>
        </p:nvSpPr>
        <p:spPr>
          <a:xfrm>
            <a:off x="11062194" y="5051495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53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Dikdörtgen 105"/>
          <p:cNvSpPr/>
          <p:nvPr/>
        </p:nvSpPr>
        <p:spPr>
          <a:xfrm>
            <a:off x="11054685" y="2030261"/>
            <a:ext cx="553890" cy="3385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Bulut Belirtme Çizgisi 106"/>
          <p:cNvSpPr/>
          <p:nvPr/>
        </p:nvSpPr>
        <p:spPr>
          <a:xfrm>
            <a:off x="727099" y="58168"/>
            <a:ext cx="3054305" cy="1639041"/>
          </a:xfrm>
          <a:prstGeom prst="cloud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Acaba yaşların toplam kaç?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34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repeatCount="3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4 -0.00277 L 0.22174 0.0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263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092 L 0.22187 -0.184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-91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-0.00509 L 0.22174 0.1449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28" y="7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-0.00185 L 0.22187 -0.0865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-423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8 -0.00301 L 0.22305 0.2567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1298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4.44444E-6 L 0.22331 0.0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2" y="125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208 L -0.14075 0.0273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145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9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711 0.00555 " pathEditMode="relative" ptsTypes="AA">
                                      <p:cBhvr>
                                        <p:cTn id="11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1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L -0.13932 -0.0134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67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3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13893 -0.0351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3" y="-175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5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0.13659 0.02847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141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7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414 -0.00139 " pathEditMode="relative" ptsTypes="AA">
                                      <p:cBhvr>
                                        <p:cTn id="11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9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-0.14375 -0.03542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-178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1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14479 -0.01898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94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3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-0.14245 0.0287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2" y="143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5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532 0.0007 " pathEditMode="relative" ptsTypes="AA">
                                      <p:cBhvr>
                                        <p:cTn id="12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7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-0.14206 -0.01528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9" y="-76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9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-0.14714 -0.02801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57" y="-141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3" grpId="0"/>
      <p:bldP spid="53" grpId="0"/>
      <p:bldP spid="54" grpId="0"/>
      <p:bldP spid="55" grpId="0"/>
      <p:bldP spid="56" grpId="0"/>
      <p:bldP spid="85" grpId="0"/>
      <p:bldP spid="86" grpId="0"/>
      <p:bldP spid="87" grpId="0"/>
      <p:bldP spid="89" grpId="0" animBg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SparkConf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78992"/>
            <a:ext cx="9908525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Uygulamanın çalışacağı ortam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ile ilgili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konfigürasyon bilgilerini tutan nesne.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629831" y="2988472"/>
            <a:ext cx="8391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org.apache.spark.SparkConf</a:t>
            </a:r>
            <a:endParaRPr lang="tr-TR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myConf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SparkConf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tr-TR" dirty="0" smtClean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 smtClean="0">
                <a:latin typeface="Consolas" panose="020B0609020204030204" pitchFamily="49" charset="0"/>
              </a:rPr>
              <a:t>	  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tr-TR" dirty="0" smtClean="0"/>
              <a:t> </a:t>
            </a:r>
            <a:r>
              <a:rPr lang="tr-TR" dirty="0" err="1"/>
              <a:t>setMaster</a:t>
            </a:r>
            <a:r>
              <a:rPr lang="tr-TR" dirty="0" smtClean="0"/>
              <a:t>("</a:t>
            </a:r>
            <a:r>
              <a:rPr lang="tr-TR" dirty="0" err="1" smtClean="0"/>
              <a:t>yarn</a:t>
            </a:r>
            <a:r>
              <a:rPr lang="tr-TR" dirty="0" smtClean="0"/>
              <a:t>")</a:t>
            </a:r>
          </a:p>
          <a:p>
            <a:r>
              <a:rPr lang="tr-TR" dirty="0"/>
              <a:t>	</a:t>
            </a:r>
            <a:r>
              <a:rPr lang="tr-TR" dirty="0" smtClean="0"/>
              <a:t>	     .</a:t>
            </a:r>
            <a:r>
              <a:rPr lang="en-US" dirty="0" err="1" smtClean="0">
                <a:latin typeface="Consolas" panose="020B0609020204030204" pitchFamily="49" charset="0"/>
              </a:rPr>
              <a:t>setAppName</a:t>
            </a:r>
            <a:r>
              <a:rPr lang="en-US" dirty="0" smtClean="0">
                <a:latin typeface="Consolas" panose="020B0609020204030204" pitchFamily="49" charset="0"/>
              </a:rPr>
              <a:t>("</a:t>
            </a:r>
            <a:r>
              <a:rPr lang="tr-TR" dirty="0" smtClean="0">
                <a:latin typeface="Consolas" panose="020B0609020204030204" pitchFamily="49" charset="0"/>
              </a:rPr>
              <a:t>Uygulamam</a:t>
            </a:r>
            <a:r>
              <a:rPr lang="en-US" dirty="0" smtClean="0">
                <a:latin typeface="Consolas" panose="020B0609020204030204" pitchFamily="49" charset="0"/>
              </a:rPr>
              <a:t>")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4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SparkContext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884255"/>
            <a:ext cx="99085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Cluster’a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ne şekilde erişileceğiyle ilgili nesne.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RDD,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accumulator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ve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broadcast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variables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yaratmak için kullanılır.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2.0’dan önce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’a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tek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giriş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noktasıydı. 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2.0’dan sonra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SparkContext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ve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SQLContext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,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SparkSession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da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birleşti ve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nesnesi adını aldı.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Consolas" panose="020B0609020204030204" pitchFamily="49" charset="0"/>
              </a:rPr>
              <a:t>sc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nesnesi oluşturmak: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rgbClr val="404041"/>
                </a:solidFill>
                <a:latin typeface="Consolas" panose="020B0609020204030204" pitchFamily="49" charset="0"/>
              </a:rPr>
              <a:t>import </a:t>
            </a:r>
            <a:r>
              <a:rPr lang="en-US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org.apache.spark.SparkCon</a:t>
            </a:r>
            <a:r>
              <a:rPr lang="tr-TR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text</a:t>
            </a:r>
            <a:endParaRPr lang="tr-TR" sz="22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tr-TR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22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sc</a:t>
            </a:r>
            <a:r>
              <a:rPr lang="tr-TR" sz="2200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new</a:t>
            </a:r>
            <a:r>
              <a:rPr lang="tr-TR" sz="22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SparkContext</a:t>
            </a:r>
            <a:r>
              <a:rPr lang="tr-TR" sz="22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myConf</a:t>
            </a:r>
            <a:r>
              <a:rPr lang="tr-TR" sz="2200" dirty="0">
                <a:solidFill>
                  <a:srgbClr val="40404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28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smtClean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Kullanıcı Fonksiyonları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828243" y="1210702"/>
            <a:ext cx="839157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sayilarRDD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sc.parallelize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(1,2,3,4,5,6,7,8</a:t>
            </a:r>
            <a:r>
              <a:rPr lang="en-US" dirty="0" smtClean="0">
                <a:latin typeface="Consolas" panose="020B0609020204030204" pitchFamily="49" charset="0"/>
              </a:rPr>
              <a:t>))</a:t>
            </a:r>
            <a:endParaRPr lang="tr-TR" dirty="0" smtClean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karesiniAl</a:t>
            </a:r>
            <a:r>
              <a:rPr lang="en-US" dirty="0">
                <a:latin typeface="Consolas" panose="020B0609020204030204" pitchFamily="49" charset="0"/>
              </a:rPr>
              <a:t>(x: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):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={</a:t>
            </a:r>
            <a:endParaRPr lang="tr-TR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x*x</a:t>
            </a:r>
            <a:endParaRPr lang="tr-TR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tr-TR" dirty="0" smtClean="0">
              <a:latin typeface="Consolas" panose="020B0609020204030204" pitchFamily="49" charset="0"/>
            </a:endParaRPr>
          </a:p>
          <a:p>
            <a:endParaRPr lang="tr-TR" dirty="0" smtClean="0">
              <a:latin typeface="Consolas" panose="020B0609020204030204" pitchFamily="49" charset="0"/>
            </a:endParaRPr>
          </a:p>
          <a:p>
            <a:r>
              <a:rPr lang="tr-TR" dirty="0" err="1">
                <a:latin typeface="Consolas" panose="020B0609020204030204" pitchFamily="49" charset="0"/>
              </a:rPr>
              <a:t>val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kareliRDD</a:t>
            </a:r>
            <a:r>
              <a:rPr lang="tr-TR" dirty="0">
                <a:latin typeface="Consolas" panose="020B0609020204030204" pitchFamily="49" charset="0"/>
              </a:rPr>
              <a:t> = </a:t>
            </a:r>
            <a:r>
              <a:rPr lang="tr-TR" dirty="0" err="1">
                <a:latin typeface="Consolas" panose="020B0609020204030204" pitchFamily="49" charset="0"/>
              </a:rPr>
              <a:t>sayilarRDD.map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karesiniAl</a:t>
            </a:r>
            <a:r>
              <a:rPr lang="tr-TR" dirty="0" smtClean="0">
                <a:latin typeface="Consolas" panose="020B0609020204030204" pitchFamily="49" charset="0"/>
              </a:rPr>
              <a:t>)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dirty="0" err="1" smtClean="0">
                <a:latin typeface="Consolas" panose="020B0609020204030204" pitchFamily="49" charset="0"/>
              </a:rPr>
              <a:t>kareliRDD.take</a:t>
            </a:r>
            <a:r>
              <a:rPr lang="tr-TR" dirty="0" smtClean="0">
                <a:latin typeface="Consolas" panose="020B0609020204030204" pitchFamily="49" charset="0"/>
              </a:rPr>
              <a:t>(8)</a:t>
            </a:r>
          </a:p>
          <a:p>
            <a:endParaRPr lang="tr-TR" dirty="0" smtClean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sz="1200" dirty="0" err="1">
                <a:latin typeface="Consolas" panose="020B0609020204030204" pitchFamily="49" charset="0"/>
              </a:rPr>
              <a:t>kareliRDD</a:t>
            </a:r>
            <a:r>
              <a:rPr lang="tr-TR" sz="1200" dirty="0">
                <a:latin typeface="Consolas" panose="020B0609020204030204" pitchFamily="49" charset="0"/>
              </a:rPr>
              <a:t>: </a:t>
            </a:r>
            <a:r>
              <a:rPr lang="tr-TR" sz="1200" dirty="0" err="1">
                <a:latin typeface="Consolas" panose="020B0609020204030204" pitchFamily="49" charset="0"/>
              </a:rPr>
              <a:t>org.apache.spark.rdd.RDD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] = </a:t>
            </a:r>
            <a:r>
              <a:rPr lang="tr-TR" sz="1200" dirty="0" err="1">
                <a:latin typeface="Consolas" panose="020B0609020204030204" pitchFamily="49" charset="0"/>
              </a:rPr>
              <a:t>MapPartitionsRDD</a:t>
            </a:r>
            <a:r>
              <a:rPr lang="tr-TR" sz="1200" dirty="0">
                <a:latin typeface="Consolas" panose="020B0609020204030204" pitchFamily="49" charset="0"/>
              </a:rPr>
              <a:t>[71] at </a:t>
            </a:r>
            <a:r>
              <a:rPr lang="tr-TR" sz="1200" dirty="0" err="1">
                <a:latin typeface="Consolas" panose="020B0609020204030204" pitchFamily="49" charset="0"/>
              </a:rPr>
              <a:t>map</a:t>
            </a:r>
            <a:r>
              <a:rPr lang="tr-TR" sz="1200" dirty="0">
                <a:latin typeface="Consolas" panose="020B0609020204030204" pitchFamily="49" charset="0"/>
              </a:rPr>
              <a:t> at &lt;</a:t>
            </a:r>
            <a:r>
              <a:rPr lang="tr-TR" sz="1200" dirty="0" err="1">
                <a:latin typeface="Consolas" panose="020B0609020204030204" pitchFamily="49" charset="0"/>
              </a:rPr>
              <a:t>console</a:t>
            </a:r>
            <a:r>
              <a:rPr lang="tr-TR" sz="1200" dirty="0">
                <a:latin typeface="Consolas" panose="020B0609020204030204" pitchFamily="49" charset="0"/>
              </a:rPr>
              <a:t>&gt;:31</a:t>
            </a:r>
          </a:p>
          <a:p>
            <a:r>
              <a:rPr lang="tr-TR" sz="1200" dirty="0">
                <a:latin typeface="Consolas" panose="020B0609020204030204" pitchFamily="49" charset="0"/>
              </a:rPr>
              <a:t>res93: </a:t>
            </a:r>
            <a:r>
              <a:rPr lang="tr-TR" sz="1200" dirty="0" err="1">
                <a:latin typeface="Consolas" panose="020B0609020204030204" pitchFamily="49" charset="0"/>
              </a:rPr>
              <a:t>Array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] = </a:t>
            </a:r>
            <a:r>
              <a:rPr lang="tr-TR" sz="1200" dirty="0" err="1">
                <a:latin typeface="Consolas" panose="020B0609020204030204" pitchFamily="49" charset="0"/>
              </a:rPr>
              <a:t>Array</a:t>
            </a:r>
            <a:r>
              <a:rPr lang="tr-TR" sz="1200" dirty="0">
                <a:latin typeface="Consolas" panose="020B0609020204030204" pitchFamily="49" charset="0"/>
              </a:rPr>
              <a:t>(1, 4, 9, 16, 25, 36, 49, 64)</a:t>
            </a:r>
          </a:p>
          <a:p>
            <a:endParaRPr lang="tr-TR" dirty="0" smtClean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 smtClean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0B8043"/>
                  </a:solidFill>
                </a:rPr>
                <a:t>https: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Low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Level API (RDD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33514" y="1595272"/>
            <a:ext cx="99085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Spark-1’de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kullanılan en eski ve en düşük seviyeli API.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Spark-2 ile birlikte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tructured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API geldi ve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kullanımı azalmaya başladı.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Ancak Spark-2’de de hala kullanılabilir.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Structured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API da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kolaylıkla yapılan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işler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RDD’de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daha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zor ve uzun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Python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kullanıcı tanımlı fonksiyonları </a:t>
            </a:r>
            <a:r>
              <a:rPr lang="tr-TR" sz="2400" dirty="0" err="1" smtClean="0">
                <a:solidFill>
                  <a:srgbClr val="404041"/>
                </a:solidFill>
                <a:latin typeface="Roboto"/>
              </a:rPr>
              <a:t>Scala’ya</a:t>
            </a:r>
            <a:r>
              <a:rPr lang="tr-TR" sz="2400" dirty="0" smtClean="0">
                <a:solidFill>
                  <a:srgbClr val="404041"/>
                </a:solidFill>
                <a:latin typeface="Roboto"/>
              </a:rPr>
              <a:t> göre yavaş.</a:t>
            </a:r>
            <a:endParaRPr lang="tr-TR" sz="2400" dirty="0" smtClean="0">
              <a:solidFill>
                <a:srgbClr val="404041"/>
              </a:solidFill>
              <a:latin typeface="Roboto"/>
            </a:endParaRPr>
          </a:p>
          <a:p>
            <a:pPr>
              <a:lnSpc>
                <a:spcPct val="150000"/>
              </a:lnSpc>
            </a:pPr>
            <a:endParaRPr lang="tr-TR" sz="2400" dirty="0" smtClean="0">
              <a:solidFill>
                <a:srgbClr val="40404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941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5468</TotalTime>
  <Words>818</Words>
  <Application>Microsoft Office PowerPoint</Application>
  <PresentationFormat>Geniş ekran</PresentationFormat>
  <Paragraphs>197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Constantia</vt:lpstr>
      <vt:lpstr>Roboto</vt:lpstr>
      <vt:lpstr>Verdana</vt:lpstr>
      <vt:lpstr>Wingdings</vt:lpstr>
      <vt:lpstr>Office Teması</vt:lpstr>
      <vt:lpstr>Low Level API</vt:lpstr>
      <vt:lpstr>Low Level API (RDD Based)</vt:lpstr>
      <vt:lpstr>RDD Oluşturmak</vt:lpstr>
      <vt:lpstr>RDD Operasyonları</vt:lpstr>
      <vt:lpstr>Basit Bir Uygulama</vt:lpstr>
      <vt:lpstr>SparkConf</vt:lpstr>
      <vt:lpstr>SparkContext</vt:lpstr>
      <vt:lpstr>Kullanıcı Fonksiyonları</vt:lpstr>
      <vt:lpstr>Low Level API (RDD Based)</vt:lpstr>
      <vt:lpstr>Low Level API (RDD Based)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104</cp:revision>
  <dcterms:created xsi:type="dcterms:W3CDTF">2018-03-04T09:30:49Z</dcterms:created>
  <dcterms:modified xsi:type="dcterms:W3CDTF">2018-04-15T09:57:30Z</dcterms:modified>
</cp:coreProperties>
</file>