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5" r:id="rId4"/>
    <p:sldId id="260" r:id="rId5"/>
    <p:sldId id="266" r:id="rId6"/>
    <p:sldId id="261" r:id="rId7"/>
    <p:sldId id="275" r:id="rId8"/>
    <p:sldId id="272" r:id="rId9"/>
    <p:sldId id="269" r:id="rId10"/>
    <p:sldId id="268" r:id="rId11"/>
    <p:sldId id="270" r:id="rId12"/>
    <p:sldId id="273" r:id="rId13"/>
    <p:sldId id="274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314"/>
    <a:srgbClr val="5647A0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81579" autoAdjust="0"/>
  </p:normalViewPr>
  <p:slideViewPr>
    <p:cSldViewPr snapToGrid="0">
      <p:cViewPr varScale="1">
        <p:scale>
          <a:sx n="78" d="100"/>
          <a:sy n="78" d="100"/>
        </p:scale>
        <p:origin x="48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22423" r="4397" b="26617"/>
          <a:stretch/>
        </p:blipFill>
        <p:spPr>
          <a:xfrm>
            <a:off x="2911366" y="777586"/>
            <a:ext cx="6001406" cy="1828800"/>
          </a:xfrm>
          <a:prstGeom prst="rect">
            <a:avLst/>
          </a:prstGeom>
        </p:spPr>
      </p:pic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340069" y="2932833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Distributed File System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 76"/>
          <p:cNvGrpSpPr/>
          <p:nvPr/>
        </p:nvGrpSpPr>
        <p:grpSpPr>
          <a:xfrm rot="5400000">
            <a:off x="4280871" y="-1470436"/>
            <a:ext cx="4562731" cy="9482282"/>
            <a:chOff x="7649703" y="-1086310"/>
            <a:chExt cx="3995626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144819" y="-225282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8875632" y="-1173340"/>
              <a:ext cx="479713" cy="19214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 flipH="1">
              <a:off x="8317364" y="-135359"/>
              <a:ext cx="1561926" cy="18871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7335303" y="846702"/>
              <a:ext cx="3570850" cy="193193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6323524" y="1858481"/>
              <a:ext cx="5549607" cy="188713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75806"/>
            <a:ext cx="8149385" cy="506217"/>
            <a:chOff x="2804988" y="4875806"/>
            <a:chExt cx="8149385" cy="506217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5099521"/>
              <a:ext cx="226079" cy="236251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782" y="5144192"/>
              <a:ext cx="227591" cy="237831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815" y="4875806"/>
              <a:ext cx="260986" cy="272729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960304" y="4564380"/>
            <a:ext cx="7814061" cy="362431"/>
            <a:chOff x="2960304" y="4564380"/>
            <a:chExt cx="7814061" cy="362431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304" y="4564380"/>
              <a:ext cx="304209" cy="302308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094" y="4657281"/>
              <a:ext cx="261271" cy="259639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63" y="4644791"/>
              <a:ext cx="283793" cy="282020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473432" y="4579875"/>
            <a:ext cx="5563688" cy="549236"/>
            <a:chOff x="2473432" y="4579875"/>
            <a:chExt cx="5563688" cy="54923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32" y="4827543"/>
              <a:ext cx="298286" cy="298286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496" y="4579875"/>
              <a:ext cx="303624" cy="303624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011" y="4861030"/>
              <a:ext cx="268081" cy="268081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033" y="380786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5087843"/>
            <a:ext cx="238843" cy="249589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14" y="4657281"/>
            <a:ext cx="281838" cy="280077"/>
          </a:xfrm>
          <a:prstGeom prst="rect">
            <a:avLst/>
          </a:prstGeom>
        </p:spPr>
      </p:pic>
      <p:sp>
        <p:nvSpPr>
          <p:cNvPr id="40" name="Metin kutusu 39"/>
          <p:cNvSpPr txBox="1"/>
          <p:nvPr/>
        </p:nvSpPr>
        <p:spPr>
          <a:xfrm>
            <a:off x="1214949" y="242809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Resim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42" y="1117857"/>
            <a:ext cx="852361" cy="1317235"/>
          </a:xfrm>
          <a:prstGeom prst="rect">
            <a:avLst/>
          </a:prstGeom>
        </p:spPr>
      </p:pic>
      <p:cxnSp>
        <p:nvCxnSpPr>
          <p:cNvPr id="42" name="Düz Bağlayıcı 41"/>
          <p:cNvCxnSpPr>
            <a:stCxn id="62" idx="2"/>
            <a:endCxn id="41" idx="3"/>
          </p:cNvCxnSpPr>
          <p:nvPr/>
        </p:nvCxnSpPr>
        <p:spPr>
          <a:xfrm flipH="1">
            <a:off x="2443003" y="1566079"/>
            <a:ext cx="7413336" cy="210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Metin kutusu 44"/>
          <p:cNvSpPr txBox="1"/>
          <p:nvPr/>
        </p:nvSpPr>
        <p:spPr>
          <a:xfrm>
            <a:off x="1471842" y="5374670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4047234" y="5404247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Metin kutusu 46"/>
          <p:cNvSpPr txBox="1"/>
          <p:nvPr/>
        </p:nvSpPr>
        <p:spPr>
          <a:xfrm>
            <a:off x="6881412" y="5413573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9556485" y="544541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kış Çizelgesi: Belge 17"/>
          <p:cNvSpPr/>
          <p:nvPr/>
        </p:nvSpPr>
        <p:spPr>
          <a:xfrm>
            <a:off x="2470386" y="736309"/>
            <a:ext cx="3364615" cy="1929308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tr-TR" sz="12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Disk-2-Blok-3:Kiraz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DataNode-02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1200" dirty="0">
                <a:solidFill>
                  <a:srgbClr val="0070C0"/>
                </a:solidFill>
              </a:rPr>
              <a:t>DataNode-03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Disk-1-Blok-1:Elma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DataNode-04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Blok-3:Kiraz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Unvan 1"/>
          <p:cNvSpPr>
            <a:spLocks noGrp="1"/>
          </p:cNvSpPr>
          <p:nvPr>
            <p:ph type="ctrTitle"/>
          </p:nvPr>
        </p:nvSpPr>
        <p:spPr>
          <a:xfrm>
            <a:off x="1630365" y="109652"/>
            <a:ext cx="9144000" cy="69075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2917 -0.15555 L 0.34895 -0.47778 L 0.18333 -0.15926 L 0.22708 0.05926 " pathEditMode="relative" ptsTypes="AAAAA"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03704E-6 L -0.02083 -0.22407 L 0.56875 -0.53703 L 0.19167 -0.21666 L 0.22396 0.00371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104822" y="109519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Federation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127140" y="1397697"/>
            <a:ext cx="6655889" cy="4234836"/>
            <a:chOff x="1883885" y="1229532"/>
            <a:chExt cx="6655889" cy="4234836"/>
          </a:xfrm>
        </p:grpSpPr>
        <p:sp>
          <p:nvSpPr>
            <p:cNvPr id="41" name="Bulut 40"/>
            <p:cNvSpPr/>
            <p:nvPr/>
          </p:nvSpPr>
          <p:spPr>
            <a:xfrm>
              <a:off x="4215423" y="2326398"/>
              <a:ext cx="4212481" cy="3137970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1883885" y="1244905"/>
              <a:ext cx="2203373" cy="4219462"/>
              <a:chOff x="4836405" y="1288973"/>
              <a:chExt cx="2203373" cy="4219462"/>
            </a:xfrm>
          </p:grpSpPr>
          <p:pic>
            <p:nvPicPr>
              <p:cNvPr id="4" name="Resim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9" t="2680" r="37494" b="4020"/>
              <a:stretch/>
            </p:blipFill>
            <p:spPr>
              <a:xfrm>
                <a:off x="4836405" y="1288973"/>
                <a:ext cx="2203373" cy="4219462"/>
              </a:xfrm>
              <a:prstGeom prst="rect">
                <a:avLst/>
              </a:prstGeom>
            </p:spPr>
          </p:pic>
          <p:sp>
            <p:nvSpPr>
              <p:cNvPr id="5" name="Dikdörtgen 4"/>
              <p:cNvSpPr/>
              <p:nvPr/>
            </p:nvSpPr>
            <p:spPr>
              <a:xfrm>
                <a:off x="5034708" y="1410159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Dikdörtgen 5"/>
              <p:cNvSpPr/>
              <p:nvPr/>
            </p:nvSpPr>
            <p:spPr>
              <a:xfrm>
                <a:off x="5051233" y="1736076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Dikdörtgen 6"/>
              <p:cNvSpPr/>
              <p:nvPr/>
            </p:nvSpPr>
            <p:spPr>
              <a:xfrm>
                <a:off x="5051233" y="2061993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NameNode-3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Dikdörtgen 7"/>
              <p:cNvSpPr/>
              <p:nvPr/>
            </p:nvSpPr>
            <p:spPr>
              <a:xfrm>
                <a:off x="5051233" y="2392498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Dikdörtgen 8"/>
              <p:cNvSpPr/>
              <p:nvPr/>
            </p:nvSpPr>
            <p:spPr>
              <a:xfrm>
                <a:off x="5034708" y="2723003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Dikdörtgen 9"/>
              <p:cNvSpPr/>
              <p:nvPr/>
            </p:nvSpPr>
            <p:spPr>
              <a:xfrm>
                <a:off x="5051233" y="3048920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DataNode-3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Dikdörtgen 10"/>
              <p:cNvSpPr/>
              <p:nvPr/>
            </p:nvSpPr>
            <p:spPr>
              <a:xfrm>
                <a:off x="5051233" y="3374837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DataNode-4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5051233" y="3705342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DataNode-5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Dikdörtgen 12"/>
              <p:cNvSpPr/>
              <p:nvPr/>
            </p:nvSpPr>
            <p:spPr>
              <a:xfrm>
                <a:off x="5034708" y="4035847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DataNode-6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Dikdörtgen 13"/>
              <p:cNvSpPr/>
              <p:nvPr/>
            </p:nvSpPr>
            <p:spPr>
              <a:xfrm>
                <a:off x="5051233" y="4361764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DataNode-7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5051233" y="4687681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DataNode-8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5051233" y="5018186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DataNode-9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Resim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246" y="4500392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1" name="Resi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627" y="4355368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463" y="4202226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067" y="4189517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421" y="413208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144" y="4057914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6" name="Resim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728" y="2931841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482" y="4071684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8" name="Resim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888" y="3534091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29" name="Resim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247" y="3496020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0" name="Resim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745" y="3466220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1" name="Resim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264" y="3287135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2" name="Resi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630" y="3680028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3" name="Resim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585" y="359556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4" name="Resim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465" y="2795586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5" name="Resim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165" y="3255920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6" name="Resim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451" y="3596686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7" name="Resim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148" y="2545332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8" name="Resim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853" y="288985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9" name="Resim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9" y="2781988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40" name="Resim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0" y="2721413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42" name="Sol Sağ Ok 41"/>
            <p:cNvSpPr/>
            <p:nvPr/>
          </p:nvSpPr>
          <p:spPr>
            <a:xfrm>
              <a:off x="3602062" y="3599052"/>
              <a:ext cx="947450" cy="597995"/>
            </a:xfrm>
            <a:prstGeom prst="left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5382449" y="1257297"/>
              <a:ext cx="1313984" cy="3084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5388085" y="1632997"/>
              <a:ext cx="1313984" cy="3084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Pool-2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5382449" y="2000895"/>
              <a:ext cx="1313984" cy="3084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Pool-3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Düz Ok Bağlayıcısı 46"/>
            <p:cNvCxnSpPr>
              <a:endCxn id="43" idx="1"/>
            </p:cNvCxnSpPr>
            <p:nvPr/>
          </p:nvCxnSpPr>
          <p:spPr>
            <a:xfrm flipV="1">
              <a:off x="3872429" y="1411533"/>
              <a:ext cx="1510020" cy="15423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üz Ok Bağlayıcısı 47"/>
            <p:cNvCxnSpPr>
              <a:stCxn id="6" idx="3"/>
              <a:endCxn id="44" idx="1"/>
            </p:cNvCxnSpPr>
            <p:nvPr/>
          </p:nvCxnSpPr>
          <p:spPr>
            <a:xfrm flipV="1">
              <a:off x="3872429" y="1787233"/>
              <a:ext cx="1515656" cy="59011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Ok Bağlayıcısı 50"/>
            <p:cNvCxnSpPr>
              <a:stCxn id="7" idx="3"/>
              <a:endCxn id="45" idx="1"/>
            </p:cNvCxnSpPr>
            <p:nvPr/>
          </p:nvCxnSpPr>
          <p:spPr>
            <a:xfrm flipV="1">
              <a:off x="3872429" y="2155131"/>
              <a:ext cx="1510020" cy="1703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ikdörtgen 49"/>
            <p:cNvSpPr/>
            <p:nvPr/>
          </p:nvSpPr>
          <p:spPr>
            <a:xfrm>
              <a:off x="7220154" y="1229532"/>
              <a:ext cx="1313984" cy="3084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Dikdörtgen 51"/>
            <p:cNvSpPr/>
            <p:nvPr/>
          </p:nvSpPr>
          <p:spPr>
            <a:xfrm>
              <a:off x="7225790" y="1605232"/>
              <a:ext cx="1313984" cy="3084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Dikdörtgen 52"/>
            <p:cNvSpPr/>
            <p:nvPr/>
          </p:nvSpPr>
          <p:spPr>
            <a:xfrm>
              <a:off x="7220154" y="1973130"/>
              <a:ext cx="1313984" cy="3084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dw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Dikdörtgen 54"/>
          <p:cNvSpPr/>
          <p:nvPr/>
        </p:nvSpPr>
        <p:spPr>
          <a:xfrm>
            <a:off x="8124800" y="1993642"/>
            <a:ext cx="3997120" cy="2001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HDFS’in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ölçeklenebilirliğini arttırmak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Dosya ve dizin sayısı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belleği ile sınırlı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Düz Bağlayıcı 55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3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High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Availability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(HA)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8124800" y="1993642"/>
            <a:ext cx="3997120" cy="2001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Zookeeper</a:t>
            </a:r>
            <a:r>
              <a:rPr lang="tr-TR" sz="1600">
                <a:latin typeface="Arial" panose="020B0604020202020204" pitchFamily="34" charset="0"/>
                <a:cs typeface="Arial" panose="020B0604020202020204" pitchFamily="34" charset="0"/>
              </a:rPr>
              <a:t>: Kim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ayakta?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up 67"/>
          <p:cNvGrpSpPr/>
          <p:nvPr/>
        </p:nvGrpSpPr>
        <p:grpSpPr>
          <a:xfrm>
            <a:off x="1704815" y="974138"/>
            <a:ext cx="1122572" cy="1837722"/>
            <a:chOff x="1863534" y="3958384"/>
            <a:chExt cx="1122572" cy="1837722"/>
          </a:xfrm>
        </p:grpSpPr>
        <p:grpSp>
          <p:nvGrpSpPr>
            <p:cNvPr id="66" name="Grup 6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4" name="Yamuk 6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Yamuk 6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ikdörtgen 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Düz Bağlayıcı 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Metin kutusu 66"/>
            <p:cNvSpPr txBox="1"/>
            <p:nvPr/>
          </p:nvSpPr>
          <p:spPr>
            <a:xfrm>
              <a:off x="1863534" y="3958384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5717376" y="841294"/>
            <a:ext cx="1122572" cy="1967121"/>
            <a:chOff x="1833207" y="3828985"/>
            <a:chExt cx="1122572" cy="1967121"/>
          </a:xfrm>
        </p:grpSpPr>
        <p:grpSp>
          <p:nvGrpSpPr>
            <p:cNvPr id="70" name="Grup 6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2" name="Yamuk 7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amuk 7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Dikdörtgen 7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Yuvarlatılmış Dikdörtgen 7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Düz Bağlayıcı 7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Metin kutusu 70"/>
            <p:cNvSpPr txBox="1"/>
            <p:nvPr/>
          </p:nvSpPr>
          <p:spPr>
            <a:xfrm>
              <a:off x="1833207" y="3828985"/>
              <a:ext cx="1122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2827387" y="4073675"/>
            <a:ext cx="3198728" cy="1842567"/>
            <a:chOff x="2297192" y="3927509"/>
            <a:chExt cx="3198728" cy="1842567"/>
          </a:xfrm>
        </p:grpSpPr>
        <p:grpSp>
          <p:nvGrpSpPr>
            <p:cNvPr id="80" name="Grup 79"/>
            <p:cNvGrpSpPr/>
            <p:nvPr/>
          </p:nvGrpSpPr>
          <p:grpSpPr>
            <a:xfrm>
              <a:off x="2297192" y="3927509"/>
              <a:ext cx="1122572" cy="1838596"/>
              <a:chOff x="1833207" y="3957510"/>
              <a:chExt cx="1122572" cy="1838596"/>
            </a:xfrm>
          </p:grpSpPr>
          <p:grpSp>
            <p:nvGrpSpPr>
              <p:cNvPr id="81" name="Grup 80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83" name="Yamuk 8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Yamuk 8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Dikdörtgen 8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kdörtgen 85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Yuvarlatılmış Dikdörtgen 8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Düz Bağlayıcı 8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Düz Bağlayıcı 8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Düz Bağlayıcı 8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Metin kutusu 81"/>
              <p:cNvSpPr txBox="1"/>
              <p:nvPr/>
            </p:nvSpPr>
            <p:spPr>
              <a:xfrm>
                <a:off x="1833207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up 90"/>
            <p:cNvGrpSpPr/>
            <p:nvPr/>
          </p:nvGrpSpPr>
          <p:grpSpPr>
            <a:xfrm>
              <a:off x="3337436" y="3931480"/>
              <a:ext cx="1122572" cy="1838596"/>
              <a:chOff x="1845341" y="3957510"/>
              <a:chExt cx="1122572" cy="1838596"/>
            </a:xfrm>
          </p:grpSpPr>
          <p:grpSp>
            <p:nvGrpSpPr>
              <p:cNvPr id="92" name="Grup 91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94" name="Yamuk 93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Yamuk 94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kdörtgen 95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Metin kutusu 92"/>
              <p:cNvSpPr txBox="1"/>
              <p:nvPr/>
            </p:nvSpPr>
            <p:spPr>
              <a:xfrm>
                <a:off x="1845341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Grup 101"/>
            <p:cNvGrpSpPr/>
            <p:nvPr/>
          </p:nvGrpSpPr>
          <p:grpSpPr>
            <a:xfrm>
              <a:off x="4373348" y="3936608"/>
              <a:ext cx="1122572" cy="1829497"/>
              <a:chOff x="1856586" y="3966609"/>
              <a:chExt cx="1122572" cy="1829497"/>
            </a:xfrm>
          </p:grpSpPr>
          <p:grpSp>
            <p:nvGrpSpPr>
              <p:cNvPr id="103" name="Grup 102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05" name="Yamuk 10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Yamuk 10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kdörtgen 10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kdörtgen 107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Yuvarlatılmış Dikdörtgen 108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Düz Bağlayıcı 110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Düz Bağlayıcı 111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Metin kutusu 103"/>
              <p:cNvSpPr txBox="1"/>
              <p:nvPr/>
            </p:nvSpPr>
            <p:spPr>
              <a:xfrm>
                <a:off x="1856586" y="3966609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5" name="Akış Çizelgesi: Çok Sayıda Belge 114"/>
          <p:cNvSpPr/>
          <p:nvPr/>
        </p:nvSpPr>
        <p:spPr>
          <a:xfrm>
            <a:off x="3551936" y="1699697"/>
            <a:ext cx="1312796" cy="677988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Düz Ok Bağlayıcısı 117"/>
          <p:cNvCxnSpPr>
            <a:stCxn id="3" idx="3"/>
            <a:endCxn id="115" idx="1"/>
          </p:cNvCxnSpPr>
          <p:nvPr/>
        </p:nvCxnSpPr>
        <p:spPr>
          <a:xfrm>
            <a:off x="2647111" y="2038691"/>
            <a:ext cx="9048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Ok Bağlayıcısı 119"/>
          <p:cNvCxnSpPr>
            <a:stCxn id="115" idx="3"/>
            <a:endCxn id="74" idx="1"/>
          </p:cNvCxnSpPr>
          <p:nvPr/>
        </p:nvCxnSpPr>
        <p:spPr>
          <a:xfrm flipV="1">
            <a:off x="4864732" y="2035246"/>
            <a:ext cx="1011075" cy="3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>
            <a:stCxn id="93" idx="0"/>
            <a:endCxn id="74" idx="2"/>
          </p:cNvCxnSpPr>
          <p:nvPr/>
        </p:nvCxnSpPr>
        <p:spPr>
          <a:xfrm flipV="1">
            <a:off x="4428917" y="2761756"/>
            <a:ext cx="1853986" cy="1315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Ok Bağlayıcısı 125"/>
          <p:cNvCxnSpPr>
            <a:stCxn id="3" idx="2"/>
            <a:endCxn id="93" idx="0"/>
          </p:cNvCxnSpPr>
          <p:nvPr/>
        </p:nvCxnSpPr>
        <p:spPr>
          <a:xfrm>
            <a:off x="2240015" y="2765201"/>
            <a:ext cx="2188902" cy="1312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3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Erişim Yöntemleri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3075394" y="1562718"/>
            <a:ext cx="5416320" cy="3408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Ambari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Kullanıcı Web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Arayüzü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Komut satırı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HTTP/HDFS vekil sunucuları (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Proxies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NFS Gateway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Düz Bağlayıcı 11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3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Çok büyük hacimli verileri depolamak için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java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tabanlı dağıtık bir dosya sistemidir.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Hatalara karşı dayanıklıdır.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Düşük maliyetlidir.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için idealdir.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kez yaz defalarca oku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Özel bir donanım istemez, marka bağımsız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Anında cevap beklenen uygulamalar için ideal değil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verileri makul bir cevap süresinde işleme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Çok sayıda küçük boyutlu dosyayı sevmez.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Namespace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sınırı var.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Öne Çıkan Özellikler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0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4699"/>
            <a:ext cx="9144000" cy="77613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Mekanik Diskin Temel Yapısı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up 37"/>
          <p:cNvGrpSpPr/>
          <p:nvPr/>
        </p:nvGrpSpPr>
        <p:grpSpPr>
          <a:xfrm>
            <a:off x="1374237" y="1028023"/>
            <a:ext cx="8597059" cy="5040220"/>
            <a:chOff x="20051" y="837492"/>
            <a:chExt cx="8597059" cy="504022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0" t="10309" r="24930" b="14703"/>
            <a:stretch/>
          </p:blipFill>
          <p:spPr>
            <a:xfrm>
              <a:off x="2426516" y="1167276"/>
              <a:ext cx="6190594" cy="4393324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5597479" y="5539158"/>
              <a:ext cx="2285280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Okuma-yazma kafaları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2937326" y="5528688"/>
              <a:ext cx="1418176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plakaları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Resi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98682">
              <a:off x="20051" y="838629"/>
              <a:ext cx="1389614" cy="1167276"/>
            </a:xfrm>
            <a:prstGeom prst="rect">
              <a:avLst/>
            </a:prstGeom>
          </p:spPr>
        </p:pic>
        <p:sp>
          <p:nvSpPr>
            <p:cNvPr id="21" name="Çember Ok 20"/>
            <p:cNvSpPr/>
            <p:nvPr/>
          </p:nvSpPr>
          <p:spPr>
            <a:xfrm rot="1749133">
              <a:off x="187667" y="1526488"/>
              <a:ext cx="5776101" cy="1870772"/>
            </a:xfrm>
            <a:prstGeom prst="circularArrow">
              <a:avLst>
                <a:gd name="adj1" fmla="val 16595"/>
                <a:gd name="adj2" fmla="val 1501477"/>
                <a:gd name="adj3" fmla="val 17595858"/>
                <a:gd name="adj4" fmla="val 10652200"/>
                <a:gd name="adj5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3324320" y="837492"/>
              <a:ext cx="1943387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Sektör </a:t>
              </a:r>
            </a:p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(genelde 512 bayt)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7241195" y="1158495"/>
              <a:ext cx="107840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İz (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Track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Düz Bağlayıcı 24"/>
            <p:cNvCxnSpPr/>
            <p:nvPr/>
          </p:nvCxnSpPr>
          <p:spPr>
            <a:xfrm flipH="1">
              <a:off x="2669628" y="3142593"/>
              <a:ext cx="1891862" cy="94593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 flipH="1">
              <a:off x="4099034" y="3142593"/>
              <a:ext cx="462456" cy="146941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lok Yay 30"/>
            <p:cNvSpPr/>
            <p:nvPr/>
          </p:nvSpPr>
          <p:spPr>
            <a:xfrm rot="12345897">
              <a:off x="3135800" y="3832373"/>
              <a:ext cx="1173479" cy="403481"/>
            </a:xfrm>
            <a:prstGeom prst="blockArc">
              <a:avLst/>
            </a:prstGeom>
            <a:solidFill>
              <a:srgbClr val="564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Metin kutusu 31"/>
            <p:cNvSpPr txBox="1"/>
            <p:nvPr/>
          </p:nvSpPr>
          <p:spPr>
            <a:xfrm>
              <a:off x="228596" y="4273450"/>
              <a:ext cx="2197920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bloğu (ardışık sektörler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Örn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: 512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Kb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Düz Bağlayıcı 32"/>
            <p:cNvCxnSpPr>
              <a:endCxn id="32" idx="3"/>
            </p:cNvCxnSpPr>
            <p:nvPr/>
          </p:nvCxnSpPr>
          <p:spPr>
            <a:xfrm flipH="1">
              <a:off x="2426516" y="4097305"/>
              <a:ext cx="1040586" cy="468533"/>
            </a:xfrm>
            <a:prstGeom prst="line">
              <a:avLst/>
            </a:prstGeom>
            <a:ln w="28575">
              <a:solidFill>
                <a:srgbClr val="1713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ikdörtgen 38"/>
          <p:cNvSpPr/>
          <p:nvPr/>
        </p:nvSpPr>
        <p:spPr>
          <a:xfrm>
            <a:off x="9741786" y="5464439"/>
            <a:ext cx="236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 </a:t>
            </a:r>
            <a:r>
              <a:rPr lang="en-US" sz="1200" dirty="0"/>
              <a:t>Data Storage Networking</a:t>
            </a:r>
            <a:r>
              <a:rPr lang="tr-TR" sz="1200" dirty="0"/>
              <a:t> </a:t>
            </a:r>
            <a:r>
              <a:rPr lang="en-US" sz="1200" dirty="0"/>
              <a:t>ISBN:9781118679210</a:t>
            </a:r>
          </a:p>
        </p:txBody>
      </p:sp>
    </p:spTree>
    <p:extLst>
      <p:ext uri="{BB962C8B-B14F-4D97-AF65-F5344CB8AC3E}">
        <p14:creationId xmlns:p14="http://schemas.microsoft.com/office/powerpoint/2010/main" val="139374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114657" y="1130827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büyüklüğü 128/256 MB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Klasik dosya sisteminden farklı olarak bir bloğa 8 MB yazılsa 120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MB’lik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alan boş görünür.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büyüklüğünün büyük olmasının sebebi okuyucu kafanın izi ve blok başını bulma zamanını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seek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time) azaltmak.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Dosya genişliği diskten büyük olabilir, parçalandığı için sorun değil.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mantığı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replikasyonu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 hataya dayanıklılığı ve veri yönetimini kolaylaştırır.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Disk Blokları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8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94219" y="134453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Nasıl Çalışır?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916584" y="2468585"/>
            <a:ext cx="1970695" cy="1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72956" y="153921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sp>
        <p:nvSpPr>
          <p:cNvPr id="2" name="Akış Çizelgesi: Belge 1"/>
          <p:cNvSpPr/>
          <p:nvPr/>
        </p:nvSpPr>
        <p:spPr>
          <a:xfrm>
            <a:off x="697654" y="1047591"/>
            <a:ext cx="1063867" cy="113060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kış Çizelgesi: Belge 46"/>
          <p:cNvSpPr/>
          <p:nvPr/>
        </p:nvSpPr>
        <p:spPr>
          <a:xfrm>
            <a:off x="662285" y="2406695"/>
            <a:ext cx="1063867" cy="113060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kış Çizelgesi: Belge 47"/>
          <p:cNvSpPr/>
          <p:nvPr/>
        </p:nvSpPr>
        <p:spPr>
          <a:xfrm>
            <a:off x="662284" y="3751593"/>
            <a:ext cx="1063867" cy="1130607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kış Çizelgesi: Belge 48"/>
          <p:cNvSpPr/>
          <p:nvPr/>
        </p:nvSpPr>
        <p:spPr>
          <a:xfrm>
            <a:off x="4658196" y="2074190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kış Çizelgesi: Belge 49"/>
          <p:cNvSpPr/>
          <p:nvPr/>
        </p:nvSpPr>
        <p:spPr>
          <a:xfrm>
            <a:off x="4658195" y="2389663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kış Çizelgesi: Belge 53"/>
          <p:cNvSpPr/>
          <p:nvPr/>
        </p:nvSpPr>
        <p:spPr>
          <a:xfrm>
            <a:off x="4658195" y="2697218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kış Çizelgesi: Belge 54"/>
          <p:cNvSpPr/>
          <p:nvPr/>
        </p:nvSpPr>
        <p:spPr>
          <a:xfrm>
            <a:off x="4469915" y="2116173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kış Çizelgesi: Belge 55"/>
          <p:cNvSpPr/>
          <p:nvPr/>
        </p:nvSpPr>
        <p:spPr>
          <a:xfrm>
            <a:off x="4469914" y="2431646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kış Çizelgesi: Belge 60"/>
          <p:cNvSpPr/>
          <p:nvPr/>
        </p:nvSpPr>
        <p:spPr>
          <a:xfrm>
            <a:off x="4469914" y="2739201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kış Çizelgesi: Belge 61"/>
          <p:cNvSpPr/>
          <p:nvPr/>
        </p:nvSpPr>
        <p:spPr>
          <a:xfrm>
            <a:off x="4570456" y="2091646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kış Çizelgesi: Belge 62"/>
          <p:cNvSpPr/>
          <p:nvPr/>
        </p:nvSpPr>
        <p:spPr>
          <a:xfrm>
            <a:off x="4570455" y="2407119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kış Çizelgesi: Belge 63"/>
          <p:cNvSpPr/>
          <p:nvPr/>
        </p:nvSpPr>
        <p:spPr>
          <a:xfrm>
            <a:off x="4570455" y="2714674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784 0.1215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3 -0.06458 " pathEditMode="relative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15 -0.27547 " pathEditMode="relative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7 L 0.03204 0.04491 L 0.19115 0.07268 L 0.25287 0.0743 L 0.36667 -0.11042 L 0.42357 -0.09584 " pathEditMode="relative" ptsTypes="A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2382 0.04676 L 0.18541 0.07476 L 0.24961 0.07476 L 0.45729 0.04537 L 0.50521 0.07176 " pathEditMode="relative" ptsTypes="AAAAAA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1472 0.04977 L 0.18047 0.07754 L 0.23321 0.08055 L 0.44492 0.26666 L 0.50352 0.2798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6.2963E-6 L 0.03295 0.0014 L 0.19532 0.02778 L 0.25209 0.03218 L 0.45977 6.2963E-6 L 0.51511 0.04978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18619 0.02777 L 0.24635 0.02916 L 0.45065 0.21527 L 0.51341 0.26365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178 0.03356 L 0.23737 0.03356 L 0.35846 0.40856 L 0.4138 0.41458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5.18519E-6 L 0.03203 -0.04815 L 0.19284 -0.02339 L 0.25052 -0.02038 L 0.4944 0.19212 L 0.53242 0.20092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2304 -0.04097 L 0.18698 -0.01042 L 0.24232 -0.0088 L 0.45403 -0.04097 L 0.51679 -2.22222E-6 " pathEditMode="relative" ptsTypes="AA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1393 -0.04259 L 0.17721 -0.0162 L 0.23893 -0.0088 L 0.35521 -0.2037 L 0.41628 -0.14514 " pathEditMode="relative" ptsTypes="AAAAAA">
                                      <p:cBhvr>
                                        <p:cTn id="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37438" y="92773"/>
            <a:ext cx="9144000" cy="67708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DataNode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895105" y="2081427"/>
            <a:ext cx="1992174" cy="57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7486" y="1558158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51477" y="1152061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 flipV="1">
            <a:off x="3476783" y="2081427"/>
            <a:ext cx="565961" cy="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kdörtgen 73"/>
          <p:cNvSpPr/>
          <p:nvPr/>
        </p:nvSpPr>
        <p:spPr>
          <a:xfrm>
            <a:off x="161360" y="27400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Metadata</a:t>
            </a:r>
            <a:r>
              <a:rPr lang="tr-TR" dirty="0"/>
              <a:t>, dosya sistemi, blok adresleri</a:t>
            </a:r>
          </a:p>
          <a:p>
            <a:r>
              <a:rPr lang="tr-TR" dirty="0"/>
              <a:t>Kullanıcı erişim yetki kontrolü</a:t>
            </a:r>
            <a:endParaRPr lang="en-US" dirty="0"/>
          </a:p>
          <a:p>
            <a:r>
              <a:rPr lang="tr-TR" dirty="0"/>
              <a:t>Dosya sistemi operasyonlarını yönetmek (okuma, yazma, yaratma, taşıma vs.)</a:t>
            </a:r>
          </a:p>
          <a:p>
            <a:r>
              <a:rPr lang="tr-TR" dirty="0" err="1"/>
              <a:t>DataNode’ları</a:t>
            </a:r>
            <a:r>
              <a:rPr lang="tr-TR" dirty="0"/>
              <a:t> kayıt etmek, nabızlarını tutmak</a:t>
            </a:r>
            <a:endParaRPr lang="en-US" dirty="0"/>
          </a:p>
          <a:p>
            <a:r>
              <a:rPr lang="tr-TR" dirty="0" err="1"/>
              <a:t>Replikasyon</a:t>
            </a:r>
            <a:r>
              <a:rPr lang="tr-TR" dirty="0"/>
              <a:t> talimatı vermek</a:t>
            </a:r>
            <a:endParaRPr lang="en-US" dirty="0"/>
          </a:p>
          <a:p>
            <a:r>
              <a:rPr lang="tr-TR" dirty="0" err="1"/>
              <a:t>DataNode’lardan</a:t>
            </a:r>
            <a:r>
              <a:rPr lang="tr-TR" dirty="0"/>
              <a:t> gelen blok raporlarını işlemek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dvAuto="5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Veri Okuma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8" name="Resi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4" y="2352252"/>
            <a:ext cx="304209" cy="302308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81" y="4948568"/>
            <a:ext cx="304209" cy="30230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31237 -7.40741E-7 L 0.30873 0.03912 L 0.13229 0.27592 L 0.12969 0.36227 " pathEditMode="relative" ptsTypes="AAA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0169 -0.09815 L 0.17565 -0.33102 L 0.17812 -0.38078 L 0.14427 -0.36782 L 0.05365 -0.36782 L -0.15326 -0.3794 " pathEditMode="relative" ptsTypes="AAAAAAA">
                                      <p:cBhvr>
                                        <p:cTn id="9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4792 -0.00579 L -0.31003 0.11574 L -0.37513 0.11875 L -0.46745 0.12315 L -0.67422 0.11574 " pathEditMode="relative" ptsTypes="AAAAAA">
                                      <p:cBhvr>
                                        <p:cTn id="13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Veri Yazma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grpSp>
        <p:nvGrpSpPr>
          <p:cNvPr id="63" name="Grup 62"/>
          <p:cNvGrpSpPr/>
          <p:nvPr/>
        </p:nvGrpSpPr>
        <p:grpSpPr>
          <a:xfrm>
            <a:off x="1465686" y="2030803"/>
            <a:ext cx="345944" cy="315630"/>
            <a:chOff x="1818290" y="2740718"/>
            <a:chExt cx="345944" cy="315630"/>
          </a:xfrm>
        </p:grpSpPr>
        <p:sp>
          <p:nvSpPr>
            <p:cNvPr id="64" name="Dikey Kaydırma 63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Resim 6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pic>
        <p:nvPicPr>
          <p:cNvPr id="71" name="Resim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69" y="1316049"/>
            <a:ext cx="304209" cy="302308"/>
          </a:xfrm>
          <a:prstGeom prst="rect">
            <a:avLst/>
          </a:prstGeom>
        </p:spPr>
      </p:pic>
      <p:pic>
        <p:nvPicPr>
          <p:cNvPr id="73" name="Resim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03" y="1312342"/>
            <a:ext cx="304209" cy="3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-4.07407E-6 L 0.11771 0.00857 L 0.18698 0.00857 L 0.30899 0.00417 L 0.30808 0.04676 L 0.13008 0.27963 L 0.12852 0.36042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 -0.09398 L 0.178 -0.32547 L 0.17891 -0.36783 L 0.14753 -0.36204 L 0.0569 -0.35764 L -0.14166 -0.36204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11367 0.01921 L 0.27604 0.01759 L 0.33698 0.01759 L 0.628 -0.11412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05351 -0.00857 L -0.3164 0.10995 L 0.08998 0.14953 " pathEditMode="relative" rAng="0" ptsTypes="AAAA">
                                      <p:cBhvr>
                                        <p:cTn id="18" dur="4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703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05026 -7.40741E-7 L -0.33203 0.12014 L -0.30899 0.12593 L -0.04701 0.52454 L 0.00989 0.53634 " pathEditMode="relative" ptsTypes="AAAAAA">
                                      <p:cBhvr>
                                        <p:cTn id="20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412</Words>
  <Application>Microsoft Office PowerPoint</Application>
  <PresentationFormat>Geniş ekran</PresentationFormat>
  <Paragraphs>128</Paragraphs>
  <Slides>13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Wingdings</vt:lpstr>
      <vt:lpstr>Office Teması</vt:lpstr>
      <vt:lpstr>Hadoop Distributed File System</vt:lpstr>
      <vt:lpstr>HDFS Nedir?</vt:lpstr>
      <vt:lpstr>HDFS Öne Çıkan Özellikler</vt:lpstr>
      <vt:lpstr>Mekanik Diskin Temel Yapısı</vt:lpstr>
      <vt:lpstr>HDFS Disk Blokları</vt:lpstr>
      <vt:lpstr>HDFS Nasıl Çalışır?</vt:lpstr>
      <vt:lpstr>Name Node ve DataNode</vt:lpstr>
      <vt:lpstr>HDFS Veri Okuma</vt:lpstr>
      <vt:lpstr>HDFS Veri Yazma</vt:lpstr>
      <vt:lpstr>HDFS Fault Tolerance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59</cp:revision>
  <dcterms:created xsi:type="dcterms:W3CDTF">2018-03-04T09:30:49Z</dcterms:created>
  <dcterms:modified xsi:type="dcterms:W3CDTF">2019-10-04T19:08:14Z</dcterms:modified>
</cp:coreProperties>
</file>