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6" r:id="rId4"/>
    <p:sldId id="268" r:id="rId5"/>
    <p:sldId id="267" r:id="rId6"/>
    <p:sldId id="261" r:id="rId7"/>
    <p:sldId id="263" r:id="rId8"/>
    <p:sldId id="264" r:id="rId9"/>
    <p:sldId id="273" r:id="rId10"/>
    <p:sldId id="269" r:id="rId11"/>
    <p:sldId id="271" r:id="rId12"/>
    <p:sldId id="270" r:id="rId13"/>
    <p:sldId id="262" r:id="rId14"/>
    <p:sldId id="272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78" d="100"/>
          <a:sy n="78" d="100"/>
        </p:scale>
        <p:origin x="48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40" y="1410401"/>
            <a:ext cx="4774603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1073982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Başlatma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73231" y="946669"/>
            <a:ext cx="10321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submit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Session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kodun içinde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spark-submit –master 'local[5]' –class </a:t>
            </a:r>
            <a:r>
              <a:rPr lang="en-US" sz="2400" dirty="0" err="1">
                <a:latin typeface="Consolas" panose="020B0609020204030204" pitchFamily="49" charset="0"/>
              </a:rPr>
              <a:t>WordCount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i="1" dirty="0" err="1">
                <a:latin typeface="Consolas" panose="020B0609020204030204" pitchFamily="49" charset="0"/>
              </a:rPr>
              <a:t>benimUygulamam</a:t>
            </a:r>
            <a:r>
              <a:rPr lang="en-US" sz="2400" dirty="0">
                <a:latin typeface="Consolas" panose="020B0609020204030204" pitchFamily="49" charset="0"/>
              </a:rPr>
              <a:t>.jar</a:t>
            </a:r>
            <a:endParaRPr lang="tr-TR" sz="28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spark-shell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shell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uygulaması başlarken açılır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Consolas" panose="020B0609020204030204" pitchFamily="49" charset="0"/>
              </a:rPr>
              <a:t>spark-shell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>
                <a:latin typeface="Consolas" panose="020B0609020204030204" pitchFamily="49" charset="0"/>
              </a:rPr>
              <a:t>master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yarn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endParaRPr lang="tr-TR" sz="2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Terminoloji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10900" y="1350031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Driver program (main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function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Apllication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Tek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driver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tarafından başlatılan/yönetilen bir veya daha fazla görevden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dizi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task’dan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Stage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içinde paralel işleyebilen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kümesi.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atanan tek bir iş.</a:t>
            </a:r>
          </a:p>
        </p:txBody>
      </p:sp>
    </p:spTree>
    <p:extLst>
      <p:ext uri="{BB962C8B-B14F-4D97-AF65-F5344CB8AC3E}">
        <p14:creationId xmlns:p14="http://schemas.microsoft.com/office/powerpoint/2010/main" val="7213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Bileşenler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41130" y="905531"/>
            <a:ext cx="1076259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Driver program (çalışacak kod)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>
                <a:solidFill>
                  <a:srgbClr val="404041"/>
                </a:solidFill>
                <a:latin typeface="Roboto"/>
              </a:rPr>
              <a:t>Cluster Manager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process’ler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en-US" sz="1400" dirty="0">
                <a:solidFill>
                  <a:srgbClr val="404041"/>
                </a:solidFill>
                <a:latin typeface="Roboto"/>
              </a:rPr>
              <a:t>CPU, memory and storage resources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executor’lar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(JVM, her uygulamanın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executor’ları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ayrı, tahsis edildiği kadar,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cache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, disk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storage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sunuclarda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çalışan </a:t>
            </a:r>
            <a:r>
              <a:rPr lang="tr-TR" sz="2600" dirty="0" err="1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(Bir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executor’da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birden fazla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olabilir, her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thread’de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çalışabilir, hesaplama yapan en temel birimdir)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>
                <a:solidFill>
                  <a:srgbClr val="404041"/>
                </a:solidFill>
                <a:latin typeface="Roboto"/>
              </a:rPr>
              <a:t>Bir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için çalışacak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task’ların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sayısı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partition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1400" dirty="0" err="1">
                <a:solidFill>
                  <a:srgbClr val="404041"/>
                </a:solidFill>
                <a:latin typeface="Roboto"/>
              </a:rPr>
              <a:t>sayısna</a:t>
            </a:r>
            <a:r>
              <a:rPr lang="tr-TR" sz="1400" dirty="0">
                <a:solidFill>
                  <a:srgbClr val="404041"/>
                </a:solidFill>
                <a:latin typeface="Roboto"/>
              </a:rPr>
              <a:t> bağlıdır.</a:t>
            </a:r>
          </a:p>
        </p:txBody>
      </p:sp>
    </p:spTree>
    <p:extLst>
      <p:ext uri="{BB962C8B-B14F-4D97-AF65-F5344CB8AC3E}">
        <p14:creationId xmlns:p14="http://schemas.microsoft.com/office/powerpoint/2010/main" val="41274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4411712" y="1346127"/>
            <a:ext cx="2743926" cy="1175548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44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Manager</a:t>
              </a:r>
              <a:endParaRPr lang="tr-TR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tr-TR" b="1" dirty="0">
                  <a:latin typeface="Arial" panose="020B0604020202020204" pitchFamily="34" charset="0"/>
                  <a:cs typeface="Arial" panose="020B0604020202020204" pitchFamily="34" charset="0"/>
                </a:rPr>
                <a:t>(YARN)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1385639" y="883309"/>
            <a:ext cx="1884611" cy="1754457"/>
            <a:chOff x="1928084" y="1230648"/>
            <a:chExt cx="1990456" cy="2161589"/>
          </a:xfrm>
        </p:grpSpPr>
        <p:grpSp>
          <p:nvGrpSpPr>
            <p:cNvPr id="38" name="Grup 37"/>
            <p:cNvGrpSpPr/>
            <p:nvPr/>
          </p:nvGrpSpPr>
          <p:grpSpPr>
            <a:xfrm>
              <a:off x="1957836" y="1630160"/>
              <a:ext cx="1960704" cy="176207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122511" y="4446462"/>
                <a:ext cx="9984003" cy="258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293939" y="4510567"/>
                <a:ext cx="10020705" cy="1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Session</a:t>
                </a:r>
                <a:endParaRPr lang="en-US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Dikdörtgen 33"/>
            <p:cNvSpPr/>
            <p:nvPr/>
          </p:nvSpPr>
          <p:spPr>
            <a:xfrm>
              <a:off x="2007394" y="2831888"/>
              <a:ext cx="1865763" cy="49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1928084" y="2887815"/>
              <a:ext cx="187262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tr-TR" sz="1400" b="1" dirty="0" err="1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400" b="1" dirty="0">
                <a:solidFill>
                  <a:srgbClr val="CD1F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Düz Ok Bağlayıcısı 2"/>
            <p:cNvCxnSpPr/>
            <p:nvPr/>
          </p:nvCxnSpPr>
          <p:spPr>
            <a:xfrm flipH="1" flipV="1">
              <a:off x="3562350" y="2392903"/>
              <a:ext cx="6350" cy="515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26516" y="2392903"/>
              <a:ext cx="0" cy="546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Metin kutusu 52"/>
            <p:cNvSpPr txBox="1"/>
            <p:nvPr/>
          </p:nvSpPr>
          <p:spPr>
            <a:xfrm>
              <a:off x="1941112" y="1230648"/>
              <a:ext cx="1932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Driver </a:t>
              </a:r>
              <a:r>
                <a:rPr lang="tr-TR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087" y="1529777"/>
            <a:ext cx="1079297" cy="1048857"/>
          </a:xfrm>
          <a:prstGeom prst="rect">
            <a:avLst/>
          </a:prstGeom>
        </p:spPr>
      </p:pic>
      <p:cxnSp>
        <p:nvCxnSpPr>
          <p:cNvPr id="61" name="Düz Ok Bağlayıcısı 60"/>
          <p:cNvCxnSpPr>
            <a:stCxn id="39" idx="3"/>
            <a:endCxn id="24" idx="1"/>
          </p:cNvCxnSpPr>
          <p:nvPr/>
        </p:nvCxnSpPr>
        <p:spPr>
          <a:xfrm>
            <a:off x="3270250" y="1922670"/>
            <a:ext cx="1156157" cy="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8140700" y="1160845"/>
            <a:ext cx="2197100" cy="1556955"/>
            <a:chOff x="8140700" y="1376745"/>
            <a:chExt cx="2197100" cy="1556955"/>
          </a:xfrm>
        </p:grpSpPr>
        <p:grpSp>
          <p:nvGrpSpPr>
            <p:cNvPr id="26" name="Grup 25"/>
            <p:cNvGrpSpPr/>
            <p:nvPr/>
          </p:nvGrpSpPr>
          <p:grpSpPr>
            <a:xfrm>
              <a:off x="8140700" y="1376745"/>
              <a:ext cx="2197100" cy="1556955"/>
              <a:chOff x="8140700" y="1376745"/>
              <a:chExt cx="2197100" cy="1556955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8140700" y="1376745"/>
                <a:ext cx="2197100" cy="15569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8140700" y="1382190"/>
                <a:ext cx="2197100" cy="280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up 27"/>
            <p:cNvGrpSpPr/>
            <p:nvPr/>
          </p:nvGrpSpPr>
          <p:grpSpPr>
            <a:xfrm>
              <a:off x="8305800" y="1976438"/>
              <a:ext cx="1824265" cy="804943"/>
              <a:chOff x="8305800" y="1976438"/>
              <a:chExt cx="1824265" cy="804943"/>
            </a:xfrm>
          </p:grpSpPr>
          <p:sp>
            <p:nvSpPr>
              <p:cNvPr id="27" name="Dikdörtgen 26"/>
              <p:cNvSpPr/>
              <p:nvPr/>
            </p:nvSpPr>
            <p:spPr>
              <a:xfrm>
                <a:off x="8305800" y="1976438"/>
                <a:ext cx="1824265" cy="80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etin kutusu 77"/>
              <p:cNvSpPr txBox="1"/>
              <p:nvPr/>
            </p:nvSpPr>
            <p:spPr>
              <a:xfrm>
                <a:off x="8310562" y="1989082"/>
                <a:ext cx="1814512" cy="280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Master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Metin kutusu 78"/>
              <p:cNvSpPr txBox="1"/>
              <p:nvPr/>
            </p:nvSpPr>
            <p:spPr>
              <a:xfrm>
                <a:off x="8343899" y="2406628"/>
                <a:ext cx="1752601" cy="280079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Driver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up 122"/>
          <p:cNvGrpSpPr/>
          <p:nvPr/>
        </p:nvGrpSpPr>
        <p:grpSpPr>
          <a:xfrm>
            <a:off x="3594873" y="3381151"/>
            <a:ext cx="5954486" cy="2166622"/>
            <a:chOff x="4383314" y="3788229"/>
            <a:chExt cx="5954486" cy="2166622"/>
          </a:xfrm>
        </p:grpSpPr>
        <p:grpSp>
          <p:nvGrpSpPr>
            <p:cNvPr id="124" name="Grup 123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147" name="Dikdörtgen 146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Metin kutusu 147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up 124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137" name="Grup 13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41" name="Grup 14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45" name="Dikdörtgen 14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Metin kutusu 14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43" name="Dikdörtgen 14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Metin kutusu 14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8" name="Metin kutusu 13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Metin kutusu 13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Metin kutusu 13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up 125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27" name="Grup 12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31" name="Grup 13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35" name="Dikdörtgen 13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Metin kutusu 13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Grup 13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33" name="Dikdörtgen 13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Metin kutusu 13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Metin kutusu 12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Metin kutusu 12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Metin kutusu 12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up 35"/>
          <p:cNvGrpSpPr/>
          <p:nvPr/>
        </p:nvGrpSpPr>
        <p:grpSpPr>
          <a:xfrm>
            <a:off x="4383314" y="3788229"/>
            <a:ext cx="5954486" cy="2166622"/>
            <a:chOff x="4383314" y="3788229"/>
            <a:chExt cx="5954486" cy="2166622"/>
          </a:xfrm>
        </p:grpSpPr>
        <p:grpSp>
          <p:nvGrpSpPr>
            <p:cNvPr id="33" name="Grup 32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30" name="Dikdörtgen 29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etin kutusu 81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 30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84" name="Grup 83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95" name="Dikdörtgen 9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Metin kutusu 9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86" name="Dikdörtgen 85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etin kutusu 86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9" name="Metin kutusu 108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Metin kutusu 109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Metin kutusu 110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 111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17" name="Grup 116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21" name="Dikdörtgen 120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Metin kutusu 121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Grup 117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Metin kutusu 119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4" name="Metin kutusu 113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Metin kutusu 115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9" name="Düz Ok Bağlayıcısı 148"/>
          <p:cNvCxnSpPr>
            <a:stCxn id="23" idx="3"/>
            <a:endCxn id="21" idx="1"/>
          </p:cNvCxnSpPr>
          <p:nvPr/>
        </p:nvCxnSpPr>
        <p:spPr>
          <a:xfrm>
            <a:off x="7155638" y="1933901"/>
            <a:ext cx="985062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1" idx="2"/>
            <a:endCxn id="148" idx="0"/>
          </p:cNvCxnSpPr>
          <p:nvPr/>
        </p:nvCxnSpPr>
        <p:spPr>
          <a:xfrm flipH="1">
            <a:off x="6572116" y="2717800"/>
            <a:ext cx="2667134" cy="663351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Düz Ok Bağlayıcısı 149"/>
          <p:cNvCxnSpPr/>
          <p:nvPr/>
        </p:nvCxnSpPr>
        <p:spPr>
          <a:xfrm flipH="1">
            <a:off x="6572116" y="2702948"/>
            <a:ext cx="2493962" cy="1047177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8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Yolculuğu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5882125" y="1322667"/>
            <a:ext cx="1069457" cy="4183830"/>
            <a:chOff x="4619382" y="1367886"/>
            <a:chExt cx="1069457" cy="4183830"/>
          </a:xfrm>
        </p:grpSpPr>
        <p:sp>
          <p:nvSpPr>
            <p:cNvPr id="59" name="Dikdörtgen 58"/>
            <p:cNvSpPr/>
            <p:nvPr/>
          </p:nvSpPr>
          <p:spPr>
            <a:xfrm>
              <a:off x="4619382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811485" y="2177145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811485" y="2989949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4811485" y="38027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4811485" y="4607697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4668972" y="1367886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Stage-1</a:t>
              </a:r>
              <a:endParaRPr lang="en-US" dirty="0">
                <a:latin typeface="Roboto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7944672" y="1292854"/>
            <a:ext cx="1119497" cy="4213643"/>
            <a:chOff x="5951826" y="1338073"/>
            <a:chExt cx="1119497" cy="4213643"/>
          </a:xfrm>
        </p:grpSpPr>
        <p:sp>
          <p:nvSpPr>
            <p:cNvPr id="58" name="Dikdörtgen 57"/>
            <p:cNvSpPr/>
            <p:nvPr/>
          </p:nvSpPr>
          <p:spPr>
            <a:xfrm>
              <a:off x="5951826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6138994" y="3591511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6138994" y="25073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Task</a:t>
              </a:r>
              <a:endParaRPr lang="en-US" dirty="0"/>
            </a:p>
          </p:txBody>
        </p:sp>
        <p:sp>
          <p:nvSpPr>
            <p:cNvPr id="78" name="Metin kutusu 77"/>
            <p:cNvSpPr txBox="1"/>
            <p:nvPr/>
          </p:nvSpPr>
          <p:spPr>
            <a:xfrm>
              <a:off x="6051456" y="1338073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>
                  <a:latin typeface="Roboto"/>
                </a:rPr>
                <a:t>Stage-2</a:t>
              </a:r>
              <a:endParaRPr lang="en-US" dirty="0">
                <a:latin typeface="Roboto"/>
              </a:endParaRPr>
            </a:p>
          </p:txBody>
        </p:sp>
      </p:grpSp>
      <p:sp>
        <p:nvSpPr>
          <p:cNvPr id="79" name="Dikdörtgen 78"/>
          <p:cNvSpPr/>
          <p:nvPr/>
        </p:nvSpPr>
        <p:spPr>
          <a:xfrm>
            <a:off x="922280" y="3102430"/>
            <a:ext cx="1441269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Application</a:t>
            </a:r>
            <a:endParaRPr lang="en-US" dirty="0"/>
          </a:p>
        </p:txBody>
      </p:sp>
      <p:grpSp>
        <p:nvGrpSpPr>
          <p:cNvPr id="21" name="Grup 20"/>
          <p:cNvGrpSpPr/>
          <p:nvPr/>
        </p:nvGrpSpPr>
        <p:grpSpPr>
          <a:xfrm>
            <a:off x="3648999" y="2831684"/>
            <a:ext cx="1157721" cy="1141603"/>
            <a:chOff x="3099770" y="2831684"/>
            <a:chExt cx="1157721" cy="1141603"/>
          </a:xfrm>
        </p:grpSpPr>
        <p:sp>
          <p:nvSpPr>
            <p:cNvPr id="82" name="Dikdörtgen 81"/>
            <p:cNvSpPr/>
            <p:nvPr/>
          </p:nvSpPr>
          <p:spPr>
            <a:xfrm>
              <a:off x="3188034" y="2831684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83" name="Dikdörtgen 82"/>
            <p:cNvSpPr/>
            <p:nvPr/>
          </p:nvSpPr>
          <p:spPr>
            <a:xfrm>
              <a:off x="3141982" y="2964248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  <p:sp>
          <p:nvSpPr>
            <p:cNvPr id="2" name="Dikdörtgen 1"/>
            <p:cNvSpPr/>
            <p:nvPr/>
          </p:nvSpPr>
          <p:spPr>
            <a:xfrm>
              <a:off x="3099770" y="3102430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0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Session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1401850"/>
            <a:ext cx="103211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Driver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process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uygulamasının giriş kapısı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Python’da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«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» değişkeni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Tüm özellik ve parametreleri içerir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6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2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Hızlı, genel amaçlı, çok yönlü, geniş ölçekli veri işleme çerçevesi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   Binlerce sunucu üzerinde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Petabayt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ölçeğinde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alternatifi,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alternatifi değil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 ile ilgili en geniş açık kaynak projesi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   Güçlü bir topluluk,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Databricks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+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UC Berkeley, Hortonworks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ve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Cloudera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ile çok uyumlu ancak çalışması için Hadoop şart değil.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YARN üzerinde hem MapReduce hem 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çalışabilir.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57957" y="1098570"/>
            <a:ext cx="89380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Hız: 100 kat daha hızlı çalışabilir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bağımlı değil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Belleği kullanma gücü, MapReduce diski kullanır.</a:t>
            </a:r>
          </a:p>
          <a:p>
            <a:pPr lvl="1">
              <a:lnSpc>
                <a:spcPct val="150000"/>
              </a:lnSpc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Özellikle makine öğrenmesinde (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iterative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)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Shuffle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uygun maliyetli 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Daha az I/O organizasyon ihtiyacı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interaktif kullanılabilir</a:t>
            </a:r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24457" y="2190770"/>
            <a:ext cx="10273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Kullanımı daha kolay, az kodla çok iş.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Erilşilebilirliği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daha yüksek: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, Java,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ve 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Geliştiriciler daha verimli çalışabilir.</a:t>
            </a:r>
          </a:p>
        </p:txBody>
      </p:sp>
    </p:spTree>
    <p:extLst>
      <p:ext uri="{BB962C8B-B14F-4D97-AF65-F5344CB8AC3E}">
        <p14:creationId xmlns:p14="http://schemas.microsoft.com/office/powerpoint/2010/main" val="31709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1177738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Genel Maksat Veri İşleme Motoru &amp;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 Çatısı (Framework)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888830" y="2189203"/>
            <a:ext cx="38152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Batch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Interactive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Stream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Machine 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Graph computing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10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7"/>
            <a:ext cx="8382082" cy="2990954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39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/>
                  <a:t>variables</a:t>
                </a:r>
                <a:endParaRPr lang="tr-TR" dirty="0"/>
              </a:p>
              <a:p>
                <a:pPr algn="ctr"/>
                <a:r>
                  <a:rPr lang="tr-T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085805" y="4557560"/>
                <a:ext cx="9915457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506" cy="1061407"/>
              <a:chOff x="857316" y="4427827"/>
              <a:chExt cx="10642779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5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Programlama Dilleri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	Anadili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	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PySpark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Çok yaygın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Java:	Bildiğimiz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SQL: 	ANSI2003 uyumlu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R: 		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Sparklyr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Çalışma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Cluster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Standalone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404041"/>
                </a:solidFill>
                <a:latin typeface="Roboto"/>
              </a:rPr>
              <a:t>Mesos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Hadoop YARN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Local</a:t>
            </a: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81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derken…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2895845" y="2513262"/>
            <a:ext cx="2517949" cy="136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3903353" y="2513262"/>
            <a:ext cx="1510441" cy="138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3477172" y="3544362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1843333" y="3595247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71" idx="0"/>
            <a:endCxn id="39" idx="2"/>
          </p:cNvCxnSpPr>
          <p:nvPr/>
        </p:nvCxnSpPr>
        <p:spPr>
          <a:xfrm flipV="1">
            <a:off x="5149327" y="2513262"/>
            <a:ext cx="264467" cy="15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 63"/>
          <p:cNvGrpSpPr/>
          <p:nvPr/>
        </p:nvGrpSpPr>
        <p:grpSpPr>
          <a:xfrm>
            <a:off x="4723146" y="3707586"/>
            <a:ext cx="1826694" cy="1661306"/>
            <a:chOff x="4281604" y="3911780"/>
            <a:chExt cx="1826694" cy="1661306"/>
          </a:xfrm>
        </p:grpSpPr>
        <p:sp>
          <p:nvSpPr>
            <p:cNvPr id="66" name="Metin kutusu 65"/>
            <p:cNvSpPr txBox="1"/>
            <p:nvPr/>
          </p:nvSpPr>
          <p:spPr>
            <a:xfrm>
              <a:off x="4541056" y="3911780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YARN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Resourse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Resim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5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469</Words>
  <Application>Microsoft Office PowerPoint</Application>
  <PresentationFormat>Geniş ekran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PowerPoint Sunusu</vt:lpstr>
      <vt:lpstr>Apache Spark</vt:lpstr>
      <vt:lpstr>MapReduce ile Farklılıkları</vt:lpstr>
      <vt:lpstr>MapReduce ile Farklılıkları</vt:lpstr>
      <vt:lpstr>Genel Maksat Veri İşleme Motoru &amp; Veri İşleme Çatısı (Framework)</vt:lpstr>
      <vt:lpstr>Spark Stack</vt:lpstr>
      <vt:lpstr>Spark ve Programlama Dilleri</vt:lpstr>
      <vt:lpstr>Çalışma Modları</vt:lpstr>
      <vt:lpstr>Cluster derken…</vt:lpstr>
      <vt:lpstr>Spark Uygulaması Başlatma Yöntemleri</vt:lpstr>
      <vt:lpstr>Spark Uygulaması Terminoloji</vt:lpstr>
      <vt:lpstr>Spark Uygulaması Bileşenler</vt:lpstr>
      <vt:lpstr>Veri İşleme</vt:lpstr>
      <vt:lpstr>Spark Uygulaması Yolculuğu</vt:lpstr>
      <vt:lpstr>Spark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77</cp:revision>
  <dcterms:created xsi:type="dcterms:W3CDTF">2018-03-04T09:30:49Z</dcterms:created>
  <dcterms:modified xsi:type="dcterms:W3CDTF">2019-10-04T19:19:27Z</dcterms:modified>
</cp:coreProperties>
</file>