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260" r:id="rId3"/>
    <p:sldId id="266" r:id="rId4"/>
    <p:sldId id="276" r:id="rId5"/>
    <p:sldId id="272" r:id="rId6"/>
    <p:sldId id="277" r:id="rId7"/>
    <p:sldId id="273" r:id="rId8"/>
    <p:sldId id="278" r:id="rId9"/>
    <p:sldId id="280" r:id="rId10"/>
    <p:sldId id="281" r:id="rId11"/>
    <p:sldId id="279" r:id="rId12"/>
    <p:sldId id="275" r:id="rId13"/>
    <p:sldId id="274" r:id="rId14"/>
    <p:sldId id="270" r:id="rId1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a:srgbClr val="CD1F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til Yok, Tablo Kılavuz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Orta Stil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Açık Stil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20" autoAdjust="0"/>
    <p:restoredTop sz="81579" autoAdjust="0"/>
  </p:normalViewPr>
  <p:slideViewPr>
    <p:cSldViewPr snapToGrid="0">
      <p:cViewPr varScale="1">
        <p:scale>
          <a:sx n="78" d="100"/>
          <a:sy n="78" d="100"/>
        </p:scale>
        <p:origin x="552" y="9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kan ŞİRİN" userId="7f10ce1d6aaf8c5d" providerId="LiveId" clId="{4CF7A27F-342C-4F2A-AF92-01C1920679EB}"/>
    <pc:docChg chg="custSel modSld">
      <pc:chgData name="Erkan ŞİRİN" userId="7f10ce1d6aaf8c5d" providerId="LiveId" clId="{4CF7A27F-342C-4F2A-AF92-01C1920679EB}" dt="2019-07-18T18:56:30.994" v="22" actId="20577"/>
      <pc:docMkLst>
        <pc:docMk/>
      </pc:docMkLst>
      <pc:sldChg chg="modSp">
        <pc:chgData name="Erkan ŞİRİN" userId="7f10ce1d6aaf8c5d" providerId="LiveId" clId="{4CF7A27F-342C-4F2A-AF92-01C1920679EB}" dt="2019-07-18T18:56:30.994" v="22" actId="20577"/>
        <pc:sldMkLst>
          <pc:docMk/>
          <pc:sldMk cId="1416118015" sldId="257"/>
        </pc:sldMkLst>
        <pc:spChg chg="mod">
          <ac:chgData name="Erkan ŞİRİN" userId="7f10ce1d6aaf8c5d" providerId="LiveId" clId="{4CF7A27F-342C-4F2A-AF92-01C1920679EB}" dt="2019-07-18T18:56:30.994" v="22" actId="20577"/>
          <ac:spMkLst>
            <pc:docMk/>
            <pc:sldMk cId="1416118015" sldId="257"/>
            <ac:spMk id="1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77F576-AE14-466D-AA6B-335273622B21}" type="datetimeFigureOut">
              <a:rPr lang="en-US" smtClean="0"/>
              <a:t>10/4/2019</a:t>
            </a:fld>
            <a:endParaRPr lang="en-US"/>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10BD3E-EF63-48CD-BA60-F7ED6F94ED18}" type="slidenum">
              <a:rPr lang="en-US" smtClean="0"/>
              <a:t>‹#›</a:t>
            </a:fld>
            <a:endParaRPr lang="en-US"/>
          </a:p>
        </p:txBody>
      </p:sp>
    </p:spTree>
    <p:extLst>
      <p:ext uri="{BB962C8B-B14F-4D97-AF65-F5344CB8AC3E}">
        <p14:creationId xmlns:p14="http://schemas.microsoft.com/office/powerpoint/2010/main" val="2805808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tıklatın</a:t>
            </a:r>
            <a:endParaRPr lang="en-US"/>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tıklatın</a:t>
            </a:r>
            <a:endParaRPr lang="en-US"/>
          </a:p>
        </p:txBody>
      </p:sp>
      <p:sp>
        <p:nvSpPr>
          <p:cNvPr id="4" name="Veri Yer Tutucusu 3"/>
          <p:cNvSpPr>
            <a:spLocks noGrp="1"/>
          </p:cNvSpPr>
          <p:nvPr>
            <p:ph type="dt" sz="half" idx="10"/>
          </p:nvPr>
        </p:nvSpPr>
        <p:spPr/>
        <p:txBody>
          <a:bodyPr/>
          <a:lstStyle/>
          <a:p>
            <a:fld id="{54AA066D-271F-4C1A-B89A-0705A7689EE9}" type="datetimeFigureOut">
              <a:rPr lang="en-US" smtClean="0"/>
              <a:t>10/4/2019</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195604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endParaRPr lang="en-US"/>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p:cNvSpPr>
            <a:spLocks noGrp="1"/>
          </p:cNvSpPr>
          <p:nvPr>
            <p:ph type="dt" sz="half" idx="10"/>
          </p:nvPr>
        </p:nvSpPr>
        <p:spPr/>
        <p:txBody>
          <a:bodyPr/>
          <a:lstStyle/>
          <a:p>
            <a:fld id="{54AA066D-271F-4C1A-B89A-0705A7689EE9}" type="datetimeFigureOut">
              <a:rPr lang="en-US" smtClean="0"/>
              <a:t>10/4/2019</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525912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tıklatın</a:t>
            </a:r>
            <a:endParaRPr lang="en-US"/>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p:cNvSpPr>
            <a:spLocks noGrp="1"/>
          </p:cNvSpPr>
          <p:nvPr>
            <p:ph type="dt" sz="half" idx="10"/>
          </p:nvPr>
        </p:nvSpPr>
        <p:spPr/>
        <p:txBody>
          <a:bodyPr/>
          <a:lstStyle/>
          <a:p>
            <a:fld id="{54AA066D-271F-4C1A-B89A-0705A7689EE9}" type="datetimeFigureOut">
              <a:rPr lang="en-US" smtClean="0"/>
              <a:t>10/4/2019</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2332170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endParaRPr lang="en-US"/>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p:cNvSpPr>
            <a:spLocks noGrp="1"/>
          </p:cNvSpPr>
          <p:nvPr>
            <p:ph type="dt" sz="half" idx="10"/>
          </p:nvPr>
        </p:nvSpPr>
        <p:spPr/>
        <p:txBody>
          <a:bodyPr/>
          <a:lstStyle/>
          <a:p>
            <a:fld id="{54AA066D-271F-4C1A-B89A-0705A7689EE9}" type="datetimeFigureOut">
              <a:rPr lang="en-US" smtClean="0"/>
              <a:t>10/4/2019</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1459491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endParaRPr lang="en-US"/>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tıklatın</a:t>
            </a:r>
          </a:p>
        </p:txBody>
      </p:sp>
      <p:sp>
        <p:nvSpPr>
          <p:cNvPr id="4" name="Veri Yer Tutucusu 3"/>
          <p:cNvSpPr>
            <a:spLocks noGrp="1"/>
          </p:cNvSpPr>
          <p:nvPr>
            <p:ph type="dt" sz="half" idx="10"/>
          </p:nvPr>
        </p:nvSpPr>
        <p:spPr/>
        <p:txBody>
          <a:bodyPr/>
          <a:lstStyle/>
          <a:p>
            <a:fld id="{54AA066D-271F-4C1A-B89A-0705A7689EE9}" type="datetimeFigureOut">
              <a:rPr lang="en-US" smtClean="0"/>
              <a:t>10/4/2019</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198256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endParaRPr lang="en-US"/>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Veri Yer Tutucusu 4"/>
          <p:cNvSpPr>
            <a:spLocks noGrp="1"/>
          </p:cNvSpPr>
          <p:nvPr>
            <p:ph type="dt" sz="half" idx="10"/>
          </p:nvPr>
        </p:nvSpPr>
        <p:spPr/>
        <p:txBody>
          <a:bodyPr/>
          <a:lstStyle/>
          <a:p>
            <a:fld id="{54AA066D-271F-4C1A-B89A-0705A7689EE9}" type="datetimeFigureOut">
              <a:rPr lang="en-US" smtClean="0"/>
              <a:t>10/4/2019</a:t>
            </a:fld>
            <a:endParaRPr lang="en-US"/>
          </a:p>
        </p:txBody>
      </p:sp>
      <p:sp>
        <p:nvSpPr>
          <p:cNvPr id="6" name="Altbilgi Yer Tutucusu 5"/>
          <p:cNvSpPr>
            <a:spLocks noGrp="1"/>
          </p:cNvSpPr>
          <p:nvPr>
            <p:ph type="ftr" sz="quarter" idx="11"/>
          </p:nvPr>
        </p:nvSpPr>
        <p:spPr/>
        <p:txBody>
          <a:bodyPr/>
          <a:lstStyle/>
          <a:p>
            <a:endParaRPr lang="en-US"/>
          </a:p>
        </p:txBody>
      </p:sp>
      <p:sp>
        <p:nvSpPr>
          <p:cNvPr id="7" name="Slayt Numarası Yer Tutucusu 6"/>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2997218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a:t>Asıl başlık stili için tıklatın</a:t>
            </a:r>
            <a:endParaRPr lang="en-US"/>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Veri Yer Tutucusu 6"/>
          <p:cNvSpPr>
            <a:spLocks noGrp="1"/>
          </p:cNvSpPr>
          <p:nvPr>
            <p:ph type="dt" sz="half" idx="10"/>
          </p:nvPr>
        </p:nvSpPr>
        <p:spPr/>
        <p:txBody>
          <a:bodyPr/>
          <a:lstStyle/>
          <a:p>
            <a:fld id="{54AA066D-271F-4C1A-B89A-0705A7689EE9}" type="datetimeFigureOut">
              <a:rPr lang="en-US" smtClean="0"/>
              <a:t>10/4/2019</a:t>
            </a:fld>
            <a:endParaRPr lang="en-US"/>
          </a:p>
        </p:txBody>
      </p:sp>
      <p:sp>
        <p:nvSpPr>
          <p:cNvPr id="8" name="Altbilgi Yer Tutucusu 7"/>
          <p:cNvSpPr>
            <a:spLocks noGrp="1"/>
          </p:cNvSpPr>
          <p:nvPr>
            <p:ph type="ftr" sz="quarter" idx="11"/>
          </p:nvPr>
        </p:nvSpPr>
        <p:spPr/>
        <p:txBody>
          <a:bodyPr/>
          <a:lstStyle/>
          <a:p>
            <a:endParaRPr lang="en-US"/>
          </a:p>
        </p:txBody>
      </p:sp>
      <p:sp>
        <p:nvSpPr>
          <p:cNvPr id="9" name="Slayt Numarası Yer Tutucusu 8"/>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3453436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endParaRPr lang="en-US"/>
          </a:p>
        </p:txBody>
      </p:sp>
      <p:sp>
        <p:nvSpPr>
          <p:cNvPr id="3" name="Veri Yer Tutucusu 2"/>
          <p:cNvSpPr>
            <a:spLocks noGrp="1"/>
          </p:cNvSpPr>
          <p:nvPr>
            <p:ph type="dt" sz="half" idx="10"/>
          </p:nvPr>
        </p:nvSpPr>
        <p:spPr/>
        <p:txBody>
          <a:bodyPr/>
          <a:lstStyle/>
          <a:p>
            <a:fld id="{54AA066D-271F-4C1A-B89A-0705A7689EE9}" type="datetimeFigureOut">
              <a:rPr lang="en-US" smtClean="0"/>
              <a:t>10/4/2019</a:t>
            </a:fld>
            <a:endParaRPr lang="en-US"/>
          </a:p>
        </p:txBody>
      </p:sp>
      <p:sp>
        <p:nvSpPr>
          <p:cNvPr id="4" name="Altbilgi Yer Tutucusu 3"/>
          <p:cNvSpPr>
            <a:spLocks noGrp="1"/>
          </p:cNvSpPr>
          <p:nvPr>
            <p:ph type="ftr" sz="quarter" idx="11"/>
          </p:nvPr>
        </p:nvSpPr>
        <p:spPr/>
        <p:txBody>
          <a:bodyPr/>
          <a:lstStyle/>
          <a:p>
            <a:endParaRPr lang="en-US"/>
          </a:p>
        </p:txBody>
      </p:sp>
      <p:sp>
        <p:nvSpPr>
          <p:cNvPr id="5" name="Slayt Numarası Yer Tutucusu 4"/>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3107569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54AA066D-271F-4C1A-B89A-0705A7689EE9}" type="datetimeFigureOut">
              <a:rPr lang="en-US" smtClean="0"/>
              <a:t>10/4/2019</a:t>
            </a:fld>
            <a:endParaRPr lang="en-US"/>
          </a:p>
        </p:txBody>
      </p:sp>
      <p:sp>
        <p:nvSpPr>
          <p:cNvPr id="3" name="Altbilgi Yer Tutucusu 2"/>
          <p:cNvSpPr>
            <a:spLocks noGrp="1"/>
          </p:cNvSpPr>
          <p:nvPr>
            <p:ph type="ftr" sz="quarter" idx="11"/>
          </p:nvPr>
        </p:nvSpPr>
        <p:spPr/>
        <p:txBody>
          <a:bodyPr/>
          <a:lstStyle/>
          <a:p>
            <a:endParaRPr lang="en-US"/>
          </a:p>
        </p:txBody>
      </p:sp>
      <p:sp>
        <p:nvSpPr>
          <p:cNvPr id="4" name="Slayt Numarası Yer Tutucusu 3"/>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1835750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endParaRPr lang="en-US"/>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54AA066D-271F-4C1A-B89A-0705A7689EE9}" type="datetimeFigureOut">
              <a:rPr lang="en-US" smtClean="0"/>
              <a:t>10/4/2019</a:t>
            </a:fld>
            <a:endParaRPr lang="en-US"/>
          </a:p>
        </p:txBody>
      </p:sp>
      <p:sp>
        <p:nvSpPr>
          <p:cNvPr id="6" name="Altbilgi Yer Tutucusu 5"/>
          <p:cNvSpPr>
            <a:spLocks noGrp="1"/>
          </p:cNvSpPr>
          <p:nvPr>
            <p:ph type="ftr" sz="quarter" idx="11"/>
          </p:nvPr>
        </p:nvSpPr>
        <p:spPr/>
        <p:txBody>
          <a:bodyPr/>
          <a:lstStyle/>
          <a:p>
            <a:endParaRPr lang="en-US"/>
          </a:p>
        </p:txBody>
      </p:sp>
      <p:sp>
        <p:nvSpPr>
          <p:cNvPr id="7" name="Slayt Numarası Yer Tutucusu 6"/>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3280195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endParaRPr lang="en-US"/>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54AA066D-271F-4C1A-B89A-0705A7689EE9}" type="datetimeFigureOut">
              <a:rPr lang="en-US" smtClean="0"/>
              <a:t>10/4/2019</a:t>
            </a:fld>
            <a:endParaRPr lang="en-US"/>
          </a:p>
        </p:txBody>
      </p:sp>
      <p:sp>
        <p:nvSpPr>
          <p:cNvPr id="6" name="Altbilgi Yer Tutucusu 5"/>
          <p:cNvSpPr>
            <a:spLocks noGrp="1"/>
          </p:cNvSpPr>
          <p:nvPr>
            <p:ph type="ftr" sz="quarter" idx="11"/>
          </p:nvPr>
        </p:nvSpPr>
        <p:spPr/>
        <p:txBody>
          <a:bodyPr/>
          <a:lstStyle/>
          <a:p>
            <a:endParaRPr lang="en-US"/>
          </a:p>
        </p:txBody>
      </p:sp>
      <p:sp>
        <p:nvSpPr>
          <p:cNvPr id="7" name="Slayt Numarası Yer Tutucusu 6"/>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212022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tıklatın</a:t>
            </a:r>
            <a:endParaRPr lang="en-US"/>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AA066D-271F-4C1A-B89A-0705A7689EE9}" type="datetimeFigureOut">
              <a:rPr lang="en-US" smtClean="0"/>
              <a:t>10/4/2019</a:t>
            </a:fld>
            <a:endParaRPr lang="en-US"/>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DC7403-F6BA-4F25-BF57-4305E04DD3F2}" type="slidenum">
              <a:rPr lang="en-US" smtClean="0"/>
              <a:t>‹#›</a:t>
            </a:fld>
            <a:endParaRPr lang="en-US"/>
          </a:p>
        </p:txBody>
      </p:sp>
    </p:spTree>
    <p:extLst>
      <p:ext uri="{BB962C8B-B14F-4D97-AF65-F5344CB8AC3E}">
        <p14:creationId xmlns:p14="http://schemas.microsoft.com/office/powerpoint/2010/main" val="10393659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gif"/><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Düz Bağlayıcı 9"/>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Resi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4324" y="471790"/>
            <a:ext cx="4774603" cy="2539682"/>
          </a:xfrm>
          <a:prstGeom prst="rect">
            <a:avLst/>
          </a:prstGeom>
        </p:spPr>
      </p:pic>
      <p:sp>
        <p:nvSpPr>
          <p:cNvPr id="16" name="Unvan 1"/>
          <p:cNvSpPr>
            <a:spLocks noGrp="1"/>
          </p:cNvSpPr>
          <p:nvPr>
            <p:ph type="ctrTitle"/>
          </p:nvPr>
        </p:nvSpPr>
        <p:spPr>
          <a:xfrm>
            <a:off x="1269625" y="3348645"/>
            <a:ext cx="9144000" cy="1191453"/>
          </a:xfrm>
        </p:spPr>
        <p:txBody>
          <a:bodyPr>
            <a:normAutofit fontScale="90000"/>
          </a:bodyPr>
          <a:lstStyle/>
          <a:p>
            <a:r>
              <a:rPr lang="tr-TR" sz="4200" b="1" dirty="0" err="1">
                <a:solidFill>
                  <a:srgbClr val="CD1F26"/>
                </a:solidFill>
                <a:latin typeface="Arial" panose="020B0604020202020204" pitchFamily="34" charset="0"/>
                <a:ea typeface="Verdana" panose="020B0604030504040204" pitchFamily="34" charset="0"/>
                <a:cs typeface="Arial" panose="020B0604020202020204" pitchFamily="34" charset="0"/>
              </a:rPr>
              <a:t>Structured</a:t>
            </a:r>
            <a:r>
              <a:rPr lang="tr-TR" sz="4200" b="1" dirty="0">
                <a:solidFill>
                  <a:srgbClr val="CD1F26"/>
                </a:solidFill>
                <a:latin typeface="Arial" panose="020B0604020202020204" pitchFamily="34" charset="0"/>
                <a:ea typeface="Verdana" panose="020B0604030504040204" pitchFamily="34" charset="0"/>
                <a:cs typeface="Arial" panose="020B0604020202020204" pitchFamily="34" charset="0"/>
              </a:rPr>
              <a:t> </a:t>
            </a:r>
            <a:br>
              <a:rPr lang="tr-TR" sz="4200" b="1" dirty="0">
                <a:solidFill>
                  <a:srgbClr val="CD1F26"/>
                </a:solidFill>
                <a:latin typeface="Arial" panose="020B0604020202020204" pitchFamily="34" charset="0"/>
                <a:ea typeface="Verdana" panose="020B0604030504040204" pitchFamily="34" charset="0"/>
                <a:cs typeface="Arial" panose="020B0604020202020204" pitchFamily="34" charset="0"/>
              </a:rPr>
            </a:br>
            <a:r>
              <a:rPr lang="tr-TR" sz="4200" b="1" dirty="0">
                <a:solidFill>
                  <a:srgbClr val="CD1F26"/>
                </a:solidFill>
                <a:latin typeface="Arial" panose="020B0604020202020204" pitchFamily="34" charset="0"/>
                <a:ea typeface="Verdana" panose="020B0604030504040204" pitchFamily="34" charset="0"/>
                <a:cs typeface="Arial" panose="020B0604020202020204" pitchFamily="34" charset="0"/>
              </a:rPr>
              <a:t>(Dataframe-</a:t>
            </a:r>
            <a:r>
              <a:rPr lang="tr-TR" sz="4200" b="1" dirty="0" err="1">
                <a:solidFill>
                  <a:srgbClr val="CD1F26"/>
                </a:solidFill>
                <a:latin typeface="Arial" panose="020B0604020202020204" pitchFamily="34" charset="0"/>
                <a:ea typeface="Verdana" panose="020B0604030504040204" pitchFamily="34" charset="0"/>
                <a:cs typeface="Arial" panose="020B0604020202020204" pitchFamily="34" charset="0"/>
              </a:rPr>
              <a:t>Dataset</a:t>
            </a:r>
            <a:r>
              <a:rPr lang="tr-TR" sz="4200" b="1" dirty="0">
                <a:solidFill>
                  <a:srgbClr val="CD1F26"/>
                </a:solidFill>
                <a:latin typeface="Arial" panose="020B0604020202020204" pitchFamily="34" charset="0"/>
                <a:ea typeface="Verdana" panose="020B0604030504040204" pitchFamily="34" charset="0"/>
                <a:cs typeface="Arial" panose="020B0604020202020204" pitchFamily="34" charset="0"/>
              </a:rPr>
              <a:t>) API</a:t>
            </a:r>
            <a:endParaRPr lang="en-US" sz="42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1416118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Düz Bağlayıcı 9"/>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Unvan 1"/>
          <p:cNvSpPr>
            <a:spLocks noGrp="1"/>
          </p:cNvSpPr>
          <p:nvPr>
            <p:ph type="ctrTitle"/>
          </p:nvPr>
        </p:nvSpPr>
        <p:spPr>
          <a:xfrm>
            <a:off x="1452030" y="106840"/>
            <a:ext cx="9144000" cy="675975"/>
          </a:xfrm>
        </p:spPr>
        <p:txBody>
          <a:bodyPr>
            <a:normAutofit/>
          </a:bodyPr>
          <a:lstStyle/>
          <a:p>
            <a:r>
              <a:rPr lang="tr-TR" sz="4200" b="1" dirty="0">
                <a:solidFill>
                  <a:srgbClr val="CD1F26"/>
                </a:solidFill>
                <a:latin typeface="Arial" panose="020B0604020202020204" pitchFamily="34" charset="0"/>
                <a:ea typeface="Verdana" panose="020B0604030504040204" pitchFamily="34" charset="0"/>
                <a:cs typeface="Arial" panose="020B0604020202020204" pitchFamily="34" charset="0"/>
              </a:rPr>
              <a:t>Fiziksel Plan</a:t>
            </a:r>
            <a:endParaRPr lang="en-US" sz="42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grpSp>
        <p:nvGrpSpPr>
          <p:cNvPr id="57" name="Grup 56"/>
          <p:cNvGrpSpPr/>
          <p:nvPr/>
        </p:nvGrpSpPr>
        <p:grpSpPr>
          <a:xfrm>
            <a:off x="266570" y="1113272"/>
            <a:ext cx="2247627" cy="2067025"/>
            <a:chOff x="4768782" y="709729"/>
            <a:chExt cx="2247627" cy="2067025"/>
          </a:xfrm>
        </p:grpSpPr>
        <p:grpSp>
          <p:nvGrpSpPr>
            <p:cNvPr id="45" name="Grup 44"/>
            <p:cNvGrpSpPr/>
            <p:nvPr/>
          </p:nvGrpSpPr>
          <p:grpSpPr>
            <a:xfrm>
              <a:off x="5572627" y="1326346"/>
              <a:ext cx="680980" cy="1450408"/>
              <a:chOff x="5542482" y="1113306"/>
              <a:chExt cx="680980" cy="1450408"/>
            </a:xfrm>
          </p:grpSpPr>
          <p:sp>
            <p:nvSpPr>
              <p:cNvPr id="21" name="Dikdörtgen 20"/>
              <p:cNvSpPr/>
              <p:nvPr/>
            </p:nvSpPr>
            <p:spPr>
              <a:xfrm>
                <a:off x="5556738" y="1113306"/>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ikdörtgen 21"/>
              <p:cNvSpPr/>
              <p:nvPr/>
            </p:nvSpPr>
            <p:spPr>
              <a:xfrm>
                <a:off x="6052640" y="1113306"/>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Dikdörtgen 23"/>
              <p:cNvSpPr/>
              <p:nvPr/>
            </p:nvSpPr>
            <p:spPr>
              <a:xfrm>
                <a:off x="6052640" y="1528977"/>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Dikdörtgen 24"/>
              <p:cNvSpPr/>
              <p:nvPr/>
            </p:nvSpPr>
            <p:spPr>
              <a:xfrm>
                <a:off x="6052640" y="1938929"/>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ikdörtgen 25"/>
              <p:cNvSpPr/>
              <p:nvPr/>
            </p:nvSpPr>
            <p:spPr>
              <a:xfrm>
                <a:off x="6052640" y="2354600"/>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kış Çizelgesi: Manyetik Disk 26"/>
              <p:cNvSpPr/>
              <p:nvPr/>
            </p:nvSpPr>
            <p:spPr>
              <a:xfrm>
                <a:off x="5542482" y="2309834"/>
                <a:ext cx="170822" cy="25388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Düz Ok Bağlayıcısı 28"/>
              <p:cNvCxnSpPr>
                <a:stCxn id="21" idx="2"/>
                <a:endCxn id="24" idx="1"/>
              </p:cNvCxnSpPr>
              <p:nvPr/>
            </p:nvCxnSpPr>
            <p:spPr>
              <a:xfrm>
                <a:off x="5642149" y="1277654"/>
                <a:ext cx="410491" cy="333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Düz Ok Bağlayıcısı 32"/>
              <p:cNvCxnSpPr>
                <a:stCxn id="22" idx="2"/>
                <a:endCxn id="24" idx="0"/>
              </p:cNvCxnSpPr>
              <p:nvPr/>
            </p:nvCxnSpPr>
            <p:spPr>
              <a:xfrm>
                <a:off x="6138051" y="1277654"/>
                <a:ext cx="0" cy="25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Düz Ok Bağlayıcısı 34"/>
              <p:cNvCxnSpPr>
                <a:stCxn id="24" idx="2"/>
                <a:endCxn id="25" idx="0"/>
              </p:cNvCxnSpPr>
              <p:nvPr/>
            </p:nvCxnSpPr>
            <p:spPr>
              <a:xfrm>
                <a:off x="6138051" y="1693325"/>
                <a:ext cx="0" cy="245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Düz Ok Bağlayıcısı 36"/>
              <p:cNvCxnSpPr>
                <a:stCxn id="25" idx="2"/>
                <a:endCxn id="26" idx="0"/>
              </p:cNvCxnSpPr>
              <p:nvPr/>
            </p:nvCxnSpPr>
            <p:spPr>
              <a:xfrm>
                <a:off x="6138051" y="2103277"/>
                <a:ext cx="0" cy="25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Düz Ok Bağlayıcısı 38"/>
              <p:cNvCxnSpPr>
                <a:stCxn id="26" idx="1"/>
                <a:endCxn id="27" idx="4"/>
              </p:cNvCxnSpPr>
              <p:nvPr/>
            </p:nvCxnSpPr>
            <p:spPr>
              <a:xfrm flipH="1">
                <a:off x="5713304" y="2436774"/>
                <a:ext cx="3393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6" name="Unvan 1"/>
            <p:cNvSpPr txBox="1">
              <a:spLocks/>
            </p:cNvSpPr>
            <p:nvPr/>
          </p:nvSpPr>
          <p:spPr>
            <a:xfrm>
              <a:off x="4768782" y="709729"/>
              <a:ext cx="2247627" cy="537303"/>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1800" b="1" dirty="0">
                  <a:solidFill>
                    <a:srgbClr val="CD1F26"/>
                  </a:solidFill>
                  <a:latin typeface="Arial" panose="020B0604020202020204" pitchFamily="34" charset="0"/>
                  <a:ea typeface="Verdana" panose="020B0604030504040204" pitchFamily="34" charset="0"/>
                  <a:cs typeface="Arial" panose="020B0604020202020204" pitchFamily="34" charset="0"/>
                </a:rPr>
                <a:t>Optimize edilmiş</a:t>
              </a:r>
            </a:p>
            <a:p>
              <a:r>
                <a:rPr lang="tr-TR" sz="1800" b="1" dirty="0">
                  <a:solidFill>
                    <a:srgbClr val="CD1F26"/>
                  </a:solidFill>
                  <a:latin typeface="Arial" panose="020B0604020202020204" pitchFamily="34" charset="0"/>
                  <a:ea typeface="Verdana" panose="020B0604030504040204" pitchFamily="34" charset="0"/>
                  <a:cs typeface="Arial" panose="020B0604020202020204" pitchFamily="34" charset="0"/>
                </a:rPr>
                <a:t>mantıksal plan</a:t>
              </a:r>
              <a:endParaRPr lang="en-US" sz="18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grpSp>
      <p:sp>
        <p:nvSpPr>
          <p:cNvPr id="80" name="Sağ Ok 79"/>
          <p:cNvSpPr/>
          <p:nvPr/>
        </p:nvSpPr>
        <p:spPr>
          <a:xfrm>
            <a:off x="2121279" y="2014949"/>
            <a:ext cx="1130160" cy="35808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28" name="Grup 27"/>
          <p:cNvGrpSpPr/>
          <p:nvPr/>
        </p:nvGrpSpPr>
        <p:grpSpPr>
          <a:xfrm>
            <a:off x="3115566" y="948576"/>
            <a:ext cx="2247627" cy="2353017"/>
            <a:chOff x="3186925" y="1639443"/>
            <a:chExt cx="2247627" cy="2353017"/>
          </a:xfrm>
        </p:grpSpPr>
        <p:grpSp>
          <p:nvGrpSpPr>
            <p:cNvPr id="23" name="Grup 22"/>
            <p:cNvGrpSpPr/>
            <p:nvPr/>
          </p:nvGrpSpPr>
          <p:grpSpPr>
            <a:xfrm>
              <a:off x="3818372" y="2118205"/>
              <a:ext cx="964640" cy="1874255"/>
              <a:chOff x="3818372" y="2118205"/>
              <a:chExt cx="964640" cy="1874255"/>
            </a:xfrm>
          </p:grpSpPr>
          <p:sp>
            <p:nvSpPr>
              <p:cNvPr id="17" name="Dikdörtgen 16"/>
              <p:cNvSpPr/>
              <p:nvPr/>
            </p:nvSpPr>
            <p:spPr>
              <a:xfrm>
                <a:off x="3818372" y="2118205"/>
                <a:ext cx="944545" cy="178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Dikdörtgen 100"/>
              <p:cNvSpPr/>
              <p:nvPr/>
            </p:nvSpPr>
            <p:spPr>
              <a:xfrm>
                <a:off x="3818373" y="2543192"/>
                <a:ext cx="944545" cy="17871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2" name="Dikdörtgen 101"/>
              <p:cNvSpPr/>
              <p:nvPr/>
            </p:nvSpPr>
            <p:spPr>
              <a:xfrm>
                <a:off x="3838467" y="2973910"/>
                <a:ext cx="944545" cy="17871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3" name="Dikdörtgen 102"/>
              <p:cNvSpPr/>
              <p:nvPr/>
            </p:nvSpPr>
            <p:spPr>
              <a:xfrm>
                <a:off x="3838467" y="3393828"/>
                <a:ext cx="944545" cy="17871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4" name="Dikdörtgen 103"/>
              <p:cNvSpPr/>
              <p:nvPr/>
            </p:nvSpPr>
            <p:spPr>
              <a:xfrm>
                <a:off x="3838467" y="3813746"/>
                <a:ext cx="944545" cy="17871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sp>
          <p:nvSpPr>
            <p:cNvPr id="106" name="Unvan 1"/>
            <p:cNvSpPr txBox="1">
              <a:spLocks/>
            </p:cNvSpPr>
            <p:nvPr/>
          </p:nvSpPr>
          <p:spPr>
            <a:xfrm>
              <a:off x="3186925" y="1639443"/>
              <a:ext cx="2247627" cy="4185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1800" b="1" dirty="0">
                  <a:solidFill>
                    <a:srgbClr val="CD1F26"/>
                  </a:solidFill>
                  <a:latin typeface="Arial" panose="020B0604020202020204" pitchFamily="34" charset="0"/>
                  <a:ea typeface="Verdana" panose="020B0604030504040204" pitchFamily="34" charset="0"/>
                  <a:cs typeface="Arial" panose="020B0604020202020204" pitchFamily="34" charset="0"/>
                </a:rPr>
                <a:t>Fiziksel planlar</a:t>
              </a:r>
              <a:endParaRPr lang="en-US" sz="18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grpSp>
      <p:sp>
        <p:nvSpPr>
          <p:cNvPr id="107" name="Sağ Ok 106"/>
          <p:cNvSpPr/>
          <p:nvPr/>
        </p:nvSpPr>
        <p:spPr>
          <a:xfrm>
            <a:off x="4949393" y="2020897"/>
            <a:ext cx="1130160" cy="35808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38" name="Grup 37"/>
          <p:cNvGrpSpPr/>
          <p:nvPr/>
        </p:nvGrpSpPr>
        <p:grpSpPr>
          <a:xfrm>
            <a:off x="5762993" y="1210712"/>
            <a:ext cx="2247627" cy="1661866"/>
            <a:chOff x="5835466" y="1781629"/>
            <a:chExt cx="2247627" cy="1661866"/>
          </a:xfrm>
        </p:grpSpPr>
        <p:grpSp>
          <p:nvGrpSpPr>
            <p:cNvPr id="36" name="Grup 35"/>
            <p:cNvGrpSpPr/>
            <p:nvPr/>
          </p:nvGrpSpPr>
          <p:grpSpPr>
            <a:xfrm>
              <a:off x="6389767" y="2402354"/>
              <a:ext cx="944545" cy="1041141"/>
              <a:chOff x="6240026" y="2265332"/>
              <a:chExt cx="944545" cy="1041141"/>
            </a:xfrm>
          </p:grpSpPr>
          <p:sp>
            <p:nvSpPr>
              <p:cNvPr id="30" name="Akış Çizelgesi: Birleştir 29"/>
              <p:cNvSpPr/>
              <p:nvPr/>
            </p:nvSpPr>
            <p:spPr>
              <a:xfrm>
                <a:off x="6240026" y="2265332"/>
                <a:ext cx="944545" cy="850636"/>
              </a:xfrm>
              <a:prstGeom prst="flowChartMerg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Düz Bağlayıcı 31"/>
              <p:cNvCxnSpPr/>
              <p:nvPr/>
            </p:nvCxnSpPr>
            <p:spPr>
              <a:xfrm flipH="1">
                <a:off x="6712297" y="2906168"/>
                <a:ext cx="1" cy="400305"/>
              </a:xfrm>
              <a:prstGeom prst="line">
                <a:avLst/>
              </a:prstGeom>
              <a:ln w="76200"/>
            </p:spPr>
            <p:style>
              <a:lnRef idx="1">
                <a:schemeClr val="accent1"/>
              </a:lnRef>
              <a:fillRef idx="0">
                <a:schemeClr val="accent1"/>
              </a:fillRef>
              <a:effectRef idx="0">
                <a:schemeClr val="accent1"/>
              </a:effectRef>
              <a:fontRef idx="minor">
                <a:schemeClr val="tx1"/>
              </a:fontRef>
            </p:style>
          </p:cxnSp>
        </p:grpSp>
        <p:sp>
          <p:nvSpPr>
            <p:cNvPr id="108" name="Unvan 1"/>
            <p:cNvSpPr txBox="1">
              <a:spLocks/>
            </p:cNvSpPr>
            <p:nvPr/>
          </p:nvSpPr>
          <p:spPr>
            <a:xfrm>
              <a:off x="5835466" y="1781629"/>
              <a:ext cx="2247627" cy="4185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1800" b="1" dirty="0">
                  <a:solidFill>
                    <a:srgbClr val="CD1F26"/>
                  </a:solidFill>
                  <a:latin typeface="Arial" panose="020B0604020202020204" pitchFamily="34" charset="0"/>
                  <a:ea typeface="Verdana" panose="020B0604030504040204" pitchFamily="34" charset="0"/>
                  <a:cs typeface="Arial" panose="020B0604020202020204" pitchFamily="34" charset="0"/>
                </a:rPr>
                <a:t>Maliyet hesapla</a:t>
              </a:r>
              <a:endParaRPr lang="en-US" sz="18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grpSp>
      <p:sp>
        <p:nvSpPr>
          <p:cNvPr id="110" name="Sağ Ok 109"/>
          <p:cNvSpPr/>
          <p:nvPr/>
        </p:nvSpPr>
        <p:spPr>
          <a:xfrm>
            <a:off x="7520378" y="2025402"/>
            <a:ext cx="1130160" cy="35808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40" name="Grup 39"/>
          <p:cNvGrpSpPr/>
          <p:nvPr/>
        </p:nvGrpSpPr>
        <p:grpSpPr>
          <a:xfrm>
            <a:off x="8391253" y="1488726"/>
            <a:ext cx="2247627" cy="869842"/>
            <a:chOff x="8269431" y="2135045"/>
            <a:chExt cx="2247627" cy="869842"/>
          </a:xfrm>
        </p:grpSpPr>
        <p:sp>
          <p:nvSpPr>
            <p:cNvPr id="109" name="Dikdörtgen 108"/>
            <p:cNvSpPr/>
            <p:nvPr/>
          </p:nvSpPr>
          <p:spPr>
            <a:xfrm>
              <a:off x="9026477" y="2826173"/>
              <a:ext cx="944545" cy="17871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1" name="Unvan 1"/>
            <p:cNvSpPr txBox="1">
              <a:spLocks/>
            </p:cNvSpPr>
            <p:nvPr/>
          </p:nvSpPr>
          <p:spPr>
            <a:xfrm>
              <a:off x="8269431" y="2135045"/>
              <a:ext cx="2247627" cy="4185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1800" b="1" dirty="0">
                  <a:solidFill>
                    <a:srgbClr val="CD1F26"/>
                  </a:solidFill>
                  <a:latin typeface="Arial" panose="020B0604020202020204" pitchFamily="34" charset="0"/>
                  <a:ea typeface="Verdana" panose="020B0604030504040204" pitchFamily="34" charset="0"/>
                  <a:cs typeface="Arial" panose="020B0604020202020204" pitchFamily="34" charset="0"/>
                </a:rPr>
                <a:t>En iyi planı seç</a:t>
              </a:r>
              <a:endParaRPr lang="en-US" sz="18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grpSp>
      <p:grpSp>
        <p:nvGrpSpPr>
          <p:cNvPr id="180" name="Grup 179"/>
          <p:cNvGrpSpPr/>
          <p:nvPr/>
        </p:nvGrpSpPr>
        <p:grpSpPr>
          <a:xfrm>
            <a:off x="4955739" y="3625040"/>
            <a:ext cx="2247627" cy="2203666"/>
            <a:chOff x="7942659" y="3708018"/>
            <a:chExt cx="2247627" cy="2203666"/>
          </a:xfrm>
        </p:grpSpPr>
        <p:grpSp>
          <p:nvGrpSpPr>
            <p:cNvPr id="178" name="Grup 177"/>
            <p:cNvGrpSpPr/>
            <p:nvPr/>
          </p:nvGrpSpPr>
          <p:grpSpPr>
            <a:xfrm>
              <a:off x="8137331" y="4234742"/>
              <a:ext cx="1720940" cy="1676942"/>
              <a:chOff x="8137331" y="4234742"/>
              <a:chExt cx="1720940" cy="1676942"/>
            </a:xfrm>
          </p:grpSpPr>
          <p:grpSp>
            <p:nvGrpSpPr>
              <p:cNvPr id="112" name="Grup 111"/>
              <p:cNvGrpSpPr/>
              <p:nvPr/>
            </p:nvGrpSpPr>
            <p:grpSpPr>
              <a:xfrm>
                <a:off x="8868184" y="4234742"/>
                <a:ext cx="309679" cy="570387"/>
                <a:chOff x="10309476" y="347854"/>
                <a:chExt cx="641141" cy="1241197"/>
              </a:xfrm>
            </p:grpSpPr>
            <p:sp>
              <p:nvSpPr>
                <p:cNvPr id="113" name="Yamuk 112"/>
                <p:cNvSpPr/>
                <p:nvPr/>
              </p:nvSpPr>
              <p:spPr>
                <a:xfrm>
                  <a:off x="10309476"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14" name="Yamuk 113"/>
                <p:cNvSpPr/>
                <p:nvPr/>
              </p:nvSpPr>
              <p:spPr>
                <a:xfrm>
                  <a:off x="10782087"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15" name="Dikdörtgen 114"/>
                <p:cNvSpPr/>
                <p:nvPr/>
              </p:nvSpPr>
              <p:spPr>
                <a:xfrm>
                  <a:off x="10309476" y="347854"/>
                  <a:ext cx="641141" cy="1202580"/>
                </a:xfrm>
                <a:prstGeom prst="rect">
                  <a:avLst/>
                </a:prstGeom>
                <a:scene3d>
                  <a:camera prst="orthographicFront"/>
                  <a:lightRig rig="threePt" dir="t"/>
                </a:scene3d>
                <a:sp3d>
                  <a:bevelT prst="relaxedInset"/>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6" name="Yuvarlatılmış Dikdörtgen 115"/>
                <p:cNvSpPr/>
                <p:nvPr/>
              </p:nvSpPr>
              <p:spPr>
                <a:xfrm>
                  <a:off x="10388763" y="470819"/>
                  <a:ext cx="475892" cy="21547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17" name="Düz Bağlayıcı 116"/>
                <p:cNvCxnSpPr/>
                <p:nvPr/>
              </p:nvCxnSpPr>
              <p:spPr>
                <a:xfrm>
                  <a:off x="10470531" y="520357"/>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8" name="Düz Bağlayıcı 117"/>
                <p:cNvCxnSpPr/>
                <p:nvPr/>
              </p:nvCxnSpPr>
              <p:spPr>
                <a:xfrm>
                  <a:off x="10470531" y="578168"/>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9" name="Düz Bağlayıcı 118"/>
                <p:cNvCxnSpPr/>
                <p:nvPr/>
              </p:nvCxnSpPr>
              <p:spPr>
                <a:xfrm>
                  <a:off x="10470531" y="638996"/>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20" name="Resim 119"/>
                <p:cNvPicPr>
                  <a:picLocks noChangeAspect="1"/>
                </p:cNvPicPr>
                <p:nvPr/>
              </p:nvPicPr>
              <p:blipFill rotWithShape="1">
                <a:blip r:embed="rId2" cstate="print">
                  <a:extLst>
                    <a:ext uri="{28A0092B-C50C-407E-A947-70E740481C1C}">
                      <a14:useLocalDpi xmlns:a14="http://schemas.microsoft.com/office/drawing/2010/main" val="0"/>
                    </a:ext>
                  </a:extLst>
                </a:blip>
                <a:srcRect l="9179" t="2991" r="8905" b="11611"/>
                <a:stretch/>
              </p:blipFill>
              <p:spPr>
                <a:xfrm>
                  <a:off x="10388763" y="876347"/>
                  <a:ext cx="503903" cy="616201"/>
                </a:xfrm>
                <a:prstGeom prst="rect">
                  <a:avLst/>
                </a:prstGeom>
              </p:spPr>
            </p:pic>
          </p:grpSp>
          <p:grpSp>
            <p:nvGrpSpPr>
              <p:cNvPr id="121" name="Grup 120"/>
              <p:cNvGrpSpPr/>
              <p:nvPr/>
            </p:nvGrpSpPr>
            <p:grpSpPr>
              <a:xfrm>
                <a:off x="9548592" y="5239706"/>
                <a:ext cx="309679" cy="570387"/>
                <a:chOff x="10309476" y="347854"/>
                <a:chExt cx="641141" cy="1241197"/>
              </a:xfrm>
            </p:grpSpPr>
            <p:sp>
              <p:nvSpPr>
                <p:cNvPr id="122" name="Yamuk 121"/>
                <p:cNvSpPr/>
                <p:nvPr/>
              </p:nvSpPr>
              <p:spPr>
                <a:xfrm>
                  <a:off x="10309476"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23" name="Yamuk 122"/>
                <p:cNvSpPr/>
                <p:nvPr/>
              </p:nvSpPr>
              <p:spPr>
                <a:xfrm>
                  <a:off x="10782087"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24" name="Dikdörtgen 123"/>
                <p:cNvSpPr/>
                <p:nvPr/>
              </p:nvSpPr>
              <p:spPr>
                <a:xfrm>
                  <a:off x="10309476" y="347854"/>
                  <a:ext cx="641141" cy="1202580"/>
                </a:xfrm>
                <a:prstGeom prst="rect">
                  <a:avLst/>
                </a:prstGeom>
                <a:scene3d>
                  <a:camera prst="orthographicFront"/>
                  <a:lightRig rig="threePt" dir="t"/>
                </a:scene3d>
                <a:sp3d>
                  <a:bevelT prst="relaxedInset"/>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5" name="Yuvarlatılmış Dikdörtgen 124"/>
                <p:cNvSpPr/>
                <p:nvPr/>
              </p:nvSpPr>
              <p:spPr>
                <a:xfrm>
                  <a:off x="10388763" y="470819"/>
                  <a:ext cx="475892" cy="21547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26" name="Düz Bağlayıcı 125"/>
                <p:cNvCxnSpPr/>
                <p:nvPr/>
              </p:nvCxnSpPr>
              <p:spPr>
                <a:xfrm>
                  <a:off x="10470531" y="520357"/>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7" name="Düz Bağlayıcı 126"/>
                <p:cNvCxnSpPr/>
                <p:nvPr/>
              </p:nvCxnSpPr>
              <p:spPr>
                <a:xfrm>
                  <a:off x="10470531" y="578168"/>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8" name="Düz Bağlayıcı 127"/>
                <p:cNvCxnSpPr/>
                <p:nvPr/>
              </p:nvCxnSpPr>
              <p:spPr>
                <a:xfrm>
                  <a:off x="10470531" y="638996"/>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29" name="Resim 128"/>
                <p:cNvPicPr>
                  <a:picLocks noChangeAspect="1"/>
                </p:cNvPicPr>
                <p:nvPr/>
              </p:nvPicPr>
              <p:blipFill rotWithShape="1">
                <a:blip r:embed="rId2" cstate="print">
                  <a:extLst>
                    <a:ext uri="{28A0092B-C50C-407E-A947-70E740481C1C}">
                      <a14:useLocalDpi xmlns:a14="http://schemas.microsoft.com/office/drawing/2010/main" val="0"/>
                    </a:ext>
                  </a:extLst>
                </a:blip>
                <a:srcRect l="9179" t="2991" r="8905" b="11611"/>
                <a:stretch/>
              </p:blipFill>
              <p:spPr>
                <a:xfrm>
                  <a:off x="10388763" y="876347"/>
                  <a:ext cx="503903" cy="616201"/>
                </a:xfrm>
                <a:prstGeom prst="rect">
                  <a:avLst/>
                </a:prstGeom>
              </p:spPr>
            </p:pic>
          </p:grpSp>
          <p:grpSp>
            <p:nvGrpSpPr>
              <p:cNvPr id="130" name="Grup 129"/>
              <p:cNvGrpSpPr/>
              <p:nvPr/>
            </p:nvGrpSpPr>
            <p:grpSpPr>
              <a:xfrm>
                <a:off x="8137331" y="5276898"/>
                <a:ext cx="309679" cy="570387"/>
                <a:chOff x="10309476" y="347854"/>
                <a:chExt cx="641141" cy="1241197"/>
              </a:xfrm>
            </p:grpSpPr>
            <p:sp>
              <p:nvSpPr>
                <p:cNvPr id="131" name="Yamuk 130"/>
                <p:cNvSpPr/>
                <p:nvPr/>
              </p:nvSpPr>
              <p:spPr>
                <a:xfrm>
                  <a:off x="10309476"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2" name="Yamuk 131"/>
                <p:cNvSpPr/>
                <p:nvPr/>
              </p:nvSpPr>
              <p:spPr>
                <a:xfrm>
                  <a:off x="10782087"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3" name="Dikdörtgen 132"/>
                <p:cNvSpPr/>
                <p:nvPr/>
              </p:nvSpPr>
              <p:spPr>
                <a:xfrm>
                  <a:off x="10309476" y="347854"/>
                  <a:ext cx="641141" cy="1202580"/>
                </a:xfrm>
                <a:prstGeom prst="rect">
                  <a:avLst/>
                </a:prstGeom>
                <a:scene3d>
                  <a:camera prst="orthographicFront"/>
                  <a:lightRig rig="threePt" dir="t"/>
                </a:scene3d>
                <a:sp3d>
                  <a:bevelT prst="relaxedInset"/>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4" name="Yuvarlatılmış Dikdörtgen 133"/>
                <p:cNvSpPr/>
                <p:nvPr/>
              </p:nvSpPr>
              <p:spPr>
                <a:xfrm>
                  <a:off x="10388763" y="470819"/>
                  <a:ext cx="475892" cy="21547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35" name="Düz Bağlayıcı 134"/>
                <p:cNvCxnSpPr/>
                <p:nvPr/>
              </p:nvCxnSpPr>
              <p:spPr>
                <a:xfrm>
                  <a:off x="10470531" y="520357"/>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6" name="Düz Bağlayıcı 135"/>
                <p:cNvCxnSpPr/>
                <p:nvPr/>
              </p:nvCxnSpPr>
              <p:spPr>
                <a:xfrm>
                  <a:off x="10470531" y="578168"/>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7" name="Düz Bağlayıcı 136"/>
                <p:cNvCxnSpPr/>
                <p:nvPr/>
              </p:nvCxnSpPr>
              <p:spPr>
                <a:xfrm>
                  <a:off x="10470531" y="638996"/>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38" name="Resim 137"/>
                <p:cNvPicPr>
                  <a:picLocks noChangeAspect="1"/>
                </p:cNvPicPr>
                <p:nvPr/>
              </p:nvPicPr>
              <p:blipFill rotWithShape="1">
                <a:blip r:embed="rId2" cstate="print">
                  <a:extLst>
                    <a:ext uri="{28A0092B-C50C-407E-A947-70E740481C1C}">
                      <a14:useLocalDpi xmlns:a14="http://schemas.microsoft.com/office/drawing/2010/main" val="0"/>
                    </a:ext>
                  </a:extLst>
                </a:blip>
                <a:srcRect l="9179" t="2991" r="8905" b="11611"/>
                <a:stretch/>
              </p:blipFill>
              <p:spPr>
                <a:xfrm>
                  <a:off x="10388763" y="876347"/>
                  <a:ext cx="503903" cy="616201"/>
                </a:xfrm>
                <a:prstGeom prst="rect">
                  <a:avLst/>
                </a:prstGeom>
              </p:spPr>
            </p:pic>
          </p:grpSp>
          <p:grpSp>
            <p:nvGrpSpPr>
              <p:cNvPr id="139" name="Grup 138"/>
              <p:cNvGrpSpPr/>
              <p:nvPr/>
            </p:nvGrpSpPr>
            <p:grpSpPr>
              <a:xfrm>
                <a:off x="8906481" y="5341297"/>
                <a:ext cx="309679" cy="570387"/>
                <a:chOff x="10309476" y="347854"/>
                <a:chExt cx="641141" cy="1241197"/>
              </a:xfrm>
            </p:grpSpPr>
            <p:sp>
              <p:nvSpPr>
                <p:cNvPr id="140" name="Yamuk 139"/>
                <p:cNvSpPr/>
                <p:nvPr/>
              </p:nvSpPr>
              <p:spPr>
                <a:xfrm>
                  <a:off x="10309476"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41" name="Yamuk 140"/>
                <p:cNvSpPr/>
                <p:nvPr/>
              </p:nvSpPr>
              <p:spPr>
                <a:xfrm>
                  <a:off x="10782087"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42" name="Dikdörtgen 141"/>
                <p:cNvSpPr/>
                <p:nvPr/>
              </p:nvSpPr>
              <p:spPr>
                <a:xfrm>
                  <a:off x="10309476" y="347854"/>
                  <a:ext cx="641141" cy="1202580"/>
                </a:xfrm>
                <a:prstGeom prst="rect">
                  <a:avLst/>
                </a:prstGeom>
                <a:scene3d>
                  <a:camera prst="orthographicFront"/>
                  <a:lightRig rig="threePt" dir="t"/>
                </a:scene3d>
                <a:sp3d>
                  <a:bevelT prst="relaxedInset"/>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43" name="Yuvarlatılmış Dikdörtgen 142"/>
                <p:cNvSpPr/>
                <p:nvPr/>
              </p:nvSpPr>
              <p:spPr>
                <a:xfrm>
                  <a:off x="10388763" y="470819"/>
                  <a:ext cx="475892" cy="21547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44" name="Düz Bağlayıcı 143"/>
                <p:cNvCxnSpPr/>
                <p:nvPr/>
              </p:nvCxnSpPr>
              <p:spPr>
                <a:xfrm>
                  <a:off x="10470531" y="520357"/>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5" name="Düz Bağlayıcı 144"/>
                <p:cNvCxnSpPr/>
                <p:nvPr/>
              </p:nvCxnSpPr>
              <p:spPr>
                <a:xfrm>
                  <a:off x="10470531" y="578168"/>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6" name="Düz Bağlayıcı 145"/>
                <p:cNvCxnSpPr/>
                <p:nvPr/>
              </p:nvCxnSpPr>
              <p:spPr>
                <a:xfrm>
                  <a:off x="10470531" y="638996"/>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47" name="Resim 146"/>
                <p:cNvPicPr>
                  <a:picLocks noChangeAspect="1"/>
                </p:cNvPicPr>
                <p:nvPr/>
              </p:nvPicPr>
              <p:blipFill rotWithShape="1">
                <a:blip r:embed="rId2" cstate="print">
                  <a:extLst>
                    <a:ext uri="{28A0092B-C50C-407E-A947-70E740481C1C}">
                      <a14:useLocalDpi xmlns:a14="http://schemas.microsoft.com/office/drawing/2010/main" val="0"/>
                    </a:ext>
                  </a:extLst>
                </a:blip>
                <a:srcRect l="9179" t="2991" r="8905" b="11611"/>
                <a:stretch/>
              </p:blipFill>
              <p:spPr>
                <a:xfrm>
                  <a:off x="10388763" y="876347"/>
                  <a:ext cx="503903" cy="616201"/>
                </a:xfrm>
                <a:prstGeom prst="rect">
                  <a:avLst/>
                </a:prstGeom>
              </p:spPr>
            </p:pic>
          </p:grpSp>
          <p:grpSp>
            <p:nvGrpSpPr>
              <p:cNvPr id="148" name="Grup 147"/>
              <p:cNvGrpSpPr/>
              <p:nvPr/>
            </p:nvGrpSpPr>
            <p:grpSpPr>
              <a:xfrm>
                <a:off x="9421744" y="4511614"/>
                <a:ext cx="309679" cy="570387"/>
                <a:chOff x="10309476" y="347854"/>
                <a:chExt cx="641141" cy="1241197"/>
              </a:xfrm>
            </p:grpSpPr>
            <p:sp>
              <p:nvSpPr>
                <p:cNvPr id="149" name="Yamuk 148"/>
                <p:cNvSpPr/>
                <p:nvPr/>
              </p:nvSpPr>
              <p:spPr>
                <a:xfrm>
                  <a:off x="10309476"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50" name="Yamuk 149"/>
                <p:cNvSpPr/>
                <p:nvPr/>
              </p:nvSpPr>
              <p:spPr>
                <a:xfrm>
                  <a:off x="10782087"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51" name="Dikdörtgen 150"/>
                <p:cNvSpPr/>
                <p:nvPr/>
              </p:nvSpPr>
              <p:spPr>
                <a:xfrm>
                  <a:off x="10309476" y="347854"/>
                  <a:ext cx="641141" cy="1202580"/>
                </a:xfrm>
                <a:prstGeom prst="rect">
                  <a:avLst/>
                </a:prstGeom>
                <a:scene3d>
                  <a:camera prst="orthographicFront"/>
                  <a:lightRig rig="threePt" dir="t"/>
                </a:scene3d>
                <a:sp3d>
                  <a:bevelT prst="relaxedInset"/>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52" name="Yuvarlatılmış Dikdörtgen 151"/>
                <p:cNvSpPr/>
                <p:nvPr/>
              </p:nvSpPr>
              <p:spPr>
                <a:xfrm>
                  <a:off x="10388763" y="470819"/>
                  <a:ext cx="475892" cy="21547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53" name="Düz Bağlayıcı 152"/>
                <p:cNvCxnSpPr/>
                <p:nvPr/>
              </p:nvCxnSpPr>
              <p:spPr>
                <a:xfrm>
                  <a:off x="10470531" y="520357"/>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4" name="Düz Bağlayıcı 153"/>
                <p:cNvCxnSpPr/>
                <p:nvPr/>
              </p:nvCxnSpPr>
              <p:spPr>
                <a:xfrm>
                  <a:off x="10470531" y="578168"/>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5" name="Düz Bağlayıcı 154"/>
                <p:cNvCxnSpPr/>
                <p:nvPr/>
              </p:nvCxnSpPr>
              <p:spPr>
                <a:xfrm>
                  <a:off x="10470531" y="638996"/>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56" name="Resim 155"/>
                <p:cNvPicPr>
                  <a:picLocks noChangeAspect="1"/>
                </p:cNvPicPr>
                <p:nvPr/>
              </p:nvPicPr>
              <p:blipFill rotWithShape="1">
                <a:blip r:embed="rId2" cstate="print">
                  <a:extLst>
                    <a:ext uri="{28A0092B-C50C-407E-A947-70E740481C1C}">
                      <a14:useLocalDpi xmlns:a14="http://schemas.microsoft.com/office/drawing/2010/main" val="0"/>
                    </a:ext>
                  </a:extLst>
                </a:blip>
                <a:srcRect l="9179" t="2991" r="8905" b="11611"/>
                <a:stretch/>
              </p:blipFill>
              <p:spPr>
                <a:xfrm>
                  <a:off x="10388763" y="876347"/>
                  <a:ext cx="503903" cy="616201"/>
                </a:xfrm>
                <a:prstGeom prst="rect">
                  <a:avLst/>
                </a:prstGeom>
              </p:spPr>
            </p:pic>
          </p:grpSp>
          <p:grpSp>
            <p:nvGrpSpPr>
              <p:cNvPr id="157" name="Grup 156"/>
              <p:cNvGrpSpPr/>
              <p:nvPr/>
            </p:nvGrpSpPr>
            <p:grpSpPr>
              <a:xfrm>
                <a:off x="8369218" y="4543439"/>
                <a:ext cx="309679" cy="570387"/>
                <a:chOff x="10309476" y="347854"/>
                <a:chExt cx="641141" cy="1241197"/>
              </a:xfrm>
            </p:grpSpPr>
            <p:sp>
              <p:nvSpPr>
                <p:cNvPr id="158" name="Yamuk 157"/>
                <p:cNvSpPr/>
                <p:nvPr/>
              </p:nvSpPr>
              <p:spPr>
                <a:xfrm>
                  <a:off x="10309476"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59" name="Yamuk 158"/>
                <p:cNvSpPr/>
                <p:nvPr/>
              </p:nvSpPr>
              <p:spPr>
                <a:xfrm>
                  <a:off x="10782087"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60" name="Dikdörtgen 159"/>
                <p:cNvSpPr/>
                <p:nvPr/>
              </p:nvSpPr>
              <p:spPr>
                <a:xfrm>
                  <a:off x="10309476" y="347854"/>
                  <a:ext cx="641141" cy="1202580"/>
                </a:xfrm>
                <a:prstGeom prst="rect">
                  <a:avLst/>
                </a:prstGeom>
                <a:scene3d>
                  <a:camera prst="orthographicFront"/>
                  <a:lightRig rig="threePt" dir="t"/>
                </a:scene3d>
                <a:sp3d>
                  <a:bevelT prst="relaxedInset"/>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61" name="Yuvarlatılmış Dikdörtgen 160"/>
                <p:cNvSpPr/>
                <p:nvPr/>
              </p:nvSpPr>
              <p:spPr>
                <a:xfrm>
                  <a:off x="10388763" y="470819"/>
                  <a:ext cx="475892" cy="21547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62" name="Düz Bağlayıcı 161"/>
                <p:cNvCxnSpPr/>
                <p:nvPr/>
              </p:nvCxnSpPr>
              <p:spPr>
                <a:xfrm>
                  <a:off x="10470531" y="520357"/>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63" name="Düz Bağlayıcı 162"/>
                <p:cNvCxnSpPr/>
                <p:nvPr/>
              </p:nvCxnSpPr>
              <p:spPr>
                <a:xfrm>
                  <a:off x="10470531" y="578168"/>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64" name="Düz Bağlayıcı 163"/>
                <p:cNvCxnSpPr/>
                <p:nvPr/>
              </p:nvCxnSpPr>
              <p:spPr>
                <a:xfrm>
                  <a:off x="10470531" y="638996"/>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65" name="Resim 164"/>
                <p:cNvPicPr>
                  <a:picLocks noChangeAspect="1"/>
                </p:cNvPicPr>
                <p:nvPr/>
              </p:nvPicPr>
              <p:blipFill rotWithShape="1">
                <a:blip r:embed="rId2" cstate="print">
                  <a:extLst>
                    <a:ext uri="{28A0092B-C50C-407E-A947-70E740481C1C}">
                      <a14:useLocalDpi xmlns:a14="http://schemas.microsoft.com/office/drawing/2010/main" val="0"/>
                    </a:ext>
                  </a:extLst>
                </a:blip>
                <a:srcRect l="9179" t="2991" r="8905" b="11611"/>
                <a:stretch/>
              </p:blipFill>
              <p:spPr>
                <a:xfrm>
                  <a:off x="10388763" y="876347"/>
                  <a:ext cx="503903" cy="616201"/>
                </a:xfrm>
                <a:prstGeom prst="rect">
                  <a:avLst/>
                </a:prstGeom>
              </p:spPr>
            </p:pic>
          </p:grpSp>
          <p:cxnSp>
            <p:nvCxnSpPr>
              <p:cNvPr id="42" name="Düz Ok Bağlayıcısı 41"/>
              <p:cNvCxnSpPr>
                <a:stCxn id="115" idx="2"/>
                <a:endCxn id="142" idx="0"/>
              </p:cNvCxnSpPr>
              <p:nvPr/>
            </p:nvCxnSpPr>
            <p:spPr>
              <a:xfrm>
                <a:off x="9023024" y="4787383"/>
                <a:ext cx="38297" cy="55391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66" name="Düz Ok Bağlayıcısı 165"/>
              <p:cNvCxnSpPr>
                <a:stCxn id="160" idx="3"/>
                <a:endCxn id="151" idx="1"/>
              </p:cNvCxnSpPr>
              <p:nvPr/>
            </p:nvCxnSpPr>
            <p:spPr>
              <a:xfrm flipV="1">
                <a:off x="8678897" y="4787935"/>
                <a:ext cx="742847" cy="3182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67" name="Düz Ok Bağlayıcısı 166"/>
              <p:cNvCxnSpPr>
                <a:stCxn id="124" idx="1"/>
                <a:endCxn id="142" idx="3"/>
              </p:cNvCxnSpPr>
              <p:nvPr/>
            </p:nvCxnSpPr>
            <p:spPr>
              <a:xfrm flipH="1">
                <a:off x="9216160" y="5516027"/>
                <a:ext cx="332432" cy="10159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68" name="Düz Ok Bağlayıcısı 167"/>
              <p:cNvCxnSpPr>
                <a:stCxn id="133" idx="3"/>
                <a:endCxn id="142" idx="1"/>
              </p:cNvCxnSpPr>
              <p:nvPr/>
            </p:nvCxnSpPr>
            <p:spPr>
              <a:xfrm>
                <a:off x="8447010" y="5553219"/>
                <a:ext cx="459471" cy="6439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69" name="Düz Ok Bağlayıcısı 168"/>
              <p:cNvCxnSpPr>
                <a:stCxn id="160" idx="3"/>
                <a:endCxn id="124" idx="1"/>
              </p:cNvCxnSpPr>
              <p:nvPr/>
            </p:nvCxnSpPr>
            <p:spPr>
              <a:xfrm>
                <a:off x="8678897" y="4819760"/>
                <a:ext cx="869695" cy="69626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72" name="Düz Ok Bağlayıcısı 171"/>
              <p:cNvCxnSpPr>
                <a:stCxn id="151" idx="1"/>
                <a:endCxn id="142" idx="3"/>
              </p:cNvCxnSpPr>
              <p:nvPr/>
            </p:nvCxnSpPr>
            <p:spPr>
              <a:xfrm flipH="1">
                <a:off x="9216160" y="4787935"/>
                <a:ext cx="205584" cy="829683"/>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75" name="Düz Ok Bağlayıcısı 174"/>
              <p:cNvCxnSpPr>
                <a:stCxn id="115" idx="2"/>
              </p:cNvCxnSpPr>
              <p:nvPr/>
            </p:nvCxnSpPr>
            <p:spPr>
              <a:xfrm flipH="1">
                <a:off x="8461608" y="4787383"/>
                <a:ext cx="561416" cy="75165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sp>
          <p:nvSpPr>
            <p:cNvPr id="179" name="Unvan 1"/>
            <p:cNvSpPr txBox="1">
              <a:spLocks/>
            </p:cNvSpPr>
            <p:nvPr/>
          </p:nvSpPr>
          <p:spPr>
            <a:xfrm>
              <a:off x="7942659" y="3708018"/>
              <a:ext cx="2247627" cy="4185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1800" b="1" dirty="0">
                  <a:solidFill>
                    <a:srgbClr val="CD1F26"/>
                  </a:solidFill>
                  <a:latin typeface="Arial" panose="020B0604020202020204" pitchFamily="34" charset="0"/>
                  <a:ea typeface="Verdana" panose="020B0604030504040204" pitchFamily="34" charset="0"/>
                  <a:cs typeface="Arial" panose="020B0604020202020204" pitchFamily="34" charset="0"/>
                </a:rPr>
                <a:t>Çalıştır</a:t>
              </a:r>
              <a:endParaRPr lang="en-US" sz="18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grpSp>
      <p:sp>
        <p:nvSpPr>
          <p:cNvPr id="181" name="Sağ Ok 180"/>
          <p:cNvSpPr/>
          <p:nvPr/>
        </p:nvSpPr>
        <p:spPr>
          <a:xfrm rot="8209537">
            <a:off x="7082571" y="3699229"/>
            <a:ext cx="2759381" cy="35808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9992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Düz Bağlayıcı 9"/>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ikdörtgen 8"/>
          <p:cNvSpPr/>
          <p:nvPr/>
        </p:nvSpPr>
        <p:spPr>
          <a:xfrm>
            <a:off x="3677196" y="3708288"/>
            <a:ext cx="1657978" cy="192928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tr-TR" dirty="0" err="1">
                <a:solidFill>
                  <a:schemeClr val="tx1">
                    <a:lumMod val="95000"/>
                    <a:lumOff val="5000"/>
                  </a:schemeClr>
                </a:solidFill>
              </a:rPr>
              <a:t>Spark</a:t>
            </a:r>
            <a:r>
              <a:rPr lang="tr-TR" dirty="0">
                <a:solidFill>
                  <a:schemeClr val="tx1">
                    <a:lumMod val="95000"/>
                    <a:lumOff val="5000"/>
                  </a:schemeClr>
                </a:solidFill>
              </a:rPr>
              <a:t> </a:t>
            </a:r>
            <a:r>
              <a:rPr lang="tr-TR" dirty="0" err="1">
                <a:solidFill>
                  <a:schemeClr val="tx1">
                    <a:lumMod val="95000"/>
                    <a:lumOff val="5000"/>
                  </a:schemeClr>
                </a:solidFill>
              </a:rPr>
              <a:t>Catalyst</a:t>
            </a:r>
            <a:r>
              <a:rPr lang="tr-TR" dirty="0">
                <a:solidFill>
                  <a:schemeClr val="tx1">
                    <a:lumMod val="95000"/>
                    <a:lumOff val="5000"/>
                  </a:schemeClr>
                </a:solidFill>
              </a:rPr>
              <a:t> </a:t>
            </a:r>
            <a:r>
              <a:rPr lang="tr-TR" dirty="0" err="1">
                <a:solidFill>
                  <a:schemeClr val="tx1">
                    <a:lumMod val="95000"/>
                    <a:lumOff val="5000"/>
                  </a:schemeClr>
                </a:solidFill>
              </a:rPr>
              <a:t>Optimizer</a:t>
            </a:r>
            <a:endParaRPr lang="en-US" dirty="0">
              <a:solidFill>
                <a:schemeClr val="tx1">
                  <a:lumMod val="95000"/>
                  <a:lumOff val="5000"/>
                </a:schemeClr>
              </a:solidFill>
            </a:endParaRPr>
          </a:p>
        </p:txBody>
      </p:sp>
      <p:graphicFrame>
        <p:nvGraphicFramePr>
          <p:cNvPr id="18" name="Tablo 17"/>
          <p:cNvGraphicFramePr>
            <a:graphicFrameLocks noGrp="1"/>
          </p:cNvGraphicFramePr>
          <p:nvPr>
            <p:extLst>
              <p:ext uri="{D42A27DB-BD31-4B8C-83A1-F6EECF244321}">
                <p14:modId xmlns:p14="http://schemas.microsoft.com/office/powerpoint/2010/main" val="333741475"/>
              </p:ext>
            </p:extLst>
          </p:nvPr>
        </p:nvGraphicFramePr>
        <p:xfrm>
          <a:off x="1111759" y="716678"/>
          <a:ext cx="1835655" cy="648730"/>
        </p:xfrm>
        <a:graphic>
          <a:graphicData uri="http://schemas.openxmlformats.org/drawingml/2006/table">
            <a:tbl>
              <a:tblPr firstRow="1" bandRow="1">
                <a:tableStyleId>{5C22544A-7EE6-4342-B048-85BDC9FD1C3A}</a:tableStyleId>
              </a:tblPr>
              <a:tblGrid>
                <a:gridCol w="681963">
                  <a:extLst>
                    <a:ext uri="{9D8B030D-6E8A-4147-A177-3AD203B41FA5}">
                      <a16:colId xmlns:a16="http://schemas.microsoft.com/office/drawing/2014/main" val="20000"/>
                    </a:ext>
                  </a:extLst>
                </a:gridCol>
                <a:gridCol w="1153692">
                  <a:extLst>
                    <a:ext uri="{9D8B030D-6E8A-4147-A177-3AD203B41FA5}">
                      <a16:colId xmlns:a16="http://schemas.microsoft.com/office/drawing/2014/main" val="20001"/>
                    </a:ext>
                  </a:extLst>
                </a:gridCol>
              </a:tblGrid>
              <a:tr h="343000">
                <a:tc>
                  <a:txBody>
                    <a:bodyPr/>
                    <a:lstStyle/>
                    <a:p>
                      <a:r>
                        <a:rPr lang="tr-TR" sz="1400" dirty="0" err="1"/>
                        <a:t>SiraNo</a:t>
                      </a:r>
                      <a:endParaRPr lang="en-US" sz="1400" dirty="0"/>
                    </a:p>
                  </a:txBody>
                  <a:tcPr/>
                </a:tc>
                <a:tc>
                  <a:txBody>
                    <a:bodyPr/>
                    <a:lstStyle/>
                    <a:p>
                      <a:r>
                        <a:rPr lang="tr-TR" sz="1400" dirty="0"/>
                        <a:t>Tarih</a:t>
                      </a:r>
                      <a:endParaRPr lang="en-US" sz="1400" dirty="0"/>
                    </a:p>
                  </a:txBody>
                  <a:tcPr/>
                </a:tc>
                <a:extLst>
                  <a:ext uri="{0D108BD9-81ED-4DB2-BD59-A6C34878D82A}">
                    <a16:rowId xmlns:a16="http://schemas.microsoft.com/office/drawing/2014/main" val="10000"/>
                  </a:ext>
                </a:extLst>
              </a:tr>
              <a:tr h="305730">
                <a:tc>
                  <a:txBody>
                    <a:bodyPr/>
                    <a:lstStyle/>
                    <a:p>
                      <a:r>
                        <a:rPr lang="tr-TR" sz="1400" dirty="0"/>
                        <a:t>1.</a:t>
                      </a:r>
                      <a:endParaRPr lang="en-US" sz="1400" dirty="0"/>
                    </a:p>
                  </a:txBody>
                  <a:tcPr/>
                </a:tc>
                <a:tc>
                  <a:txBody>
                    <a:bodyPr/>
                    <a:lstStyle/>
                    <a:p>
                      <a:r>
                        <a:rPr lang="tr-TR" sz="1400" dirty="0"/>
                        <a:t>2018-07-04</a:t>
                      </a:r>
                      <a:endParaRPr lang="en-US" sz="1400" dirty="0"/>
                    </a:p>
                  </a:txBody>
                  <a:tcPr/>
                </a:tc>
                <a:extLst>
                  <a:ext uri="{0D108BD9-81ED-4DB2-BD59-A6C34878D82A}">
                    <a16:rowId xmlns:a16="http://schemas.microsoft.com/office/drawing/2014/main" val="10001"/>
                  </a:ext>
                </a:extLst>
              </a:tr>
            </a:tbl>
          </a:graphicData>
        </a:graphic>
      </p:graphicFrame>
      <p:pic>
        <p:nvPicPr>
          <p:cNvPr id="19" name="Resim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355963" y="2542351"/>
            <a:ext cx="1079297" cy="1048857"/>
          </a:xfrm>
          <a:prstGeom prst="rect">
            <a:avLst/>
          </a:prstGeom>
        </p:spPr>
      </p:pic>
      <p:sp>
        <p:nvSpPr>
          <p:cNvPr id="22" name="Sağ Ok 21"/>
          <p:cNvSpPr/>
          <p:nvPr/>
        </p:nvSpPr>
        <p:spPr>
          <a:xfrm rot="3475132">
            <a:off x="1441139" y="2366591"/>
            <a:ext cx="2581606" cy="6705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Bulut Belirtme Çizgisi 19"/>
          <p:cNvSpPr/>
          <p:nvPr/>
        </p:nvSpPr>
        <p:spPr>
          <a:xfrm>
            <a:off x="1652014" y="1627152"/>
            <a:ext cx="2758105" cy="1211789"/>
          </a:xfrm>
          <a:prstGeom prst="cloudCallout">
            <a:avLst>
              <a:gd name="adj1" fmla="val -82003"/>
              <a:gd name="adj2" fmla="val 23214"/>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tr-TR" dirty="0"/>
              <a:t>Tarih içinden yıl ve ayı rakam olarak al.</a:t>
            </a:r>
            <a:endParaRPr lang="en-US" dirty="0"/>
          </a:p>
        </p:txBody>
      </p:sp>
      <p:sp>
        <p:nvSpPr>
          <p:cNvPr id="23" name="Sağ Ok 22"/>
          <p:cNvSpPr/>
          <p:nvPr/>
        </p:nvSpPr>
        <p:spPr>
          <a:xfrm rot="19560392">
            <a:off x="5373630" y="2830204"/>
            <a:ext cx="2581606" cy="6705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8451381" y="1520222"/>
            <a:ext cx="469900" cy="48399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5" name="Düz Ok Bağlayıcısı 24"/>
          <p:cNvCxnSpPr>
            <a:stCxn id="24" idx="4"/>
            <a:endCxn id="26" idx="0"/>
          </p:cNvCxnSpPr>
          <p:nvPr/>
        </p:nvCxnSpPr>
        <p:spPr>
          <a:xfrm>
            <a:off x="8686331" y="2004216"/>
            <a:ext cx="450153" cy="567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8901534" y="2571875"/>
            <a:ext cx="469900" cy="48399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7" name="Oval 26"/>
          <p:cNvSpPr/>
          <p:nvPr/>
        </p:nvSpPr>
        <p:spPr>
          <a:xfrm>
            <a:off x="9279662" y="3682399"/>
            <a:ext cx="469900" cy="48399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8" name="Oval 27"/>
          <p:cNvSpPr/>
          <p:nvPr/>
        </p:nvSpPr>
        <p:spPr>
          <a:xfrm>
            <a:off x="9279662" y="4777135"/>
            <a:ext cx="469900" cy="48399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9" name="Düz Ok Bağlayıcısı 28"/>
          <p:cNvCxnSpPr>
            <a:stCxn id="26" idx="4"/>
            <a:endCxn id="27" idx="0"/>
          </p:cNvCxnSpPr>
          <p:nvPr/>
        </p:nvCxnSpPr>
        <p:spPr>
          <a:xfrm>
            <a:off x="9136484" y="3055869"/>
            <a:ext cx="378128" cy="626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Düz Ok Bağlayıcısı 29"/>
          <p:cNvCxnSpPr>
            <a:stCxn id="27" idx="4"/>
            <a:endCxn id="28" idx="0"/>
          </p:cNvCxnSpPr>
          <p:nvPr/>
        </p:nvCxnSpPr>
        <p:spPr>
          <a:xfrm>
            <a:off x="9514612" y="4166393"/>
            <a:ext cx="0" cy="610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9417344" y="1304827"/>
            <a:ext cx="469900" cy="48399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32" name="Düz Ok Bağlayıcısı 31"/>
          <p:cNvCxnSpPr>
            <a:stCxn id="31" idx="4"/>
            <a:endCxn id="26" idx="0"/>
          </p:cNvCxnSpPr>
          <p:nvPr/>
        </p:nvCxnSpPr>
        <p:spPr>
          <a:xfrm flipH="1">
            <a:off x="9136484" y="1788821"/>
            <a:ext cx="515810" cy="783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Dikdörtgen 34"/>
          <p:cNvSpPr/>
          <p:nvPr/>
        </p:nvSpPr>
        <p:spPr>
          <a:xfrm>
            <a:off x="8444909" y="878164"/>
            <a:ext cx="1304653" cy="369332"/>
          </a:xfrm>
          <a:prstGeom prst="rect">
            <a:avLst/>
          </a:prstGeom>
        </p:spPr>
        <p:txBody>
          <a:bodyPr wrap="none">
            <a:spAutoFit/>
          </a:bodyPr>
          <a:lstStyle/>
          <a:p>
            <a:pPr algn="ctr"/>
            <a:r>
              <a:rPr lang="tr-TR" dirty="0">
                <a:solidFill>
                  <a:schemeClr val="tx1">
                    <a:lumMod val="95000"/>
                    <a:lumOff val="5000"/>
                  </a:schemeClr>
                </a:solidFill>
              </a:rPr>
              <a:t>Fiziksel Plan</a:t>
            </a:r>
            <a:endParaRPr lang="en-US" dirty="0">
              <a:solidFill>
                <a:schemeClr val="tx1">
                  <a:lumMod val="95000"/>
                  <a:lumOff val="5000"/>
                </a:schemeClr>
              </a:solidFill>
            </a:endParaRPr>
          </a:p>
        </p:txBody>
      </p:sp>
    </p:spTree>
    <p:extLst>
      <p:ext uri="{BB962C8B-B14F-4D97-AF65-F5344CB8AC3E}">
        <p14:creationId xmlns:p14="http://schemas.microsoft.com/office/powerpoint/2010/main" val="1773798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Düz Bağlayıcı 9"/>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Unvan 1"/>
          <p:cNvSpPr>
            <a:spLocks noGrp="1"/>
          </p:cNvSpPr>
          <p:nvPr>
            <p:ph type="ctrTitle"/>
          </p:nvPr>
        </p:nvSpPr>
        <p:spPr>
          <a:xfrm>
            <a:off x="2557231" y="169282"/>
            <a:ext cx="7111399" cy="675975"/>
          </a:xfrm>
        </p:spPr>
        <p:txBody>
          <a:bodyPr>
            <a:normAutofit/>
          </a:bodyPr>
          <a:lstStyle/>
          <a:p>
            <a:r>
              <a:rPr lang="tr-TR" sz="4200" b="1" dirty="0" err="1">
                <a:solidFill>
                  <a:srgbClr val="CD1F26"/>
                </a:solidFill>
                <a:latin typeface="Arial" panose="020B0604020202020204" pitchFamily="34" charset="0"/>
                <a:ea typeface="Verdana" panose="020B0604030504040204" pitchFamily="34" charset="0"/>
                <a:cs typeface="Arial" panose="020B0604020202020204" pitchFamily="34" charset="0"/>
              </a:rPr>
              <a:t>Transformation</a:t>
            </a:r>
            <a:r>
              <a:rPr lang="tr-TR" sz="4200" b="1" dirty="0">
                <a:solidFill>
                  <a:srgbClr val="CD1F26"/>
                </a:solidFill>
                <a:latin typeface="Arial" panose="020B0604020202020204" pitchFamily="34" charset="0"/>
                <a:ea typeface="Verdana" panose="020B0604030504040204" pitchFamily="34" charset="0"/>
                <a:cs typeface="Arial" panose="020B0604020202020204" pitchFamily="34" charset="0"/>
              </a:rPr>
              <a:t> - Action</a:t>
            </a:r>
            <a:endParaRPr lang="en-US" sz="42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sp>
        <p:nvSpPr>
          <p:cNvPr id="91" name="Dikdörtgen 90"/>
          <p:cNvSpPr/>
          <p:nvPr/>
        </p:nvSpPr>
        <p:spPr>
          <a:xfrm>
            <a:off x="5265803" y="973290"/>
            <a:ext cx="6399145" cy="1061829"/>
          </a:xfrm>
          <a:prstGeom prst="rect">
            <a:avLst/>
          </a:prstGeom>
        </p:spPr>
        <p:txBody>
          <a:bodyPr wrap="square">
            <a:spAutoFit/>
          </a:bodyPr>
          <a:lstStyle/>
          <a:p>
            <a:pPr>
              <a:lnSpc>
                <a:spcPct val="150000"/>
              </a:lnSpc>
            </a:pPr>
            <a:r>
              <a:rPr lang="tr-TR" sz="2400" dirty="0">
                <a:solidFill>
                  <a:srgbClr val="404041"/>
                </a:solidFill>
                <a:latin typeface="Roboto"/>
              </a:rPr>
              <a:t>Orijinal </a:t>
            </a:r>
            <a:r>
              <a:rPr lang="tr-TR" sz="2400" dirty="0" err="1">
                <a:solidFill>
                  <a:srgbClr val="404041"/>
                </a:solidFill>
                <a:latin typeface="Roboto"/>
              </a:rPr>
              <a:t>dataframe</a:t>
            </a:r>
            <a:r>
              <a:rPr lang="tr-TR" sz="2400" dirty="0">
                <a:solidFill>
                  <a:srgbClr val="404041"/>
                </a:solidFill>
                <a:latin typeface="Roboto"/>
              </a:rPr>
              <a:t>: </a:t>
            </a:r>
          </a:p>
          <a:p>
            <a:pPr>
              <a:lnSpc>
                <a:spcPct val="150000"/>
              </a:lnSpc>
            </a:pPr>
            <a:r>
              <a:rPr lang="tr-TR" dirty="0" err="1">
                <a:solidFill>
                  <a:srgbClr val="404041"/>
                </a:solidFill>
                <a:latin typeface="Consolas" panose="020B0609020204030204" pitchFamily="49" charset="0"/>
              </a:rPr>
              <a:t>val</a:t>
            </a:r>
            <a:r>
              <a:rPr lang="tr-TR" dirty="0">
                <a:solidFill>
                  <a:srgbClr val="404041"/>
                </a:solidFill>
                <a:latin typeface="Consolas" panose="020B0609020204030204" pitchFamily="49" charset="0"/>
              </a:rPr>
              <a:t> </a:t>
            </a:r>
            <a:r>
              <a:rPr lang="tr-TR" dirty="0" err="1">
                <a:solidFill>
                  <a:srgbClr val="404041"/>
                </a:solidFill>
                <a:latin typeface="Consolas" panose="020B0609020204030204" pitchFamily="49" charset="0"/>
              </a:rPr>
              <a:t>df</a:t>
            </a:r>
            <a:r>
              <a:rPr lang="tr-TR" dirty="0">
                <a:solidFill>
                  <a:srgbClr val="404041"/>
                </a:solidFill>
                <a:latin typeface="Consolas" panose="020B0609020204030204" pitchFamily="49" charset="0"/>
              </a:rPr>
              <a:t> = </a:t>
            </a:r>
            <a:r>
              <a:rPr lang="tr-TR" dirty="0" err="1">
                <a:solidFill>
                  <a:srgbClr val="404041"/>
                </a:solidFill>
                <a:latin typeface="Consolas" panose="020B0609020204030204" pitchFamily="49" charset="0"/>
              </a:rPr>
              <a:t>spark.read.format</a:t>
            </a:r>
            <a:r>
              <a:rPr lang="tr-TR" dirty="0">
                <a:solidFill>
                  <a:srgbClr val="404041"/>
                </a:solidFill>
                <a:latin typeface="Consolas" panose="020B0609020204030204" pitchFamily="49" charset="0"/>
              </a:rPr>
              <a:t>(</a:t>
            </a:r>
            <a:r>
              <a:rPr lang="tr-TR" dirty="0">
                <a:latin typeface="Consolas" panose="020B0609020204030204" pitchFamily="49" charset="0"/>
              </a:rPr>
              <a:t>"</a:t>
            </a:r>
            <a:r>
              <a:rPr lang="tr-TR" dirty="0" err="1">
                <a:solidFill>
                  <a:srgbClr val="404041"/>
                </a:solidFill>
                <a:latin typeface="Consolas" panose="020B0609020204030204" pitchFamily="49" charset="0"/>
              </a:rPr>
              <a:t>csv</a:t>
            </a:r>
            <a:r>
              <a:rPr lang="tr-TR" dirty="0">
                <a:latin typeface="Consolas" panose="020B0609020204030204" pitchFamily="49" charset="0"/>
              </a:rPr>
              <a:t>"</a:t>
            </a:r>
            <a:r>
              <a:rPr lang="tr-TR" dirty="0">
                <a:solidFill>
                  <a:srgbClr val="404041"/>
                </a:solidFill>
                <a:latin typeface="Consolas" panose="020B0609020204030204" pitchFamily="49" charset="0"/>
              </a:rPr>
              <a:t>).</a:t>
            </a:r>
            <a:r>
              <a:rPr lang="tr-TR" dirty="0" err="1">
                <a:solidFill>
                  <a:srgbClr val="404041"/>
                </a:solidFill>
                <a:latin typeface="Consolas" panose="020B0609020204030204" pitchFamily="49" charset="0"/>
              </a:rPr>
              <a:t>load</a:t>
            </a:r>
            <a:r>
              <a:rPr lang="tr-TR" dirty="0">
                <a:solidFill>
                  <a:srgbClr val="404041"/>
                </a:solidFill>
                <a:latin typeface="Consolas" panose="020B0609020204030204" pitchFamily="49" charset="0"/>
              </a:rPr>
              <a:t>(</a:t>
            </a:r>
            <a:r>
              <a:rPr lang="tr-TR" dirty="0">
                <a:latin typeface="Consolas" panose="020B0609020204030204" pitchFamily="49" charset="0"/>
              </a:rPr>
              <a:t>"</a:t>
            </a:r>
            <a:r>
              <a:rPr lang="tr-TR" dirty="0" err="1">
                <a:solidFill>
                  <a:srgbClr val="404041"/>
                </a:solidFill>
                <a:latin typeface="Consolas" panose="020B0609020204030204" pitchFamily="49" charset="0"/>
              </a:rPr>
              <a:t>path</a:t>
            </a:r>
            <a:r>
              <a:rPr lang="tr-TR" dirty="0">
                <a:latin typeface="Consolas" panose="020B0609020204030204" pitchFamily="49" charset="0"/>
              </a:rPr>
              <a:t>"</a:t>
            </a:r>
            <a:r>
              <a:rPr lang="tr-TR" dirty="0">
                <a:solidFill>
                  <a:srgbClr val="404041"/>
                </a:solidFill>
                <a:latin typeface="Consolas" panose="020B0609020204030204" pitchFamily="49" charset="0"/>
              </a:rPr>
              <a:t>)</a:t>
            </a:r>
          </a:p>
        </p:txBody>
      </p:sp>
      <p:graphicFrame>
        <p:nvGraphicFramePr>
          <p:cNvPr id="3" name="Tablo 2"/>
          <p:cNvGraphicFramePr>
            <a:graphicFrameLocks noGrp="1"/>
          </p:cNvGraphicFramePr>
          <p:nvPr>
            <p:extLst/>
          </p:nvPr>
        </p:nvGraphicFramePr>
        <p:xfrm>
          <a:off x="295296" y="1039994"/>
          <a:ext cx="2313716" cy="741680"/>
        </p:xfrm>
        <a:graphic>
          <a:graphicData uri="http://schemas.openxmlformats.org/drawingml/2006/table">
            <a:tbl>
              <a:tblPr firstRow="1" bandRow="1">
                <a:tableStyleId>{5C22544A-7EE6-4342-B048-85BDC9FD1C3A}</a:tableStyleId>
              </a:tblPr>
              <a:tblGrid>
                <a:gridCol w="859566">
                  <a:extLst>
                    <a:ext uri="{9D8B030D-6E8A-4147-A177-3AD203B41FA5}">
                      <a16:colId xmlns:a16="http://schemas.microsoft.com/office/drawing/2014/main" val="20000"/>
                    </a:ext>
                  </a:extLst>
                </a:gridCol>
                <a:gridCol w="1454150">
                  <a:extLst>
                    <a:ext uri="{9D8B030D-6E8A-4147-A177-3AD203B41FA5}">
                      <a16:colId xmlns:a16="http://schemas.microsoft.com/office/drawing/2014/main" val="20001"/>
                    </a:ext>
                  </a:extLst>
                </a:gridCol>
              </a:tblGrid>
              <a:tr h="370840">
                <a:tc>
                  <a:txBody>
                    <a:bodyPr/>
                    <a:lstStyle/>
                    <a:p>
                      <a:r>
                        <a:rPr lang="tr-TR" dirty="0" err="1"/>
                        <a:t>SiraNo</a:t>
                      </a:r>
                      <a:endParaRPr lang="en-US" dirty="0"/>
                    </a:p>
                  </a:txBody>
                  <a:tcPr/>
                </a:tc>
                <a:tc>
                  <a:txBody>
                    <a:bodyPr/>
                    <a:lstStyle/>
                    <a:p>
                      <a:r>
                        <a:rPr lang="tr-TR" dirty="0"/>
                        <a:t>Tarih</a:t>
                      </a:r>
                      <a:endParaRPr lang="en-US" dirty="0"/>
                    </a:p>
                  </a:txBody>
                  <a:tcPr/>
                </a:tc>
                <a:extLst>
                  <a:ext uri="{0D108BD9-81ED-4DB2-BD59-A6C34878D82A}">
                    <a16:rowId xmlns:a16="http://schemas.microsoft.com/office/drawing/2014/main" val="10000"/>
                  </a:ext>
                </a:extLst>
              </a:tr>
              <a:tr h="370840">
                <a:tc>
                  <a:txBody>
                    <a:bodyPr/>
                    <a:lstStyle/>
                    <a:p>
                      <a:r>
                        <a:rPr lang="tr-TR" dirty="0"/>
                        <a:t>1.</a:t>
                      </a:r>
                      <a:endParaRPr lang="en-US" dirty="0"/>
                    </a:p>
                  </a:txBody>
                  <a:tcPr/>
                </a:tc>
                <a:tc>
                  <a:txBody>
                    <a:bodyPr/>
                    <a:lstStyle/>
                    <a:p>
                      <a:r>
                        <a:rPr lang="tr-TR" dirty="0"/>
                        <a:t>2018-07-04</a:t>
                      </a:r>
                      <a:endParaRPr lang="en-US" dirty="0"/>
                    </a:p>
                  </a:txBody>
                  <a:tcPr/>
                </a:tc>
                <a:extLst>
                  <a:ext uri="{0D108BD9-81ED-4DB2-BD59-A6C34878D82A}">
                    <a16:rowId xmlns:a16="http://schemas.microsoft.com/office/drawing/2014/main" val="10001"/>
                  </a:ext>
                </a:extLst>
              </a:tr>
            </a:tbl>
          </a:graphicData>
        </a:graphic>
      </p:graphicFrame>
      <p:graphicFrame>
        <p:nvGraphicFramePr>
          <p:cNvPr id="9" name="Tablo 8"/>
          <p:cNvGraphicFramePr>
            <a:graphicFrameLocks noGrp="1"/>
          </p:cNvGraphicFramePr>
          <p:nvPr>
            <p:extLst/>
          </p:nvPr>
        </p:nvGraphicFramePr>
        <p:xfrm>
          <a:off x="295296" y="2378707"/>
          <a:ext cx="2994004" cy="736600"/>
        </p:xfrm>
        <a:graphic>
          <a:graphicData uri="http://schemas.openxmlformats.org/drawingml/2006/table">
            <a:tbl>
              <a:tblPr firstRow="1" bandRow="1">
                <a:tableStyleId>{5C22544A-7EE6-4342-B048-85BDC9FD1C3A}</a:tableStyleId>
              </a:tblPr>
              <a:tblGrid>
                <a:gridCol w="839337">
                  <a:extLst>
                    <a:ext uri="{9D8B030D-6E8A-4147-A177-3AD203B41FA5}">
                      <a16:colId xmlns:a16="http://schemas.microsoft.com/office/drawing/2014/main" val="20000"/>
                    </a:ext>
                  </a:extLst>
                </a:gridCol>
                <a:gridCol w="1329167">
                  <a:extLst>
                    <a:ext uri="{9D8B030D-6E8A-4147-A177-3AD203B41FA5}">
                      <a16:colId xmlns:a16="http://schemas.microsoft.com/office/drawing/2014/main" val="20001"/>
                    </a:ext>
                  </a:extLst>
                </a:gridCol>
                <a:gridCol w="825500">
                  <a:extLst>
                    <a:ext uri="{9D8B030D-6E8A-4147-A177-3AD203B41FA5}">
                      <a16:colId xmlns:a16="http://schemas.microsoft.com/office/drawing/2014/main" val="20002"/>
                    </a:ext>
                  </a:extLst>
                </a:gridCol>
              </a:tblGrid>
              <a:tr h="357615">
                <a:tc>
                  <a:txBody>
                    <a:bodyPr/>
                    <a:lstStyle/>
                    <a:p>
                      <a:r>
                        <a:rPr lang="tr-TR" dirty="0" err="1"/>
                        <a:t>SiraNo</a:t>
                      </a:r>
                      <a:endParaRPr lang="en-US" dirty="0"/>
                    </a:p>
                  </a:txBody>
                  <a:tcPr/>
                </a:tc>
                <a:tc>
                  <a:txBody>
                    <a:bodyPr/>
                    <a:lstStyle/>
                    <a:p>
                      <a:r>
                        <a:rPr lang="tr-TR" dirty="0"/>
                        <a:t>Tarih</a:t>
                      </a:r>
                      <a:endParaRPr lang="en-US" dirty="0"/>
                    </a:p>
                  </a:txBody>
                  <a:tcPr/>
                </a:tc>
                <a:tc>
                  <a:txBody>
                    <a:bodyPr/>
                    <a:lstStyle/>
                    <a:p>
                      <a:r>
                        <a:rPr lang="tr-TR" dirty="0" err="1"/>
                        <a:t>Yil</a:t>
                      </a:r>
                      <a:endParaRPr lang="en-US" dirty="0"/>
                    </a:p>
                  </a:txBody>
                  <a:tcPr>
                    <a:solidFill>
                      <a:schemeClr val="bg1">
                        <a:lumMod val="85000"/>
                      </a:schemeClr>
                    </a:solidFill>
                  </a:tcPr>
                </a:tc>
                <a:extLst>
                  <a:ext uri="{0D108BD9-81ED-4DB2-BD59-A6C34878D82A}">
                    <a16:rowId xmlns:a16="http://schemas.microsoft.com/office/drawing/2014/main" val="10000"/>
                  </a:ext>
                </a:extLst>
              </a:tr>
              <a:tr h="370840">
                <a:tc>
                  <a:txBody>
                    <a:bodyPr/>
                    <a:lstStyle/>
                    <a:p>
                      <a:r>
                        <a:rPr lang="tr-TR" dirty="0"/>
                        <a:t>1</a:t>
                      </a:r>
                      <a:endParaRPr lang="en-US" dirty="0"/>
                    </a:p>
                  </a:txBody>
                  <a:tcPr/>
                </a:tc>
                <a:tc>
                  <a:txBody>
                    <a:bodyPr/>
                    <a:lstStyle/>
                    <a:p>
                      <a:r>
                        <a:rPr lang="tr-TR" dirty="0"/>
                        <a:t>2018-07-04</a:t>
                      </a:r>
                      <a:endParaRPr lang="en-US" dirty="0"/>
                    </a:p>
                  </a:txBody>
                  <a:tcPr/>
                </a:tc>
                <a:tc>
                  <a:txBody>
                    <a:bodyPr/>
                    <a:lstStyle/>
                    <a:p>
                      <a:r>
                        <a:rPr lang="tr-TR" dirty="0"/>
                        <a:t>2018</a:t>
                      </a:r>
                      <a:endParaRPr lang="en-US" dirty="0"/>
                    </a:p>
                  </a:txBody>
                  <a:tcPr>
                    <a:solidFill>
                      <a:schemeClr val="bg1">
                        <a:lumMod val="85000"/>
                      </a:schemeClr>
                    </a:solidFill>
                  </a:tcPr>
                </a:tc>
                <a:extLst>
                  <a:ext uri="{0D108BD9-81ED-4DB2-BD59-A6C34878D82A}">
                    <a16:rowId xmlns:a16="http://schemas.microsoft.com/office/drawing/2014/main" val="10001"/>
                  </a:ext>
                </a:extLst>
              </a:tr>
            </a:tbl>
          </a:graphicData>
        </a:graphic>
      </p:graphicFrame>
      <p:graphicFrame>
        <p:nvGraphicFramePr>
          <p:cNvPr id="87" name="Tablo 86"/>
          <p:cNvGraphicFramePr>
            <a:graphicFrameLocks noGrp="1"/>
          </p:cNvGraphicFramePr>
          <p:nvPr>
            <p:extLst/>
          </p:nvPr>
        </p:nvGraphicFramePr>
        <p:xfrm>
          <a:off x="295296" y="3656470"/>
          <a:ext cx="3629004" cy="736600"/>
        </p:xfrm>
        <a:graphic>
          <a:graphicData uri="http://schemas.openxmlformats.org/drawingml/2006/table">
            <a:tbl>
              <a:tblPr firstRow="1" bandRow="1">
                <a:tableStyleId>{5C22544A-7EE6-4342-B048-85BDC9FD1C3A}</a:tableStyleId>
              </a:tblPr>
              <a:tblGrid>
                <a:gridCol w="809604">
                  <a:extLst>
                    <a:ext uri="{9D8B030D-6E8A-4147-A177-3AD203B41FA5}">
                      <a16:colId xmlns:a16="http://schemas.microsoft.com/office/drawing/2014/main" val="20000"/>
                    </a:ext>
                  </a:extLst>
                </a:gridCol>
                <a:gridCol w="1422400">
                  <a:extLst>
                    <a:ext uri="{9D8B030D-6E8A-4147-A177-3AD203B41FA5}">
                      <a16:colId xmlns:a16="http://schemas.microsoft.com/office/drawing/2014/main" val="20001"/>
                    </a:ext>
                  </a:extLst>
                </a:gridCol>
                <a:gridCol w="698500">
                  <a:extLst>
                    <a:ext uri="{9D8B030D-6E8A-4147-A177-3AD203B41FA5}">
                      <a16:colId xmlns:a16="http://schemas.microsoft.com/office/drawing/2014/main" val="20002"/>
                    </a:ext>
                  </a:extLst>
                </a:gridCol>
                <a:gridCol w="698500">
                  <a:extLst>
                    <a:ext uri="{9D8B030D-6E8A-4147-A177-3AD203B41FA5}">
                      <a16:colId xmlns:a16="http://schemas.microsoft.com/office/drawing/2014/main" val="20003"/>
                    </a:ext>
                  </a:extLst>
                </a:gridCol>
              </a:tblGrid>
              <a:tr h="357615">
                <a:tc>
                  <a:txBody>
                    <a:bodyPr/>
                    <a:lstStyle/>
                    <a:p>
                      <a:r>
                        <a:rPr lang="tr-TR" dirty="0" err="1"/>
                        <a:t>SiraNo</a:t>
                      </a:r>
                      <a:endParaRPr lang="en-US" dirty="0"/>
                    </a:p>
                  </a:txBody>
                  <a:tcPr/>
                </a:tc>
                <a:tc>
                  <a:txBody>
                    <a:bodyPr/>
                    <a:lstStyle/>
                    <a:p>
                      <a:r>
                        <a:rPr lang="tr-TR" dirty="0"/>
                        <a:t>Tarih</a:t>
                      </a:r>
                      <a:endParaRPr lang="en-US" dirty="0"/>
                    </a:p>
                  </a:txBody>
                  <a:tcPr/>
                </a:tc>
                <a:tc>
                  <a:txBody>
                    <a:bodyPr/>
                    <a:lstStyle/>
                    <a:p>
                      <a:r>
                        <a:rPr lang="tr-TR" dirty="0" err="1"/>
                        <a:t>Yil</a:t>
                      </a:r>
                      <a:endParaRPr lang="en-US" dirty="0"/>
                    </a:p>
                  </a:txBody>
                  <a:tcPr>
                    <a:solidFill>
                      <a:schemeClr val="bg1">
                        <a:lumMod val="85000"/>
                      </a:schemeClr>
                    </a:solidFill>
                  </a:tcPr>
                </a:tc>
                <a:tc>
                  <a:txBody>
                    <a:bodyPr/>
                    <a:lstStyle/>
                    <a:p>
                      <a:r>
                        <a:rPr lang="tr-TR" dirty="0"/>
                        <a:t>Ay</a:t>
                      </a:r>
                      <a:endParaRPr lang="en-US" dirty="0"/>
                    </a:p>
                  </a:txBody>
                  <a:tcPr>
                    <a:solidFill>
                      <a:schemeClr val="bg1">
                        <a:lumMod val="85000"/>
                      </a:schemeClr>
                    </a:solidFill>
                  </a:tcPr>
                </a:tc>
                <a:extLst>
                  <a:ext uri="{0D108BD9-81ED-4DB2-BD59-A6C34878D82A}">
                    <a16:rowId xmlns:a16="http://schemas.microsoft.com/office/drawing/2014/main" val="10000"/>
                  </a:ext>
                </a:extLst>
              </a:tr>
              <a:tr h="370840">
                <a:tc>
                  <a:txBody>
                    <a:bodyPr/>
                    <a:lstStyle/>
                    <a:p>
                      <a:r>
                        <a:rPr lang="tr-TR" dirty="0"/>
                        <a:t>1</a:t>
                      </a:r>
                      <a:endParaRPr lang="en-US" dirty="0"/>
                    </a:p>
                  </a:txBody>
                  <a:tcPr/>
                </a:tc>
                <a:tc>
                  <a:txBody>
                    <a:bodyPr/>
                    <a:lstStyle/>
                    <a:p>
                      <a:r>
                        <a:rPr lang="tr-TR" dirty="0"/>
                        <a:t>2018-07-04</a:t>
                      </a:r>
                      <a:endParaRPr lang="en-US" dirty="0"/>
                    </a:p>
                  </a:txBody>
                  <a:tcPr/>
                </a:tc>
                <a:tc>
                  <a:txBody>
                    <a:bodyPr/>
                    <a:lstStyle/>
                    <a:p>
                      <a:r>
                        <a:rPr lang="tr-TR" dirty="0"/>
                        <a:t>2018</a:t>
                      </a:r>
                      <a:endParaRPr lang="en-US" dirty="0"/>
                    </a:p>
                  </a:txBody>
                  <a:tcPr>
                    <a:solidFill>
                      <a:schemeClr val="bg1">
                        <a:lumMod val="85000"/>
                      </a:schemeClr>
                    </a:solidFill>
                  </a:tcPr>
                </a:tc>
                <a:tc>
                  <a:txBody>
                    <a:bodyPr/>
                    <a:lstStyle/>
                    <a:p>
                      <a:r>
                        <a:rPr lang="tr-TR" dirty="0"/>
                        <a:t>07</a:t>
                      </a:r>
                      <a:endParaRPr lang="en-US" dirty="0"/>
                    </a:p>
                  </a:txBody>
                  <a:tcPr>
                    <a:solidFill>
                      <a:schemeClr val="bg1">
                        <a:lumMod val="85000"/>
                      </a:schemeClr>
                    </a:solidFill>
                  </a:tcPr>
                </a:tc>
                <a:extLst>
                  <a:ext uri="{0D108BD9-81ED-4DB2-BD59-A6C34878D82A}">
                    <a16:rowId xmlns:a16="http://schemas.microsoft.com/office/drawing/2014/main" val="10001"/>
                  </a:ext>
                </a:extLst>
              </a:tr>
            </a:tbl>
          </a:graphicData>
        </a:graphic>
      </p:graphicFrame>
      <p:sp>
        <p:nvSpPr>
          <p:cNvPr id="88" name="Dikdörtgen 87"/>
          <p:cNvSpPr/>
          <p:nvPr/>
        </p:nvSpPr>
        <p:spPr>
          <a:xfrm>
            <a:off x="5265803" y="2260959"/>
            <a:ext cx="6164197" cy="1061829"/>
          </a:xfrm>
          <a:prstGeom prst="rect">
            <a:avLst/>
          </a:prstGeom>
        </p:spPr>
        <p:txBody>
          <a:bodyPr wrap="square">
            <a:spAutoFit/>
          </a:bodyPr>
          <a:lstStyle/>
          <a:p>
            <a:pPr>
              <a:lnSpc>
                <a:spcPct val="150000"/>
              </a:lnSpc>
            </a:pPr>
            <a:r>
              <a:rPr lang="tr-TR" sz="2400" dirty="0">
                <a:solidFill>
                  <a:srgbClr val="404041"/>
                </a:solidFill>
                <a:latin typeface="Roboto"/>
              </a:rPr>
              <a:t>Tarihten yılı al: </a:t>
            </a:r>
          </a:p>
          <a:p>
            <a:pPr>
              <a:lnSpc>
                <a:spcPct val="150000"/>
              </a:lnSpc>
            </a:pPr>
            <a:r>
              <a:rPr lang="tr-TR" dirty="0" err="1">
                <a:solidFill>
                  <a:srgbClr val="404041"/>
                </a:solidFill>
                <a:latin typeface="Consolas" panose="020B0609020204030204" pitchFamily="49" charset="0"/>
              </a:rPr>
              <a:t>val</a:t>
            </a:r>
            <a:r>
              <a:rPr lang="tr-TR" dirty="0">
                <a:solidFill>
                  <a:srgbClr val="404041"/>
                </a:solidFill>
                <a:latin typeface="Consolas" panose="020B0609020204030204" pitchFamily="49" charset="0"/>
              </a:rPr>
              <a:t> df2 = </a:t>
            </a:r>
            <a:r>
              <a:rPr lang="tr-TR" dirty="0" err="1">
                <a:latin typeface="Consolas" panose="020B0609020204030204" pitchFamily="49" charset="0"/>
              </a:rPr>
              <a:t>df.withColumn</a:t>
            </a:r>
            <a:r>
              <a:rPr lang="tr-TR" dirty="0">
                <a:latin typeface="Consolas" panose="020B0609020204030204" pitchFamily="49" charset="0"/>
              </a:rPr>
              <a:t>("</a:t>
            </a:r>
            <a:r>
              <a:rPr lang="tr-TR" dirty="0" err="1">
                <a:latin typeface="Consolas" panose="020B0609020204030204" pitchFamily="49" charset="0"/>
              </a:rPr>
              <a:t>Yil</a:t>
            </a:r>
            <a:r>
              <a:rPr lang="tr-TR" dirty="0">
                <a:latin typeface="Consolas" panose="020B0609020204030204" pitchFamily="49" charset="0"/>
              </a:rPr>
              <a:t>", </a:t>
            </a:r>
            <a:r>
              <a:rPr lang="tr-TR" b="1" dirty="0" err="1">
                <a:latin typeface="Consolas" panose="020B0609020204030204" pitchFamily="49" charset="0"/>
              </a:rPr>
              <a:t>year</a:t>
            </a:r>
            <a:r>
              <a:rPr lang="tr-TR" dirty="0">
                <a:latin typeface="Consolas" panose="020B0609020204030204" pitchFamily="49" charset="0"/>
              </a:rPr>
              <a:t>($"Tarih"))</a:t>
            </a:r>
            <a:endParaRPr lang="tr-TR" dirty="0">
              <a:solidFill>
                <a:srgbClr val="404041"/>
              </a:solidFill>
              <a:latin typeface="Consolas" panose="020B0609020204030204" pitchFamily="49" charset="0"/>
            </a:endParaRPr>
          </a:p>
        </p:txBody>
      </p:sp>
      <p:sp>
        <p:nvSpPr>
          <p:cNvPr id="89" name="Dikdörtgen 88"/>
          <p:cNvSpPr/>
          <p:nvPr/>
        </p:nvSpPr>
        <p:spPr>
          <a:xfrm>
            <a:off x="5265803" y="3441900"/>
            <a:ext cx="6399145" cy="1061829"/>
          </a:xfrm>
          <a:prstGeom prst="rect">
            <a:avLst/>
          </a:prstGeom>
        </p:spPr>
        <p:txBody>
          <a:bodyPr wrap="square">
            <a:spAutoFit/>
          </a:bodyPr>
          <a:lstStyle/>
          <a:p>
            <a:pPr>
              <a:lnSpc>
                <a:spcPct val="150000"/>
              </a:lnSpc>
            </a:pPr>
            <a:r>
              <a:rPr lang="tr-TR" sz="2400" dirty="0">
                <a:solidFill>
                  <a:srgbClr val="404041"/>
                </a:solidFill>
                <a:latin typeface="Roboto"/>
              </a:rPr>
              <a:t>Tarihten ayı al:</a:t>
            </a:r>
          </a:p>
          <a:p>
            <a:pPr>
              <a:lnSpc>
                <a:spcPct val="150000"/>
              </a:lnSpc>
            </a:pPr>
            <a:r>
              <a:rPr lang="tr-TR" dirty="0" err="1">
                <a:solidFill>
                  <a:srgbClr val="404041"/>
                </a:solidFill>
                <a:latin typeface="Consolas" panose="020B0609020204030204" pitchFamily="49" charset="0"/>
              </a:rPr>
              <a:t>val</a:t>
            </a:r>
            <a:r>
              <a:rPr lang="tr-TR" dirty="0">
                <a:solidFill>
                  <a:srgbClr val="404041"/>
                </a:solidFill>
                <a:latin typeface="Consolas" panose="020B0609020204030204" pitchFamily="49" charset="0"/>
              </a:rPr>
              <a:t> df3 = </a:t>
            </a:r>
            <a:r>
              <a:rPr lang="tr-TR" dirty="0">
                <a:latin typeface="Consolas" panose="020B0609020204030204" pitchFamily="49" charset="0"/>
              </a:rPr>
              <a:t>df2.withColumn("Ay", </a:t>
            </a:r>
            <a:r>
              <a:rPr lang="tr-TR" b="1" dirty="0" err="1">
                <a:latin typeface="Consolas" panose="020B0609020204030204" pitchFamily="49" charset="0"/>
              </a:rPr>
              <a:t>month</a:t>
            </a:r>
            <a:r>
              <a:rPr lang="tr-TR" dirty="0">
                <a:latin typeface="Consolas" panose="020B0609020204030204" pitchFamily="49" charset="0"/>
              </a:rPr>
              <a:t>($"Tarih"))</a:t>
            </a:r>
            <a:endParaRPr lang="tr-TR" dirty="0">
              <a:solidFill>
                <a:srgbClr val="404041"/>
              </a:solidFill>
              <a:latin typeface="Roboto"/>
            </a:endParaRPr>
          </a:p>
        </p:txBody>
      </p:sp>
      <p:graphicFrame>
        <p:nvGraphicFramePr>
          <p:cNvPr id="92" name="Tablo 91"/>
          <p:cNvGraphicFramePr>
            <a:graphicFrameLocks noGrp="1"/>
          </p:cNvGraphicFramePr>
          <p:nvPr>
            <p:extLst/>
          </p:nvPr>
        </p:nvGraphicFramePr>
        <p:xfrm>
          <a:off x="274614" y="5104787"/>
          <a:ext cx="3629004" cy="736600"/>
        </p:xfrm>
        <a:graphic>
          <a:graphicData uri="http://schemas.openxmlformats.org/drawingml/2006/table">
            <a:tbl>
              <a:tblPr firstRow="1" bandRow="1">
                <a:tableStyleId>{5C22544A-7EE6-4342-B048-85BDC9FD1C3A}</a:tableStyleId>
              </a:tblPr>
              <a:tblGrid>
                <a:gridCol w="809604">
                  <a:extLst>
                    <a:ext uri="{9D8B030D-6E8A-4147-A177-3AD203B41FA5}">
                      <a16:colId xmlns:a16="http://schemas.microsoft.com/office/drawing/2014/main" val="20000"/>
                    </a:ext>
                  </a:extLst>
                </a:gridCol>
                <a:gridCol w="1422400">
                  <a:extLst>
                    <a:ext uri="{9D8B030D-6E8A-4147-A177-3AD203B41FA5}">
                      <a16:colId xmlns:a16="http://schemas.microsoft.com/office/drawing/2014/main" val="20001"/>
                    </a:ext>
                  </a:extLst>
                </a:gridCol>
                <a:gridCol w="698500">
                  <a:extLst>
                    <a:ext uri="{9D8B030D-6E8A-4147-A177-3AD203B41FA5}">
                      <a16:colId xmlns:a16="http://schemas.microsoft.com/office/drawing/2014/main" val="20002"/>
                    </a:ext>
                  </a:extLst>
                </a:gridCol>
                <a:gridCol w="698500">
                  <a:extLst>
                    <a:ext uri="{9D8B030D-6E8A-4147-A177-3AD203B41FA5}">
                      <a16:colId xmlns:a16="http://schemas.microsoft.com/office/drawing/2014/main" val="20003"/>
                    </a:ext>
                  </a:extLst>
                </a:gridCol>
              </a:tblGrid>
              <a:tr h="357615">
                <a:tc>
                  <a:txBody>
                    <a:bodyPr/>
                    <a:lstStyle/>
                    <a:p>
                      <a:r>
                        <a:rPr lang="tr-TR" dirty="0" err="1"/>
                        <a:t>SiraNo</a:t>
                      </a:r>
                      <a:endParaRPr lang="en-US" dirty="0"/>
                    </a:p>
                  </a:txBody>
                  <a:tcPr/>
                </a:tc>
                <a:tc>
                  <a:txBody>
                    <a:bodyPr/>
                    <a:lstStyle/>
                    <a:p>
                      <a:r>
                        <a:rPr lang="tr-TR" dirty="0"/>
                        <a:t>Tarih</a:t>
                      </a:r>
                      <a:endParaRPr lang="en-US" dirty="0"/>
                    </a:p>
                  </a:txBody>
                  <a:tcPr/>
                </a:tc>
                <a:tc>
                  <a:txBody>
                    <a:bodyPr/>
                    <a:lstStyle/>
                    <a:p>
                      <a:r>
                        <a:rPr lang="tr-TR" dirty="0" err="1"/>
                        <a:t>Yil</a:t>
                      </a:r>
                      <a:endParaRPr lang="en-US" dirty="0"/>
                    </a:p>
                  </a:txBody>
                  <a:tcPr/>
                </a:tc>
                <a:tc>
                  <a:txBody>
                    <a:bodyPr/>
                    <a:lstStyle/>
                    <a:p>
                      <a:r>
                        <a:rPr lang="tr-TR" dirty="0"/>
                        <a:t>Ay</a:t>
                      </a:r>
                      <a:endParaRPr lang="en-US" dirty="0"/>
                    </a:p>
                  </a:txBody>
                  <a:tcPr/>
                </a:tc>
                <a:extLst>
                  <a:ext uri="{0D108BD9-81ED-4DB2-BD59-A6C34878D82A}">
                    <a16:rowId xmlns:a16="http://schemas.microsoft.com/office/drawing/2014/main" val="10000"/>
                  </a:ext>
                </a:extLst>
              </a:tr>
              <a:tr h="370840">
                <a:tc>
                  <a:txBody>
                    <a:bodyPr/>
                    <a:lstStyle/>
                    <a:p>
                      <a:r>
                        <a:rPr lang="tr-TR" dirty="0"/>
                        <a:t>1</a:t>
                      </a:r>
                      <a:endParaRPr lang="en-US" dirty="0"/>
                    </a:p>
                  </a:txBody>
                  <a:tcPr/>
                </a:tc>
                <a:tc>
                  <a:txBody>
                    <a:bodyPr/>
                    <a:lstStyle/>
                    <a:p>
                      <a:r>
                        <a:rPr lang="tr-TR" dirty="0"/>
                        <a:t>2018-07-04</a:t>
                      </a:r>
                      <a:endParaRPr lang="en-US" dirty="0"/>
                    </a:p>
                  </a:txBody>
                  <a:tcPr/>
                </a:tc>
                <a:tc>
                  <a:txBody>
                    <a:bodyPr/>
                    <a:lstStyle/>
                    <a:p>
                      <a:r>
                        <a:rPr lang="tr-TR" dirty="0"/>
                        <a:t>2018</a:t>
                      </a:r>
                      <a:endParaRPr lang="en-US" dirty="0"/>
                    </a:p>
                  </a:txBody>
                  <a:tcPr/>
                </a:tc>
                <a:tc>
                  <a:txBody>
                    <a:bodyPr/>
                    <a:lstStyle/>
                    <a:p>
                      <a:r>
                        <a:rPr lang="tr-TR" dirty="0"/>
                        <a:t>07</a:t>
                      </a:r>
                      <a:endParaRPr lang="en-US" dirty="0"/>
                    </a:p>
                  </a:txBody>
                  <a:tcPr/>
                </a:tc>
                <a:extLst>
                  <a:ext uri="{0D108BD9-81ED-4DB2-BD59-A6C34878D82A}">
                    <a16:rowId xmlns:a16="http://schemas.microsoft.com/office/drawing/2014/main" val="10001"/>
                  </a:ext>
                </a:extLst>
              </a:tr>
            </a:tbl>
          </a:graphicData>
        </a:graphic>
      </p:graphicFrame>
      <p:sp>
        <p:nvSpPr>
          <p:cNvPr id="93" name="Dikdörtgen 92"/>
          <p:cNvSpPr/>
          <p:nvPr/>
        </p:nvSpPr>
        <p:spPr>
          <a:xfrm>
            <a:off x="5265803" y="5034579"/>
            <a:ext cx="3522597" cy="646331"/>
          </a:xfrm>
          <a:prstGeom prst="rect">
            <a:avLst/>
          </a:prstGeom>
        </p:spPr>
        <p:txBody>
          <a:bodyPr wrap="square">
            <a:spAutoFit/>
          </a:bodyPr>
          <a:lstStyle/>
          <a:p>
            <a:pPr>
              <a:lnSpc>
                <a:spcPct val="150000"/>
              </a:lnSpc>
            </a:pPr>
            <a:r>
              <a:rPr lang="tr-TR" sz="2400" dirty="0">
                <a:solidFill>
                  <a:srgbClr val="404041"/>
                </a:solidFill>
                <a:latin typeface="Roboto"/>
              </a:rPr>
              <a:t>Göster: </a:t>
            </a:r>
            <a:r>
              <a:rPr lang="tr-TR" dirty="0">
                <a:solidFill>
                  <a:srgbClr val="404041"/>
                </a:solidFill>
                <a:latin typeface="Consolas" panose="020B0609020204030204" pitchFamily="49" charset="0"/>
              </a:rPr>
              <a:t>df3.show()</a:t>
            </a:r>
            <a:endParaRPr lang="tr-TR" dirty="0">
              <a:solidFill>
                <a:srgbClr val="404041"/>
              </a:solidFill>
              <a:latin typeface="Roboto"/>
            </a:endParaRPr>
          </a:p>
        </p:txBody>
      </p:sp>
      <p:sp>
        <p:nvSpPr>
          <p:cNvPr id="17" name="Oval 16"/>
          <p:cNvSpPr/>
          <p:nvPr/>
        </p:nvSpPr>
        <p:spPr>
          <a:xfrm>
            <a:off x="2819400" y="1170633"/>
            <a:ext cx="469900" cy="48399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8" name="Düz Ok Bağlayıcısı 27"/>
          <p:cNvCxnSpPr>
            <a:stCxn id="17" idx="4"/>
            <a:endCxn id="94" idx="0"/>
          </p:cNvCxnSpPr>
          <p:nvPr/>
        </p:nvCxnSpPr>
        <p:spPr>
          <a:xfrm>
            <a:off x="3054350" y="1654627"/>
            <a:ext cx="614318" cy="873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Oval 93"/>
          <p:cNvSpPr/>
          <p:nvPr/>
        </p:nvSpPr>
        <p:spPr>
          <a:xfrm>
            <a:off x="3433718" y="2527627"/>
            <a:ext cx="469900" cy="48399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5" name="Oval 94"/>
          <p:cNvSpPr/>
          <p:nvPr/>
        </p:nvSpPr>
        <p:spPr>
          <a:xfrm>
            <a:off x="4125151" y="3782773"/>
            <a:ext cx="469900" cy="48399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6" name="Oval 95"/>
          <p:cNvSpPr/>
          <p:nvPr/>
        </p:nvSpPr>
        <p:spPr>
          <a:xfrm>
            <a:off x="4114810" y="5231090"/>
            <a:ext cx="469900" cy="48399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97" name="Düz Ok Bağlayıcısı 96"/>
          <p:cNvCxnSpPr>
            <a:stCxn id="94" idx="4"/>
            <a:endCxn id="95" idx="0"/>
          </p:cNvCxnSpPr>
          <p:nvPr/>
        </p:nvCxnSpPr>
        <p:spPr>
          <a:xfrm>
            <a:off x="3668668" y="3011621"/>
            <a:ext cx="691433" cy="771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Düz Ok Bağlayıcısı 97"/>
          <p:cNvCxnSpPr>
            <a:stCxn id="95" idx="4"/>
            <a:endCxn id="96" idx="0"/>
          </p:cNvCxnSpPr>
          <p:nvPr/>
        </p:nvCxnSpPr>
        <p:spPr>
          <a:xfrm flipH="1">
            <a:off x="4349760" y="4266767"/>
            <a:ext cx="10341" cy="964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1568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Düz Bağlayıcı 9"/>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Unvan 1"/>
          <p:cNvSpPr>
            <a:spLocks noGrp="1"/>
          </p:cNvSpPr>
          <p:nvPr>
            <p:ph type="ctrTitle"/>
          </p:nvPr>
        </p:nvSpPr>
        <p:spPr>
          <a:xfrm>
            <a:off x="2557231" y="324394"/>
            <a:ext cx="7111399" cy="675975"/>
          </a:xfrm>
        </p:spPr>
        <p:txBody>
          <a:bodyPr>
            <a:normAutofit/>
          </a:bodyPr>
          <a:lstStyle/>
          <a:p>
            <a:r>
              <a:rPr lang="tr-TR" sz="4200" b="1" dirty="0" err="1">
                <a:solidFill>
                  <a:srgbClr val="CD1F26"/>
                </a:solidFill>
                <a:latin typeface="Arial" panose="020B0604020202020204" pitchFamily="34" charset="0"/>
                <a:ea typeface="Verdana" panose="020B0604030504040204" pitchFamily="34" charset="0"/>
                <a:cs typeface="Arial" panose="020B0604020202020204" pitchFamily="34" charset="0"/>
              </a:rPr>
              <a:t>Transformation</a:t>
            </a:r>
            <a:r>
              <a:rPr lang="tr-TR" sz="4200" b="1" dirty="0">
                <a:solidFill>
                  <a:srgbClr val="CD1F26"/>
                </a:solidFill>
                <a:latin typeface="Arial" panose="020B0604020202020204" pitchFamily="34" charset="0"/>
                <a:ea typeface="Verdana" panose="020B0604030504040204" pitchFamily="34" charset="0"/>
                <a:cs typeface="Arial" panose="020B0604020202020204" pitchFamily="34" charset="0"/>
              </a:rPr>
              <a:t> - Action</a:t>
            </a:r>
            <a:endParaRPr lang="en-US" sz="42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grpSp>
        <p:nvGrpSpPr>
          <p:cNvPr id="18" name="Grup 17"/>
          <p:cNvGrpSpPr/>
          <p:nvPr/>
        </p:nvGrpSpPr>
        <p:grpSpPr>
          <a:xfrm>
            <a:off x="2946265" y="5092215"/>
            <a:ext cx="309679" cy="570387"/>
            <a:chOff x="10309476" y="347854"/>
            <a:chExt cx="641141" cy="1241197"/>
          </a:xfrm>
        </p:grpSpPr>
        <p:sp>
          <p:nvSpPr>
            <p:cNvPr id="19" name="Yamuk 18"/>
            <p:cNvSpPr/>
            <p:nvPr/>
          </p:nvSpPr>
          <p:spPr>
            <a:xfrm>
              <a:off x="10309476"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0" name="Yamuk 19"/>
            <p:cNvSpPr/>
            <p:nvPr/>
          </p:nvSpPr>
          <p:spPr>
            <a:xfrm>
              <a:off x="10782087"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1" name="Dikdörtgen 20"/>
            <p:cNvSpPr/>
            <p:nvPr/>
          </p:nvSpPr>
          <p:spPr>
            <a:xfrm>
              <a:off x="10309476" y="347854"/>
              <a:ext cx="641141" cy="1202580"/>
            </a:xfrm>
            <a:prstGeom prst="rect">
              <a:avLst/>
            </a:prstGeom>
            <a:scene3d>
              <a:camera prst="orthographicFront"/>
              <a:lightRig rig="threePt" dir="t"/>
            </a:scene3d>
            <a:sp3d>
              <a:bevelT prst="relaxedInset"/>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 name="Yuvarlatılmış Dikdörtgen 21"/>
            <p:cNvSpPr/>
            <p:nvPr/>
          </p:nvSpPr>
          <p:spPr>
            <a:xfrm>
              <a:off x="10388763" y="470819"/>
              <a:ext cx="475892" cy="21547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3" name="Düz Bağlayıcı 22"/>
            <p:cNvCxnSpPr/>
            <p:nvPr/>
          </p:nvCxnSpPr>
          <p:spPr>
            <a:xfrm>
              <a:off x="10470531" y="520357"/>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Düz Bağlayıcı 23"/>
            <p:cNvCxnSpPr/>
            <p:nvPr/>
          </p:nvCxnSpPr>
          <p:spPr>
            <a:xfrm>
              <a:off x="10470531" y="578168"/>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Düz Bağlayıcı 24"/>
            <p:cNvCxnSpPr/>
            <p:nvPr/>
          </p:nvCxnSpPr>
          <p:spPr>
            <a:xfrm>
              <a:off x="10470531" y="638996"/>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26" name="Resim 25"/>
            <p:cNvPicPr>
              <a:picLocks noChangeAspect="1"/>
            </p:cNvPicPr>
            <p:nvPr/>
          </p:nvPicPr>
          <p:blipFill rotWithShape="1">
            <a:blip r:embed="rId2" cstate="print">
              <a:extLst>
                <a:ext uri="{28A0092B-C50C-407E-A947-70E740481C1C}">
                  <a14:useLocalDpi xmlns:a14="http://schemas.microsoft.com/office/drawing/2010/main" val="0"/>
                </a:ext>
              </a:extLst>
            </a:blip>
            <a:srcRect l="9179" t="2991" r="8905" b="11611"/>
            <a:stretch/>
          </p:blipFill>
          <p:spPr>
            <a:xfrm>
              <a:off x="10388763" y="876347"/>
              <a:ext cx="503903" cy="616201"/>
            </a:xfrm>
            <a:prstGeom prst="rect">
              <a:avLst/>
            </a:prstGeom>
          </p:spPr>
        </p:pic>
      </p:grpSp>
      <p:grpSp>
        <p:nvGrpSpPr>
          <p:cNvPr id="36" name="Grup 35"/>
          <p:cNvGrpSpPr/>
          <p:nvPr/>
        </p:nvGrpSpPr>
        <p:grpSpPr>
          <a:xfrm>
            <a:off x="2939120" y="1378552"/>
            <a:ext cx="309679" cy="570387"/>
            <a:chOff x="10309476" y="347854"/>
            <a:chExt cx="641141" cy="1241197"/>
          </a:xfrm>
        </p:grpSpPr>
        <p:sp>
          <p:nvSpPr>
            <p:cNvPr id="37" name="Yamuk 36"/>
            <p:cNvSpPr/>
            <p:nvPr/>
          </p:nvSpPr>
          <p:spPr>
            <a:xfrm>
              <a:off x="10309476"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8" name="Yamuk 37"/>
            <p:cNvSpPr/>
            <p:nvPr/>
          </p:nvSpPr>
          <p:spPr>
            <a:xfrm>
              <a:off x="10782087"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9" name="Dikdörtgen 38"/>
            <p:cNvSpPr/>
            <p:nvPr/>
          </p:nvSpPr>
          <p:spPr>
            <a:xfrm>
              <a:off x="10309476" y="347854"/>
              <a:ext cx="641141" cy="1202580"/>
            </a:xfrm>
            <a:prstGeom prst="rect">
              <a:avLst/>
            </a:prstGeom>
            <a:scene3d>
              <a:camera prst="orthographicFront"/>
              <a:lightRig rig="threePt" dir="t"/>
            </a:scene3d>
            <a:sp3d>
              <a:bevelT prst="relaxedInset"/>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0" name="Yuvarlatılmış Dikdörtgen 39"/>
            <p:cNvSpPr/>
            <p:nvPr/>
          </p:nvSpPr>
          <p:spPr>
            <a:xfrm>
              <a:off x="10388763" y="470819"/>
              <a:ext cx="475892" cy="21547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41" name="Düz Bağlayıcı 40"/>
            <p:cNvCxnSpPr/>
            <p:nvPr/>
          </p:nvCxnSpPr>
          <p:spPr>
            <a:xfrm>
              <a:off x="10470531" y="520357"/>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2" name="Düz Bağlayıcı 41"/>
            <p:cNvCxnSpPr/>
            <p:nvPr/>
          </p:nvCxnSpPr>
          <p:spPr>
            <a:xfrm>
              <a:off x="10470531" y="578168"/>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3" name="Düz Bağlayıcı 42"/>
            <p:cNvCxnSpPr/>
            <p:nvPr/>
          </p:nvCxnSpPr>
          <p:spPr>
            <a:xfrm>
              <a:off x="10470531" y="638996"/>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4" name="Resim 43"/>
            <p:cNvPicPr>
              <a:picLocks noChangeAspect="1"/>
            </p:cNvPicPr>
            <p:nvPr/>
          </p:nvPicPr>
          <p:blipFill rotWithShape="1">
            <a:blip r:embed="rId2" cstate="print">
              <a:extLst>
                <a:ext uri="{28A0092B-C50C-407E-A947-70E740481C1C}">
                  <a14:useLocalDpi xmlns:a14="http://schemas.microsoft.com/office/drawing/2010/main" val="0"/>
                </a:ext>
              </a:extLst>
            </a:blip>
            <a:srcRect l="9179" t="2991" r="8905" b="11611"/>
            <a:stretch/>
          </p:blipFill>
          <p:spPr>
            <a:xfrm>
              <a:off x="10388763" y="876347"/>
              <a:ext cx="503903" cy="616201"/>
            </a:xfrm>
            <a:prstGeom prst="rect">
              <a:avLst/>
            </a:prstGeom>
          </p:spPr>
        </p:pic>
      </p:grpSp>
      <p:grpSp>
        <p:nvGrpSpPr>
          <p:cNvPr id="45" name="Grup 44"/>
          <p:cNvGrpSpPr/>
          <p:nvPr/>
        </p:nvGrpSpPr>
        <p:grpSpPr>
          <a:xfrm>
            <a:off x="2940760" y="2099292"/>
            <a:ext cx="309679" cy="570387"/>
            <a:chOff x="10309476" y="347854"/>
            <a:chExt cx="641141" cy="1241197"/>
          </a:xfrm>
        </p:grpSpPr>
        <p:sp>
          <p:nvSpPr>
            <p:cNvPr id="46" name="Yamuk 45"/>
            <p:cNvSpPr/>
            <p:nvPr/>
          </p:nvSpPr>
          <p:spPr>
            <a:xfrm>
              <a:off x="10309476"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7" name="Yamuk 46"/>
            <p:cNvSpPr/>
            <p:nvPr/>
          </p:nvSpPr>
          <p:spPr>
            <a:xfrm>
              <a:off x="10782087"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8" name="Dikdörtgen 47"/>
            <p:cNvSpPr/>
            <p:nvPr/>
          </p:nvSpPr>
          <p:spPr>
            <a:xfrm>
              <a:off x="10309476" y="347854"/>
              <a:ext cx="641141" cy="1202580"/>
            </a:xfrm>
            <a:prstGeom prst="rect">
              <a:avLst/>
            </a:prstGeom>
            <a:scene3d>
              <a:camera prst="orthographicFront"/>
              <a:lightRig rig="threePt" dir="t"/>
            </a:scene3d>
            <a:sp3d>
              <a:bevelT prst="relaxedInset"/>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9" name="Yuvarlatılmış Dikdörtgen 48"/>
            <p:cNvSpPr/>
            <p:nvPr/>
          </p:nvSpPr>
          <p:spPr>
            <a:xfrm>
              <a:off x="10388763" y="470819"/>
              <a:ext cx="475892" cy="21547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50" name="Düz Bağlayıcı 49"/>
            <p:cNvCxnSpPr/>
            <p:nvPr/>
          </p:nvCxnSpPr>
          <p:spPr>
            <a:xfrm>
              <a:off x="10470531" y="520357"/>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1" name="Düz Bağlayıcı 50"/>
            <p:cNvCxnSpPr/>
            <p:nvPr/>
          </p:nvCxnSpPr>
          <p:spPr>
            <a:xfrm>
              <a:off x="10470531" y="578168"/>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2" name="Düz Bağlayıcı 51"/>
            <p:cNvCxnSpPr/>
            <p:nvPr/>
          </p:nvCxnSpPr>
          <p:spPr>
            <a:xfrm>
              <a:off x="10470531" y="638996"/>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3" name="Resim 52"/>
            <p:cNvPicPr>
              <a:picLocks noChangeAspect="1"/>
            </p:cNvPicPr>
            <p:nvPr/>
          </p:nvPicPr>
          <p:blipFill rotWithShape="1">
            <a:blip r:embed="rId2" cstate="print">
              <a:extLst>
                <a:ext uri="{28A0092B-C50C-407E-A947-70E740481C1C}">
                  <a14:useLocalDpi xmlns:a14="http://schemas.microsoft.com/office/drawing/2010/main" val="0"/>
                </a:ext>
              </a:extLst>
            </a:blip>
            <a:srcRect l="9179" t="2991" r="8905" b="11611"/>
            <a:stretch/>
          </p:blipFill>
          <p:spPr>
            <a:xfrm>
              <a:off x="10388763" y="876347"/>
              <a:ext cx="503903" cy="616201"/>
            </a:xfrm>
            <a:prstGeom prst="rect">
              <a:avLst/>
            </a:prstGeom>
          </p:spPr>
        </p:pic>
      </p:grpSp>
      <p:grpSp>
        <p:nvGrpSpPr>
          <p:cNvPr id="54" name="Grup 53"/>
          <p:cNvGrpSpPr/>
          <p:nvPr/>
        </p:nvGrpSpPr>
        <p:grpSpPr>
          <a:xfrm>
            <a:off x="2935115" y="2838280"/>
            <a:ext cx="309679" cy="570387"/>
            <a:chOff x="10309476" y="347854"/>
            <a:chExt cx="641141" cy="1241197"/>
          </a:xfrm>
        </p:grpSpPr>
        <p:sp>
          <p:nvSpPr>
            <p:cNvPr id="55" name="Yamuk 54"/>
            <p:cNvSpPr/>
            <p:nvPr/>
          </p:nvSpPr>
          <p:spPr>
            <a:xfrm>
              <a:off x="10309476"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6" name="Yamuk 55"/>
            <p:cNvSpPr/>
            <p:nvPr/>
          </p:nvSpPr>
          <p:spPr>
            <a:xfrm>
              <a:off x="10782087"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7" name="Dikdörtgen 56"/>
            <p:cNvSpPr/>
            <p:nvPr/>
          </p:nvSpPr>
          <p:spPr>
            <a:xfrm>
              <a:off x="10309476" y="347854"/>
              <a:ext cx="641141" cy="1202580"/>
            </a:xfrm>
            <a:prstGeom prst="rect">
              <a:avLst/>
            </a:prstGeom>
            <a:scene3d>
              <a:camera prst="orthographicFront"/>
              <a:lightRig rig="threePt" dir="t"/>
            </a:scene3d>
            <a:sp3d>
              <a:bevelT prst="relaxedInset"/>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8" name="Yuvarlatılmış Dikdörtgen 57"/>
            <p:cNvSpPr/>
            <p:nvPr/>
          </p:nvSpPr>
          <p:spPr>
            <a:xfrm>
              <a:off x="10388763" y="470819"/>
              <a:ext cx="475892" cy="21547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59" name="Düz Bağlayıcı 58"/>
            <p:cNvCxnSpPr/>
            <p:nvPr/>
          </p:nvCxnSpPr>
          <p:spPr>
            <a:xfrm>
              <a:off x="10470531" y="520357"/>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0" name="Düz Bağlayıcı 59"/>
            <p:cNvCxnSpPr/>
            <p:nvPr/>
          </p:nvCxnSpPr>
          <p:spPr>
            <a:xfrm>
              <a:off x="10470531" y="578168"/>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1" name="Düz Bağlayıcı 60"/>
            <p:cNvCxnSpPr/>
            <p:nvPr/>
          </p:nvCxnSpPr>
          <p:spPr>
            <a:xfrm>
              <a:off x="10470531" y="638996"/>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2" name="Resim 61"/>
            <p:cNvPicPr>
              <a:picLocks noChangeAspect="1"/>
            </p:cNvPicPr>
            <p:nvPr/>
          </p:nvPicPr>
          <p:blipFill rotWithShape="1">
            <a:blip r:embed="rId2" cstate="print">
              <a:extLst>
                <a:ext uri="{28A0092B-C50C-407E-A947-70E740481C1C}">
                  <a14:useLocalDpi xmlns:a14="http://schemas.microsoft.com/office/drawing/2010/main" val="0"/>
                </a:ext>
              </a:extLst>
            </a:blip>
            <a:srcRect l="9179" t="2991" r="8905" b="11611"/>
            <a:stretch/>
          </p:blipFill>
          <p:spPr>
            <a:xfrm>
              <a:off x="10388763" y="876347"/>
              <a:ext cx="503903" cy="616201"/>
            </a:xfrm>
            <a:prstGeom prst="rect">
              <a:avLst/>
            </a:prstGeom>
          </p:spPr>
        </p:pic>
      </p:grpSp>
      <p:grpSp>
        <p:nvGrpSpPr>
          <p:cNvPr id="63" name="Grup 62"/>
          <p:cNvGrpSpPr/>
          <p:nvPr/>
        </p:nvGrpSpPr>
        <p:grpSpPr>
          <a:xfrm>
            <a:off x="2930941" y="3561171"/>
            <a:ext cx="309679" cy="570387"/>
            <a:chOff x="10309476" y="347854"/>
            <a:chExt cx="641141" cy="1241197"/>
          </a:xfrm>
        </p:grpSpPr>
        <p:sp>
          <p:nvSpPr>
            <p:cNvPr id="64" name="Yamuk 63"/>
            <p:cNvSpPr/>
            <p:nvPr/>
          </p:nvSpPr>
          <p:spPr>
            <a:xfrm>
              <a:off x="10309476"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5" name="Yamuk 64"/>
            <p:cNvSpPr/>
            <p:nvPr/>
          </p:nvSpPr>
          <p:spPr>
            <a:xfrm>
              <a:off x="10782087"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6" name="Dikdörtgen 65"/>
            <p:cNvSpPr/>
            <p:nvPr/>
          </p:nvSpPr>
          <p:spPr>
            <a:xfrm>
              <a:off x="10309476" y="347854"/>
              <a:ext cx="641141" cy="1202580"/>
            </a:xfrm>
            <a:prstGeom prst="rect">
              <a:avLst/>
            </a:prstGeom>
            <a:scene3d>
              <a:camera prst="orthographicFront"/>
              <a:lightRig rig="threePt" dir="t"/>
            </a:scene3d>
            <a:sp3d>
              <a:bevelT prst="relaxedInset"/>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7" name="Yuvarlatılmış Dikdörtgen 66"/>
            <p:cNvSpPr/>
            <p:nvPr/>
          </p:nvSpPr>
          <p:spPr>
            <a:xfrm>
              <a:off x="10388763" y="470819"/>
              <a:ext cx="475892" cy="21547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68" name="Düz Bağlayıcı 67"/>
            <p:cNvCxnSpPr/>
            <p:nvPr/>
          </p:nvCxnSpPr>
          <p:spPr>
            <a:xfrm>
              <a:off x="10470531" y="520357"/>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9" name="Düz Bağlayıcı 68"/>
            <p:cNvCxnSpPr/>
            <p:nvPr/>
          </p:nvCxnSpPr>
          <p:spPr>
            <a:xfrm>
              <a:off x="10470531" y="578168"/>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0" name="Düz Bağlayıcı 69"/>
            <p:cNvCxnSpPr/>
            <p:nvPr/>
          </p:nvCxnSpPr>
          <p:spPr>
            <a:xfrm>
              <a:off x="10470531" y="638996"/>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1" name="Resim 70"/>
            <p:cNvPicPr>
              <a:picLocks noChangeAspect="1"/>
            </p:cNvPicPr>
            <p:nvPr/>
          </p:nvPicPr>
          <p:blipFill rotWithShape="1">
            <a:blip r:embed="rId2" cstate="print">
              <a:extLst>
                <a:ext uri="{28A0092B-C50C-407E-A947-70E740481C1C}">
                  <a14:useLocalDpi xmlns:a14="http://schemas.microsoft.com/office/drawing/2010/main" val="0"/>
                </a:ext>
              </a:extLst>
            </a:blip>
            <a:srcRect l="9179" t="2991" r="8905" b="11611"/>
            <a:stretch/>
          </p:blipFill>
          <p:spPr>
            <a:xfrm>
              <a:off x="10388763" y="876347"/>
              <a:ext cx="503903" cy="616201"/>
            </a:xfrm>
            <a:prstGeom prst="rect">
              <a:avLst/>
            </a:prstGeom>
          </p:spPr>
        </p:pic>
      </p:grpSp>
      <p:grpSp>
        <p:nvGrpSpPr>
          <p:cNvPr id="72" name="Grup 71"/>
          <p:cNvGrpSpPr/>
          <p:nvPr/>
        </p:nvGrpSpPr>
        <p:grpSpPr>
          <a:xfrm>
            <a:off x="2939120" y="4306178"/>
            <a:ext cx="309679" cy="570387"/>
            <a:chOff x="10309476" y="347854"/>
            <a:chExt cx="641141" cy="1241197"/>
          </a:xfrm>
        </p:grpSpPr>
        <p:sp>
          <p:nvSpPr>
            <p:cNvPr id="73" name="Yamuk 72"/>
            <p:cNvSpPr/>
            <p:nvPr/>
          </p:nvSpPr>
          <p:spPr>
            <a:xfrm>
              <a:off x="10309476"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4" name="Yamuk 73"/>
            <p:cNvSpPr/>
            <p:nvPr/>
          </p:nvSpPr>
          <p:spPr>
            <a:xfrm>
              <a:off x="10782087"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5" name="Dikdörtgen 74"/>
            <p:cNvSpPr/>
            <p:nvPr/>
          </p:nvSpPr>
          <p:spPr>
            <a:xfrm>
              <a:off x="10309476" y="347854"/>
              <a:ext cx="641141" cy="1202580"/>
            </a:xfrm>
            <a:prstGeom prst="rect">
              <a:avLst/>
            </a:prstGeom>
            <a:scene3d>
              <a:camera prst="orthographicFront"/>
              <a:lightRig rig="threePt" dir="t"/>
            </a:scene3d>
            <a:sp3d>
              <a:bevelT prst="relaxedInset"/>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76" name="Yuvarlatılmış Dikdörtgen 75"/>
            <p:cNvSpPr/>
            <p:nvPr/>
          </p:nvSpPr>
          <p:spPr>
            <a:xfrm>
              <a:off x="10388763" y="470819"/>
              <a:ext cx="475892" cy="21547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77" name="Düz Bağlayıcı 76"/>
            <p:cNvCxnSpPr/>
            <p:nvPr/>
          </p:nvCxnSpPr>
          <p:spPr>
            <a:xfrm>
              <a:off x="10470531" y="520357"/>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8" name="Düz Bağlayıcı 77"/>
            <p:cNvCxnSpPr/>
            <p:nvPr/>
          </p:nvCxnSpPr>
          <p:spPr>
            <a:xfrm>
              <a:off x="10470531" y="578168"/>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9" name="Düz Bağlayıcı 78"/>
            <p:cNvCxnSpPr/>
            <p:nvPr/>
          </p:nvCxnSpPr>
          <p:spPr>
            <a:xfrm>
              <a:off x="10470531" y="638996"/>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80" name="Resim 79"/>
            <p:cNvPicPr>
              <a:picLocks noChangeAspect="1"/>
            </p:cNvPicPr>
            <p:nvPr/>
          </p:nvPicPr>
          <p:blipFill rotWithShape="1">
            <a:blip r:embed="rId2" cstate="print">
              <a:extLst>
                <a:ext uri="{28A0092B-C50C-407E-A947-70E740481C1C}">
                  <a14:useLocalDpi xmlns:a14="http://schemas.microsoft.com/office/drawing/2010/main" val="0"/>
                </a:ext>
              </a:extLst>
            </a:blip>
            <a:srcRect l="9179" t="2991" r="8905" b="11611"/>
            <a:stretch/>
          </p:blipFill>
          <p:spPr>
            <a:xfrm>
              <a:off x="10388763" y="876347"/>
              <a:ext cx="503903" cy="616201"/>
            </a:xfrm>
            <a:prstGeom prst="rect">
              <a:avLst/>
            </a:prstGeom>
          </p:spPr>
        </p:pic>
      </p:grpSp>
      <p:sp>
        <p:nvSpPr>
          <p:cNvPr id="2" name="Akış Çizelgesi: Belge 1"/>
          <p:cNvSpPr/>
          <p:nvPr/>
        </p:nvSpPr>
        <p:spPr>
          <a:xfrm>
            <a:off x="274614" y="2625332"/>
            <a:ext cx="1308168" cy="1814639"/>
          </a:xfrm>
          <a:prstGeom prst="flowChartDocumen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81" name="Akış Çizelgesi: Belge 80"/>
          <p:cNvSpPr/>
          <p:nvPr/>
        </p:nvSpPr>
        <p:spPr>
          <a:xfrm>
            <a:off x="863345" y="3100879"/>
            <a:ext cx="327729" cy="286193"/>
          </a:xfrm>
          <a:prstGeom prst="flowChartDocumen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82" name="Akış Çizelgesi: Belge 81"/>
          <p:cNvSpPr/>
          <p:nvPr/>
        </p:nvSpPr>
        <p:spPr>
          <a:xfrm>
            <a:off x="644660" y="3440470"/>
            <a:ext cx="327729" cy="286193"/>
          </a:xfrm>
          <a:prstGeom prst="flowChartDocumen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83" name="Akış Çizelgesi: Belge 82"/>
          <p:cNvSpPr/>
          <p:nvPr/>
        </p:nvSpPr>
        <p:spPr>
          <a:xfrm>
            <a:off x="497320" y="3971565"/>
            <a:ext cx="327729" cy="286193"/>
          </a:xfrm>
          <a:prstGeom prst="flowChartDocumen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84" name="Akış Çizelgesi: Belge 83"/>
          <p:cNvSpPr/>
          <p:nvPr/>
        </p:nvSpPr>
        <p:spPr>
          <a:xfrm>
            <a:off x="339336" y="3694394"/>
            <a:ext cx="327729" cy="286193"/>
          </a:xfrm>
          <a:prstGeom prst="flowChartDocumen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85" name="Akış Çizelgesi: Belge 84"/>
          <p:cNvSpPr/>
          <p:nvPr/>
        </p:nvSpPr>
        <p:spPr>
          <a:xfrm>
            <a:off x="333456" y="3154277"/>
            <a:ext cx="327729" cy="286193"/>
          </a:xfrm>
          <a:prstGeom prst="flowChartDocumen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86" name="Akış Çizelgesi: Belge 85"/>
          <p:cNvSpPr/>
          <p:nvPr/>
        </p:nvSpPr>
        <p:spPr>
          <a:xfrm>
            <a:off x="365720" y="2703435"/>
            <a:ext cx="327729" cy="286193"/>
          </a:xfrm>
          <a:prstGeom prst="flowChartDocumen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pic>
        <p:nvPicPr>
          <p:cNvPr id="90" name="Resim 8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08524" y="791093"/>
            <a:ext cx="1079297" cy="1048857"/>
          </a:xfrm>
          <a:prstGeom prst="rect">
            <a:avLst/>
          </a:prstGeom>
        </p:spPr>
      </p:pic>
      <p:sp>
        <p:nvSpPr>
          <p:cNvPr id="91" name="Dikdörtgen 90"/>
          <p:cNvSpPr/>
          <p:nvPr/>
        </p:nvSpPr>
        <p:spPr>
          <a:xfrm>
            <a:off x="3879681" y="1221450"/>
            <a:ext cx="7863352" cy="1754326"/>
          </a:xfrm>
          <a:prstGeom prst="rect">
            <a:avLst/>
          </a:prstGeom>
        </p:spPr>
        <p:txBody>
          <a:bodyPr wrap="square">
            <a:spAutoFit/>
          </a:bodyPr>
          <a:lstStyle/>
          <a:p>
            <a:pPr marL="342900" indent="-342900">
              <a:lnSpc>
                <a:spcPct val="150000"/>
              </a:lnSpc>
              <a:buFont typeface="Wingdings" panose="05000000000000000000" pitchFamily="2" charset="2"/>
              <a:buChar char="ü"/>
            </a:pPr>
            <a:r>
              <a:rPr lang="tr-TR" sz="2400" dirty="0" err="1">
                <a:solidFill>
                  <a:srgbClr val="404041"/>
                </a:solidFill>
                <a:latin typeface="Roboto"/>
              </a:rPr>
              <a:t>Transformation</a:t>
            </a:r>
            <a:r>
              <a:rPr lang="tr-TR" sz="2400" dirty="0">
                <a:solidFill>
                  <a:srgbClr val="404041"/>
                </a:solidFill>
                <a:latin typeface="Roboto"/>
              </a:rPr>
              <a:t>: ilişkileri belirle, veriyi şekillendir</a:t>
            </a:r>
          </a:p>
          <a:p>
            <a:pPr marL="342900" indent="-342900">
              <a:lnSpc>
                <a:spcPct val="150000"/>
              </a:lnSpc>
              <a:buFont typeface="Wingdings" panose="05000000000000000000" pitchFamily="2" charset="2"/>
              <a:buChar char="ü"/>
            </a:pPr>
            <a:r>
              <a:rPr lang="tr-TR" sz="2400" dirty="0" err="1">
                <a:solidFill>
                  <a:srgbClr val="404041"/>
                </a:solidFill>
                <a:latin typeface="Roboto"/>
              </a:rPr>
              <a:t>Lazy</a:t>
            </a:r>
            <a:r>
              <a:rPr lang="tr-TR" sz="2400" dirty="0">
                <a:solidFill>
                  <a:srgbClr val="404041"/>
                </a:solidFill>
                <a:latin typeface="Roboto"/>
              </a:rPr>
              <a:t> </a:t>
            </a:r>
            <a:r>
              <a:rPr lang="tr-TR" sz="2400" dirty="0" err="1">
                <a:solidFill>
                  <a:srgbClr val="404041"/>
                </a:solidFill>
                <a:latin typeface="Roboto"/>
              </a:rPr>
              <a:t>evaluation</a:t>
            </a:r>
            <a:r>
              <a:rPr lang="tr-TR" sz="2400" dirty="0">
                <a:solidFill>
                  <a:srgbClr val="404041"/>
                </a:solidFill>
                <a:latin typeface="Roboto"/>
              </a:rPr>
              <a:t>: Hemen harekete geçme, önce plan yap.</a:t>
            </a:r>
          </a:p>
        </p:txBody>
      </p:sp>
      <p:pic>
        <p:nvPicPr>
          <p:cNvPr id="3" name="Resim 2"/>
          <p:cNvPicPr>
            <a:picLocks noChangeAspect="1"/>
          </p:cNvPicPr>
          <p:nvPr/>
        </p:nvPicPr>
        <p:blipFill>
          <a:blip r:embed="rId4"/>
          <a:stretch>
            <a:fillRect/>
          </a:stretch>
        </p:blipFill>
        <p:spPr>
          <a:xfrm>
            <a:off x="3930162" y="3320376"/>
            <a:ext cx="5328366" cy="640135"/>
          </a:xfrm>
          <a:prstGeom prst="rect">
            <a:avLst/>
          </a:prstGeom>
        </p:spPr>
      </p:pic>
      <p:pic>
        <p:nvPicPr>
          <p:cNvPr id="9" name="Resim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43163" y="5113120"/>
            <a:ext cx="482009" cy="482009"/>
          </a:xfrm>
          <a:prstGeom prst="rect">
            <a:avLst/>
          </a:prstGeom>
        </p:spPr>
      </p:pic>
      <p:pic>
        <p:nvPicPr>
          <p:cNvPr id="87" name="Resim 8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65251" y="4313731"/>
            <a:ext cx="482009" cy="482009"/>
          </a:xfrm>
          <a:prstGeom prst="rect">
            <a:avLst/>
          </a:prstGeom>
        </p:spPr>
      </p:pic>
      <p:pic>
        <p:nvPicPr>
          <p:cNvPr id="88" name="Resim 8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32735" y="3588622"/>
            <a:ext cx="482009" cy="482009"/>
          </a:xfrm>
          <a:prstGeom prst="rect">
            <a:avLst/>
          </a:prstGeom>
        </p:spPr>
      </p:pic>
      <p:pic>
        <p:nvPicPr>
          <p:cNvPr id="89" name="Resim 8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32735" y="2827942"/>
            <a:ext cx="482009" cy="482009"/>
          </a:xfrm>
          <a:prstGeom prst="rect">
            <a:avLst/>
          </a:prstGeom>
        </p:spPr>
      </p:pic>
      <p:pic>
        <p:nvPicPr>
          <p:cNvPr id="92" name="Resim 9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65252" y="2103428"/>
            <a:ext cx="482009" cy="482009"/>
          </a:xfrm>
          <a:prstGeom prst="rect">
            <a:avLst/>
          </a:prstGeom>
        </p:spPr>
      </p:pic>
      <p:pic>
        <p:nvPicPr>
          <p:cNvPr id="93" name="Resim 9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43163" y="1408421"/>
            <a:ext cx="482009" cy="482009"/>
          </a:xfrm>
          <a:prstGeom prst="rect">
            <a:avLst/>
          </a:prstGeom>
        </p:spPr>
      </p:pic>
      <p:sp>
        <p:nvSpPr>
          <p:cNvPr id="17" name="Akış Çizelgesi: Belge 16"/>
          <p:cNvSpPr/>
          <p:nvPr/>
        </p:nvSpPr>
        <p:spPr>
          <a:xfrm>
            <a:off x="5457825" y="4254405"/>
            <a:ext cx="1571625" cy="927623"/>
          </a:xfrm>
          <a:prstGeom prst="flowChartDocumen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tr-TR" dirty="0"/>
              <a:t>SONUÇ</a:t>
            </a:r>
            <a:endParaRPr lang="en-US" dirty="0"/>
          </a:p>
        </p:txBody>
      </p:sp>
    </p:spTree>
    <p:extLst>
      <p:ext uri="{BB962C8B-B14F-4D97-AF65-F5344CB8AC3E}">
        <p14:creationId xmlns:p14="http://schemas.microsoft.com/office/powerpoint/2010/main" val="1231710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0" presetClass="path" presetSubtype="0" repeatCount="5000" accel="50000" decel="50000" fill="hold" grpId="0" nodeType="clickEffect">
                                  <p:stCondLst>
                                    <p:cond delay="0"/>
                                  </p:stCondLst>
                                  <p:childTnLst>
                                    <p:animMotion origin="layout" path="M 0.00065 0.00393 L 0.21016 -0.17385 " pathEditMode="relative" ptsTypes="AA">
                                      <p:cBhvr>
                                        <p:cTn id="17" dur="2000" fill="hold"/>
                                        <p:tgtEl>
                                          <p:spTgt spid="86"/>
                                        </p:tgtEl>
                                        <p:attrNameLst>
                                          <p:attrName>ppt_x</p:attrName>
                                          <p:attrName>ppt_y</p:attrName>
                                        </p:attrNameLst>
                                      </p:cBhvr>
                                    </p:animMotion>
                                  </p:childTnLst>
                                  <p:subTnLst>
                                    <p:set>
                                      <p:cBhvr override="childStyle">
                                        <p:cTn dur="1" fill="hold" display="0" masterRel="sameClick" afterEffect="1">
                                          <p:stCondLst>
                                            <p:cond evt="end" delay="0">
                                              <p:tn val="16"/>
                                            </p:cond>
                                          </p:stCondLst>
                                        </p:cTn>
                                        <p:tgtEl>
                                          <p:spTgt spid="86"/>
                                        </p:tgtEl>
                                        <p:attrNameLst>
                                          <p:attrName>style.visibility</p:attrName>
                                        </p:attrNameLst>
                                      </p:cBhvr>
                                      <p:to>
                                        <p:strVal val="hidden"/>
                                      </p:to>
                                    </p:set>
                                  </p:subTnLst>
                                </p:cTn>
                              </p:par>
                              <p:par>
                                <p:cTn id="18" presetID="0" presetClass="path" presetSubtype="0" repeatCount="5000" accel="50000" decel="50000" fill="hold" grpId="0" nodeType="withEffect">
                                  <p:stCondLst>
                                    <p:cond delay="0"/>
                                  </p:stCondLst>
                                  <p:childTnLst>
                                    <p:animMotion origin="layout" path="M -0.00261 0.00185 L 0.21041 -0.1338 " pathEditMode="relative" ptsTypes="AA">
                                      <p:cBhvr>
                                        <p:cTn id="19" dur="2000" fill="hold"/>
                                        <p:tgtEl>
                                          <p:spTgt spid="85"/>
                                        </p:tgtEl>
                                        <p:attrNameLst>
                                          <p:attrName>ppt_x</p:attrName>
                                          <p:attrName>ppt_y</p:attrName>
                                        </p:attrNameLst>
                                      </p:cBhvr>
                                    </p:animMotion>
                                  </p:childTnLst>
                                  <p:subTnLst>
                                    <p:set>
                                      <p:cBhvr override="childStyle">
                                        <p:cTn dur="1" fill="hold" display="0" masterRel="sameClick" afterEffect="1">
                                          <p:stCondLst>
                                            <p:cond evt="end" delay="0">
                                              <p:tn val="18"/>
                                            </p:cond>
                                          </p:stCondLst>
                                        </p:cTn>
                                        <p:tgtEl>
                                          <p:spTgt spid="85"/>
                                        </p:tgtEl>
                                        <p:attrNameLst>
                                          <p:attrName>style.visibility</p:attrName>
                                        </p:attrNameLst>
                                      </p:cBhvr>
                                      <p:to>
                                        <p:strVal val="hidden"/>
                                      </p:to>
                                    </p:set>
                                  </p:subTnLst>
                                </p:cTn>
                              </p:par>
                              <p:par>
                                <p:cTn id="20" presetID="0" presetClass="path" presetSubtype="0" repeatCount="5000" accel="50000" decel="50000" fill="hold" grpId="0" nodeType="withEffect">
                                  <p:stCondLst>
                                    <p:cond delay="0"/>
                                  </p:stCondLst>
                                  <p:childTnLst>
                                    <p:animMotion origin="layout" path="M 0.00052 -0.00255 L 0.21718 -0.10185 " pathEditMode="relative" rAng="0" ptsTypes="AA">
                                      <p:cBhvr>
                                        <p:cTn id="21" dur="2000" fill="hold"/>
                                        <p:tgtEl>
                                          <p:spTgt spid="84"/>
                                        </p:tgtEl>
                                        <p:attrNameLst>
                                          <p:attrName>ppt_x</p:attrName>
                                          <p:attrName>ppt_y</p:attrName>
                                        </p:attrNameLst>
                                      </p:cBhvr>
                                      <p:rCtr x="10833" y="-4977"/>
                                    </p:animMotion>
                                  </p:childTnLst>
                                  <p:subTnLst>
                                    <p:set>
                                      <p:cBhvr override="childStyle">
                                        <p:cTn dur="1" fill="hold" display="0" masterRel="sameClick" afterEffect="1">
                                          <p:stCondLst>
                                            <p:cond evt="end" delay="0">
                                              <p:tn val="20"/>
                                            </p:cond>
                                          </p:stCondLst>
                                        </p:cTn>
                                        <p:tgtEl>
                                          <p:spTgt spid="84"/>
                                        </p:tgtEl>
                                        <p:attrNameLst>
                                          <p:attrName>style.visibility</p:attrName>
                                        </p:attrNameLst>
                                      </p:cBhvr>
                                      <p:to>
                                        <p:strVal val="hidden"/>
                                      </p:to>
                                    </p:set>
                                  </p:subTnLst>
                                </p:cTn>
                              </p:par>
                              <p:par>
                                <p:cTn id="22" presetID="0" presetClass="path" presetSubtype="0" repeatCount="5000" accel="50000" decel="50000" fill="hold" grpId="0" nodeType="withEffect">
                                  <p:stCondLst>
                                    <p:cond delay="0"/>
                                  </p:stCondLst>
                                  <p:childTnLst>
                                    <p:animMotion origin="layout" path="M -0.003 -0.00116 L 0.20182 -0.04329 " pathEditMode="relative" ptsTypes="AA">
                                      <p:cBhvr>
                                        <p:cTn id="23" dur="2000" fill="hold"/>
                                        <p:tgtEl>
                                          <p:spTgt spid="83"/>
                                        </p:tgtEl>
                                        <p:attrNameLst>
                                          <p:attrName>ppt_x</p:attrName>
                                          <p:attrName>ppt_y</p:attrName>
                                        </p:attrNameLst>
                                      </p:cBhvr>
                                    </p:animMotion>
                                  </p:childTnLst>
                                  <p:subTnLst>
                                    <p:set>
                                      <p:cBhvr override="childStyle">
                                        <p:cTn dur="1" fill="hold" display="0" masterRel="sameClick" afterEffect="1">
                                          <p:stCondLst>
                                            <p:cond evt="end" delay="0">
                                              <p:tn val="22"/>
                                            </p:cond>
                                          </p:stCondLst>
                                        </p:cTn>
                                        <p:tgtEl>
                                          <p:spTgt spid="83"/>
                                        </p:tgtEl>
                                        <p:attrNameLst>
                                          <p:attrName>style.visibility</p:attrName>
                                        </p:attrNameLst>
                                      </p:cBhvr>
                                      <p:to>
                                        <p:strVal val="hidden"/>
                                      </p:to>
                                    </p:set>
                                  </p:subTnLst>
                                </p:cTn>
                              </p:par>
                              <p:par>
                                <p:cTn id="24" presetID="0" presetClass="path" presetSubtype="0" repeatCount="5000" accel="50000" decel="50000" fill="hold" grpId="0" nodeType="withEffect">
                                  <p:stCondLst>
                                    <p:cond delay="0"/>
                                  </p:stCondLst>
                                  <p:childTnLst>
                                    <p:animMotion origin="layout" path="M -0.00196 0.00463 L 0.18606 0.14213 " pathEditMode="relative" ptsTypes="AA">
                                      <p:cBhvr>
                                        <p:cTn id="25" dur="2000" fill="hold"/>
                                        <p:tgtEl>
                                          <p:spTgt spid="82"/>
                                        </p:tgtEl>
                                        <p:attrNameLst>
                                          <p:attrName>ppt_x</p:attrName>
                                          <p:attrName>ppt_y</p:attrName>
                                        </p:attrNameLst>
                                      </p:cBhvr>
                                    </p:animMotion>
                                  </p:childTnLst>
                                  <p:subTnLst>
                                    <p:set>
                                      <p:cBhvr override="childStyle">
                                        <p:cTn dur="1" fill="hold" display="0" masterRel="sameClick" afterEffect="1">
                                          <p:stCondLst>
                                            <p:cond evt="end" delay="0">
                                              <p:tn val="24"/>
                                            </p:cond>
                                          </p:stCondLst>
                                        </p:cTn>
                                        <p:tgtEl>
                                          <p:spTgt spid="82"/>
                                        </p:tgtEl>
                                        <p:attrNameLst>
                                          <p:attrName>style.visibility</p:attrName>
                                        </p:attrNameLst>
                                      </p:cBhvr>
                                      <p:to>
                                        <p:strVal val="hidden"/>
                                      </p:to>
                                    </p:set>
                                  </p:subTnLst>
                                </p:cTn>
                              </p:par>
                              <p:par>
                                <p:cTn id="26" presetID="0" presetClass="path" presetSubtype="0" repeatCount="5000" accel="50000" decel="50000" fill="hold" grpId="0" nodeType="withEffect">
                                  <p:stCondLst>
                                    <p:cond delay="0"/>
                                  </p:stCondLst>
                                  <p:childTnLst>
                                    <p:animMotion origin="layout" path="M -0.00325 -0.00301 L 0.17058 0.32083 " pathEditMode="relative" ptsTypes="AA">
                                      <p:cBhvr>
                                        <p:cTn id="27" dur="2000" fill="hold"/>
                                        <p:tgtEl>
                                          <p:spTgt spid="81"/>
                                        </p:tgtEl>
                                        <p:attrNameLst>
                                          <p:attrName>ppt_x</p:attrName>
                                          <p:attrName>ppt_y</p:attrName>
                                        </p:attrNameLst>
                                      </p:cBhvr>
                                    </p:animMotion>
                                  </p:childTnLst>
                                  <p:subTnLst>
                                    <p:set>
                                      <p:cBhvr override="childStyle">
                                        <p:cTn dur="1" fill="hold" display="0" masterRel="sameClick" afterEffect="1">
                                          <p:stCondLst>
                                            <p:cond evt="end" delay="0">
                                              <p:tn val="26"/>
                                            </p:cond>
                                          </p:stCondLst>
                                        </p:cTn>
                                        <p:tgtEl>
                                          <p:spTgt spid="81"/>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0" nodeType="clickEffect">
                                  <p:stCondLst>
                                    <p:cond delay="0"/>
                                  </p:stCondLst>
                                  <p:childTnLst>
                                    <p:set>
                                      <p:cBhvr>
                                        <p:cTn id="31" dur="1" fill="hold">
                                          <p:stCondLst>
                                            <p:cond delay="0"/>
                                          </p:stCondLst>
                                        </p:cTn>
                                        <p:tgtEl>
                                          <p:spTgt spid="2"/>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p:cTn id="36" dur="500" fill="hold"/>
                                        <p:tgtEl>
                                          <p:spTgt spid="9"/>
                                        </p:tgtEl>
                                        <p:attrNameLst>
                                          <p:attrName>ppt_w</p:attrName>
                                        </p:attrNameLst>
                                      </p:cBhvr>
                                      <p:tavLst>
                                        <p:tav tm="0">
                                          <p:val>
                                            <p:fltVal val="0"/>
                                          </p:val>
                                        </p:tav>
                                        <p:tav tm="100000">
                                          <p:val>
                                            <p:strVal val="#ppt_w"/>
                                          </p:val>
                                        </p:tav>
                                      </p:tavLst>
                                    </p:anim>
                                    <p:anim calcmode="lin" valueType="num">
                                      <p:cBhvr>
                                        <p:cTn id="37" dur="500" fill="hold"/>
                                        <p:tgtEl>
                                          <p:spTgt spid="9"/>
                                        </p:tgtEl>
                                        <p:attrNameLst>
                                          <p:attrName>ppt_h</p:attrName>
                                        </p:attrNameLst>
                                      </p:cBhvr>
                                      <p:tavLst>
                                        <p:tav tm="0">
                                          <p:val>
                                            <p:fltVal val="0"/>
                                          </p:val>
                                        </p:tav>
                                        <p:tav tm="100000">
                                          <p:val>
                                            <p:strVal val="#ppt_h"/>
                                          </p:val>
                                        </p:tav>
                                      </p:tavLst>
                                    </p:anim>
                                    <p:animEffect transition="in" filter="fade">
                                      <p:cBhvr>
                                        <p:cTn id="38"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par>
                                <p:cTn id="39" presetID="53" presetClass="entr" presetSubtype="16" fill="hold" nodeType="withEffect">
                                  <p:stCondLst>
                                    <p:cond delay="0"/>
                                  </p:stCondLst>
                                  <p:childTnLst>
                                    <p:set>
                                      <p:cBhvr>
                                        <p:cTn id="40" dur="1" fill="hold">
                                          <p:stCondLst>
                                            <p:cond delay="0"/>
                                          </p:stCondLst>
                                        </p:cTn>
                                        <p:tgtEl>
                                          <p:spTgt spid="87"/>
                                        </p:tgtEl>
                                        <p:attrNameLst>
                                          <p:attrName>style.visibility</p:attrName>
                                        </p:attrNameLst>
                                      </p:cBhvr>
                                      <p:to>
                                        <p:strVal val="visible"/>
                                      </p:to>
                                    </p:set>
                                    <p:anim calcmode="lin" valueType="num">
                                      <p:cBhvr>
                                        <p:cTn id="41" dur="500" fill="hold"/>
                                        <p:tgtEl>
                                          <p:spTgt spid="87"/>
                                        </p:tgtEl>
                                        <p:attrNameLst>
                                          <p:attrName>ppt_w</p:attrName>
                                        </p:attrNameLst>
                                      </p:cBhvr>
                                      <p:tavLst>
                                        <p:tav tm="0">
                                          <p:val>
                                            <p:fltVal val="0"/>
                                          </p:val>
                                        </p:tav>
                                        <p:tav tm="100000">
                                          <p:val>
                                            <p:strVal val="#ppt_w"/>
                                          </p:val>
                                        </p:tav>
                                      </p:tavLst>
                                    </p:anim>
                                    <p:anim calcmode="lin" valueType="num">
                                      <p:cBhvr>
                                        <p:cTn id="42" dur="500" fill="hold"/>
                                        <p:tgtEl>
                                          <p:spTgt spid="87"/>
                                        </p:tgtEl>
                                        <p:attrNameLst>
                                          <p:attrName>ppt_h</p:attrName>
                                        </p:attrNameLst>
                                      </p:cBhvr>
                                      <p:tavLst>
                                        <p:tav tm="0">
                                          <p:val>
                                            <p:fltVal val="0"/>
                                          </p:val>
                                        </p:tav>
                                        <p:tav tm="100000">
                                          <p:val>
                                            <p:strVal val="#ppt_h"/>
                                          </p:val>
                                        </p:tav>
                                      </p:tavLst>
                                    </p:anim>
                                    <p:animEffect transition="in" filter="fade">
                                      <p:cBhvr>
                                        <p:cTn id="43" dur="500"/>
                                        <p:tgtEl>
                                          <p:spTgt spid="87"/>
                                        </p:tgtEl>
                                      </p:cBhvr>
                                    </p:animEffect>
                                  </p:childTnLst>
                                  <p:subTnLst>
                                    <p:set>
                                      <p:cBhvr override="childStyle">
                                        <p:cTn dur="1" fill="hold" display="0" masterRel="nextClick" afterEffect="1"/>
                                        <p:tgtEl>
                                          <p:spTgt spid="87"/>
                                        </p:tgtEl>
                                        <p:attrNameLst>
                                          <p:attrName>style.visibility</p:attrName>
                                        </p:attrNameLst>
                                      </p:cBhvr>
                                      <p:to>
                                        <p:strVal val="hidden"/>
                                      </p:to>
                                    </p:set>
                                  </p:subTnLst>
                                </p:cTn>
                              </p:par>
                              <p:par>
                                <p:cTn id="44" presetID="53" presetClass="entr" presetSubtype="16" fill="hold" nodeType="withEffect">
                                  <p:stCondLst>
                                    <p:cond delay="0"/>
                                  </p:stCondLst>
                                  <p:childTnLst>
                                    <p:set>
                                      <p:cBhvr>
                                        <p:cTn id="45" dur="1" fill="hold">
                                          <p:stCondLst>
                                            <p:cond delay="0"/>
                                          </p:stCondLst>
                                        </p:cTn>
                                        <p:tgtEl>
                                          <p:spTgt spid="88"/>
                                        </p:tgtEl>
                                        <p:attrNameLst>
                                          <p:attrName>style.visibility</p:attrName>
                                        </p:attrNameLst>
                                      </p:cBhvr>
                                      <p:to>
                                        <p:strVal val="visible"/>
                                      </p:to>
                                    </p:set>
                                    <p:anim calcmode="lin" valueType="num">
                                      <p:cBhvr>
                                        <p:cTn id="46" dur="500" fill="hold"/>
                                        <p:tgtEl>
                                          <p:spTgt spid="88"/>
                                        </p:tgtEl>
                                        <p:attrNameLst>
                                          <p:attrName>ppt_w</p:attrName>
                                        </p:attrNameLst>
                                      </p:cBhvr>
                                      <p:tavLst>
                                        <p:tav tm="0">
                                          <p:val>
                                            <p:fltVal val="0"/>
                                          </p:val>
                                        </p:tav>
                                        <p:tav tm="100000">
                                          <p:val>
                                            <p:strVal val="#ppt_w"/>
                                          </p:val>
                                        </p:tav>
                                      </p:tavLst>
                                    </p:anim>
                                    <p:anim calcmode="lin" valueType="num">
                                      <p:cBhvr>
                                        <p:cTn id="47" dur="500" fill="hold"/>
                                        <p:tgtEl>
                                          <p:spTgt spid="88"/>
                                        </p:tgtEl>
                                        <p:attrNameLst>
                                          <p:attrName>ppt_h</p:attrName>
                                        </p:attrNameLst>
                                      </p:cBhvr>
                                      <p:tavLst>
                                        <p:tav tm="0">
                                          <p:val>
                                            <p:fltVal val="0"/>
                                          </p:val>
                                        </p:tav>
                                        <p:tav tm="100000">
                                          <p:val>
                                            <p:strVal val="#ppt_h"/>
                                          </p:val>
                                        </p:tav>
                                      </p:tavLst>
                                    </p:anim>
                                    <p:animEffect transition="in" filter="fade">
                                      <p:cBhvr>
                                        <p:cTn id="48" dur="500"/>
                                        <p:tgtEl>
                                          <p:spTgt spid="88"/>
                                        </p:tgtEl>
                                      </p:cBhvr>
                                    </p:animEffect>
                                  </p:childTnLst>
                                  <p:subTnLst>
                                    <p:set>
                                      <p:cBhvr override="childStyle">
                                        <p:cTn dur="1" fill="hold" display="0" masterRel="nextClick" afterEffect="1"/>
                                        <p:tgtEl>
                                          <p:spTgt spid="88"/>
                                        </p:tgtEl>
                                        <p:attrNameLst>
                                          <p:attrName>style.visibility</p:attrName>
                                        </p:attrNameLst>
                                      </p:cBhvr>
                                      <p:to>
                                        <p:strVal val="hidden"/>
                                      </p:to>
                                    </p:set>
                                  </p:subTnLst>
                                </p:cTn>
                              </p:par>
                              <p:par>
                                <p:cTn id="49" presetID="53" presetClass="entr" presetSubtype="16" fill="hold" nodeType="withEffect">
                                  <p:stCondLst>
                                    <p:cond delay="0"/>
                                  </p:stCondLst>
                                  <p:childTnLst>
                                    <p:set>
                                      <p:cBhvr>
                                        <p:cTn id="50" dur="1" fill="hold">
                                          <p:stCondLst>
                                            <p:cond delay="0"/>
                                          </p:stCondLst>
                                        </p:cTn>
                                        <p:tgtEl>
                                          <p:spTgt spid="89"/>
                                        </p:tgtEl>
                                        <p:attrNameLst>
                                          <p:attrName>style.visibility</p:attrName>
                                        </p:attrNameLst>
                                      </p:cBhvr>
                                      <p:to>
                                        <p:strVal val="visible"/>
                                      </p:to>
                                    </p:set>
                                    <p:anim calcmode="lin" valueType="num">
                                      <p:cBhvr>
                                        <p:cTn id="51" dur="500" fill="hold"/>
                                        <p:tgtEl>
                                          <p:spTgt spid="89"/>
                                        </p:tgtEl>
                                        <p:attrNameLst>
                                          <p:attrName>ppt_w</p:attrName>
                                        </p:attrNameLst>
                                      </p:cBhvr>
                                      <p:tavLst>
                                        <p:tav tm="0">
                                          <p:val>
                                            <p:fltVal val="0"/>
                                          </p:val>
                                        </p:tav>
                                        <p:tav tm="100000">
                                          <p:val>
                                            <p:strVal val="#ppt_w"/>
                                          </p:val>
                                        </p:tav>
                                      </p:tavLst>
                                    </p:anim>
                                    <p:anim calcmode="lin" valueType="num">
                                      <p:cBhvr>
                                        <p:cTn id="52" dur="500" fill="hold"/>
                                        <p:tgtEl>
                                          <p:spTgt spid="89"/>
                                        </p:tgtEl>
                                        <p:attrNameLst>
                                          <p:attrName>ppt_h</p:attrName>
                                        </p:attrNameLst>
                                      </p:cBhvr>
                                      <p:tavLst>
                                        <p:tav tm="0">
                                          <p:val>
                                            <p:fltVal val="0"/>
                                          </p:val>
                                        </p:tav>
                                        <p:tav tm="100000">
                                          <p:val>
                                            <p:strVal val="#ppt_h"/>
                                          </p:val>
                                        </p:tav>
                                      </p:tavLst>
                                    </p:anim>
                                    <p:animEffect transition="in" filter="fade">
                                      <p:cBhvr>
                                        <p:cTn id="53" dur="500"/>
                                        <p:tgtEl>
                                          <p:spTgt spid="89"/>
                                        </p:tgtEl>
                                      </p:cBhvr>
                                    </p:animEffect>
                                  </p:childTnLst>
                                  <p:subTnLst>
                                    <p:set>
                                      <p:cBhvr override="childStyle">
                                        <p:cTn dur="1" fill="hold" display="0" masterRel="nextClick" afterEffect="1"/>
                                        <p:tgtEl>
                                          <p:spTgt spid="89"/>
                                        </p:tgtEl>
                                        <p:attrNameLst>
                                          <p:attrName>style.visibility</p:attrName>
                                        </p:attrNameLst>
                                      </p:cBhvr>
                                      <p:to>
                                        <p:strVal val="hidden"/>
                                      </p:to>
                                    </p:set>
                                  </p:subTnLst>
                                </p:cTn>
                              </p:par>
                              <p:par>
                                <p:cTn id="54" presetID="53" presetClass="entr" presetSubtype="16" fill="hold" nodeType="withEffect">
                                  <p:stCondLst>
                                    <p:cond delay="0"/>
                                  </p:stCondLst>
                                  <p:childTnLst>
                                    <p:set>
                                      <p:cBhvr>
                                        <p:cTn id="55" dur="1" fill="hold">
                                          <p:stCondLst>
                                            <p:cond delay="0"/>
                                          </p:stCondLst>
                                        </p:cTn>
                                        <p:tgtEl>
                                          <p:spTgt spid="92"/>
                                        </p:tgtEl>
                                        <p:attrNameLst>
                                          <p:attrName>style.visibility</p:attrName>
                                        </p:attrNameLst>
                                      </p:cBhvr>
                                      <p:to>
                                        <p:strVal val="visible"/>
                                      </p:to>
                                    </p:set>
                                    <p:anim calcmode="lin" valueType="num">
                                      <p:cBhvr>
                                        <p:cTn id="56" dur="500" fill="hold"/>
                                        <p:tgtEl>
                                          <p:spTgt spid="92"/>
                                        </p:tgtEl>
                                        <p:attrNameLst>
                                          <p:attrName>ppt_w</p:attrName>
                                        </p:attrNameLst>
                                      </p:cBhvr>
                                      <p:tavLst>
                                        <p:tav tm="0">
                                          <p:val>
                                            <p:fltVal val="0"/>
                                          </p:val>
                                        </p:tav>
                                        <p:tav tm="100000">
                                          <p:val>
                                            <p:strVal val="#ppt_w"/>
                                          </p:val>
                                        </p:tav>
                                      </p:tavLst>
                                    </p:anim>
                                    <p:anim calcmode="lin" valueType="num">
                                      <p:cBhvr>
                                        <p:cTn id="57" dur="500" fill="hold"/>
                                        <p:tgtEl>
                                          <p:spTgt spid="92"/>
                                        </p:tgtEl>
                                        <p:attrNameLst>
                                          <p:attrName>ppt_h</p:attrName>
                                        </p:attrNameLst>
                                      </p:cBhvr>
                                      <p:tavLst>
                                        <p:tav tm="0">
                                          <p:val>
                                            <p:fltVal val="0"/>
                                          </p:val>
                                        </p:tav>
                                        <p:tav tm="100000">
                                          <p:val>
                                            <p:strVal val="#ppt_h"/>
                                          </p:val>
                                        </p:tav>
                                      </p:tavLst>
                                    </p:anim>
                                    <p:animEffect transition="in" filter="fade">
                                      <p:cBhvr>
                                        <p:cTn id="58" dur="500"/>
                                        <p:tgtEl>
                                          <p:spTgt spid="92"/>
                                        </p:tgtEl>
                                      </p:cBhvr>
                                    </p:animEffect>
                                  </p:childTnLst>
                                  <p:subTnLst>
                                    <p:set>
                                      <p:cBhvr override="childStyle">
                                        <p:cTn dur="1" fill="hold" display="0" masterRel="nextClick" afterEffect="1"/>
                                        <p:tgtEl>
                                          <p:spTgt spid="92"/>
                                        </p:tgtEl>
                                        <p:attrNameLst>
                                          <p:attrName>style.visibility</p:attrName>
                                        </p:attrNameLst>
                                      </p:cBhvr>
                                      <p:to>
                                        <p:strVal val="hidden"/>
                                      </p:to>
                                    </p:set>
                                  </p:subTnLst>
                                </p:cTn>
                              </p:par>
                              <p:par>
                                <p:cTn id="59" presetID="53" presetClass="entr" presetSubtype="16" fill="hold" nodeType="withEffect">
                                  <p:stCondLst>
                                    <p:cond delay="0"/>
                                  </p:stCondLst>
                                  <p:childTnLst>
                                    <p:set>
                                      <p:cBhvr>
                                        <p:cTn id="60" dur="1" fill="hold">
                                          <p:stCondLst>
                                            <p:cond delay="0"/>
                                          </p:stCondLst>
                                        </p:cTn>
                                        <p:tgtEl>
                                          <p:spTgt spid="93"/>
                                        </p:tgtEl>
                                        <p:attrNameLst>
                                          <p:attrName>style.visibility</p:attrName>
                                        </p:attrNameLst>
                                      </p:cBhvr>
                                      <p:to>
                                        <p:strVal val="visible"/>
                                      </p:to>
                                    </p:set>
                                    <p:anim calcmode="lin" valueType="num">
                                      <p:cBhvr>
                                        <p:cTn id="61" dur="500" fill="hold"/>
                                        <p:tgtEl>
                                          <p:spTgt spid="93"/>
                                        </p:tgtEl>
                                        <p:attrNameLst>
                                          <p:attrName>ppt_w</p:attrName>
                                        </p:attrNameLst>
                                      </p:cBhvr>
                                      <p:tavLst>
                                        <p:tav tm="0">
                                          <p:val>
                                            <p:fltVal val="0"/>
                                          </p:val>
                                        </p:tav>
                                        <p:tav tm="100000">
                                          <p:val>
                                            <p:strVal val="#ppt_w"/>
                                          </p:val>
                                        </p:tav>
                                      </p:tavLst>
                                    </p:anim>
                                    <p:anim calcmode="lin" valueType="num">
                                      <p:cBhvr>
                                        <p:cTn id="62" dur="500" fill="hold"/>
                                        <p:tgtEl>
                                          <p:spTgt spid="93"/>
                                        </p:tgtEl>
                                        <p:attrNameLst>
                                          <p:attrName>ppt_h</p:attrName>
                                        </p:attrNameLst>
                                      </p:cBhvr>
                                      <p:tavLst>
                                        <p:tav tm="0">
                                          <p:val>
                                            <p:fltVal val="0"/>
                                          </p:val>
                                        </p:tav>
                                        <p:tav tm="100000">
                                          <p:val>
                                            <p:strVal val="#ppt_h"/>
                                          </p:val>
                                        </p:tav>
                                      </p:tavLst>
                                    </p:anim>
                                    <p:animEffect transition="in" filter="fade">
                                      <p:cBhvr>
                                        <p:cTn id="63" dur="500"/>
                                        <p:tgtEl>
                                          <p:spTgt spid="93"/>
                                        </p:tgtEl>
                                      </p:cBhvr>
                                    </p:animEffect>
                                  </p:childTnLst>
                                  <p:subTnLst>
                                    <p:set>
                                      <p:cBhvr override="childStyle">
                                        <p:cTn dur="1" fill="hold" display="0" masterRel="nextClick" afterEffect="1"/>
                                        <p:tgtEl>
                                          <p:spTgt spid="93"/>
                                        </p:tgtEl>
                                        <p:attrNameLst>
                                          <p:attrName>style.visibility</p:attrName>
                                        </p:attrNameLst>
                                      </p:cBhvr>
                                      <p:to>
                                        <p:strVal val="hidden"/>
                                      </p:to>
                                    </p:set>
                                  </p:subTnLst>
                                </p:cTn>
                              </p:par>
                            </p:childTnLst>
                          </p:cTn>
                        </p:par>
                      </p:childTnLst>
                    </p:cTn>
                  </p:par>
                  <p:par>
                    <p:cTn id="64" fill="hold">
                      <p:stCondLst>
                        <p:cond delay="indefinite"/>
                      </p:stCondLst>
                      <p:childTnLst>
                        <p:par>
                          <p:cTn id="65" fill="hold">
                            <p:stCondLst>
                              <p:cond delay="0"/>
                            </p:stCondLst>
                            <p:childTnLst>
                              <p:par>
                                <p:cTn id="66" presetID="53" presetClass="entr" presetSubtype="16" fill="hold" grpId="0" nodeType="clickEffect">
                                  <p:stCondLst>
                                    <p:cond delay="2000"/>
                                  </p:stCondLst>
                                  <p:childTnLst>
                                    <p:set>
                                      <p:cBhvr>
                                        <p:cTn id="67" dur="1" fill="hold">
                                          <p:stCondLst>
                                            <p:cond delay="0"/>
                                          </p:stCondLst>
                                        </p:cTn>
                                        <p:tgtEl>
                                          <p:spTgt spid="17"/>
                                        </p:tgtEl>
                                        <p:attrNameLst>
                                          <p:attrName>style.visibility</p:attrName>
                                        </p:attrNameLst>
                                      </p:cBhvr>
                                      <p:to>
                                        <p:strVal val="visible"/>
                                      </p:to>
                                    </p:set>
                                    <p:anim calcmode="lin" valueType="num">
                                      <p:cBhvr>
                                        <p:cTn id="68" dur="500" fill="hold"/>
                                        <p:tgtEl>
                                          <p:spTgt spid="17"/>
                                        </p:tgtEl>
                                        <p:attrNameLst>
                                          <p:attrName>ppt_w</p:attrName>
                                        </p:attrNameLst>
                                      </p:cBhvr>
                                      <p:tavLst>
                                        <p:tav tm="0">
                                          <p:val>
                                            <p:fltVal val="0"/>
                                          </p:val>
                                        </p:tav>
                                        <p:tav tm="100000">
                                          <p:val>
                                            <p:strVal val="#ppt_w"/>
                                          </p:val>
                                        </p:tav>
                                      </p:tavLst>
                                    </p:anim>
                                    <p:anim calcmode="lin" valueType="num">
                                      <p:cBhvr>
                                        <p:cTn id="69" dur="500" fill="hold"/>
                                        <p:tgtEl>
                                          <p:spTgt spid="17"/>
                                        </p:tgtEl>
                                        <p:attrNameLst>
                                          <p:attrName>ppt_h</p:attrName>
                                        </p:attrNameLst>
                                      </p:cBhvr>
                                      <p:tavLst>
                                        <p:tav tm="0">
                                          <p:val>
                                            <p:fltVal val="0"/>
                                          </p:val>
                                        </p:tav>
                                        <p:tav tm="100000">
                                          <p:val>
                                            <p:strVal val="#ppt_h"/>
                                          </p:val>
                                        </p:tav>
                                      </p:tavLst>
                                    </p:anim>
                                    <p:animEffect transition="in" filter="fade">
                                      <p:cBhvr>
                                        <p:cTn id="7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1" grpId="0" animBg="1"/>
      <p:bldP spid="82" grpId="0" animBg="1"/>
      <p:bldP spid="83" grpId="0" animBg="1"/>
      <p:bldP spid="84" grpId="0" animBg="1"/>
      <p:bldP spid="85" grpId="0" animBg="1"/>
      <p:bldP spid="86" grpId="0" animBg="1"/>
      <p:bldP spid="1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Düz Bağlayıcı 9"/>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Unvan 1"/>
          <p:cNvSpPr>
            <a:spLocks noGrp="1"/>
          </p:cNvSpPr>
          <p:nvPr>
            <p:ph type="ctrTitle"/>
          </p:nvPr>
        </p:nvSpPr>
        <p:spPr>
          <a:xfrm>
            <a:off x="2557231" y="169282"/>
            <a:ext cx="7111399" cy="675975"/>
          </a:xfrm>
        </p:spPr>
        <p:txBody>
          <a:bodyPr>
            <a:normAutofit/>
          </a:bodyPr>
          <a:lstStyle/>
          <a:p>
            <a:r>
              <a:rPr lang="tr-TR" sz="4200" b="1" dirty="0">
                <a:solidFill>
                  <a:srgbClr val="CD1F26"/>
                </a:solidFill>
                <a:latin typeface="Arial" panose="020B0604020202020204" pitchFamily="34" charset="0"/>
                <a:ea typeface="Verdana" panose="020B0604030504040204" pitchFamily="34" charset="0"/>
                <a:cs typeface="Arial" panose="020B0604020202020204" pitchFamily="34" charset="0"/>
              </a:rPr>
              <a:t>RDD</a:t>
            </a:r>
            <a:endParaRPr lang="en-US" sz="42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sp>
        <p:nvSpPr>
          <p:cNvPr id="91" name="Dikdörtgen 90"/>
          <p:cNvSpPr/>
          <p:nvPr/>
        </p:nvSpPr>
        <p:spPr>
          <a:xfrm>
            <a:off x="857314" y="1171704"/>
            <a:ext cx="10035099" cy="1754326"/>
          </a:xfrm>
          <a:prstGeom prst="rect">
            <a:avLst/>
          </a:prstGeom>
        </p:spPr>
        <p:txBody>
          <a:bodyPr wrap="square">
            <a:spAutoFit/>
          </a:bodyPr>
          <a:lstStyle/>
          <a:p>
            <a:pPr>
              <a:lnSpc>
                <a:spcPct val="150000"/>
              </a:lnSpc>
            </a:pPr>
            <a:r>
              <a:rPr lang="tr-TR" sz="2400" dirty="0" err="1">
                <a:solidFill>
                  <a:srgbClr val="404041"/>
                </a:solidFill>
                <a:latin typeface="Roboto"/>
              </a:rPr>
              <a:t>Resilient</a:t>
            </a:r>
            <a:r>
              <a:rPr lang="tr-TR" sz="2400" dirty="0">
                <a:solidFill>
                  <a:srgbClr val="404041"/>
                </a:solidFill>
                <a:latin typeface="Roboto"/>
              </a:rPr>
              <a:t>: Dayanıklı ve esnek</a:t>
            </a:r>
          </a:p>
          <a:p>
            <a:pPr>
              <a:lnSpc>
                <a:spcPct val="150000"/>
              </a:lnSpc>
            </a:pPr>
            <a:r>
              <a:rPr lang="tr-TR" sz="2400" dirty="0">
                <a:solidFill>
                  <a:srgbClr val="404041"/>
                </a:solidFill>
                <a:latin typeface="Roboto"/>
              </a:rPr>
              <a:t>Distributed: Dağıtık</a:t>
            </a:r>
          </a:p>
          <a:p>
            <a:pPr>
              <a:lnSpc>
                <a:spcPct val="150000"/>
              </a:lnSpc>
            </a:pPr>
            <a:r>
              <a:rPr lang="tr-TR" sz="2400" dirty="0" err="1">
                <a:solidFill>
                  <a:srgbClr val="404041"/>
                </a:solidFill>
                <a:latin typeface="Roboto"/>
              </a:rPr>
              <a:t>Datasets</a:t>
            </a:r>
            <a:r>
              <a:rPr lang="tr-TR" sz="2400" dirty="0">
                <a:solidFill>
                  <a:srgbClr val="404041"/>
                </a:solidFill>
                <a:latin typeface="Roboto"/>
              </a:rPr>
              <a:t>: </a:t>
            </a:r>
            <a:r>
              <a:rPr lang="tr-TR" sz="2400" dirty="0" err="1">
                <a:solidFill>
                  <a:srgbClr val="404041"/>
                </a:solidFill>
                <a:latin typeface="Roboto"/>
              </a:rPr>
              <a:t>Verisetleri</a:t>
            </a:r>
            <a:endParaRPr lang="tr-TR" sz="2400" dirty="0">
              <a:solidFill>
                <a:srgbClr val="404041"/>
              </a:solidFill>
              <a:latin typeface="Consolas" panose="020B0609020204030204" pitchFamily="49" charset="0"/>
            </a:endParaRPr>
          </a:p>
        </p:txBody>
      </p:sp>
      <p:sp>
        <p:nvSpPr>
          <p:cNvPr id="17" name="Dikdörtgen 16"/>
          <p:cNvSpPr/>
          <p:nvPr/>
        </p:nvSpPr>
        <p:spPr>
          <a:xfrm>
            <a:off x="857313" y="3120767"/>
            <a:ext cx="10035099" cy="1200329"/>
          </a:xfrm>
          <a:prstGeom prst="rect">
            <a:avLst/>
          </a:prstGeom>
        </p:spPr>
        <p:txBody>
          <a:bodyPr wrap="square">
            <a:spAutoFit/>
          </a:bodyPr>
          <a:lstStyle/>
          <a:p>
            <a:pPr>
              <a:lnSpc>
                <a:spcPct val="150000"/>
              </a:lnSpc>
            </a:pPr>
            <a:r>
              <a:rPr lang="tr-TR" sz="2400" dirty="0">
                <a:solidFill>
                  <a:srgbClr val="404041"/>
                </a:solidFill>
                <a:latin typeface="Roboto"/>
              </a:rPr>
              <a:t>Yapısal </a:t>
            </a:r>
            <a:r>
              <a:rPr lang="tr-TR" sz="2400" dirty="0" err="1">
                <a:solidFill>
                  <a:srgbClr val="404041"/>
                </a:solidFill>
                <a:latin typeface="Roboto"/>
              </a:rPr>
              <a:t>API’lar</a:t>
            </a:r>
            <a:r>
              <a:rPr lang="tr-TR" sz="2400" dirty="0">
                <a:solidFill>
                  <a:srgbClr val="404041"/>
                </a:solidFill>
                <a:latin typeface="Roboto"/>
              </a:rPr>
              <a:t> kullanıcıların işini kolaylaştırmak içindir. Asıl icraat </a:t>
            </a:r>
            <a:r>
              <a:rPr lang="tr-TR" sz="2400" dirty="0" err="1">
                <a:solidFill>
                  <a:srgbClr val="404041"/>
                </a:solidFill>
                <a:latin typeface="Roboto"/>
              </a:rPr>
              <a:t>RDD’ler</a:t>
            </a:r>
            <a:r>
              <a:rPr lang="tr-TR" sz="2400" dirty="0">
                <a:solidFill>
                  <a:srgbClr val="404041"/>
                </a:solidFill>
                <a:latin typeface="Roboto"/>
              </a:rPr>
              <a:t> üzerinde ve RDD </a:t>
            </a:r>
            <a:r>
              <a:rPr lang="tr-TR" sz="2400" dirty="0" err="1">
                <a:solidFill>
                  <a:srgbClr val="404041"/>
                </a:solidFill>
                <a:latin typeface="Roboto"/>
              </a:rPr>
              <a:t>API’si</a:t>
            </a:r>
            <a:r>
              <a:rPr lang="tr-TR" sz="2400" dirty="0">
                <a:solidFill>
                  <a:srgbClr val="404041"/>
                </a:solidFill>
                <a:latin typeface="Roboto"/>
              </a:rPr>
              <a:t> ile olur.</a:t>
            </a:r>
            <a:endParaRPr lang="tr-TR" sz="2400" dirty="0">
              <a:solidFill>
                <a:srgbClr val="404041"/>
              </a:solidFill>
              <a:latin typeface="Consolas" panose="020B0609020204030204" pitchFamily="49" charset="0"/>
            </a:endParaRPr>
          </a:p>
        </p:txBody>
      </p:sp>
    </p:spTree>
    <p:extLst>
      <p:ext uri="{BB962C8B-B14F-4D97-AF65-F5344CB8AC3E}">
        <p14:creationId xmlns:p14="http://schemas.microsoft.com/office/powerpoint/2010/main" val="428525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Düz Bağlayıcı 9"/>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Unvan 1"/>
          <p:cNvSpPr>
            <a:spLocks noGrp="1"/>
          </p:cNvSpPr>
          <p:nvPr>
            <p:ph type="ctrTitle"/>
          </p:nvPr>
        </p:nvSpPr>
        <p:spPr>
          <a:xfrm>
            <a:off x="1452030" y="208280"/>
            <a:ext cx="9144000" cy="675975"/>
          </a:xfrm>
        </p:spPr>
        <p:txBody>
          <a:bodyPr>
            <a:normAutofit/>
          </a:bodyPr>
          <a:lstStyle/>
          <a:p>
            <a:r>
              <a:rPr lang="tr-TR" sz="4200" b="1" dirty="0" err="1">
                <a:solidFill>
                  <a:srgbClr val="CD1F26"/>
                </a:solidFill>
                <a:latin typeface="Arial" panose="020B0604020202020204" pitchFamily="34" charset="0"/>
                <a:ea typeface="Verdana" panose="020B0604030504040204" pitchFamily="34" charset="0"/>
                <a:cs typeface="Arial" panose="020B0604020202020204" pitchFamily="34" charset="0"/>
              </a:rPr>
              <a:t>Structured</a:t>
            </a:r>
            <a:r>
              <a:rPr lang="tr-TR" sz="4200" b="1" dirty="0">
                <a:solidFill>
                  <a:srgbClr val="CD1F26"/>
                </a:solidFill>
                <a:latin typeface="Arial" panose="020B0604020202020204" pitchFamily="34" charset="0"/>
                <a:ea typeface="Verdana" panose="020B0604030504040204" pitchFamily="34" charset="0"/>
                <a:cs typeface="Arial" panose="020B0604020202020204" pitchFamily="34" charset="0"/>
              </a:rPr>
              <a:t> (Yapısal) Nedir?</a:t>
            </a:r>
            <a:endParaRPr lang="en-US" sz="42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graphicFrame>
        <p:nvGraphicFramePr>
          <p:cNvPr id="2" name="Tablo 1"/>
          <p:cNvGraphicFramePr>
            <a:graphicFrameLocks noGrp="1"/>
          </p:cNvGraphicFramePr>
          <p:nvPr>
            <p:extLst>
              <p:ext uri="{D42A27DB-BD31-4B8C-83A1-F6EECF244321}">
                <p14:modId xmlns:p14="http://schemas.microsoft.com/office/powerpoint/2010/main" val="2904838945"/>
              </p:ext>
            </p:extLst>
          </p:nvPr>
        </p:nvGraphicFramePr>
        <p:xfrm>
          <a:off x="444363" y="948958"/>
          <a:ext cx="3102705" cy="1492790"/>
        </p:xfrm>
        <a:graphic>
          <a:graphicData uri="http://schemas.openxmlformats.org/drawingml/2006/table">
            <a:tbl>
              <a:tblPr firstRow="1" bandRow="1">
                <a:tableStyleId>{616DA210-FB5B-4158-B5E0-FEB733F419BA}</a:tableStyleId>
              </a:tblPr>
              <a:tblGrid>
                <a:gridCol w="344745">
                  <a:extLst>
                    <a:ext uri="{9D8B030D-6E8A-4147-A177-3AD203B41FA5}">
                      <a16:colId xmlns:a16="http://schemas.microsoft.com/office/drawing/2014/main" val="20000"/>
                    </a:ext>
                  </a:extLst>
                </a:gridCol>
                <a:gridCol w="344745">
                  <a:extLst>
                    <a:ext uri="{9D8B030D-6E8A-4147-A177-3AD203B41FA5}">
                      <a16:colId xmlns:a16="http://schemas.microsoft.com/office/drawing/2014/main" val="20001"/>
                    </a:ext>
                  </a:extLst>
                </a:gridCol>
                <a:gridCol w="344745">
                  <a:extLst>
                    <a:ext uri="{9D8B030D-6E8A-4147-A177-3AD203B41FA5}">
                      <a16:colId xmlns:a16="http://schemas.microsoft.com/office/drawing/2014/main" val="20002"/>
                    </a:ext>
                  </a:extLst>
                </a:gridCol>
                <a:gridCol w="344745">
                  <a:extLst>
                    <a:ext uri="{9D8B030D-6E8A-4147-A177-3AD203B41FA5}">
                      <a16:colId xmlns:a16="http://schemas.microsoft.com/office/drawing/2014/main" val="20003"/>
                    </a:ext>
                  </a:extLst>
                </a:gridCol>
                <a:gridCol w="344745">
                  <a:extLst>
                    <a:ext uri="{9D8B030D-6E8A-4147-A177-3AD203B41FA5}">
                      <a16:colId xmlns:a16="http://schemas.microsoft.com/office/drawing/2014/main" val="20004"/>
                    </a:ext>
                  </a:extLst>
                </a:gridCol>
                <a:gridCol w="344745">
                  <a:extLst>
                    <a:ext uri="{9D8B030D-6E8A-4147-A177-3AD203B41FA5}">
                      <a16:colId xmlns:a16="http://schemas.microsoft.com/office/drawing/2014/main" val="20005"/>
                    </a:ext>
                  </a:extLst>
                </a:gridCol>
                <a:gridCol w="344745">
                  <a:extLst>
                    <a:ext uri="{9D8B030D-6E8A-4147-A177-3AD203B41FA5}">
                      <a16:colId xmlns:a16="http://schemas.microsoft.com/office/drawing/2014/main" val="20006"/>
                    </a:ext>
                  </a:extLst>
                </a:gridCol>
                <a:gridCol w="344745">
                  <a:extLst>
                    <a:ext uri="{9D8B030D-6E8A-4147-A177-3AD203B41FA5}">
                      <a16:colId xmlns:a16="http://schemas.microsoft.com/office/drawing/2014/main" val="20007"/>
                    </a:ext>
                  </a:extLst>
                </a:gridCol>
                <a:gridCol w="344745">
                  <a:extLst>
                    <a:ext uri="{9D8B030D-6E8A-4147-A177-3AD203B41FA5}">
                      <a16:colId xmlns:a16="http://schemas.microsoft.com/office/drawing/2014/main" val="20008"/>
                    </a:ext>
                  </a:extLst>
                </a:gridCol>
              </a:tblGrid>
              <a:tr h="298558">
                <a:tc>
                  <a:txBody>
                    <a:bodyPr/>
                    <a:lstStyle/>
                    <a:p>
                      <a:endParaRPr lang="en-US" sz="1000" dirty="0"/>
                    </a:p>
                  </a:txBody>
                  <a:tcPr>
                    <a:solidFill>
                      <a:schemeClr val="accent2">
                        <a:lumMod val="60000"/>
                        <a:lumOff val="40000"/>
                      </a:schemeClr>
                    </a:solidFill>
                  </a:tcPr>
                </a:tc>
                <a:tc>
                  <a:txBody>
                    <a:bodyPr/>
                    <a:lstStyle/>
                    <a:p>
                      <a:endParaRPr lang="en-US" sz="1000" dirty="0"/>
                    </a:p>
                  </a:txBody>
                  <a:tcPr>
                    <a:solidFill>
                      <a:schemeClr val="accent2">
                        <a:lumMod val="60000"/>
                        <a:lumOff val="40000"/>
                      </a:schemeClr>
                    </a:solidFill>
                  </a:tcPr>
                </a:tc>
                <a:tc>
                  <a:txBody>
                    <a:bodyPr/>
                    <a:lstStyle/>
                    <a:p>
                      <a:endParaRPr lang="en-US" sz="1000" dirty="0"/>
                    </a:p>
                  </a:txBody>
                  <a:tcPr>
                    <a:solidFill>
                      <a:schemeClr val="accent2">
                        <a:lumMod val="60000"/>
                        <a:lumOff val="40000"/>
                      </a:schemeClr>
                    </a:solidFill>
                  </a:tcPr>
                </a:tc>
                <a:tc>
                  <a:txBody>
                    <a:bodyPr/>
                    <a:lstStyle/>
                    <a:p>
                      <a:endParaRPr lang="en-US" sz="1000" dirty="0"/>
                    </a:p>
                  </a:txBody>
                  <a:tcPr>
                    <a:solidFill>
                      <a:schemeClr val="accent2">
                        <a:lumMod val="60000"/>
                        <a:lumOff val="40000"/>
                      </a:schemeClr>
                    </a:solidFill>
                  </a:tcPr>
                </a:tc>
                <a:tc>
                  <a:txBody>
                    <a:bodyPr/>
                    <a:lstStyle/>
                    <a:p>
                      <a:endParaRPr lang="en-US" sz="1000" dirty="0"/>
                    </a:p>
                  </a:txBody>
                  <a:tcPr>
                    <a:solidFill>
                      <a:schemeClr val="accent2">
                        <a:lumMod val="60000"/>
                        <a:lumOff val="40000"/>
                      </a:schemeClr>
                    </a:solidFill>
                  </a:tcPr>
                </a:tc>
                <a:tc>
                  <a:txBody>
                    <a:bodyPr/>
                    <a:lstStyle/>
                    <a:p>
                      <a:endParaRPr lang="en-US" sz="1000" dirty="0"/>
                    </a:p>
                  </a:txBody>
                  <a:tcPr>
                    <a:solidFill>
                      <a:schemeClr val="accent2">
                        <a:lumMod val="60000"/>
                        <a:lumOff val="40000"/>
                      </a:schemeClr>
                    </a:solidFill>
                  </a:tcPr>
                </a:tc>
                <a:tc>
                  <a:txBody>
                    <a:bodyPr/>
                    <a:lstStyle/>
                    <a:p>
                      <a:endParaRPr lang="en-US" sz="1000" dirty="0"/>
                    </a:p>
                  </a:txBody>
                  <a:tcPr>
                    <a:solidFill>
                      <a:schemeClr val="accent2">
                        <a:lumMod val="60000"/>
                        <a:lumOff val="40000"/>
                      </a:schemeClr>
                    </a:solidFill>
                  </a:tcPr>
                </a:tc>
                <a:tc>
                  <a:txBody>
                    <a:bodyPr/>
                    <a:lstStyle/>
                    <a:p>
                      <a:endParaRPr lang="en-US" sz="1000"/>
                    </a:p>
                  </a:txBody>
                  <a:tcPr>
                    <a:solidFill>
                      <a:schemeClr val="accent2">
                        <a:lumMod val="60000"/>
                        <a:lumOff val="40000"/>
                      </a:schemeClr>
                    </a:solidFill>
                  </a:tcPr>
                </a:tc>
                <a:tc>
                  <a:txBody>
                    <a:bodyPr/>
                    <a:lstStyle/>
                    <a:p>
                      <a:endParaRPr lang="en-US" sz="1000" dirty="0"/>
                    </a:p>
                  </a:txBody>
                  <a:tcPr>
                    <a:solidFill>
                      <a:schemeClr val="accent2">
                        <a:lumMod val="60000"/>
                        <a:lumOff val="40000"/>
                      </a:schemeClr>
                    </a:solidFill>
                  </a:tcPr>
                </a:tc>
                <a:extLst>
                  <a:ext uri="{0D108BD9-81ED-4DB2-BD59-A6C34878D82A}">
                    <a16:rowId xmlns:a16="http://schemas.microsoft.com/office/drawing/2014/main" val="10000"/>
                  </a:ext>
                </a:extLst>
              </a:tr>
              <a:tr h="298558">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extLst>
                  <a:ext uri="{0D108BD9-81ED-4DB2-BD59-A6C34878D82A}">
                    <a16:rowId xmlns:a16="http://schemas.microsoft.com/office/drawing/2014/main" val="10001"/>
                  </a:ext>
                </a:extLst>
              </a:tr>
              <a:tr h="298558">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extLst>
                  <a:ext uri="{0D108BD9-81ED-4DB2-BD59-A6C34878D82A}">
                    <a16:rowId xmlns:a16="http://schemas.microsoft.com/office/drawing/2014/main" val="10002"/>
                  </a:ext>
                </a:extLst>
              </a:tr>
              <a:tr h="298558">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dirty="0"/>
                    </a:p>
                  </a:txBody>
                  <a:tcPr/>
                </a:tc>
                <a:tc>
                  <a:txBody>
                    <a:bodyPr/>
                    <a:lstStyle/>
                    <a:p>
                      <a:endParaRPr lang="en-US" sz="1000"/>
                    </a:p>
                  </a:txBody>
                  <a:tcPr/>
                </a:tc>
                <a:tc>
                  <a:txBody>
                    <a:bodyPr/>
                    <a:lstStyle/>
                    <a:p>
                      <a:endParaRPr lang="en-US" sz="1000"/>
                    </a:p>
                  </a:txBody>
                  <a:tcPr/>
                </a:tc>
                <a:tc>
                  <a:txBody>
                    <a:bodyPr/>
                    <a:lstStyle/>
                    <a:p>
                      <a:endParaRPr lang="en-US" sz="1000"/>
                    </a:p>
                  </a:txBody>
                  <a:tcPr/>
                </a:tc>
                <a:extLst>
                  <a:ext uri="{0D108BD9-81ED-4DB2-BD59-A6C34878D82A}">
                    <a16:rowId xmlns:a16="http://schemas.microsoft.com/office/drawing/2014/main" val="10003"/>
                  </a:ext>
                </a:extLst>
              </a:tr>
              <a:tr h="298558">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dirty="0"/>
                    </a:p>
                  </a:txBody>
                  <a:tcPr/>
                </a:tc>
                <a:extLst>
                  <a:ext uri="{0D108BD9-81ED-4DB2-BD59-A6C34878D82A}">
                    <a16:rowId xmlns:a16="http://schemas.microsoft.com/office/drawing/2014/main" val="10004"/>
                  </a:ext>
                </a:extLst>
              </a:tr>
            </a:tbl>
          </a:graphicData>
        </a:graphic>
      </p:graphicFrame>
      <p:sp>
        <p:nvSpPr>
          <p:cNvPr id="18" name="Dikdörtgen 17"/>
          <p:cNvSpPr/>
          <p:nvPr/>
        </p:nvSpPr>
        <p:spPr>
          <a:xfrm>
            <a:off x="5054322" y="1193709"/>
            <a:ext cx="7023798" cy="1200329"/>
          </a:xfrm>
          <a:prstGeom prst="rect">
            <a:avLst/>
          </a:prstGeom>
        </p:spPr>
        <p:txBody>
          <a:bodyPr wrap="square">
            <a:spAutoFit/>
          </a:bodyPr>
          <a:lstStyle/>
          <a:p>
            <a:pPr>
              <a:lnSpc>
                <a:spcPct val="150000"/>
              </a:lnSpc>
            </a:pPr>
            <a:r>
              <a:rPr lang="tr-TR" sz="2400" dirty="0">
                <a:solidFill>
                  <a:srgbClr val="404041"/>
                </a:solidFill>
                <a:latin typeface="Arial" panose="020B0604020202020204" pitchFamily="34" charset="0"/>
                <a:cs typeface="Arial" panose="020B0604020202020204" pitchFamily="34" charset="0"/>
              </a:rPr>
              <a:t>	Yapısal: Sütun isimleri ve </a:t>
            </a:r>
          </a:p>
          <a:p>
            <a:pPr>
              <a:lnSpc>
                <a:spcPct val="150000"/>
              </a:lnSpc>
            </a:pPr>
            <a:r>
              <a:rPr lang="tr-TR" sz="2400" dirty="0">
                <a:solidFill>
                  <a:srgbClr val="404041"/>
                </a:solidFill>
                <a:latin typeface="Arial" panose="020B0604020202020204" pitchFamily="34" charset="0"/>
                <a:cs typeface="Arial" panose="020B0604020202020204" pitchFamily="34" charset="0"/>
              </a:rPr>
              <a:t>	sakladığı veri tipi (</a:t>
            </a:r>
            <a:r>
              <a:rPr lang="tr-TR" sz="2400" dirty="0" err="1">
                <a:solidFill>
                  <a:srgbClr val="404041"/>
                </a:solidFill>
                <a:latin typeface="Arial" panose="020B0604020202020204" pitchFamily="34" charset="0"/>
                <a:cs typeface="Arial" panose="020B0604020202020204" pitchFamily="34" charset="0"/>
              </a:rPr>
              <a:t>int</a:t>
            </a:r>
            <a:r>
              <a:rPr lang="tr-TR" sz="2400" dirty="0">
                <a:solidFill>
                  <a:srgbClr val="404041"/>
                </a:solidFill>
                <a:latin typeface="Arial" panose="020B0604020202020204" pitchFamily="34" charset="0"/>
                <a:cs typeface="Arial" panose="020B0604020202020204" pitchFamily="34" charset="0"/>
              </a:rPr>
              <a:t>, </a:t>
            </a:r>
            <a:r>
              <a:rPr lang="tr-TR" sz="2400" dirty="0" err="1">
                <a:solidFill>
                  <a:srgbClr val="404041"/>
                </a:solidFill>
                <a:latin typeface="Arial" panose="020B0604020202020204" pitchFamily="34" charset="0"/>
                <a:cs typeface="Arial" panose="020B0604020202020204" pitchFamily="34" charset="0"/>
              </a:rPr>
              <a:t>float</a:t>
            </a:r>
            <a:r>
              <a:rPr lang="tr-TR" sz="2400" dirty="0">
                <a:solidFill>
                  <a:srgbClr val="404041"/>
                </a:solidFill>
                <a:latin typeface="Arial" panose="020B0604020202020204" pitchFamily="34" charset="0"/>
                <a:cs typeface="Arial" panose="020B0604020202020204" pitchFamily="34" charset="0"/>
              </a:rPr>
              <a:t>, </a:t>
            </a:r>
            <a:r>
              <a:rPr lang="tr-TR" sz="2400" dirty="0" err="1">
                <a:solidFill>
                  <a:srgbClr val="404041"/>
                </a:solidFill>
                <a:latin typeface="Arial" panose="020B0604020202020204" pitchFamily="34" charset="0"/>
                <a:cs typeface="Arial" panose="020B0604020202020204" pitchFamily="34" charset="0"/>
              </a:rPr>
              <a:t>string</a:t>
            </a:r>
            <a:r>
              <a:rPr lang="tr-TR" sz="2400" dirty="0">
                <a:solidFill>
                  <a:srgbClr val="404041"/>
                </a:solidFill>
                <a:latin typeface="Arial" panose="020B0604020202020204" pitchFamily="34" charset="0"/>
                <a:cs typeface="Arial" panose="020B0604020202020204" pitchFamily="34" charset="0"/>
              </a:rPr>
              <a:t> vb. belli)</a:t>
            </a:r>
          </a:p>
        </p:txBody>
      </p:sp>
      <p:sp>
        <p:nvSpPr>
          <p:cNvPr id="3" name="Dikdörtgen 2"/>
          <p:cNvSpPr/>
          <p:nvPr/>
        </p:nvSpPr>
        <p:spPr>
          <a:xfrm>
            <a:off x="565964" y="2648346"/>
            <a:ext cx="2981104" cy="1754326"/>
          </a:xfrm>
          <a:prstGeom prst="rect">
            <a:avLst/>
          </a:prstGeom>
        </p:spPr>
        <p:txBody>
          <a:bodyPr wrap="square">
            <a:spAutoFit/>
          </a:bodyPr>
          <a:lstStyle/>
          <a:p>
            <a:r>
              <a:rPr lang="en-US" sz="1200" dirty="0"/>
              <a:t>1,'Cemal',35,'Isci','Ankara',3500</a:t>
            </a:r>
          </a:p>
          <a:p>
            <a:r>
              <a:rPr lang="en-US" sz="1200" dirty="0"/>
              <a:t>2,'Ceyda',42,'Memur','Kayseri',4200</a:t>
            </a:r>
          </a:p>
          <a:p>
            <a:r>
              <a:rPr lang="en-US" sz="1200" dirty="0"/>
              <a:t>3,'Timur',30,'Issiz','Istanbul',1000</a:t>
            </a:r>
          </a:p>
          <a:p>
            <a:r>
              <a:rPr lang="en-US" sz="1200" dirty="0"/>
              <a:t>4,'Burcu',29,'Pazarlamaci','Ankara',5300</a:t>
            </a:r>
          </a:p>
          <a:p>
            <a:r>
              <a:rPr lang="en-US" sz="1200" dirty="0"/>
              <a:t>5,'Yasemin',23,'Pazarlamaci','Bursa',4800</a:t>
            </a:r>
          </a:p>
          <a:p>
            <a:r>
              <a:rPr lang="en-US" sz="1200" dirty="0"/>
              <a:t>6,'Ali',33,,,18000</a:t>
            </a:r>
          </a:p>
          <a:p>
            <a:r>
              <a:rPr lang="en-US" sz="1200" dirty="0"/>
              <a:t>7,'Dilek',29,'Pazarlamaci','Istanbul',7300</a:t>
            </a:r>
          </a:p>
          <a:p>
            <a:r>
              <a:rPr lang="en-US" sz="1200" dirty="0"/>
              <a:t>8,Murat,31,,,2000</a:t>
            </a:r>
          </a:p>
          <a:p>
            <a:r>
              <a:rPr lang="en-US" sz="1200" dirty="0"/>
              <a:t>9,'Ahmet',33,'Doktor','Ankara',18000</a:t>
            </a:r>
          </a:p>
        </p:txBody>
      </p:sp>
      <p:sp>
        <p:nvSpPr>
          <p:cNvPr id="19" name="Dikdörtgen 18"/>
          <p:cNvSpPr/>
          <p:nvPr/>
        </p:nvSpPr>
        <p:spPr>
          <a:xfrm>
            <a:off x="4909735" y="3080071"/>
            <a:ext cx="7023798" cy="1200329"/>
          </a:xfrm>
          <a:prstGeom prst="rect">
            <a:avLst/>
          </a:prstGeom>
        </p:spPr>
        <p:txBody>
          <a:bodyPr wrap="square">
            <a:spAutoFit/>
          </a:bodyPr>
          <a:lstStyle/>
          <a:p>
            <a:pPr>
              <a:lnSpc>
                <a:spcPct val="150000"/>
              </a:lnSpc>
            </a:pPr>
            <a:r>
              <a:rPr lang="tr-TR" sz="2400" dirty="0">
                <a:solidFill>
                  <a:srgbClr val="404041"/>
                </a:solidFill>
                <a:latin typeface="Arial" panose="020B0604020202020204" pitchFamily="34" charset="0"/>
                <a:cs typeface="Arial" panose="020B0604020202020204" pitchFamily="34" charset="0"/>
              </a:rPr>
              <a:t>	Yarı yapısal: Her satırda bir kayıt, ayraç</a:t>
            </a:r>
          </a:p>
          <a:p>
            <a:pPr>
              <a:lnSpc>
                <a:spcPct val="150000"/>
              </a:lnSpc>
            </a:pPr>
            <a:r>
              <a:rPr lang="tr-TR" sz="2400" dirty="0">
                <a:solidFill>
                  <a:srgbClr val="404041"/>
                </a:solidFill>
                <a:latin typeface="Arial" panose="020B0604020202020204" pitchFamily="34" charset="0"/>
                <a:cs typeface="Arial" panose="020B0604020202020204" pitchFamily="34" charset="0"/>
              </a:rPr>
              <a:t>	</a:t>
            </a:r>
            <a:r>
              <a:rPr lang="tr-TR" sz="2400" dirty="0" err="1">
                <a:solidFill>
                  <a:srgbClr val="404041"/>
                </a:solidFill>
                <a:latin typeface="Arial" panose="020B0604020202020204" pitchFamily="34" charset="0"/>
                <a:cs typeface="Arial" panose="020B0604020202020204" pitchFamily="34" charset="0"/>
              </a:rPr>
              <a:t>csv</a:t>
            </a:r>
            <a:r>
              <a:rPr lang="tr-TR" sz="2400" dirty="0">
                <a:solidFill>
                  <a:srgbClr val="404041"/>
                </a:solidFill>
                <a:latin typeface="Arial" panose="020B0604020202020204" pitchFamily="34" charset="0"/>
                <a:cs typeface="Arial" panose="020B0604020202020204" pitchFamily="34" charset="0"/>
              </a:rPr>
              <a:t> dosyaları yaygın örnek</a:t>
            </a:r>
          </a:p>
        </p:txBody>
      </p:sp>
      <p:sp>
        <p:nvSpPr>
          <p:cNvPr id="9" name="Dikdörtgen 8"/>
          <p:cNvSpPr/>
          <p:nvPr/>
        </p:nvSpPr>
        <p:spPr>
          <a:xfrm>
            <a:off x="421377" y="4546053"/>
            <a:ext cx="4488358" cy="1477328"/>
          </a:xfrm>
          <a:prstGeom prst="rect">
            <a:avLst/>
          </a:prstGeom>
        </p:spPr>
        <p:txBody>
          <a:bodyPr wrap="square">
            <a:spAutoFit/>
          </a:bodyPr>
          <a:lstStyle/>
          <a:p>
            <a:r>
              <a:rPr lang="en-US" sz="1000" dirty="0"/>
              <a:t>Returns number of months between dates date1 and date2. If date1 is later than date2, then the result is positive. If date1 is earlier than date2, then the result is negative. If date1 and date2 are either the same days of the month or both last days of months, then the result is always an integer. Otherwise the UDF calculates the fractional portion of the result based on a 31-day month and considers the difference in time components date1 and date2. date1 and date2 type can be date, timestamp or string in the format '</a:t>
            </a:r>
            <a:r>
              <a:rPr lang="en-US" sz="1000" dirty="0" err="1"/>
              <a:t>yyyy</a:t>
            </a:r>
            <a:r>
              <a:rPr lang="en-US" sz="1000" dirty="0"/>
              <a:t>-MM-</a:t>
            </a:r>
            <a:r>
              <a:rPr lang="en-US" sz="1000" dirty="0" err="1"/>
              <a:t>dd</a:t>
            </a:r>
            <a:r>
              <a:rPr lang="en-US" sz="1000" dirty="0"/>
              <a:t>' or '</a:t>
            </a:r>
            <a:r>
              <a:rPr lang="en-US" sz="1000" dirty="0" err="1"/>
              <a:t>yyyy</a:t>
            </a:r>
            <a:r>
              <a:rPr lang="en-US" sz="1000" dirty="0"/>
              <a:t>-MM-</a:t>
            </a:r>
            <a:r>
              <a:rPr lang="en-US" sz="1000" dirty="0" err="1"/>
              <a:t>dd</a:t>
            </a:r>
            <a:r>
              <a:rPr lang="en-US" sz="1000" dirty="0"/>
              <a:t> </a:t>
            </a:r>
            <a:r>
              <a:rPr lang="en-US" sz="1000" dirty="0" err="1"/>
              <a:t>HH:mm:ss</a:t>
            </a:r>
            <a:r>
              <a:rPr lang="en-US" sz="1000" dirty="0"/>
              <a:t>'. The result is rounded to 8 decimal places. Example: </a:t>
            </a:r>
            <a:r>
              <a:rPr lang="en-US" sz="1000" dirty="0" err="1"/>
              <a:t>months_between</a:t>
            </a:r>
            <a:r>
              <a:rPr lang="en-US" sz="1000" dirty="0"/>
              <a:t>('1997-02-28 10:30:00', '1996-10-30') = 3.94959677</a:t>
            </a:r>
          </a:p>
        </p:txBody>
      </p:sp>
      <p:sp>
        <p:nvSpPr>
          <p:cNvPr id="20" name="Dikdörtgen 19"/>
          <p:cNvSpPr/>
          <p:nvPr/>
        </p:nvSpPr>
        <p:spPr>
          <a:xfrm>
            <a:off x="4909735" y="4834399"/>
            <a:ext cx="7023798" cy="646331"/>
          </a:xfrm>
          <a:prstGeom prst="rect">
            <a:avLst/>
          </a:prstGeom>
        </p:spPr>
        <p:txBody>
          <a:bodyPr wrap="square">
            <a:spAutoFit/>
          </a:bodyPr>
          <a:lstStyle/>
          <a:p>
            <a:pPr>
              <a:lnSpc>
                <a:spcPct val="150000"/>
              </a:lnSpc>
            </a:pPr>
            <a:r>
              <a:rPr lang="tr-TR" sz="2400" dirty="0">
                <a:solidFill>
                  <a:srgbClr val="404041"/>
                </a:solidFill>
                <a:latin typeface="Arial" panose="020B0604020202020204" pitchFamily="34" charset="0"/>
                <a:cs typeface="Arial" panose="020B0604020202020204" pitchFamily="34" charset="0"/>
              </a:rPr>
              <a:t>	Yapısal olmayan</a:t>
            </a:r>
          </a:p>
        </p:txBody>
      </p:sp>
      <p:cxnSp>
        <p:nvCxnSpPr>
          <p:cNvPr id="22" name="Düz Bağlayıcı 21"/>
          <p:cNvCxnSpPr/>
          <p:nvPr/>
        </p:nvCxnSpPr>
        <p:spPr>
          <a:xfrm>
            <a:off x="228596" y="2579766"/>
            <a:ext cx="114576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Düz Bağlayıcı 22"/>
          <p:cNvCxnSpPr/>
          <p:nvPr/>
        </p:nvCxnSpPr>
        <p:spPr>
          <a:xfrm>
            <a:off x="228596" y="4402672"/>
            <a:ext cx="1145763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316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Düz Bağlayıcı 9"/>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Unvan 1"/>
          <p:cNvSpPr>
            <a:spLocks noGrp="1"/>
          </p:cNvSpPr>
          <p:nvPr>
            <p:ph type="ctrTitle"/>
          </p:nvPr>
        </p:nvSpPr>
        <p:spPr>
          <a:xfrm>
            <a:off x="1452030" y="208280"/>
            <a:ext cx="9144000" cy="675975"/>
          </a:xfrm>
        </p:spPr>
        <p:txBody>
          <a:bodyPr>
            <a:normAutofit/>
          </a:bodyPr>
          <a:lstStyle/>
          <a:p>
            <a:r>
              <a:rPr lang="tr-TR" sz="4200" b="1" dirty="0" err="1">
                <a:solidFill>
                  <a:srgbClr val="CD1F26"/>
                </a:solidFill>
                <a:latin typeface="Arial" panose="020B0604020202020204" pitchFamily="34" charset="0"/>
                <a:ea typeface="Verdana" panose="020B0604030504040204" pitchFamily="34" charset="0"/>
                <a:cs typeface="Arial" panose="020B0604020202020204" pitchFamily="34" charset="0"/>
              </a:rPr>
              <a:t>Spark</a:t>
            </a:r>
            <a:r>
              <a:rPr lang="tr-TR" sz="4200" b="1" dirty="0">
                <a:solidFill>
                  <a:srgbClr val="CD1F26"/>
                </a:solidFill>
                <a:latin typeface="Arial" panose="020B0604020202020204" pitchFamily="34" charset="0"/>
                <a:ea typeface="Verdana" panose="020B0604030504040204" pitchFamily="34" charset="0"/>
                <a:cs typeface="Arial" panose="020B0604020202020204" pitchFamily="34" charset="0"/>
              </a:rPr>
              <a:t> </a:t>
            </a:r>
            <a:r>
              <a:rPr lang="tr-TR" sz="4200" b="1" dirty="0" err="1">
                <a:solidFill>
                  <a:srgbClr val="CD1F26"/>
                </a:solidFill>
                <a:latin typeface="Arial" panose="020B0604020202020204" pitchFamily="34" charset="0"/>
                <a:ea typeface="Verdana" panose="020B0604030504040204" pitchFamily="34" charset="0"/>
                <a:cs typeface="Arial" panose="020B0604020202020204" pitchFamily="34" charset="0"/>
              </a:rPr>
              <a:t>Structured</a:t>
            </a:r>
            <a:r>
              <a:rPr lang="tr-TR" sz="4200" b="1" dirty="0">
                <a:solidFill>
                  <a:srgbClr val="CD1F26"/>
                </a:solidFill>
                <a:latin typeface="Arial" panose="020B0604020202020204" pitchFamily="34" charset="0"/>
                <a:ea typeface="Verdana" panose="020B0604030504040204" pitchFamily="34" charset="0"/>
                <a:cs typeface="Arial" panose="020B0604020202020204" pitchFamily="34" charset="0"/>
              </a:rPr>
              <a:t> API</a:t>
            </a:r>
            <a:endParaRPr lang="en-US" sz="42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sp>
        <p:nvSpPr>
          <p:cNvPr id="17" name="Dikdörtgen 16"/>
          <p:cNvSpPr/>
          <p:nvPr/>
        </p:nvSpPr>
        <p:spPr>
          <a:xfrm>
            <a:off x="857314" y="740560"/>
            <a:ext cx="9908525" cy="5262979"/>
          </a:xfrm>
          <a:prstGeom prst="rect">
            <a:avLst/>
          </a:prstGeom>
        </p:spPr>
        <p:txBody>
          <a:bodyPr wrap="square">
            <a:spAutoFit/>
          </a:bodyPr>
          <a:lstStyle/>
          <a:p>
            <a:pPr marL="342900" indent="-342900">
              <a:lnSpc>
                <a:spcPct val="150000"/>
              </a:lnSpc>
              <a:buFont typeface="Wingdings" panose="05000000000000000000" pitchFamily="2" charset="2"/>
              <a:buChar char="ü"/>
            </a:pPr>
            <a:r>
              <a:rPr lang="tr-TR" sz="2800" dirty="0" err="1">
                <a:solidFill>
                  <a:srgbClr val="404041"/>
                </a:solidFill>
                <a:latin typeface="Roboto"/>
              </a:rPr>
              <a:t>Dataframe</a:t>
            </a:r>
            <a:r>
              <a:rPr lang="tr-TR" sz="2800" dirty="0">
                <a:solidFill>
                  <a:srgbClr val="404041"/>
                </a:solidFill>
                <a:latin typeface="Roboto"/>
              </a:rPr>
              <a:t>  </a:t>
            </a:r>
          </a:p>
          <a:p>
            <a:pPr>
              <a:lnSpc>
                <a:spcPct val="150000"/>
              </a:lnSpc>
            </a:pPr>
            <a:r>
              <a:rPr lang="tr-TR" sz="2800" dirty="0">
                <a:solidFill>
                  <a:srgbClr val="404041"/>
                </a:solidFill>
                <a:latin typeface="Roboto"/>
              </a:rPr>
              <a:t>(</a:t>
            </a:r>
            <a:r>
              <a:rPr lang="tr-TR" sz="2800" dirty="0" err="1">
                <a:solidFill>
                  <a:srgbClr val="404041"/>
                </a:solidFill>
                <a:latin typeface="Roboto"/>
              </a:rPr>
              <a:t>untypedAPI</a:t>
            </a:r>
            <a:r>
              <a:rPr lang="tr-TR" sz="2800" dirty="0">
                <a:solidFill>
                  <a:srgbClr val="404041"/>
                </a:solidFill>
                <a:latin typeface="Roboto"/>
              </a:rPr>
              <a:t>, tüm diller, </a:t>
            </a:r>
            <a:r>
              <a:rPr lang="tr-TR" sz="2800" dirty="0" err="1">
                <a:solidFill>
                  <a:srgbClr val="404041"/>
                </a:solidFill>
                <a:latin typeface="Roboto"/>
              </a:rPr>
              <a:t>Spark</a:t>
            </a:r>
            <a:r>
              <a:rPr lang="tr-TR" sz="2800" dirty="0">
                <a:solidFill>
                  <a:srgbClr val="404041"/>
                </a:solidFill>
                <a:latin typeface="Roboto"/>
              </a:rPr>
              <a:t> </a:t>
            </a:r>
            <a:r>
              <a:rPr lang="tr-TR" sz="2800" dirty="0" err="1">
                <a:solidFill>
                  <a:srgbClr val="404041"/>
                </a:solidFill>
                <a:latin typeface="Roboto"/>
              </a:rPr>
              <a:t>run</a:t>
            </a:r>
            <a:r>
              <a:rPr lang="tr-TR" sz="2800" dirty="0">
                <a:solidFill>
                  <a:srgbClr val="404041"/>
                </a:solidFill>
                <a:latin typeface="Roboto"/>
              </a:rPr>
              <a:t> time esnasında tür kontrolü)</a:t>
            </a:r>
          </a:p>
          <a:p>
            <a:pPr marL="342900" indent="-342900">
              <a:lnSpc>
                <a:spcPct val="150000"/>
              </a:lnSpc>
              <a:buFont typeface="Wingdings" panose="05000000000000000000" pitchFamily="2" charset="2"/>
              <a:buChar char="ü"/>
            </a:pPr>
            <a:r>
              <a:rPr lang="tr-TR" sz="2800" dirty="0">
                <a:solidFill>
                  <a:srgbClr val="404041"/>
                </a:solidFill>
                <a:latin typeface="Roboto"/>
              </a:rPr>
              <a:t> </a:t>
            </a:r>
            <a:r>
              <a:rPr lang="tr-TR" sz="2800" dirty="0" err="1">
                <a:solidFill>
                  <a:srgbClr val="404041"/>
                </a:solidFill>
                <a:latin typeface="Roboto"/>
              </a:rPr>
              <a:t>Dataset</a:t>
            </a:r>
            <a:r>
              <a:rPr lang="tr-TR" sz="2800" dirty="0">
                <a:solidFill>
                  <a:srgbClr val="404041"/>
                </a:solidFill>
                <a:latin typeface="Roboto"/>
              </a:rPr>
              <a:t> </a:t>
            </a:r>
          </a:p>
          <a:p>
            <a:pPr>
              <a:lnSpc>
                <a:spcPct val="150000"/>
              </a:lnSpc>
            </a:pPr>
            <a:r>
              <a:rPr lang="tr-TR" sz="2800" dirty="0">
                <a:solidFill>
                  <a:srgbClr val="404041"/>
                </a:solidFill>
                <a:latin typeface="Roboto"/>
              </a:rPr>
              <a:t>(</a:t>
            </a:r>
            <a:r>
              <a:rPr lang="tr-TR" sz="2800" dirty="0" err="1">
                <a:solidFill>
                  <a:srgbClr val="404041"/>
                </a:solidFill>
                <a:latin typeface="Roboto"/>
              </a:rPr>
              <a:t>typedAPI</a:t>
            </a:r>
            <a:r>
              <a:rPr lang="tr-TR" sz="2800" dirty="0">
                <a:solidFill>
                  <a:srgbClr val="404041"/>
                </a:solidFill>
                <a:latin typeface="Roboto"/>
              </a:rPr>
              <a:t>, sadece </a:t>
            </a:r>
            <a:r>
              <a:rPr lang="tr-TR" sz="2800" dirty="0" err="1">
                <a:solidFill>
                  <a:srgbClr val="404041"/>
                </a:solidFill>
                <a:latin typeface="Roboto"/>
              </a:rPr>
              <a:t>Scala</a:t>
            </a:r>
            <a:r>
              <a:rPr lang="tr-TR" sz="2800" dirty="0">
                <a:solidFill>
                  <a:srgbClr val="404041"/>
                </a:solidFill>
                <a:latin typeface="Roboto"/>
              </a:rPr>
              <a:t> ve Java, </a:t>
            </a:r>
          </a:p>
          <a:p>
            <a:pPr>
              <a:lnSpc>
                <a:spcPct val="150000"/>
              </a:lnSpc>
            </a:pPr>
            <a:r>
              <a:rPr lang="tr-TR" sz="2800" dirty="0">
                <a:solidFill>
                  <a:srgbClr val="404041"/>
                </a:solidFill>
                <a:latin typeface="Roboto"/>
              </a:rPr>
              <a:t>kullanıcı veri tipi tanımı </a:t>
            </a:r>
            <a:r>
              <a:rPr lang="tr-TR" sz="2800" dirty="0" err="1">
                <a:solidFill>
                  <a:srgbClr val="404041"/>
                </a:solidFill>
                <a:latin typeface="Roboto"/>
              </a:rPr>
              <a:t>case</a:t>
            </a:r>
            <a:r>
              <a:rPr lang="tr-TR" sz="2800" dirty="0">
                <a:solidFill>
                  <a:srgbClr val="404041"/>
                </a:solidFill>
                <a:latin typeface="Roboto"/>
              </a:rPr>
              <a:t> </a:t>
            </a:r>
            <a:r>
              <a:rPr lang="tr-TR" sz="2800" dirty="0" err="1">
                <a:solidFill>
                  <a:srgbClr val="404041"/>
                </a:solidFill>
                <a:latin typeface="Roboto"/>
              </a:rPr>
              <a:t>classes</a:t>
            </a:r>
            <a:r>
              <a:rPr lang="tr-TR" sz="2800" dirty="0">
                <a:solidFill>
                  <a:srgbClr val="404041"/>
                </a:solidFill>
                <a:latin typeface="Roboto"/>
              </a:rPr>
              <a:t> veya </a:t>
            </a:r>
            <a:r>
              <a:rPr lang="tr-TR" sz="2800" dirty="0" err="1">
                <a:solidFill>
                  <a:srgbClr val="404041"/>
                </a:solidFill>
                <a:latin typeface="Roboto"/>
              </a:rPr>
              <a:t>JavaBeans</a:t>
            </a:r>
            <a:r>
              <a:rPr lang="tr-TR" sz="2800" dirty="0">
                <a:solidFill>
                  <a:srgbClr val="404041"/>
                </a:solidFill>
                <a:latin typeface="Roboto"/>
              </a:rPr>
              <a:t>, </a:t>
            </a:r>
          </a:p>
          <a:p>
            <a:pPr>
              <a:lnSpc>
                <a:spcPct val="150000"/>
              </a:lnSpc>
            </a:pPr>
            <a:r>
              <a:rPr lang="tr-TR" sz="2800" dirty="0">
                <a:solidFill>
                  <a:srgbClr val="404041"/>
                </a:solidFill>
                <a:latin typeface="Roboto"/>
              </a:rPr>
              <a:t>derleme (</a:t>
            </a:r>
            <a:r>
              <a:rPr lang="tr-TR" sz="2800" dirty="0" err="1">
                <a:solidFill>
                  <a:srgbClr val="404041"/>
                </a:solidFill>
                <a:latin typeface="Roboto"/>
              </a:rPr>
              <a:t>compile</a:t>
            </a:r>
            <a:r>
              <a:rPr lang="tr-TR" sz="2800" dirty="0">
                <a:solidFill>
                  <a:srgbClr val="404041"/>
                </a:solidFill>
                <a:latin typeface="Roboto"/>
              </a:rPr>
              <a:t>) esnasında kontrol)</a:t>
            </a:r>
          </a:p>
          <a:p>
            <a:pPr marL="342900" indent="-342900">
              <a:lnSpc>
                <a:spcPct val="150000"/>
              </a:lnSpc>
              <a:buFont typeface="Wingdings" panose="05000000000000000000" pitchFamily="2" charset="2"/>
              <a:buChar char="ü"/>
            </a:pPr>
            <a:r>
              <a:rPr lang="tr-TR" sz="2800" dirty="0" err="1">
                <a:solidFill>
                  <a:srgbClr val="404041"/>
                </a:solidFill>
                <a:latin typeface="Roboto"/>
              </a:rPr>
              <a:t>SparkSQL</a:t>
            </a:r>
            <a:endParaRPr lang="tr-TR" sz="2800" dirty="0">
              <a:solidFill>
                <a:srgbClr val="404041"/>
              </a:solidFill>
              <a:latin typeface="Roboto"/>
            </a:endParaRPr>
          </a:p>
        </p:txBody>
      </p:sp>
    </p:spTree>
    <p:extLst>
      <p:ext uri="{BB962C8B-B14F-4D97-AF65-F5344CB8AC3E}">
        <p14:creationId xmlns:p14="http://schemas.microsoft.com/office/powerpoint/2010/main" val="982979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Düz Bağlayıcı 9"/>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Unvan 1"/>
          <p:cNvSpPr>
            <a:spLocks noGrp="1"/>
          </p:cNvSpPr>
          <p:nvPr>
            <p:ph type="ctrTitle"/>
          </p:nvPr>
        </p:nvSpPr>
        <p:spPr>
          <a:xfrm>
            <a:off x="1452030" y="208280"/>
            <a:ext cx="9144000" cy="675975"/>
          </a:xfrm>
        </p:spPr>
        <p:txBody>
          <a:bodyPr>
            <a:normAutofit/>
          </a:bodyPr>
          <a:lstStyle/>
          <a:p>
            <a:r>
              <a:rPr lang="tr-TR" sz="4200" b="1" dirty="0" err="1">
                <a:solidFill>
                  <a:srgbClr val="CD1F26"/>
                </a:solidFill>
                <a:latin typeface="Arial" panose="020B0604020202020204" pitchFamily="34" charset="0"/>
                <a:ea typeface="Verdana" panose="020B0604030504040204" pitchFamily="34" charset="0"/>
                <a:cs typeface="Arial" panose="020B0604020202020204" pitchFamily="34" charset="0"/>
              </a:rPr>
              <a:t>Schema</a:t>
            </a:r>
            <a:r>
              <a:rPr lang="tr-TR" sz="4200" b="1" dirty="0">
                <a:solidFill>
                  <a:srgbClr val="CD1F26"/>
                </a:solidFill>
                <a:latin typeface="Arial" panose="020B0604020202020204" pitchFamily="34" charset="0"/>
                <a:ea typeface="Verdana" panose="020B0604030504040204" pitchFamily="34" charset="0"/>
                <a:cs typeface="Arial" panose="020B0604020202020204" pitchFamily="34" charset="0"/>
              </a:rPr>
              <a:t> (Şema)</a:t>
            </a:r>
            <a:endParaRPr lang="en-US" sz="42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sp>
        <p:nvSpPr>
          <p:cNvPr id="17" name="Dikdörtgen 16"/>
          <p:cNvSpPr/>
          <p:nvPr/>
        </p:nvSpPr>
        <p:spPr>
          <a:xfrm>
            <a:off x="969284" y="1027819"/>
            <a:ext cx="9908525" cy="4478149"/>
          </a:xfrm>
          <a:prstGeom prst="rect">
            <a:avLst/>
          </a:prstGeom>
        </p:spPr>
        <p:txBody>
          <a:bodyPr wrap="square">
            <a:spAutoFit/>
          </a:bodyPr>
          <a:lstStyle/>
          <a:p>
            <a:pPr marL="342900" indent="-342900">
              <a:lnSpc>
                <a:spcPct val="150000"/>
              </a:lnSpc>
              <a:buFont typeface="Wingdings" panose="05000000000000000000" pitchFamily="2" charset="2"/>
              <a:buChar char="ü"/>
            </a:pPr>
            <a:r>
              <a:rPr lang="tr-TR" sz="2600" dirty="0">
                <a:solidFill>
                  <a:srgbClr val="404041"/>
                </a:solidFill>
                <a:latin typeface="Roboto"/>
              </a:rPr>
              <a:t>Sütun isimleri ve veri tipleri</a:t>
            </a:r>
          </a:p>
          <a:p>
            <a:pPr marL="342900" indent="-342900">
              <a:lnSpc>
                <a:spcPct val="150000"/>
              </a:lnSpc>
              <a:buFont typeface="Wingdings" panose="05000000000000000000" pitchFamily="2" charset="2"/>
              <a:buChar char="ü"/>
            </a:pPr>
            <a:r>
              <a:rPr lang="tr-TR" sz="2600" dirty="0" err="1">
                <a:solidFill>
                  <a:srgbClr val="404041"/>
                </a:solidFill>
                <a:latin typeface="Roboto"/>
              </a:rPr>
              <a:t>Spark</a:t>
            </a:r>
            <a:r>
              <a:rPr lang="tr-TR" sz="2600" dirty="0">
                <a:solidFill>
                  <a:srgbClr val="404041"/>
                </a:solidFill>
                <a:latin typeface="Roboto"/>
              </a:rPr>
              <a:t> ne ile karşılaşacağını bildiğinden rahat</a:t>
            </a:r>
          </a:p>
          <a:p>
            <a:pPr marL="342900" indent="-342900">
              <a:lnSpc>
                <a:spcPct val="150000"/>
              </a:lnSpc>
              <a:buFont typeface="Wingdings" panose="05000000000000000000" pitchFamily="2" charset="2"/>
              <a:buChar char="ü"/>
            </a:pPr>
            <a:r>
              <a:rPr lang="tr-TR" sz="2600" dirty="0">
                <a:solidFill>
                  <a:srgbClr val="404041"/>
                </a:solidFill>
                <a:latin typeface="Roboto"/>
              </a:rPr>
              <a:t>Yapısal olmayan API ile en büyük fark</a:t>
            </a:r>
          </a:p>
          <a:p>
            <a:pPr marL="342900" indent="-342900">
              <a:lnSpc>
                <a:spcPct val="150000"/>
              </a:lnSpc>
              <a:buFont typeface="Wingdings" panose="05000000000000000000" pitchFamily="2" charset="2"/>
              <a:buChar char="ü"/>
            </a:pPr>
            <a:r>
              <a:rPr lang="tr-TR" sz="2600" dirty="0">
                <a:solidFill>
                  <a:srgbClr val="404041"/>
                </a:solidFill>
                <a:latin typeface="Roboto"/>
              </a:rPr>
              <a:t> Kullanıcı kendi tanımlayabilir</a:t>
            </a:r>
          </a:p>
          <a:p>
            <a:pPr lvl="1">
              <a:lnSpc>
                <a:spcPct val="150000"/>
              </a:lnSpc>
            </a:pPr>
            <a:r>
              <a:rPr lang="tr-TR" sz="1200" dirty="0" err="1">
                <a:solidFill>
                  <a:srgbClr val="404041"/>
                </a:solidFill>
                <a:latin typeface="Consolas" panose="020B0609020204030204" pitchFamily="49" charset="0"/>
              </a:rPr>
              <a:t>StructType</a:t>
            </a:r>
            <a:r>
              <a:rPr lang="tr-TR" sz="1200" dirty="0">
                <a:solidFill>
                  <a:srgbClr val="404041"/>
                </a:solidFill>
                <a:latin typeface="Consolas" panose="020B0609020204030204" pitchFamily="49" charset="0"/>
              </a:rPr>
              <a:t>(</a:t>
            </a:r>
          </a:p>
          <a:p>
            <a:pPr lvl="1">
              <a:lnSpc>
                <a:spcPct val="150000"/>
              </a:lnSpc>
            </a:pPr>
            <a:r>
              <a:rPr lang="tr-TR" sz="1200" dirty="0">
                <a:solidFill>
                  <a:srgbClr val="404041"/>
                </a:solidFill>
                <a:latin typeface="Consolas" panose="020B0609020204030204" pitchFamily="49" charset="0"/>
              </a:rPr>
              <a:t>    </a:t>
            </a:r>
            <a:r>
              <a:rPr lang="tr-TR" sz="1200" dirty="0" err="1">
                <a:solidFill>
                  <a:srgbClr val="404041"/>
                </a:solidFill>
                <a:latin typeface="Consolas" panose="020B0609020204030204" pitchFamily="49" charset="0"/>
              </a:rPr>
              <a:t>StructField</a:t>
            </a:r>
            <a:r>
              <a:rPr lang="tr-TR" sz="1200" dirty="0">
                <a:solidFill>
                  <a:srgbClr val="404041"/>
                </a:solidFill>
                <a:latin typeface="Consolas" panose="020B0609020204030204" pitchFamily="49" charset="0"/>
              </a:rPr>
              <a:t>("</a:t>
            </a:r>
            <a:r>
              <a:rPr lang="tr-TR" sz="1200" dirty="0" err="1">
                <a:solidFill>
                  <a:srgbClr val="404041"/>
                </a:solidFill>
                <a:latin typeface="Consolas" panose="020B0609020204030204" pitchFamily="49" charset="0"/>
              </a:rPr>
              <a:t>sirano</a:t>
            </a:r>
            <a:r>
              <a:rPr lang="tr-TR" sz="1200" dirty="0">
                <a:solidFill>
                  <a:srgbClr val="404041"/>
                </a:solidFill>
                <a:latin typeface="Consolas" panose="020B0609020204030204" pitchFamily="49" charset="0"/>
              </a:rPr>
              <a:t>", </a:t>
            </a:r>
            <a:r>
              <a:rPr lang="tr-TR" sz="1200" dirty="0" err="1">
                <a:solidFill>
                  <a:srgbClr val="404041"/>
                </a:solidFill>
                <a:latin typeface="Consolas" panose="020B0609020204030204" pitchFamily="49" charset="0"/>
              </a:rPr>
              <a:t>IntegerType</a:t>
            </a:r>
            <a:r>
              <a:rPr lang="tr-TR" sz="1200" dirty="0">
                <a:solidFill>
                  <a:srgbClr val="404041"/>
                </a:solidFill>
                <a:latin typeface="Consolas" panose="020B0609020204030204" pitchFamily="49" charset="0"/>
              </a:rPr>
              <a:t>, </a:t>
            </a:r>
            <a:r>
              <a:rPr lang="tr-TR" sz="1200" dirty="0" err="1">
                <a:solidFill>
                  <a:srgbClr val="404041"/>
                </a:solidFill>
                <a:latin typeface="Consolas" panose="020B0609020204030204" pitchFamily="49" charset="0"/>
              </a:rPr>
              <a:t>true</a:t>
            </a:r>
            <a:r>
              <a:rPr lang="tr-TR" sz="1200" dirty="0">
                <a:solidFill>
                  <a:srgbClr val="404041"/>
                </a:solidFill>
                <a:latin typeface="Consolas" panose="020B0609020204030204" pitchFamily="49" charset="0"/>
              </a:rPr>
              <a:t>) ::</a:t>
            </a:r>
          </a:p>
          <a:p>
            <a:pPr lvl="1">
              <a:lnSpc>
                <a:spcPct val="150000"/>
              </a:lnSpc>
            </a:pPr>
            <a:r>
              <a:rPr lang="tr-TR" sz="1200" dirty="0">
                <a:solidFill>
                  <a:srgbClr val="404041"/>
                </a:solidFill>
                <a:latin typeface="Consolas" panose="020B0609020204030204" pitchFamily="49" charset="0"/>
              </a:rPr>
              <a:t>    </a:t>
            </a:r>
            <a:r>
              <a:rPr lang="tr-TR" sz="1200" dirty="0" err="1">
                <a:solidFill>
                  <a:srgbClr val="404041"/>
                </a:solidFill>
                <a:latin typeface="Consolas" panose="020B0609020204030204" pitchFamily="49" charset="0"/>
              </a:rPr>
              <a:t>StructField</a:t>
            </a:r>
            <a:r>
              <a:rPr lang="tr-TR" sz="1200" dirty="0">
                <a:solidFill>
                  <a:srgbClr val="404041"/>
                </a:solidFill>
                <a:latin typeface="Consolas" panose="020B0609020204030204" pitchFamily="49" charset="0"/>
              </a:rPr>
              <a:t>("isim", </a:t>
            </a:r>
            <a:r>
              <a:rPr lang="tr-TR" sz="1200" dirty="0" err="1">
                <a:solidFill>
                  <a:srgbClr val="404041"/>
                </a:solidFill>
                <a:latin typeface="Consolas" panose="020B0609020204030204" pitchFamily="49" charset="0"/>
              </a:rPr>
              <a:t>StringType</a:t>
            </a:r>
            <a:r>
              <a:rPr lang="tr-TR" sz="1200" dirty="0">
                <a:solidFill>
                  <a:srgbClr val="404041"/>
                </a:solidFill>
                <a:latin typeface="Consolas" panose="020B0609020204030204" pitchFamily="49" charset="0"/>
              </a:rPr>
              <a:t>, </a:t>
            </a:r>
            <a:r>
              <a:rPr lang="tr-TR" sz="1200" dirty="0" err="1">
                <a:solidFill>
                  <a:srgbClr val="404041"/>
                </a:solidFill>
                <a:latin typeface="Consolas" panose="020B0609020204030204" pitchFamily="49" charset="0"/>
              </a:rPr>
              <a:t>false</a:t>
            </a:r>
            <a:r>
              <a:rPr lang="tr-TR" sz="1200" dirty="0">
                <a:solidFill>
                  <a:srgbClr val="404041"/>
                </a:solidFill>
                <a:latin typeface="Consolas" panose="020B0609020204030204" pitchFamily="49" charset="0"/>
              </a:rPr>
              <a:t>) ::</a:t>
            </a:r>
          </a:p>
          <a:p>
            <a:pPr lvl="1">
              <a:lnSpc>
                <a:spcPct val="150000"/>
              </a:lnSpc>
            </a:pPr>
            <a:r>
              <a:rPr lang="tr-TR" sz="1200" dirty="0">
                <a:solidFill>
                  <a:srgbClr val="404041"/>
                </a:solidFill>
                <a:latin typeface="Consolas" panose="020B0609020204030204" pitchFamily="49" charset="0"/>
              </a:rPr>
              <a:t>    </a:t>
            </a:r>
            <a:r>
              <a:rPr lang="tr-TR" sz="1200" dirty="0" err="1">
                <a:solidFill>
                  <a:srgbClr val="404041"/>
                </a:solidFill>
                <a:latin typeface="Consolas" panose="020B0609020204030204" pitchFamily="49" charset="0"/>
              </a:rPr>
              <a:t>StructField</a:t>
            </a:r>
            <a:r>
              <a:rPr lang="tr-TR" sz="1200" dirty="0">
                <a:solidFill>
                  <a:srgbClr val="404041"/>
                </a:solidFill>
                <a:latin typeface="Consolas" panose="020B0609020204030204" pitchFamily="49" charset="0"/>
              </a:rPr>
              <a:t>("meslek", </a:t>
            </a:r>
            <a:r>
              <a:rPr lang="tr-TR" sz="1200" dirty="0" err="1">
                <a:solidFill>
                  <a:srgbClr val="404041"/>
                </a:solidFill>
                <a:latin typeface="Consolas" panose="020B0609020204030204" pitchFamily="49" charset="0"/>
              </a:rPr>
              <a:t>StringType</a:t>
            </a:r>
            <a:r>
              <a:rPr lang="tr-TR" sz="1200" dirty="0">
                <a:solidFill>
                  <a:srgbClr val="404041"/>
                </a:solidFill>
                <a:latin typeface="Consolas" panose="020B0609020204030204" pitchFamily="49" charset="0"/>
              </a:rPr>
              <a:t>, </a:t>
            </a:r>
            <a:r>
              <a:rPr lang="tr-TR" sz="1200" dirty="0" err="1">
                <a:solidFill>
                  <a:srgbClr val="404041"/>
                </a:solidFill>
                <a:latin typeface="Consolas" panose="020B0609020204030204" pitchFamily="49" charset="0"/>
              </a:rPr>
              <a:t>false</a:t>
            </a:r>
            <a:r>
              <a:rPr lang="tr-TR" sz="1200" dirty="0">
                <a:solidFill>
                  <a:srgbClr val="404041"/>
                </a:solidFill>
                <a:latin typeface="Consolas" panose="020B0609020204030204" pitchFamily="49" charset="0"/>
              </a:rPr>
              <a:t>) :: Nil)</a:t>
            </a:r>
          </a:p>
          <a:p>
            <a:pPr marL="342900" indent="-342900">
              <a:lnSpc>
                <a:spcPct val="150000"/>
              </a:lnSpc>
              <a:buFont typeface="Wingdings" panose="05000000000000000000" pitchFamily="2" charset="2"/>
              <a:buChar char="ü"/>
            </a:pPr>
            <a:r>
              <a:rPr lang="tr-TR" sz="2600" dirty="0">
                <a:solidFill>
                  <a:srgbClr val="404041"/>
                </a:solidFill>
                <a:latin typeface="Roboto"/>
              </a:rPr>
              <a:t>Yarı yapısal veri yüklenirken çıkarımda bulunabilir</a:t>
            </a:r>
          </a:p>
          <a:p>
            <a:pPr marL="114300" lvl="1">
              <a:lnSpc>
                <a:spcPct val="150000"/>
              </a:lnSpc>
            </a:pPr>
            <a:r>
              <a:rPr lang="tr-TR" sz="1200" dirty="0">
                <a:solidFill>
                  <a:srgbClr val="404041"/>
                </a:solidFill>
                <a:latin typeface="Consolas" panose="020B0609020204030204" pitchFamily="49" charset="0"/>
              </a:rPr>
              <a:t>	</a:t>
            </a:r>
            <a:r>
              <a:rPr lang="tr-TR" sz="1200" dirty="0" err="1">
                <a:solidFill>
                  <a:srgbClr val="404041"/>
                </a:solidFill>
                <a:latin typeface="Consolas" panose="020B0609020204030204" pitchFamily="49" charset="0"/>
              </a:rPr>
              <a:t>val</a:t>
            </a:r>
            <a:r>
              <a:rPr lang="tr-TR" sz="1200" dirty="0">
                <a:solidFill>
                  <a:srgbClr val="404041"/>
                </a:solidFill>
                <a:latin typeface="Consolas" panose="020B0609020204030204" pitchFamily="49" charset="0"/>
              </a:rPr>
              <a:t> </a:t>
            </a:r>
            <a:r>
              <a:rPr lang="tr-TR" sz="1200" dirty="0" err="1">
                <a:solidFill>
                  <a:srgbClr val="404041"/>
                </a:solidFill>
                <a:latin typeface="Consolas" panose="020B0609020204030204" pitchFamily="49" charset="0"/>
              </a:rPr>
              <a:t>dataframe</a:t>
            </a:r>
            <a:r>
              <a:rPr lang="tr-TR" sz="1200" dirty="0">
                <a:solidFill>
                  <a:srgbClr val="404041"/>
                </a:solidFill>
                <a:latin typeface="Consolas" panose="020B0609020204030204" pitchFamily="49" charset="0"/>
              </a:rPr>
              <a:t> = </a:t>
            </a:r>
            <a:r>
              <a:rPr lang="tr-TR" sz="1200" dirty="0" err="1">
                <a:solidFill>
                  <a:srgbClr val="404041"/>
                </a:solidFill>
                <a:latin typeface="Consolas" panose="020B0609020204030204" pitchFamily="49" charset="0"/>
              </a:rPr>
              <a:t>spark.read.format</a:t>
            </a:r>
            <a:r>
              <a:rPr lang="tr-TR" sz="1200" dirty="0">
                <a:solidFill>
                  <a:srgbClr val="404041"/>
                </a:solidFill>
                <a:latin typeface="Consolas" panose="020B0609020204030204" pitchFamily="49" charset="0"/>
              </a:rPr>
              <a:t>("</a:t>
            </a:r>
            <a:r>
              <a:rPr lang="tr-TR" sz="1200" dirty="0" err="1">
                <a:solidFill>
                  <a:srgbClr val="404041"/>
                </a:solidFill>
                <a:latin typeface="Consolas" panose="020B0609020204030204" pitchFamily="49" charset="0"/>
              </a:rPr>
              <a:t>csv</a:t>
            </a:r>
            <a:r>
              <a:rPr lang="tr-TR" sz="1200" dirty="0">
                <a:solidFill>
                  <a:srgbClr val="404041"/>
                </a:solidFill>
                <a:latin typeface="Consolas" panose="020B0609020204030204" pitchFamily="49" charset="0"/>
              </a:rPr>
              <a:t>").</a:t>
            </a:r>
            <a:r>
              <a:rPr lang="tr-TR" sz="1200" dirty="0" err="1">
                <a:solidFill>
                  <a:srgbClr val="404041"/>
                </a:solidFill>
                <a:latin typeface="Consolas" panose="020B0609020204030204" pitchFamily="49" charset="0"/>
              </a:rPr>
              <a:t>option</a:t>
            </a:r>
            <a:r>
              <a:rPr lang="tr-TR" sz="1200" dirty="0">
                <a:solidFill>
                  <a:srgbClr val="404041"/>
                </a:solidFill>
                <a:latin typeface="Consolas" panose="020B0609020204030204" pitchFamily="49" charset="0"/>
              </a:rPr>
              <a:t>("</a:t>
            </a:r>
            <a:r>
              <a:rPr lang="tr-TR" sz="1200" dirty="0" err="1">
                <a:solidFill>
                  <a:srgbClr val="404041"/>
                </a:solidFill>
                <a:latin typeface="Consolas" panose="020B0609020204030204" pitchFamily="49" charset="0"/>
              </a:rPr>
              <a:t>inferSchema</a:t>
            </a:r>
            <a:r>
              <a:rPr lang="tr-TR" sz="1200" dirty="0">
                <a:solidFill>
                  <a:srgbClr val="404041"/>
                </a:solidFill>
                <a:latin typeface="Consolas" panose="020B0609020204030204" pitchFamily="49" charset="0"/>
              </a:rPr>
              <a:t>","</a:t>
            </a:r>
            <a:r>
              <a:rPr lang="tr-TR" sz="1200" dirty="0" err="1">
                <a:solidFill>
                  <a:srgbClr val="404041"/>
                </a:solidFill>
                <a:latin typeface="Consolas" panose="020B0609020204030204" pitchFamily="49" charset="0"/>
              </a:rPr>
              <a:t>true</a:t>
            </a:r>
            <a:r>
              <a:rPr lang="tr-TR" sz="1200" dirty="0">
                <a:solidFill>
                  <a:srgbClr val="404041"/>
                </a:solidFill>
                <a:latin typeface="Consolas" panose="020B0609020204030204" pitchFamily="49" charset="0"/>
              </a:rPr>
              <a:t>").</a:t>
            </a:r>
            <a:r>
              <a:rPr lang="tr-TR" sz="1200" dirty="0" err="1">
                <a:solidFill>
                  <a:srgbClr val="404041"/>
                </a:solidFill>
                <a:latin typeface="Consolas" panose="020B0609020204030204" pitchFamily="49" charset="0"/>
              </a:rPr>
              <a:t>load</a:t>
            </a:r>
            <a:r>
              <a:rPr lang="tr-TR" sz="1200" dirty="0">
                <a:solidFill>
                  <a:srgbClr val="404041"/>
                </a:solidFill>
                <a:latin typeface="Consolas" panose="020B0609020204030204" pitchFamily="49" charset="0"/>
              </a:rPr>
              <a:t>("</a:t>
            </a:r>
            <a:r>
              <a:rPr lang="tr-TR" sz="1200" dirty="0" err="1">
                <a:solidFill>
                  <a:srgbClr val="404041"/>
                </a:solidFill>
                <a:latin typeface="Consolas" panose="020B0609020204030204" pitchFamily="49" charset="0"/>
              </a:rPr>
              <a:t>path</a:t>
            </a:r>
            <a:r>
              <a:rPr lang="tr-TR" sz="1200" dirty="0">
                <a:solidFill>
                  <a:srgbClr val="404041"/>
                </a:solidFill>
                <a:latin typeface="Consolas" panose="020B0609020204030204" pitchFamily="49" charset="0"/>
              </a:rPr>
              <a:t>/file.csv")</a:t>
            </a:r>
          </a:p>
        </p:txBody>
      </p:sp>
    </p:spTree>
    <p:extLst>
      <p:ext uri="{BB962C8B-B14F-4D97-AF65-F5344CB8AC3E}">
        <p14:creationId xmlns:p14="http://schemas.microsoft.com/office/powerpoint/2010/main" val="2250512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Düz Bağlayıcı 9"/>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Unvan 1"/>
          <p:cNvSpPr>
            <a:spLocks noGrp="1"/>
          </p:cNvSpPr>
          <p:nvPr>
            <p:ph type="ctrTitle"/>
          </p:nvPr>
        </p:nvSpPr>
        <p:spPr>
          <a:xfrm>
            <a:off x="1452030" y="208280"/>
            <a:ext cx="9144000" cy="675975"/>
          </a:xfrm>
        </p:spPr>
        <p:txBody>
          <a:bodyPr>
            <a:normAutofit/>
          </a:bodyPr>
          <a:lstStyle/>
          <a:p>
            <a:r>
              <a:rPr lang="tr-TR" sz="4200" b="1" dirty="0" err="1">
                <a:solidFill>
                  <a:srgbClr val="CD1F26"/>
                </a:solidFill>
                <a:latin typeface="Arial" panose="020B0604020202020204" pitchFamily="34" charset="0"/>
                <a:ea typeface="Verdana" panose="020B0604030504040204" pitchFamily="34" charset="0"/>
                <a:cs typeface="Arial" panose="020B0604020202020204" pitchFamily="34" charset="0"/>
              </a:rPr>
              <a:t>Spark</a:t>
            </a:r>
            <a:r>
              <a:rPr lang="tr-TR" sz="4200" b="1" dirty="0">
                <a:solidFill>
                  <a:srgbClr val="CD1F26"/>
                </a:solidFill>
                <a:latin typeface="Arial" panose="020B0604020202020204" pitchFamily="34" charset="0"/>
                <a:ea typeface="Verdana" panose="020B0604030504040204" pitchFamily="34" charset="0"/>
                <a:cs typeface="Arial" panose="020B0604020202020204" pitchFamily="34" charset="0"/>
              </a:rPr>
              <a:t> </a:t>
            </a:r>
            <a:r>
              <a:rPr lang="tr-TR" sz="4200" b="1" dirty="0" err="1">
                <a:solidFill>
                  <a:srgbClr val="CD1F26"/>
                </a:solidFill>
                <a:latin typeface="Arial" panose="020B0604020202020204" pitchFamily="34" charset="0"/>
                <a:ea typeface="Verdana" panose="020B0604030504040204" pitchFamily="34" charset="0"/>
                <a:cs typeface="Arial" panose="020B0604020202020204" pitchFamily="34" charset="0"/>
              </a:rPr>
              <a:t>DataFrame</a:t>
            </a:r>
            <a:endParaRPr lang="en-US" sz="42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sp>
        <p:nvSpPr>
          <p:cNvPr id="17" name="Dikdörtgen 16"/>
          <p:cNvSpPr/>
          <p:nvPr/>
        </p:nvSpPr>
        <p:spPr>
          <a:xfrm>
            <a:off x="1158668" y="577337"/>
            <a:ext cx="9908525" cy="5262979"/>
          </a:xfrm>
          <a:prstGeom prst="rect">
            <a:avLst/>
          </a:prstGeom>
        </p:spPr>
        <p:txBody>
          <a:bodyPr wrap="square">
            <a:spAutoFit/>
          </a:bodyPr>
          <a:lstStyle/>
          <a:p>
            <a:pPr marL="342900" indent="-342900">
              <a:lnSpc>
                <a:spcPct val="150000"/>
              </a:lnSpc>
              <a:buFont typeface="Wingdings" panose="05000000000000000000" pitchFamily="2" charset="2"/>
              <a:buChar char="ü"/>
            </a:pPr>
            <a:r>
              <a:rPr lang="tr-TR" sz="3200" dirty="0">
                <a:solidFill>
                  <a:srgbClr val="404041"/>
                </a:solidFill>
                <a:latin typeface="Roboto"/>
              </a:rPr>
              <a:t>Tablo</a:t>
            </a:r>
          </a:p>
          <a:p>
            <a:pPr marL="342900" indent="-342900">
              <a:lnSpc>
                <a:spcPct val="150000"/>
              </a:lnSpc>
              <a:buFont typeface="Wingdings" panose="05000000000000000000" pitchFamily="2" charset="2"/>
              <a:buChar char="ü"/>
            </a:pPr>
            <a:r>
              <a:rPr lang="tr-TR" sz="3200" dirty="0">
                <a:solidFill>
                  <a:srgbClr val="404041"/>
                </a:solidFill>
                <a:latin typeface="Roboto"/>
              </a:rPr>
              <a:t> Sütun isimleri ve türleri (şema)</a:t>
            </a:r>
          </a:p>
          <a:p>
            <a:pPr marL="342900" indent="-342900">
              <a:lnSpc>
                <a:spcPct val="150000"/>
              </a:lnSpc>
              <a:buFont typeface="Wingdings" panose="05000000000000000000" pitchFamily="2" charset="2"/>
              <a:buChar char="ü"/>
            </a:pPr>
            <a:r>
              <a:rPr lang="tr-TR" sz="3200" dirty="0">
                <a:solidFill>
                  <a:srgbClr val="404041"/>
                </a:solidFill>
                <a:latin typeface="Roboto"/>
              </a:rPr>
              <a:t>R ve </a:t>
            </a:r>
            <a:r>
              <a:rPr lang="tr-TR" sz="3200" dirty="0" err="1">
                <a:solidFill>
                  <a:srgbClr val="404041"/>
                </a:solidFill>
                <a:latin typeface="Roboto"/>
              </a:rPr>
              <a:t>Pandas</a:t>
            </a:r>
            <a:r>
              <a:rPr lang="tr-TR" sz="3200" dirty="0">
                <a:solidFill>
                  <a:srgbClr val="404041"/>
                </a:solidFill>
                <a:latin typeface="Roboto"/>
              </a:rPr>
              <a:t> </a:t>
            </a:r>
            <a:r>
              <a:rPr lang="tr-TR" sz="3200" dirty="0" err="1">
                <a:solidFill>
                  <a:srgbClr val="404041"/>
                </a:solidFill>
                <a:latin typeface="Roboto"/>
              </a:rPr>
              <a:t>DataFrame</a:t>
            </a:r>
            <a:r>
              <a:rPr lang="tr-TR" sz="3200" dirty="0">
                <a:solidFill>
                  <a:srgbClr val="404041"/>
                </a:solidFill>
                <a:latin typeface="Roboto"/>
              </a:rPr>
              <a:t> benzeri, sadece dağıtık</a:t>
            </a:r>
          </a:p>
          <a:p>
            <a:pPr marL="342900" indent="-342900">
              <a:lnSpc>
                <a:spcPct val="150000"/>
              </a:lnSpc>
              <a:buFont typeface="Wingdings" panose="05000000000000000000" pitchFamily="2" charset="2"/>
              <a:buChar char="ü"/>
            </a:pPr>
            <a:r>
              <a:rPr lang="tr-TR" sz="3200" dirty="0" err="1">
                <a:solidFill>
                  <a:srgbClr val="404041"/>
                </a:solidFill>
                <a:latin typeface="Roboto"/>
              </a:rPr>
              <a:t>Pandas</a:t>
            </a:r>
            <a:r>
              <a:rPr lang="tr-TR" sz="3200" dirty="0">
                <a:solidFill>
                  <a:srgbClr val="404041"/>
                </a:solidFill>
                <a:latin typeface="Roboto"/>
              </a:rPr>
              <a:t> ve R </a:t>
            </a:r>
            <a:r>
              <a:rPr lang="tr-TR" sz="3200" dirty="0" err="1">
                <a:solidFill>
                  <a:srgbClr val="404041"/>
                </a:solidFill>
                <a:latin typeface="Roboto"/>
              </a:rPr>
              <a:t>DataFrame’ler</a:t>
            </a:r>
            <a:r>
              <a:rPr lang="tr-TR" sz="3200" dirty="0">
                <a:solidFill>
                  <a:srgbClr val="404041"/>
                </a:solidFill>
                <a:latin typeface="Roboto"/>
              </a:rPr>
              <a:t> </a:t>
            </a:r>
            <a:r>
              <a:rPr lang="tr-TR" sz="3200" dirty="0" err="1">
                <a:solidFill>
                  <a:srgbClr val="404041"/>
                </a:solidFill>
                <a:latin typeface="Roboto"/>
              </a:rPr>
              <a:t>Spark</a:t>
            </a:r>
            <a:r>
              <a:rPr lang="tr-TR" sz="3200" dirty="0">
                <a:solidFill>
                  <a:srgbClr val="404041"/>
                </a:solidFill>
                <a:latin typeface="Roboto"/>
              </a:rPr>
              <a:t> </a:t>
            </a:r>
            <a:r>
              <a:rPr lang="tr-TR" sz="3200" dirty="0" err="1">
                <a:solidFill>
                  <a:srgbClr val="404041"/>
                </a:solidFill>
                <a:latin typeface="Roboto"/>
              </a:rPr>
              <a:t>DataFrame’e</a:t>
            </a:r>
            <a:r>
              <a:rPr lang="tr-TR" sz="3200" dirty="0">
                <a:solidFill>
                  <a:srgbClr val="404041"/>
                </a:solidFill>
                <a:latin typeface="Roboto"/>
              </a:rPr>
              <a:t> dönüşebiliyor.</a:t>
            </a:r>
          </a:p>
          <a:p>
            <a:pPr marL="342900" indent="-342900">
              <a:lnSpc>
                <a:spcPct val="150000"/>
              </a:lnSpc>
              <a:buFont typeface="Wingdings" panose="05000000000000000000" pitchFamily="2" charset="2"/>
              <a:buChar char="ü"/>
            </a:pPr>
            <a:r>
              <a:rPr lang="tr-TR" sz="3200" dirty="0" err="1">
                <a:solidFill>
                  <a:srgbClr val="404041"/>
                </a:solidFill>
                <a:latin typeface="Roboto"/>
              </a:rPr>
              <a:t>Kulanımı</a:t>
            </a:r>
            <a:r>
              <a:rPr lang="tr-TR" sz="3200" dirty="0">
                <a:solidFill>
                  <a:srgbClr val="404041"/>
                </a:solidFill>
                <a:latin typeface="Roboto"/>
              </a:rPr>
              <a:t> kolay ve tavsiye ediliyor (RDD, </a:t>
            </a:r>
            <a:r>
              <a:rPr lang="tr-TR" sz="3200" dirty="0" err="1">
                <a:solidFill>
                  <a:srgbClr val="404041"/>
                </a:solidFill>
                <a:latin typeface="Roboto"/>
              </a:rPr>
              <a:t>Dataset</a:t>
            </a:r>
            <a:r>
              <a:rPr lang="tr-TR" sz="3200" dirty="0">
                <a:solidFill>
                  <a:srgbClr val="404041"/>
                </a:solidFill>
                <a:latin typeface="Roboto"/>
              </a:rPr>
              <a:t>, </a:t>
            </a:r>
            <a:r>
              <a:rPr lang="tr-TR" sz="3200" dirty="0" err="1">
                <a:solidFill>
                  <a:srgbClr val="404041"/>
                </a:solidFill>
                <a:latin typeface="Roboto"/>
              </a:rPr>
              <a:t>SQLTable</a:t>
            </a:r>
            <a:r>
              <a:rPr lang="tr-TR" sz="3200" dirty="0">
                <a:solidFill>
                  <a:srgbClr val="404041"/>
                </a:solidFill>
                <a:latin typeface="Roboto"/>
              </a:rPr>
              <a:t>)</a:t>
            </a:r>
          </a:p>
        </p:txBody>
      </p:sp>
    </p:spTree>
    <p:extLst>
      <p:ext uri="{BB962C8B-B14F-4D97-AF65-F5344CB8AC3E}">
        <p14:creationId xmlns:p14="http://schemas.microsoft.com/office/powerpoint/2010/main" val="2138266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Düz Bağlayıcı 9"/>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Unvan 1"/>
          <p:cNvSpPr>
            <a:spLocks noGrp="1"/>
          </p:cNvSpPr>
          <p:nvPr>
            <p:ph type="ctrTitle"/>
          </p:nvPr>
        </p:nvSpPr>
        <p:spPr>
          <a:xfrm>
            <a:off x="1452030" y="208280"/>
            <a:ext cx="9144000" cy="675975"/>
          </a:xfrm>
        </p:spPr>
        <p:txBody>
          <a:bodyPr>
            <a:normAutofit/>
          </a:bodyPr>
          <a:lstStyle/>
          <a:p>
            <a:r>
              <a:rPr lang="tr-TR" sz="4200" b="1" dirty="0" err="1">
                <a:solidFill>
                  <a:srgbClr val="CD1F26"/>
                </a:solidFill>
                <a:latin typeface="Arial" panose="020B0604020202020204" pitchFamily="34" charset="0"/>
                <a:ea typeface="Verdana" panose="020B0604030504040204" pitchFamily="34" charset="0"/>
                <a:cs typeface="Arial" panose="020B0604020202020204" pitchFamily="34" charset="0"/>
              </a:rPr>
              <a:t>Spark</a:t>
            </a:r>
            <a:r>
              <a:rPr lang="tr-TR" sz="4200" b="1" dirty="0">
                <a:solidFill>
                  <a:srgbClr val="CD1F26"/>
                </a:solidFill>
                <a:latin typeface="Arial" panose="020B0604020202020204" pitchFamily="34" charset="0"/>
                <a:ea typeface="Verdana" panose="020B0604030504040204" pitchFamily="34" charset="0"/>
                <a:cs typeface="Arial" panose="020B0604020202020204" pitchFamily="34" charset="0"/>
              </a:rPr>
              <a:t> </a:t>
            </a:r>
            <a:r>
              <a:rPr lang="tr-TR" sz="4200" b="1" dirty="0" err="1">
                <a:solidFill>
                  <a:srgbClr val="CD1F26"/>
                </a:solidFill>
                <a:latin typeface="Arial" panose="020B0604020202020204" pitchFamily="34" charset="0"/>
                <a:ea typeface="Verdana" panose="020B0604030504040204" pitchFamily="34" charset="0"/>
                <a:cs typeface="Arial" panose="020B0604020202020204" pitchFamily="34" charset="0"/>
              </a:rPr>
              <a:t>Datasets</a:t>
            </a:r>
            <a:endParaRPr lang="en-US" sz="42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sp>
        <p:nvSpPr>
          <p:cNvPr id="17" name="Dikdörtgen 16"/>
          <p:cNvSpPr/>
          <p:nvPr/>
        </p:nvSpPr>
        <p:spPr>
          <a:xfrm>
            <a:off x="1452030" y="1582172"/>
            <a:ext cx="9908525" cy="3046988"/>
          </a:xfrm>
          <a:prstGeom prst="rect">
            <a:avLst/>
          </a:prstGeom>
        </p:spPr>
        <p:txBody>
          <a:bodyPr wrap="square">
            <a:spAutoFit/>
          </a:bodyPr>
          <a:lstStyle/>
          <a:p>
            <a:pPr marL="342900" indent="-342900">
              <a:lnSpc>
                <a:spcPct val="150000"/>
              </a:lnSpc>
              <a:buFont typeface="Wingdings" panose="05000000000000000000" pitchFamily="2" charset="2"/>
              <a:buChar char="ü"/>
            </a:pPr>
            <a:r>
              <a:rPr lang="tr-TR" sz="3200" dirty="0">
                <a:solidFill>
                  <a:srgbClr val="404041"/>
                </a:solidFill>
                <a:latin typeface="Roboto"/>
              </a:rPr>
              <a:t>Java ve </a:t>
            </a:r>
            <a:r>
              <a:rPr lang="tr-TR" sz="3200" dirty="0" err="1">
                <a:solidFill>
                  <a:srgbClr val="404041"/>
                </a:solidFill>
                <a:latin typeface="Roboto"/>
              </a:rPr>
              <a:t>Scala</a:t>
            </a:r>
            <a:r>
              <a:rPr lang="tr-TR" sz="3200" dirty="0">
                <a:solidFill>
                  <a:srgbClr val="404041"/>
                </a:solidFill>
                <a:latin typeface="Roboto"/>
              </a:rPr>
              <a:t> gibi derlenebilen dillere özgü</a:t>
            </a:r>
          </a:p>
          <a:p>
            <a:pPr marL="342900" indent="-342900">
              <a:lnSpc>
                <a:spcPct val="150000"/>
              </a:lnSpc>
              <a:buFont typeface="Wingdings" panose="05000000000000000000" pitchFamily="2" charset="2"/>
              <a:buChar char="ü"/>
            </a:pPr>
            <a:r>
              <a:rPr lang="tr-TR" sz="3200" dirty="0">
                <a:solidFill>
                  <a:srgbClr val="404041"/>
                </a:solidFill>
                <a:latin typeface="Roboto"/>
              </a:rPr>
              <a:t> </a:t>
            </a:r>
            <a:r>
              <a:rPr lang="tr-TR" sz="3200" dirty="0" err="1">
                <a:solidFill>
                  <a:srgbClr val="404041"/>
                </a:solidFill>
                <a:latin typeface="Roboto"/>
              </a:rPr>
              <a:t>Dataframe’e</a:t>
            </a:r>
            <a:r>
              <a:rPr lang="tr-TR" sz="3200" dirty="0">
                <a:solidFill>
                  <a:srgbClr val="404041"/>
                </a:solidFill>
                <a:latin typeface="Roboto"/>
              </a:rPr>
              <a:t> ilave olarak kullanıcı veri tipi tanımlayabiliyor (</a:t>
            </a:r>
            <a:r>
              <a:rPr lang="tr-TR" sz="3200" dirty="0" err="1">
                <a:solidFill>
                  <a:srgbClr val="404041"/>
                </a:solidFill>
                <a:latin typeface="Roboto"/>
              </a:rPr>
              <a:t>case</a:t>
            </a:r>
            <a:r>
              <a:rPr lang="tr-TR" sz="3200" dirty="0">
                <a:solidFill>
                  <a:srgbClr val="404041"/>
                </a:solidFill>
                <a:latin typeface="Roboto"/>
              </a:rPr>
              <a:t> </a:t>
            </a:r>
            <a:r>
              <a:rPr lang="tr-TR" sz="3200" dirty="0" err="1">
                <a:solidFill>
                  <a:srgbClr val="404041"/>
                </a:solidFill>
                <a:latin typeface="Roboto"/>
              </a:rPr>
              <a:t>class</a:t>
            </a:r>
            <a:r>
              <a:rPr lang="tr-TR" sz="3200" dirty="0">
                <a:solidFill>
                  <a:srgbClr val="404041"/>
                </a:solidFill>
                <a:latin typeface="Roboto"/>
              </a:rPr>
              <a:t>)</a:t>
            </a:r>
          </a:p>
          <a:p>
            <a:pPr marL="342900" indent="-342900">
              <a:lnSpc>
                <a:spcPct val="150000"/>
              </a:lnSpc>
              <a:buFont typeface="Wingdings" panose="05000000000000000000" pitchFamily="2" charset="2"/>
              <a:buChar char="ü"/>
            </a:pPr>
            <a:r>
              <a:rPr lang="tr-TR" sz="3200" dirty="0" err="1">
                <a:solidFill>
                  <a:srgbClr val="404041"/>
                </a:solidFill>
                <a:latin typeface="Roboto"/>
              </a:rPr>
              <a:t>Dataframe</a:t>
            </a:r>
            <a:r>
              <a:rPr lang="tr-TR" sz="3200" dirty="0">
                <a:solidFill>
                  <a:srgbClr val="404041"/>
                </a:solidFill>
                <a:latin typeface="Roboto"/>
              </a:rPr>
              <a:t> kullanımı daha yaygın</a:t>
            </a:r>
          </a:p>
        </p:txBody>
      </p:sp>
    </p:spTree>
    <p:extLst>
      <p:ext uri="{BB962C8B-B14F-4D97-AF65-F5344CB8AC3E}">
        <p14:creationId xmlns:p14="http://schemas.microsoft.com/office/powerpoint/2010/main" val="112783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Düz Bağlayıcı 9"/>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Unvan 1"/>
          <p:cNvSpPr>
            <a:spLocks noGrp="1"/>
          </p:cNvSpPr>
          <p:nvPr>
            <p:ph type="ctrTitle"/>
          </p:nvPr>
        </p:nvSpPr>
        <p:spPr>
          <a:xfrm>
            <a:off x="1452030" y="208280"/>
            <a:ext cx="9144000" cy="675975"/>
          </a:xfrm>
        </p:spPr>
        <p:txBody>
          <a:bodyPr>
            <a:normAutofit/>
          </a:bodyPr>
          <a:lstStyle/>
          <a:p>
            <a:r>
              <a:rPr lang="tr-TR" sz="4200" b="1" dirty="0" err="1">
                <a:solidFill>
                  <a:srgbClr val="CD1F26"/>
                </a:solidFill>
                <a:latin typeface="Arial" panose="020B0604020202020204" pitchFamily="34" charset="0"/>
                <a:ea typeface="Verdana" panose="020B0604030504040204" pitchFamily="34" charset="0"/>
                <a:cs typeface="Arial" panose="020B0604020202020204" pitchFamily="34" charset="0"/>
              </a:rPr>
              <a:t>Spark</a:t>
            </a:r>
            <a:r>
              <a:rPr lang="tr-TR" sz="4200" b="1" dirty="0">
                <a:solidFill>
                  <a:srgbClr val="CD1F26"/>
                </a:solidFill>
                <a:latin typeface="Arial" panose="020B0604020202020204" pitchFamily="34" charset="0"/>
                <a:ea typeface="Verdana" panose="020B0604030504040204" pitchFamily="34" charset="0"/>
                <a:cs typeface="Arial" panose="020B0604020202020204" pitchFamily="34" charset="0"/>
              </a:rPr>
              <a:t> </a:t>
            </a:r>
            <a:r>
              <a:rPr lang="tr-TR" sz="4200" b="1" dirty="0" err="1">
                <a:solidFill>
                  <a:srgbClr val="CD1F26"/>
                </a:solidFill>
                <a:latin typeface="Arial" panose="020B0604020202020204" pitchFamily="34" charset="0"/>
                <a:ea typeface="Verdana" panose="020B0604030504040204" pitchFamily="34" charset="0"/>
                <a:cs typeface="Arial" panose="020B0604020202020204" pitchFamily="34" charset="0"/>
              </a:rPr>
              <a:t>Partitions</a:t>
            </a:r>
            <a:endParaRPr lang="en-US" sz="42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grpSp>
        <p:nvGrpSpPr>
          <p:cNvPr id="2" name="Grup 1"/>
          <p:cNvGrpSpPr/>
          <p:nvPr/>
        </p:nvGrpSpPr>
        <p:grpSpPr>
          <a:xfrm>
            <a:off x="8522822" y="876636"/>
            <a:ext cx="641141" cy="1241197"/>
            <a:chOff x="10309476" y="347854"/>
            <a:chExt cx="641141" cy="1241197"/>
          </a:xfrm>
        </p:grpSpPr>
        <p:sp>
          <p:nvSpPr>
            <p:cNvPr id="18" name="Yamuk 17"/>
            <p:cNvSpPr/>
            <p:nvPr/>
          </p:nvSpPr>
          <p:spPr>
            <a:xfrm>
              <a:off x="10309476"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9" name="Yamuk 18"/>
            <p:cNvSpPr/>
            <p:nvPr/>
          </p:nvSpPr>
          <p:spPr>
            <a:xfrm>
              <a:off x="10782087"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0" name="Dikdörtgen 19"/>
            <p:cNvSpPr/>
            <p:nvPr/>
          </p:nvSpPr>
          <p:spPr>
            <a:xfrm>
              <a:off x="10309476" y="347854"/>
              <a:ext cx="641141" cy="1202580"/>
            </a:xfrm>
            <a:prstGeom prst="rect">
              <a:avLst/>
            </a:prstGeom>
            <a:scene3d>
              <a:camera prst="orthographicFront"/>
              <a:lightRig rig="threePt" dir="t"/>
            </a:scene3d>
            <a:sp3d>
              <a:bevelT prst="relaxedInset"/>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 name="Yuvarlatılmış Dikdörtgen 20"/>
            <p:cNvSpPr/>
            <p:nvPr/>
          </p:nvSpPr>
          <p:spPr>
            <a:xfrm>
              <a:off x="10388763" y="470819"/>
              <a:ext cx="475892" cy="21547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2" name="Düz Bağlayıcı 21"/>
            <p:cNvCxnSpPr/>
            <p:nvPr/>
          </p:nvCxnSpPr>
          <p:spPr>
            <a:xfrm>
              <a:off x="10470531" y="520357"/>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Düz Bağlayıcı 22"/>
            <p:cNvCxnSpPr/>
            <p:nvPr/>
          </p:nvCxnSpPr>
          <p:spPr>
            <a:xfrm>
              <a:off x="10470531" y="578168"/>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Düz Bağlayıcı 23"/>
            <p:cNvCxnSpPr/>
            <p:nvPr/>
          </p:nvCxnSpPr>
          <p:spPr>
            <a:xfrm>
              <a:off x="10470531" y="638996"/>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25" name="Resim 24"/>
            <p:cNvPicPr>
              <a:picLocks noChangeAspect="1"/>
            </p:cNvPicPr>
            <p:nvPr/>
          </p:nvPicPr>
          <p:blipFill rotWithShape="1">
            <a:blip r:embed="rId2" cstate="print">
              <a:extLst>
                <a:ext uri="{28A0092B-C50C-407E-A947-70E740481C1C}">
                  <a14:useLocalDpi xmlns:a14="http://schemas.microsoft.com/office/drawing/2010/main" val="0"/>
                </a:ext>
              </a:extLst>
            </a:blip>
            <a:srcRect l="9179" t="2991" r="8905" b="11611"/>
            <a:stretch/>
          </p:blipFill>
          <p:spPr>
            <a:xfrm>
              <a:off x="10388763" y="876347"/>
              <a:ext cx="503903" cy="616201"/>
            </a:xfrm>
            <a:prstGeom prst="rect">
              <a:avLst/>
            </a:prstGeom>
          </p:spPr>
        </p:pic>
      </p:grpSp>
      <p:grpSp>
        <p:nvGrpSpPr>
          <p:cNvPr id="26" name="Grup 25"/>
          <p:cNvGrpSpPr/>
          <p:nvPr/>
        </p:nvGrpSpPr>
        <p:grpSpPr>
          <a:xfrm>
            <a:off x="9413489" y="1896506"/>
            <a:ext cx="641141" cy="1241197"/>
            <a:chOff x="10309476" y="347854"/>
            <a:chExt cx="641141" cy="1241197"/>
          </a:xfrm>
        </p:grpSpPr>
        <p:sp>
          <p:nvSpPr>
            <p:cNvPr id="27" name="Yamuk 26"/>
            <p:cNvSpPr/>
            <p:nvPr/>
          </p:nvSpPr>
          <p:spPr>
            <a:xfrm>
              <a:off x="10309476"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8" name="Yamuk 27"/>
            <p:cNvSpPr/>
            <p:nvPr/>
          </p:nvSpPr>
          <p:spPr>
            <a:xfrm>
              <a:off x="10782087"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9" name="Dikdörtgen 28"/>
            <p:cNvSpPr/>
            <p:nvPr/>
          </p:nvSpPr>
          <p:spPr>
            <a:xfrm>
              <a:off x="10309476" y="347854"/>
              <a:ext cx="641141" cy="1202580"/>
            </a:xfrm>
            <a:prstGeom prst="rect">
              <a:avLst/>
            </a:prstGeom>
            <a:scene3d>
              <a:camera prst="orthographicFront"/>
              <a:lightRig rig="threePt" dir="t"/>
            </a:scene3d>
            <a:sp3d>
              <a:bevelT prst="relaxedInset"/>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0" name="Yuvarlatılmış Dikdörtgen 29"/>
            <p:cNvSpPr/>
            <p:nvPr/>
          </p:nvSpPr>
          <p:spPr>
            <a:xfrm>
              <a:off x="10388763" y="470819"/>
              <a:ext cx="475892" cy="21547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31" name="Düz Bağlayıcı 30"/>
            <p:cNvCxnSpPr/>
            <p:nvPr/>
          </p:nvCxnSpPr>
          <p:spPr>
            <a:xfrm>
              <a:off x="10470531" y="520357"/>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2" name="Düz Bağlayıcı 31"/>
            <p:cNvCxnSpPr/>
            <p:nvPr/>
          </p:nvCxnSpPr>
          <p:spPr>
            <a:xfrm>
              <a:off x="10470531" y="578168"/>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3" name="Düz Bağlayıcı 32"/>
            <p:cNvCxnSpPr/>
            <p:nvPr/>
          </p:nvCxnSpPr>
          <p:spPr>
            <a:xfrm>
              <a:off x="10470531" y="638996"/>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34" name="Resim 33"/>
            <p:cNvPicPr>
              <a:picLocks noChangeAspect="1"/>
            </p:cNvPicPr>
            <p:nvPr/>
          </p:nvPicPr>
          <p:blipFill rotWithShape="1">
            <a:blip r:embed="rId2" cstate="print">
              <a:extLst>
                <a:ext uri="{28A0092B-C50C-407E-A947-70E740481C1C}">
                  <a14:useLocalDpi xmlns:a14="http://schemas.microsoft.com/office/drawing/2010/main" val="0"/>
                </a:ext>
              </a:extLst>
            </a:blip>
            <a:srcRect l="9179" t="2991" r="8905" b="11611"/>
            <a:stretch/>
          </p:blipFill>
          <p:spPr>
            <a:xfrm>
              <a:off x="10388763" y="876347"/>
              <a:ext cx="503903" cy="616201"/>
            </a:xfrm>
            <a:prstGeom prst="rect">
              <a:avLst/>
            </a:prstGeom>
          </p:spPr>
        </p:pic>
      </p:grpSp>
      <p:grpSp>
        <p:nvGrpSpPr>
          <p:cNvPr id="35" name="Grup 34"/>
          <p:cNvGrpSpPr/>
          <p:nvPr/>
        </p:nvGrpSpPr>
        <p:grpSpPr>
          <a:xfrm>
            <a:off x="9418105" y="3314848"/>
            <a:ext cx="641141" cy="1241197"/>
            <a:chOff x="10309476" y="347854"/>
            <a:chExt cx="641141" cy="1241197"/>
          </a:xfrm>
        </p:grpSpPr>
        <p:sp>
          <p:nvSpPr>
            <p:cNvPr id="36" name="Yamuk 35"/>
            <p:cNvSpPr/>
            <p:nvPr/>
          </p:nvSpPr>
          <p:spPr>
            <a:xfrm>
              <a:off x="10309476"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7" name="Yamuk 36"/>
            <p:cNvSpPr/>
            <p:nvPr/>
          </p:nvSpPr>
          <p:spPr>
            <a:xfrm>
              <a:off x="10782087"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8" name="Dikdörtgen 37"/>
            <p:cNvSpPr/>
            <p:nvPr/>
          </p:nvSpPr>
          <p:spPr>
            <a:xfrm>
              <a:off x="10309476" y="347854"/>
              <a:ext cx="641141" cy="1202580"/>
            </a:xfrm>
            <a:prstGeom prst="rect">
              <a:avLst/>
            </a:prstGeom>
            <a:scene3d>
              <a:camera prst="orthographicFront"/>
              <a:lightRig rig="threePt" dir="t"/>
            </a:scene3d>
            <a:sp3d>
              <a:bevelT prst="relaxedInset"/>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9" name="Yuvarlatılmış Dikdörtgen 38"/>
            <p:cNvSpPr/>
            <p:nvPr/>
          </p:nvSpPr>
          <p:spPr>
            <a:xfrm>
              <a:off x="10388763" y="470819"/>
              <a:ext cx="475892" cy="21547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40" name="Düz Bağlayıcı 39"/>
            <p:cNvCxnSpPr/>
            <p:nvPr/>
          </p:nvCxnSpPr>
          <p:spPr>
            <a:xfrm>
              <a:off x="10470531" y="520357"/>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1" name="Düz Bağlayıcı 40"/>
            <p:cNvCxnSpPr/>
            <p:nvPr/>
          </p:nvCxnSpPr>
          <p:spPr>
            <a:xfrm>
              <a:off x="10470531" y="578168"/>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2" name="Düz Bağlayıcı 41"/>
            <p:cNvCxnSpPr/>
            <p:nvPr/>
          </p:nvCxnSpPr>
          <p:spPr>
            <a:xfrm>
              <a:off x="10470531" y="638996"/>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3" name="Resim 42"/>
            <p:cNvPicPr>
              <a:picLocks noChangeAspect="1"/>
            </p:cNvPicPr>
            <p:nvPr/>
          </p:nvPicPr>
          <p:blipFill rotWithShape="1">
            <a:blip r:embed="rId2" cstate="print">
              <a:extLst>
                <a:ext uri="{28A0092B-C50C-407E-A947-70E740481C1C}">
                  <a14:useLocalDpi xmlns:a14="http://schemas.microsoft.com/office/drawing/2010/main" val="0"/>
                </a:ext>
              </a:extLst>
            </a:blip>
            <a:srcRect l="9179" t="2991" r="8905" b="11611"/>
            <a:stretch/>
          </p:blipFill>
          <p:spPr>
            <a:xfrm>
              <a:off x="10388763" y="876347"/>
              <a:ext cx="503903" cy="616201"/>
            </a:xfrm>
            <a:prstGeom prst="rect">
              <a:avLst/>
            </a:prstGeom>
          </p:spPr>
        </p:pic>
      </p:grpSp>
      <p:grpSp>
        <p:nvGrpSpPr>
          <p:cNvPr id="44" name="Grup 43"/>
          <p:cNvGrpSpPr/>
          <p:nvPr/>
        </p:nvGrpSpPr>
        <p:grpSpPr>
          <a:xfrm>
            <a:off x="8553655" y="4310532"/>
            <a:ext cx="641141" cy="1241197"/>
            <a:chOff x="10309476" y="347854"/>
            <a:chExt cx="641141" cy="1241197"/>
          </a:xfrm>
        </p:grpSpPr>
        <p:sp>
          <p:nvSpPr>
            <p:cNvPr id="45" name="Yamuk 44"/>
            <p:cNvSpPr/>
            <p:nvPr/>
          </p:nvSpPr>
          <p:spPr>
            <a:xfrm>
              <a:off x="10309476"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6" name="Yamuk 45"/>
            <p:cNvSpPr/>
            <p:nvPr/>
          </p:nvSpPr>
          <p:spPr>
            <a:xfrm>
              <a:off x="10782087"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7" name="Dikdörtgen 46"/>
            <p:cNvSpPr/>
            <p:nvPr/>
          </p:nvSpPr>
          <p:spPr>
            <a:xfrm>
              <a:off x="10309476" y="347854"/>
              <a:ext cx="641141" cy="1202580"/>
            </a:xfrm>
            <a:prstGeom prst="rect">
              <a:avLst/>
            </a:prstGeom>
            <a:scene3d>
              <a:camera prst="orthographicFront"/>
              <a:lightRig rig="threePt" dir="t"/>
            </a:scene3d>
            <a:sp3d>
              <a:bevelT prst="relaxedInset"/>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8" name="Yuvarlatılmış Dikdörtgen 47"/>
            <p:cNvSpPr/>
            <p:nvPr/>
          </p:nvSpPr>
          <p:spPr>
            <a:xfrm>
              <a:off x="10388763" y="470819"/>
              <a:ext cx="475892" cy="21547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49" name="Düz Bağlayıcı 48"/>
            <p:cNvCxnSpPr/>
            <p:nvPr/>
          </p:nvCxnSpPr>
          <p:spPr>
            <a:xfrm>
              <a:off x="10470531" y="520357"/>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0" name="Düz Bağlayıcı 49"/>
            <p:cNvCxnSpPr/>
            <p:nvPr/>
          </p:nvCxnSpPr>
          <p:spPr>
            <a:xfrm>
              <a:off x="10470531" y="578168"/>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1" name="Düz Bağlayıcı 50"/>
            <p:cNvCxnSpPr/>
            <p:nvPr/>
          </p:nvCxnSpPr>
          <p:spPr>
            <a:xfrm>
              <a:off x="10470531" y="638996"/>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2" name="Resim 51"/>
            <p:cNvPicPr>
              <a:picLocks noChangeAspect="1"/>
            </p:cNvPicPr>
            <p:nvPr/>
          </p:nvPicPr>
          <p:blipFill rotWithShape="1">
            <a:blip r:embed="rId2" cstate="print">
              <a:extLst>
                <a:ext uri="{28A0092B-C50C-407E-A947-70E740481C1C}">
                  <a14:useLocalDpi xmlns:a14="http://schemas.microsoft.com/office/drawing/2010/main" val="0"/>
                </a:ext>
              </a:extLst>
            </a:blip>
            <a:srcRect l="9179" t="2991" r="8905" b="11611"/>
            <a:stretch/>
          </p:blipFill>
          <p:spPr>
            <a:xfrm>
              <a:off x="10388763" y="876347"/>
              <a:ext cx="503903" cy="616201"/>
            </a:xfrm>
            <a:prstGeom prst="rect">
              <a:avLst/>
            </a:prstGeom>
          </p:spPr>
        </p:pic>
      </p:grpSp>
      <p:graphicFrame>
        <p:nvGraphicFramePr>
          <p:cNvPr id="3" name="Tablo 2"/>
          <p:cNvGraphicFramePr>
            <a:graphicFrameLocks noGrp="1"/>
          </p:cNvGraphicFramePr>
          <p:nvPr>
            <p:extLst/>
          </p:nvPr>
        </p:nvGraphicFramePr>
        <p:xfrm>
          <a:off x="1629831" y="1875851"/>
          <a:ext cx="4047250" cy="2926080"/>
        </p:xfrm>
        <a:graphic>
          <a:graphicData uri="http://schemas.openxmlformats.org/drawingml/2006/table">
            <a:tbl>
              <a:tblPr firstRow="1" bandRow="1">
                <a:tableStyleId>{5940675A-B579-460E-94D1-54222C63F5DA}</a:tableStyleId>
              </a:tblPr>
              <a:tblGrid>
                <a:gridCol w="404725">
                  <a:extLst>
                    <a:ext uri="{9D8B030D-6E8A-4147-A177-3AD203B41FA5}">
                      <a16:colId xmlns:a16="http://schemas.microsoft.com/office/drawing/2014/main" val="20000"/>
                    </a:ext>
                  </a:extLst>
                </a:gridCol>
                <a:gridCol w="404725">
                  <a:extLst>
                    <a:ext uri="{9D8B030D-6E8A-4147-A177-3AD203B41FA5}">
                      <a16:colId xmlns:a16="http://schemas.microsoft.com/office/drawing/2014/main" val="20001"/>
                    </a:ext>
                  </a:extLst>
                </a:gridCol>
                <a:gridCol w="404725">
                  <a:extLst>
                    <a:ext uri="{9D8B030D-6E8A-4147-A177-3AD203B41FA5}">
                      <a16:colId xmlns:a16="http://schemas.microsoft.com/office/drawing/2014/main" val="20002"/>
                    </a:ext>
                  </a:extLst>
                </a:gridCol>
                <a:gridCol w="404725">
                  <a:extLst>
                    <a:ext uri="{9D8B030D-6E8A-4147-A177-3AD203B41FA5}">
                      <a16:colId xmlns:a16="http://schemas.microsoft.com/office/drawing/2014/main" val="20003"/>
                    </a:ext>
                  </a:extLst>
                </a:gridCol>
                <a:gridCol w="404725">
                  <a:extLst>
                    <a:ext uri="{9D8B030D-6E8A-4147-A177-3AD203B41FA5}">
                      <a16:colId xmlns:a16="http://schemas.microsoft.com/office/drawing/2014/main" val="20004"/>
                    </a:ext>
                  </a:extLst>
                </a:gridCol>
                <a:gridCol w="404725">
                  <a:extLst>
                    <a:ext uri="{9D8B030D-6E8A-4147-A177-3AD203B41FA5}">
                      <a16:colId xmlns:a16="http://schemas.microsoft.com/office/drawing/2014/main" val="20005"/>
                    </a:ext>
                  </a:extLst>
                </a:gridCol>
                <a:gridCol w="404725">
                  <a:extLst>
                    <a:ext uri="{9D8B030D-6E8A-4147-A177-3AD203B41FA5}">
                      <a16:colId xmlns:a16="http://schemas.microsoft.com/office/drawing/2014/main" val="20006"/>
                    </a:ext>
                  </a:extLst>
                </a:gridCol>
                <a:gridCol w="404725">
                  <a:extLst>
                    <a:ext uri="{9D8B030D-6E8A-4147-A177-3AD203B41FA5}">
                      <a16:colId xmlns:a16="http://schemas.microsoft.com/office/drawing/2014/main" val="20007"/>
                    </a:ext>
                  </a:extLst>
                </a:gridCol>
                <a:gridCol w="404725">
                  <a:extLst>
                    <a:ext uri="{9D8B030D-6E8A-4147-A177-3AD203B41FA5}">
                      <a16:colId xmlns:a16="http://schemas.microsoft.com/office/drawing/2014/main" val="20008"/>
                    </a:ext>
                  </a:extLst>
                </a:gridCol>
                <a:gridCol w="404725">
                  <a:extLst>
                    <a:ext uri="{9D8B030D-6E8A-4147-A177-3AD203B41FA5}">
                      <a16:colId xmlns:a16="http://schemas.microsoft.com/office/drawing/2014/main" val="20009"/>
                    </a:ext>
                  </a:extLst>
                </a:gridCol>
              </a:tblGrid>
              <a:tr h="290192">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r h="290192">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290192">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290192">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290192">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r h="290192">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5"/>
                  </a:ext>
                </a:extLst>
              </a:tr>
              <a:tr h="290192">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6"/>
                  </a:ext>
                </a:extLst>
              </a:tr>
              <a:tr h="290192">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7"/>
                  </a:ext>
                </a:extLst>
              </a:tr>
            </a:tbl>
          </a:graphicData>
        </a:graphic>
      </p:graphicFrame>
      <p:graphicFrame>
        <p:nvGraphicFramePr>
          <p:cNvPr id="9" name="Tablo 8"/>
          <p:cNvGraphicFramePr>
            <a:graphicFrameLocks noGrp="1"/>
          </p:cNvGraphicFramePr>
          <p:nvPr>
            <p:extLst/>
          </p:nvPr>
        </p:nvGraphicFramePr>
        <p:xfrm>
          <a:off x="3031067" y="2029194"/>
          <a:ext cx="2082800" cy="426720"/>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tblGrid>
              <a:tr h="172470">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extLst>
                  <a:ext uri="{0D108BD9-81ED-4DB2-BD59-A6C34878D82A}">
                    <a16:rowId xmlns:a16="http://schemas.microsoft.com/office/drawing/2014/main" val="10000"/>
                  </a:ext>
                </a:extLst>
              </a:tr>
              <a:tr h="172470">
                <a:tc>
                  <a:txBody>
                    <a:bodyPr/>
                    <a:lstStyle/>
                    <a:p>
                      <a:endParaRPr lang="en-US" sz="800" dirty="0"/>
                    </a:p>
                  </a:txBody>
                  <a:tcPr/>
                </a:tc>
                <a:tc>
                  <a:txBody>
                    <a:bodyPr/>
                    <a:lstStyle/>
                    <a:p>
                      <a:endParaRPr lang="en-US" sz="800"/>
                    </a:p>
                  </a:txBody>
                  <a:tcPr/>
                </a:tc>
                <a:tc>
                  <a:txBody>
                    <a:bodyPr/>
                    <a:lstStyle/>
                    <a:p>
                      <a:endParaRPr lang="en-US" sz="800" dirty="0"/>
                    </a:p>
                  </a:txBody>
                  <a:tcPr/>
                </a:tc>
                <a:tc>
                  <a:txBody>
                    <a:bodyPr/>
                    <a:lstStyle/>
                    <a:p>
                      <a:endParaRPr lang="en-US" sz="80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extLst>
                  <a:ext uri="{0D108BD9-81ED-4DB2-BD59-A6C34878D82A}">
                    <a16:rowId xmlns:a16="http://schemas.microsoft.com/office/drawing/2014/main" val="10001"/>
                  </a:ext>
                </a:extLst>
              </a:tr>
            </a:tbl>
          </a:graphicData>
        </a:graphic>
      </p:graphicFrame>
      <p:graphicFrame>
        <p:nvGraphicFramePr>
          <p:cNvPr id="53" name="Tablo 52"/>
          <p:cNvGraphicFramePr>
            <a:graphicFrameLocks noGrp="1"/>
          </p:cNvGraphicFramePr>
          <p:nvPr>
            <p:extLst/>
          </p:nvPr>
        </p:nvGraphicFramePr>
        <p:xfrm>
          <a:off x="3045454" y="2781015"/>
          <a:ext cx="2082800" cy="426720"/>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tblGrid>
              <a:tr h="172470">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extLst>
                  <a:ext uri="{0D108BD9-81ED-4DB2-BD59-A6C34878D82A}">
                    <a16:rowId xmlns:a16="http://schemas.microsoft.com/office/drawing/2014/main" val="10000"/>
                  </a:ext>
                </a:extLst>
              </a:tr>
              <a:tr h="172470">
                <a:tc>
                  <a:txBody>
                    <a:bodyPr/>
                    <a:lstStyle/>
                    <a:p>
                      <a:endParaRPr lang="en-US" sz="800" dirty="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extLst>
                  <a:ext uri="{0D108BD9-81ED-4DB2-BD59-A6C34878D82A}">
                    <a16:rowId xmlns:a16="http://schemas.microsoft.com/office/drawing/2014/main" val="10001"/>
                  </a:ext>
                </a:extLst>
              </a:tr>
            </a:tbl>
          </a:graphicData>
        </a:graphic>
      </p:graphicFrame>
      <p:graphicFrame>
        <p:nvGraphicFramePr>
          <p:cNvPr id="54" name="Tablo 53"/>
          <p:cNvGraphicFramePr>
            <a:graphicFrameLocks noGrp="1"/>
          </p:cNvGraphicFramePr>
          <p:nvPr>
            <p:extLst/>
          </p:nvPr>
        </p:nvGraphicFramePr>
        <p:xfrm>
          <a:off x="3045454" y="3536390"/>
          <a:ext cx="2082800" cy="426720"/>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tblGrid>
              <a:tr h="172470">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extLst>
                  <a:ext uri="{0D108BD9-81ED-4DB2-BD59-A6C34878D82A}">
                    <a16:rowId xmlns:a16="http://schemas.microsoft.com/office/drawing/2014/main" val="10000"/>
                  </a:ext>
                </a:extLst>
              </a:tr>
              <a:tr h="172470">
                <a:tc>
                  <a:txBody>
                    <a:bodyPr/>
                    <a:lstStyle/>
                    <a:p>
                      <a:endParaRPr lang="en-US" sz="800" dirty="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extLst>
                  <a:ext uri="{0D108BD9-81ED-4DB2-BD59-A6C34878D82A}">
                    <a16:rowId xmlns:a16="http://schemas.microsoft.com/office/drawing/2014/main" val="10001"/>
                  </a:ext>
                </a:extLst>
              </a:tr>
            </a:tbl>
          </a:graphicData>
        </a:graphic>
      </p:graphicFrame>
      <p:graphicFrame>
        <p:nvGraphicFramePr>
          <p:cNvPr id="55" name="Tablo 54"/>
          <p:cNvGraphicFramePr>
            <a:graphicFrameLocks noGrp="1"/>
          </p:cNvGraphicFramePr>
          <p:nvPr>
            <p:extLst/>
          </p:nvPr>
        </p:nvGraphicFramePr>
        <p:xfrm>
          <a:off x="3031067" y="4220484"/>
          <a:ext cx="2082800" cy="426720"/>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tblGrid>
              <a:tr h="172470">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extLst>
                  <a:ext uri="{0D108BD9-81ED-4DB2-BD59-A6C34878D82A}">
                    <a16:rowId xmlns:a16="http://schemas.microsoft.com/office/drawing/2014/main" val="10000"/>
                  </a:ext>
                </a:extLst>
              </a:tr>
              <a:tr h="172470">
                <a:tc>
                  <a:txBody>
                    <a:bodyPr/>
                    <a:lstStyle/>
                    <a:p>
                      <a:endParaRPr lang="en-US" sz="800" dirty="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extLst>
                  <a:ext uri="{0D108BD9-81ED-4DB2-BD59-A6C34878D82A}">
                    <a16:rowId xmlns:a16="http://schemas.microsoft.com/office/drawing/2014/main" val="10001"/>
                  </a:ext>
                </a:extLst>
              </a:tr>
            </a:tbl>
          </a:graphicData>
        </a:graphic>
      </p:graphicFrame>
      <p:sp>
        <p:nvSpPr>
          <p:cNvPr id="56" name="Metin kutusu 55"/>
          <p:cNvSpPr txBox="1"/>
          <p:nvPr/>
        </p:nvSpPr>
        <p:spPr>
          <a:xfrm>
            <a:off x="1629832" y="1477926"/>
            <a:ext cx="4047250" cy="369332"/>
          </a:xfrm>
          <a:prstGeom prst="rect">
            <a:avLst/>
          </a:prstGeom>
          <a:noFill/>
        </p:spPr>
        <p:txBody>
          <a:bodyPr wrap="square" rtlCol="0">
            <a:spAutoFit/>
          </a:bodyPr>
          <a:lstStyle/>
          <a:p>
            <a:r>
              <a:rPr lang="tr-TR" dirty="0" err="1"/>
              <a:t>DataFrame</a:t>
            </a:r>
            <a:r>
              <a:rPr lang="tr-TR" dirty="0"/>
              <a:t> Milyar Satır</a:t>
            </a:r>
            <a:endParaRPr lang="en-US" dirty="0"/>
          </a:p>
        </p:txBody>
      </p:sp>
      <p:sp>
        <p:nvSpPr>
          <p:cNvPr id="57" name="Dikdörtgen 56"/>
          <p:cNvSpPr/>
          <p:nvPr/>
        </p:nvSpPr>
        <p:spPr>
          <a:xfrm>
            <a:off x="398756" y="5357208"/>
            <a:ext cx="5163844" cy="369332"/>
          </a:xfrm>
          <a:prstGeom prst="rect">
            <a:avLst/>
          </a:prstGeom>
        </p:spPr>
        <p:txBody>
          <a:bodyPr wrap="square">
            <a:spAutoFit/>
          </a:bodyPr>
          <a:lstStyle/>
          <a:p>
            <a:r>
              <a:rPr lang="tr-TR" dirty="0"/>
              <a:t>P</a:t>
            </a:r>
            <a:r>
              <a:rPr lang="en-US" dirty="0" err="1"/>
              <a:t>artition</a:t>
            </a:r>
            <a:r>
              <a:rPr lang="tr-TR" dirty="0"/>
              <a:t>:</a:t>
            </a:r>
            <a:r>
              <a:rPr lang="en-US" dirty="0"/>
              <a:t> </a:t>
            </a:r>
            <a:r>
              <a:rPr lang="tr-TR" dirty="0"/>
              <a:t>bir fiziksel makinede bulunan satır grubu.</a:t>
            </a:r>
            <a:endParaRPr lang="en-US" dirty="0"/>
          </a:p>
        </p:txBody>
      </p:sp>
    </p:spTree>
    <p:extLst>
      <p:ext uri="{BB962C8B-B14F-4D97-AF65-F5344CB8AC3E}">
        <p14:creationId xmlns:p14="http://schemas.microsoft.com/office/powerpoint/2010/main" val="576607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repeatCount="indefinite" accel="50000" decel="50000" fill="hold" nodeType="clickEffect">
                                  <p:stCondLst>
                                    <p:cond delay="0"/>
                                  </p:stCondLst>
                                  <p:childTnLst>
                                    <p:animMotion origin="layout" path="M -0.00013 -1.85185E-6 L 0.38881 -0.10856 " pathEditMode="relative" ptsTypes="AA">
                                      <p:cBhvr>
                                        <p:cTn id="6" dur="2000" fill="hold"/>
                                        <p:tgtEl>
                                          <p:spTgt spid="9"/>
                                        </p:tgtEl>
                                        <p:attrNameLst>
                                          <p:attrName>ppt_x</p:attrName>
                                          <p:attrName>ppt_y</p:attrName>
                                        </p:attrNameLst>
                                      </p:cBhvr>
                                    </p:animMotion>
                                  </p:childTnLst>
                                </p:cTn>
                              </p:par>
                              <p:par>
                                <p:cTn id="7" presetID="0" presetClass="path" presetSubtype="0" repeatCount="indefinite" accel="50000" decel="50000" fill="hold" nodeType="withEffect">
                                  <p:stCondLst>
                                    <p:cond delay="0"/>
                                  </p:stCondLst>
                                  <p:childTnLst>
                                    <p:animMotion origin="layout" path="M -0.00795 0.0044 L 0.46432 -0.05115 " pathEditMode="relative" ptsTypes="AA">
                                      <p:cBhvr>
                                        <p:cTn id="8" dur="2000" fill="hold"/>
                                        <p:tgtEl>
                                          <p:spTgt spid="53"/>
                                        </p:tgtEl>
                                        <p:attrNameLst>
                                          <p:attrName>ppt_x</p:attrName>
                                          <p:attrName>ppt_y</p:attrName>
                                        </p:attrNameLst>
                                      </p:cBhvr>
                                    </p:animMotion>
                                  </p:childTnLst>
                                </p:cTn>
                              </p:par>
                              <p:par>
                                <p:cTn id="9" presetID="0" presetClass="path" presetSubtype="0" repeatCount="indefinite" accel="50000" decel="50000" fill="hold" nodeType="withEffect">
                                  <p:stCondLst>
                                    <p:cond delay="0"/>
                                  </p:stCondLst>
                                  <p:childTnLst>
                                    <p:animMotion origin="layout" path="M -0.00547 -0.00324 L 0.46263 0.03194 " pathEditMode="relative" ptsTypes="AA">
                                      <p:cBhvr>
                                        <p:cTn id="10" dur="2000" fill="hold"/>
                                        <p:tgtEl>
                                          <p:spTgt spid="54"/>
                                        </p:tgtEl>
                                        <p:attrNameLst>
                                          <p:attrName>ppt_x</p:attrName>
                                          <p:attrName>ppt_y</p:attrName>
                                        </p:attrNameLst>
                                      </p:cBhvr>
                                    </p:animMotion>
                                  </p:childTnLst>
                                </p:cTn>
                              </p:par>
                              <p:par>
                                <p:cTn id="11" presetID="0" presetClass="path" presetSubtype="0" repeatCount="indefinite" accel="50000" decel="50000" fill="hold" nodeType="withEffect">
                                  <p:stCondLst>
                                    <p:cond delay="0"/>
                                  </p:stCondLst>
                                  <p:childTnLst>
                                    <p:animMotion origin="layout" path="M -0.00104 -0.00185 L 0.39206 0.0875 " pathEditMode="relative" ptsTypes="AA">
                                      <p:cBhvr>
                                        <p:cTn id="12" dur="2000" fill="hold"/>
                                        <p:tgtEl>
                                          <p:spTgt spid="5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Düz Bağlayıcı 9"/>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Unvan 1"/>
          <p:cNvSpPr>
            <a:spLocks noGrp="1"/>
          </p:cNvSpPr>
          <p:nvPr>
            <p:ph type="ctrTitle"/>
          </p:nvPr>
        </p:nvSpPr>
        <p:spPr>
          <a:xfrm>
            <a:off x="1452030" y="208280"/>
            <a:ext cx="9144000" cy="675975"/>
          </a:xfrm>
        </p:spPr>
        <p:txBody>
          <a:bodyPr>
            <a:normAutofit/>
          </a:bodyPr>
          <a:lstStyle/>
          <a:p>
            <a:r>
              <a:rPr lang="tr-TR" sz="4200" b="1" dirty="0" err="1">
                <a:solidFill>
                  <a:srgbClr val="CD1F26"/>
                </a:solidFill>
                <a:latin typeface="Arial" panose="020B0604020202020204" pitchFamily="34" charset="0"/>
                <a:ea typeface="Verdana" panose="020B0604030504040204" pitchFamily="34" charset="0"/>
                <a:cs typeface="Arial" panose="020B0604020202020204" pitchFamily="34" charset="0"/>
              </a:rPr>
              <a:t>Spark</a:t>
            </a:r>
            <a:r>
              <a:rPr lang="tr-TR" sz="4200" b="1" dirty="0">
                <a:solidFill>
                  <a:srgbClr val="CD1F26"/>
                </a:solidFill>
                <a:latin typeface="Arial" panose="020B0604020202020204" pitchFamily="34" charset="0"/>
                <a:ea typeface="Verdana" panose="020B0604030504040204" pitchFamily="34" charset="0"/>
                <a:cs typeface="Arial" panose="020B0604020202020204" pitchFamily="34" charset="0"/>
              </a:rPr>
              <a:t> Çalışma Planı</a:t>
            </a:r>
            <a:endParaRPr lang="en-US" sz="42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sp>
        <p:nvSpPr>
          <p:cNvPr id="17" name="Dikdörtgen 16"/>
          <p:cNvSpPr/>
          <p:nvPr/>
        </p:nvSpPr>
        <p:spPr>
          <a:xfrm>
            <a:off x="1452030" y="1582172"/>
            <a:ext cx="9908525" cy="3046988"/>
          </a:xfrm>
          <a:prstGeom prst="rect">
            <a:avLst/>
          </a:prstGeom>
        </p:spPr>
        <p:txBody>
          <a:bodyPr wrap="square">
            <a:spAutoFit/>
          </a:bodyPr>
          <a:lstStyle/>
          <a:p>
            <a:pPr marL="342900" indent="-342900">
              <a:lnSpc>
                <a:spcPct val="150000"/>
              </a:lnSpc>
              <a:buFont typeface="Wingdings" panose="05000000000000000000" pitchFamily="2" charset="2"/>
              <a:buChar char="ü"/>
            </a:pPr>
            <a:r>
              <a:rPr lang="tr-TR" sz="3200" dirty="0">
                <a:solidFill>
                  <a:srgbClr val="404041"/>
                </a:solidFill>
                <a:latin typeface="Roboto"/>
              </a:rPr>
              <a:t>Kodunu yaz</a:t>
            </a:r>
          </a:p>
          <a:p>
            <a:pPr marL="342900" indent="-342900">
              <a:lnSpc>
                <a:spcPct val="150000"/>
              </a:lnSpc>
              <a:buFont typeface="Wingdings" panose="05000000000000000000" pitchFamily="2" charset="2"/>
              <a:buChar char="ü"/>
            </a:pPr>
            <a:r>
              <a:rPr lang="tr-TR" sz="3200" dirty="0">
                <a:solidFill>
                  <a:srgbClr val="404041"/>
                </a:solidFill>
                <a:latin typeface="Roboto"/>
              </a:rPr>
              <a:t>Geçerli bir kod ise </a:t>
            </a:r>
            <a:r>
              <a:rPr lang="tr-TR" sz="3200" dirty="0" err="1">
                <a:solidFill>
                  <a:srgbClr val="404041"/>
                </a:solidFill>
                <a:latin typeface="Roboto"/>
              </a:rPr>
              <a:t>Spark</a:t>
            </a:r>
            <a:r>
              <a:rPr lang="tr-TR" sz="3200" dirty="0">
                <a:solidFill>
                  <a:srgbClr val="404041"/>
                </a:solidFill>
                <a:latin typeface="Roboto"/>
              </a:rPr>
              <a:t> mantıksal plan oluşturur</a:t>
            </a:r>
          </a:p>
          <a:p>
            <a:pPr marL="342900" indent="-342900">
              <a:lnSpc>
                <a:spcPct val="150000"/>
              </a:lnSpc>
              <a:buFont typeface="Wingdings" panose="05000000000000000000" pitchFamily="2" charset="2"/>
              <a:buChar char="ü"/>
            </a:pPr>
            <a:r>
              <a:rPr lang="tr-TR" sz="3200" dirty="0" err="1">
                <a:solidFill>
                  <a:srgbClr val="404041"/>
                </a:solidFill>
                <a:latin typeface="Roboto"/>
              </a:rPr>
              <a:t>Spark</a:t>
            </a:r>
            <a:r>
              <a:rPr lang="tr-TR" sz="3200" dirty="0">
                <a:solidFill>
                  <a:srgbClr val="404041"/>
                </a:solidFill>
                <a:latin typeface="Roboto"/>
              </a:rPr>
              <a:t> mantıksal planı fiziksel plana çevirir</a:t>
            </a:r>
          </a:p>
          <a:p>
            <a:pPr marL="342900" indent="-342900">
              <a:lnSpc>
                <a:spcPct val="150000"/>
              </a:lnSpc>
              <a:buFont typeface="Wingdings" panose="05000000000000000000" pitchFamily="2" charset="2"/>
              <a:buChar char="ü"/>
            </a:pPr>
            <a:r>
              <a:rPr lang="tr-TR" sz="3200" dirty="0" err="1">
                <a:solidFill>
                  <a:srgbClr val="404041"/>
                </a:solidFill>
                <a:latin typeface="Roboto"/>
              </a:rPr>
              <a:t>Spark</a:t>
            </a:r>
            <a:r>
              <a:rPr lang="tr-TR" sz="3200" dirty="0">
                <a:solidFill>
                  <a:srgbClr val="404041"/>
                </a:solidFill>
                <a:latin typeface="Roboto"/>
              </a:rPr>
              <a:t> fiziksel planı </a:t>
            </a:r>
            <a:r>
              <a:rPr lang="tr-TR" sz="3200" dirty="0" err="1">
                <a:solidFill>
                  <a:srgbClr val="404041"/>
                </a:solidFill>
                <a:latin typeface="Roboto"/>
              </a:rPr>
              <a:t>cluster</a:t>
            </a:r>
            <a:r>
              <a:rPr lang="tr-TR" sz="3200" dirty="0">
                <a:solidFill>
                  <a:srgbClr val="404041"/>
                </a:solidFill>
                <a:latin typeface="Roboto"/>
              </a:rPr>
              <a:t> üzerinde icra eder.</a:t>
            </a:r>
          </a:p>
        </p:txBody>
      </p:sp>
    </p:spTree>
    <p:extLst>
      <p:ext uri="{BB962C8B-B14F-4D97-AF65-F5344CB8AC3E}">
        <p14:creationId xmlns:p14="http://schemas.microsoft.com/office/powerpoint/2010/main" val="3888454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Düz Bağlayıcı 9"/>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Unvan 1"/>
          <p:cNvSpPr>
            <a:spLocks noGrp="1"/>
          </p:cNvSpPr>
          <p:nvPr>
            <p:ph type="ctrTitle"/>
          </p:nvPr>
        </p:nvSpPr>
        <p:spPr>
          <a:xfrm>
            <a:off x="1452030" y="106840"/>
            <a:ext cx="9144000" cy="675975"/>
          </a:xfrm>
        </p:spPr>
        <p:txBody>
          <a:bodyPr>
            <a:normAutofit/>
          </a:bodyPr>
          <a:lstStyle/>
          <a:p>
            <a:r>
              <a:rPr lang="tr-TR" sz="4200" b="1" dirty="0">
                <a:solidFill>
                  <a:srgbClr val="CD1F26"/>
                </a:solidFill>
                <a:latin typeface="Arial" panose="020B0604020202020204" pitchFamily="34" charset="0"/>
                <a:ea typeface="Verdana" panose="020B0604030504040204" pitchFamily="34" charset="0"/>
                <a:cs typeface="Arial" panose="020B0604020202020204" pitchFamily="34" charset="0"/>
              </a:rPr>
              <a:t>Mantıksal Plan</a:t>
            </a:r>
            <a:endParaRPr lang="en-US" sz="42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grpSp>
        <p:nvGrpSpPr>
          <p:cNvPr id="19" name="Grup 18"/>
          <p:cNvGrpSpPr/>
          <p:nvPr/>
        </p:nvGrpSpPr>
        <p:grpSpPr>
          <a:xfrm>
            <a:off x="228596" y="948958"/>
            <a:ext cx="3975917" cy="1569990"/>
            <a:chOff x="228596" y="1444516"/>
            <a:chExt cx="3975917" cy="1569990"/>
          </a:xfrm>
        </p:grpSpPr>
        <p:grpSp>
          <p:nvGrpSpPr>
            <p:cNvPr id="9" name="Grup 8"/>
            <p:cNvGrpSpPr/>
            <p:nvPr/>
          </p:nvGrpSpPr>
          <p:grpSpPr>
            <a:xfrm>
              <a:off x="228596" y="1808704"/>
              <a:ext cx="3975917" cy="1205802"/>
              <a:chOff x="228596" y="1808704"/>
              <a:chExt cx="3975917" cy="1205802"/>
            </a:xfrm>
          </p:grpSpPr>
          <p:sp>
            <p:nvSpPr>
              <p:cNvPr id="3" name="Akış Çizelgesi: Kart 2"/>
              <p:cNvSpPr/>
              <p:nvPr/>
            </p:nvSpPr>
            <p:spPr>
              <a:xfrm>
                <a:off x="228596" y="1808704"/>
                <a:ext cx="3975917" cy="1205802"/>
              </a:xfrm>
              <a:prstGeom prst="flowChartPunchedCar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Dikdörtgen 1"/>
              <p:cNvSpPr/>
              <p:nvPr/>
            </p:nvSpPr>
            <p:spPr>
              <a:xfrm>
                <a:off x="316033" y="2075787"/>
                <a:ext cx="3801041" cy="938719"/>
              </a:xfrm>
              <a:prstGeom prst="rect">
                <a:avLst/>
              </a:prstGeom>
            </p:spPr>
            <p:txBody>
              <a:bodyPr wrap="none">
                <a:spAutoFit/>
              </a:bodyPr>
              <a:lstStyle/>
              <a:p>
                <a:r>
                  <a:rPr lang="en-US" sz="1100" dirty="0" err="1">
                    <a:latin typeface="Consolas" panose="020B0609020204030204" pitchFamily="49" charset="0"/>
                  </a:rPr>
                  <a:t>val</a:t>
                </a:r>
                <a:r>
                  <a:rPr lang="en-US" sz="1100" dirty="0">
                    <a:latin typeface="Consolas" panose="020B0609020204030204" pitchFamily="49" charset="0"/>
                  </a:rPr>
                  <a:t> </a:t>
                </a:r>
                <a:r>
                  <a:rPr lang="en-US" sz="1100" dirty="0" err="1">
                    <a:latin typeface="Consolas" panose="020B0609020204030204" pitchFamily="49" charset="0"/>
                  </a:rPr>
                  <a:t>df</a:t>
                </a:r>
                <a:r>
                  <a:rPr lang="en-US" sz="1100" dirty="0">
                    <a:latin typeface="Consolas" panose="020B0609020204030204" pitchFamily="49" charset="0"/>
                  </a:rPr>
                  <a:t> = </a:t>
                </a:r>
                <a:r>
                  <a:rPr lang="en-US" sz="1100" dirty="0" err="1">
                    <a:latin typeface="Consolas" panose="020B0609020204030204" pitchFamily="49" charset="0"/>
                  </a:rPr>
                  <a:t>spark.read.format</a:t>
                </a:r>
                <a:r>
                  <a:rPr lang="en-US" sz="1100" dirty="0">
                    <a:latin typeface="Consolas" panose="020B0609020204030204" pitchFamily="49" charset="0"/>
                  </a:rPr>
                  <a:t>("csv").load("path")</a:t>
                </a:r>
                <a:endParaRPr lang="tr-TR" sz="1100" dirty="0">
                  <a:latin typeface="Consolas" panose="020B0609020204030204" pitchFamily="49" charset="0"/>
                </a:endParaRPr>
              </a:p>
              <a:p>
                <a:r>
                  <a:rPr lang="tr-TR" sz="1100" dirty="0" err="1">
                    <a:solidFill>
                      <a:srgbClr val="404041"/>
                    </a:solidFill>
                    <a:latin typeface="Consolas" panose="020B0609020204030204" pitchFamily="49" charset="0"/>
                  </a:rPr>
                  <a:t>val</a:t>
                </a:r>
                <a:r>
                  <a:rPr lang="tr-TR" sz="1100" dirty="0">
                    <a:solidFill>
                      <a:srgbClr val="404041"/>
                    </a:solidFill>
                    <a:latin typeface="Consolas" panose="020B0609020204030204" pitchFamily="49" charset="0"/>
                  </a:rPr>
                  <a:t> df2 = </a:t>
                </a:r>
                <a:r>
                  <a:rPr lang="tr-TR" sz="1100" dirty="0" err="1">
                    <a:latin typeface="Consolas" panose="020B0609020204030204" pitchFamily="49" charset="0"/>
                  </a:rPr>
                  <a:t>df.withColumn</a:t>
                </a:r>
                <a:r>
                  <a:rPr lang="tr-TR" sz="1100" dirty="0">
                    <a:latin typeface="Consolas" panose="020B0609020204030204" pitchFamily="49" charset="0"/>
                  </a:rPr>
                  <a:t>("</a:t>
                </a:r>
                <a:r>
                  <a:rPr lang="tr-TR" sz="1100" dirty="0" err="1">
                    <a:latin typeface="Consolas" panose="020B0609020204030204" pitchFamily="49" charset="0"/>
                  </a:rPr>
                  <a:t>Yil</a:t>
                </a:r>
                <a:r>
                  <a:rPr lang="tr-TR" sz="1100" dirty="0">
                    <a:latin typeface="Consolas" panose="020B0609020204030204" pitchFamily="49" charset="0"/>
                  </a:rPr>
                  <a:t>", </a:t>
                </a:r>
                <a:r>
                  <a:rPr lang="tr-TR" sz="1100" b="1" dirty="0" err="1">
                    <a:latin typeface="Consolas" panose="020B0609020204030204" pitchFamily="49" charset="0"/>
                  </a:rPr>
                  <a:t>year</a:t>
                </a:r>
                <a:r>
                  <a:rPr lang="tr-TR" sz="1100" dirty="0">
                    <a:latin typeface="Consolas" panose="020B0609020204030204" pitchFamily="49" charset="0"/>
                  </a:rPr>
                  <a:t>($"Tarih"))</a:t>
                </a:r>
              </a:p>
              <a:p>
                <a:r>
                  <a:rPr lang="tr-TR" sz="1100" dirty="0" err="1">
                    <a:solidFill>
                      <a:srgbClr val="404041"/>
                    </a:solidFill>
                    <a:latin typeface="Consolas" panose="020B0609020204030204" pitchFamily="49" charset="0"/>
                  </a:rPr>
                  <a:t>val</a:t>
                </a:r>
                <a:r>
                  <a:rPr lang="tr-TR" sz="1100" dirty="0">
                    <a:solidFill>
                      <a:srgbClr val="404041"/>
                    </a:solidFill>
                    <a:latin typeface="Consolas" panose="020B0609020204030204" pitchFamily="49" charset="0"/>
                  </a:rPr>
                  <a:t> df3 = </a:t>
                </a:r>
                <a:r>
                  <a:rPr lang="tr-TR" sz="1100" dirty="0">
                    <a:latin typeface="Consolas" panose="020B0609020204030204" pitchFamily="49" charset="0"/>
                  </a:rPr>
                  <a:t>df2.withColumn("Ay", </a:t>
                </a:r>
                <a:r>
                  <a:rPr lang="tr-TR" sz="1100" b="1" dirty="0" err="1">
                    <a:latin typeface="Consolas" panose="020B0609020204030204" pitchFamily="49" charset="0"/>
                  </a:rPr>
                  <a:t>month</a:t>
                </a:r>
                <a:r>
                  <a:rPr lang="tr-TR" sz="1100" dirty="0">
                    <a:latin typeface="Consolas" panose="020B0609020204030204" pitchFamily="49" charset="0"/>
                  </a:rPr>
                  <a:t>($"Tarih"))</a:t>
                </a:r>
              </a:p>
              <a:p>
                <a:r>
                  <a:rPr lang="tr-TR" sz="1100" dirty="0">
                    <a:solidFill>
                      <a:srgbClr val="404041"/>
                    </a:solidFill>
                    <a:latin typeface="Consolas" panose="020B0609020204030204" pitchFamily="49" charset="0"/>
                  </a:rPr>
                  <a:t>df3.show()</a:t>
                </a:r>
              </a:p>
              <a:p>
                <a:endParaRPr lang="en-US" sz="1100" dirty="0">
                  <a:latin typeface="Consolas" panose="020B0609020204030204" pitchFamily="49" charset="0"/>
                </a:endParaRPr>
              </a:p>
            </p:txBody>
          </p:sp>
        </p:grpSp>
        <p:sp>
          <p:nvSpPr>
            <p:cNvPr id="18" name="Unvan 1"/>
            <p:cNvSpPr txBox="1">
              <a:spLocks/>
            </p:cNvSpPr>
            <p:nvPr/>
          </p:nvSpPr>
          <p:spPr>
            <a:xfrm>
              <a:off x="1092739" y="1444516"/>
              <a:ext cx="2247627" cy="328696"/>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1800" b="1" dirty="0">
                  <a:solidFill>
                    <a:srgbClr val="CD1F26"/>
                  </a:solidFill>
                  <a:latin typeface="Arial" panose="020B0604020202020204" pitchFamily="34" charset="0"/>
                  <a:ea typeface="Verdana" panose="020B0604030504040204" pitchFamily="34" charset="0"/>
                  <a:cs typeface="Arial" panose="020B0604020202020204" pitchFamily="34" charset="0"/>
                </a:rPr>
                <a:t>Kullanıcı kodu</a:t>
              </a:r>
              <a:endParaRPr lang="en-US" sz="18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grpSp>
      <p:sp>
        <p:nvSpPr>
          <p:cNvPr id="20" name="Sağ Ok 19"/>
          <p:cNvSpPr/>
          <p:nvPr/>
        </p:nvSpPr>
        <p:spPr>
          <a:xfrm>
            <a:off x="4411614" y="1712773"/>
            <a:ext cx="858680" cy="35808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57" name="Grup 56"/>
          <p:cNvGrpSpPr/>
          <p:nvPr/>
        </p:nvGrpSpPr>
        <p:grpSpPr>
          <a:xfrm>
            <a:off x="1452030" y="3605760"/>
            <a:ext cx="2247627" cy="2067025"/>
            <a:chOff x="4768782" y="709729"/>
            <a:chExt cx="2247627" cy="2067025"/>
          </a:xfrm>
        </p:grpSpPr>
        <p:grpSp>
          <p:nvGrpSpPr>
            <p:cNvPr id="45" name="Grup 44"/>
            <p:cNvGrpSpPr/>
            <p:nvPr/>
          </p:nvGrpSpPr>
          <p:grpSpPr>
            <a:xfrm>
              <a:off x="5572627" y="1326346"/>
              <a:ext cx="680980" cy="1450408"/>
              <a:chOff x="5542482" y="1113306"/>
              <a:chExt cx="680980" cy="1450408"/>
            </a:xfrm>
          </p:grpSpPr>
          <p:sp>
            <p:nvSpPr>
              <p:cNvPr id="21" name="Dikdörtgen 20"/>
              <p:cNvSpPr/>
              <p:nvPr/>
            </p:nvSpPr>
            <p:spPr>
              <a:xfrm>
                <a:off x="5556738" y="1113306"/>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ikdörtgen 21"/>
              <p:cNvSpPr/>
              <p:nvPr/>
            </p:nvSpPr>
            <p:spPr>
              <a:xfrm>
                <a:off x="6052640" y="1113306"/>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Dikdörtgen 23"/>
              <p:cNvSpPr/>
              <p:nvPr/>
            </p:nvSpPr>
            <p:spPr>
              <a:xfrm>
                <a:off x="6052640" y="1528977"/>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Dikdörtgen 24"/>
              <p:cNvSpPr/>
              <p:nvPr/>
            </p:nvSpPr>
            <p:spPr>
              <a:xfrm>
                <a:off x="6052640" y="1938929"/>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ikdörtgen 25"/>
              <p:cNvSpPr/>
              <p:nvPr/>
            </p:nvSpPr>
            <p:spPr>
              <a:xfrm>
                <a:off x="6052640" y="2354600"/>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kış Çizelgesi: Manyetik Disk 26"/>
              <p:cNvSpPr/>
              <p:nvPr/>
            </p:nvSpPr>
            <p:spPr>
              <a:xfrm>
                <a:off x="5542482" y="2309834"/>
                <a:ext cx="170822" cy="25388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Düz Ok Bağlayıcısı 28"/>
              <p:cNvCxnSpPr>
                <a:stCxn id="21" idx="2"/>
                <a:endCxn id="24" idx="1"/>
              </p:cNvCxnSpPr>
              <p:nvPr/>
            </p:nvCxnSpPr>
            <p:spPr>
              <a:xfrm>
                <a:off x="5642149" y="1277654"/>
                <a:ext cx="410491" cy="333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Düz Ok Bağlayıcısı 32"/>
              <p:cNvCxnSpPr>
                <a:stCxn id="22" idx="2"/>
                <a:endCxn id="24" idx="0"/>
              </p:cNvCxnSpPr>
              <p:nvPr/>
            </p:nvCxnSpPr>
            <p:spPr>
              <a:xfrm>
                <a:off x="6138051" y="1277654"/>
                <a:ext cx="0" cy="25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Düz Ok Bağlayıcısı 34"/>
              <p:cNvCxnSpPr>
                <a:stCxn id="24" idx="2"/>
                <a:endCxn id="25" idx="0"/>
              </p:cNvCxnSpPr>
              <p:nvPr/>
            </p:nvCxnSpPr>
            <p:spPr>
              <a:xfrm>
                <a:off x="6138051" y="1693325"/>
                <a:ext cx="0" cy="245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Düz Ok Bağlayıcısı 36"/>
              <p:cNvCxnSpPr>
                <a:stCxn id="25" idx="2"/>
                <a:endCxn id="26" idx="0"/>
              </p:cNvCxnSpPr>
              <p:nvPr/>
            </p:nvCxnSpPr>
            <p:spPr>
              <a:xfrm>
                <a:off x="6138051" y="2103277"/>
                <a:ext cx="0" cy="25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Düz Ok Bağlayıcısı 38"/>
              <p:cNvCxnSpPr>
                <a:stCxn id="26" idx="1"/>
                <a:endCxn id="27" idx="4"/>
              </p:cNvCxnSpPr>
              <p:nvPr/>
            </p:nvCxnSpPr>
            <p:spPr>
              <a:xfrm flipH="1">
                <a:off x="5713304" y="2436774"/>
                <a:ext cx="3393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6" name="Unvan 1"/>
            <p:cNvSpPr txBox="1">
              <a:spLocks/>
            </p:cNvSpPr>
            <p:nvPr/>
          </p:nvSpPr>
          <p:spPr>
            <a:xfrm>
              <a:off x="4768782" y="709729"/>
              <a:ext cx="2247627" cy="537303"/>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1800" b="1" dirty="0">
                  <a:solidFill>
                    <a:srgbClr val="CD1F26"/>
                  </a:solidFill>
                  <a:latin typeface="Arial" panose="020B0604020202020204" pitchFamily="34" charset="0"/>
                  <a:ea typeface="Verdana" panose="020B0604030504040204" pitchFamily="34" charset="0"/>
                  <a:cs typeface="Arial" panose="020B0604020202020204" pitchFamily="34" charset="0"/>
                </a:rPr>
                <a:t>Optimize edilmiş</a:t>
              </a:r>
            </a:p>
            <a:p>
              <a:r>
                <a:rPr lang="tr-TR" sz="1800" b="1" dirty="0">
                  <a:solidFill>
                    <a:srgbClr val="CD1F26"/>
                  </a:solidFill>
                  <a:latin typeface="Arial" panose="020B0604020202020204" pitchFamily="34" charset="0"/>
                  <a:ea typeface="Verdana" panose="020B0604030504040204" pitchFamily="34" charset="0"/>
                  <a:cs typeface="Arial" panose="020B0604020202020204" pitchFamily="34" charset="0"/>
                </a:rPr>
                <a:t>mantıksal plan</a:t>
              </a:r>
              <a:endParaRPr lang="en-US" sz="18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grpSp>
      <p:sp>
        <p:nvSpPr>
          <p:cNvPr id="55" name="Sağ Ok 54"/>
          <p:cNvSpPr/>
          <p:nvPr/>
        </p:nvSpPr>
        <p:spPr>
          <a:xfrm>
            <a:off x="6614265" y="1712773"/>
            <a:ext cx="858680" cy="35808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76" name="Grup 75"/>
          <p:cNvGrpSpPr/>
          <p:nvPr/>
        </p:nvGrpSpPr>
        <p:grpSpPr>
          <a:xfrm>
            <a:off x="7319838" y="1149202"/>
            <a:ext cx="2247627" cy="1307285"/>
            <a:chOff x="7631081" y="926858"/>
            <a:chExt cx="2247627" cy="1307285"/>
          </a:xfrm>
        </p:grpSpPr>
        <p:grpSp>
          <p:nvGrpSpPr>
            <p:cNvPr id="54" name="Grup 53"/>
            <p:cNvGrpSpPr/>
            <p:nvPr/>
          </p:nvGrpSpPr>
          <p:grpSpPr>
            <a:xfrm>
              <a:off x="8380879" y="1452008"/>
              <a:ext cx="813917" cy="782135"/>
              <a:chOff x="8611437" y="1247032"/>
              <a:chExt cx="813917" cy="782135"/>
            </a:xfrm>
          </p:grpSpPr>
          <p:sp>
            <p:nvSpPr>
              <p:cNvPr id="48" name="Akış Çizelgesi: Çok Sayıda Belge 47"/>
              <p:cNvSpPr/>
              <p:nvPr/>
            </p:nvSpPr>
            <p:spPr>
              <a:xfrm>
                <a:off x="8611437" y="1247032"/>
                <a:ext cx="813917" cy="782135"/>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Düz Bağlayıcı 49"/>
              <p:cNvCxnSpPr/>
              <p:nvPr/>
            </p:nvCxnSpPr>
            <p:spPr>
              <a:xfrm>
                <a:off x="8782259" y="1580229"/>
                <a:ext cx="412537" cy="0"/>
              </a:xfrm>
              <a:prstGeom prst="line">
                <a:avLst/>
              </a:prstGeom>
              <a:ln>
                <a:prstDash val="sysDash"/>
              </a:ln>
            </p:spPr>
            <p:style>
              <a:lnRef idx="3">
                <a:schemeClr val="dk1"/>
              </a:lnRef>
              <a:fillRef idx="0">
                <a:schemeClr val="dk1"/>
              </a:fillRef>
              <a:effectRef idx="2">
                <a:schemeClr val="dk1"/>
              </a:effectRef>
              <a:fontRef idx="minor">
                <a:schemeClr val="tx1"/>
              </a:fontRef>
            </p:style>
          </p:cxnSp>
          <p:cxnSp>
            <p:nvCxnSpPr>
              <p:cNvPr id="51" name="Düz Bağlayıcı 50"/>
              <p:cNvCxnSpPr/>
              <p:nvPr/>
            </p:nvCxnSpPr>
            <p:spPr>
              <a:xfrm>
                <a:off x="8779186" y="1638099"/>
                <a:ext cx="412537" cy="0"/>
              </a:xfrm>
              <a:prstGeom prst="line">
                <a:avLst/>
              </a:prstGeom>
              <a:ln>
                <a:prstDash val="sysDash"/>
              </a:ln>
            </p:spPr>
            <p:style>
              <a:lnRef idx="3">
                <a:schemeClr val="dk1"/>
              </a:lnRef>
              <a:fillRef idx="0">
                <a:schemeClr val="dk1"/>
              </a:fillRef>
              <a:effectRef idx="2">
                <a:schemeClr val="dk1"/>
              </a:effectRef>
              <a:fontRef idx="minor">
                <a:schemeClr val="tx1"/>
              </a:fontRef>
            </p:style>
          </p:cxnSp>
          <p:cxnSp>
            <p:nvCxnSpPr>
              <p:cNvPr id="52" name="Düz Bağlayıcı 51"/>
              <p:cNvCxnSpPr/>
              <p:nvPr/>
            </p:nvCxnSpPr>
            <p:spPr>
              <a:xfrm>
                <a:off x="8779185" y="1733861"/>
                <a:ext cx="412537" cy="0"/>
              </a:xfrm>
              <a:prstGeom prst="line">
                <a:avLst/>
              </a:prstGeom>
              <a:ln>
                <a:prstDash val="sysDash"/>
              </a:ln>
            </p:spPr>
            <p:style>
              <a:lnRef idx="3">
                <a:schemeClr val="dk1"/>
              </a:lnRef>
              <a:fillRef idx="0">
                <a:schemeClr val="dk1"/>
              </a:fillRef>
              <a:effectRef idx="2">
                <a:schemeClr val="dk1"/>
              </a:effectRef>
              <a:fontRef idx="minor">
                <a:schemeClr val="tx1"/>
              </a:fontRef>
            </p:style>
          </p:cxnSp>
          <p:cxnSp>
            <p:nvCxnSpPr>
              <p:cNvPr id="53" name="Düz Bağlayıcı 52"/>
              <p:cNvCxnSpPr/>
              <p:nvPr/>
            </p:nvCxnSpPr>
            <p:spPr>
              <a:xfrm>
                <a:off x="8779185" y="1836132"/>
                <a:ext cx="412537" cy="0"/>
              </a:xfrm>
              <a:prstGeom prst="line">
                <a:avLst/>
              </a:prstGeom>
              <a:ln>
                <a:prstDash val="sysDash"/>
              </a:ln>
            </p:spPr>
            <p:style>
              <a:lnRef idx="3">
                <a:schemeClr val="dk1"/>
              </a:lnRef>
              <a:fillRef idx="0">
                <a:schemeClr val="dk1"/>
              </a:fillRef>
              <a:effectRef idx="2">
                <a:schemeClr val="dk1"/>
              </a:effectRef>
              <a:fontRef idx="minor">
                <a:schemeClr val="tx1"/>
              </a:fontRef>
            </p:style>
          </p:cxnSp>
        </p:grpSp>
        <p:sp>
          <p:nvSpPr>
            <p:cNvPr id="56" name="Unvan 1"/>
            <p:cNvSpPr txBox="1">
              <a:spLocks/>
            </p:cNvSpPr>
            <p:nvPr/>
          </p:nvSpPr>
          <p:spPr>
            <a:xfrm>
              <a:off x="7631081" y="926858"/>
              <a:ext cx="2247627" cy="328696"/>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1800" b="1" dirty="0">
                  <a:solidFill>
                    <a:srgbClr val="CD1F26"/>
                  </a:solidFill>
                  <a:latin typeface="Arial" panose="020B0604020202020204" pitchFamily="34" charset="0"/>
                  <a:ea typeface="Verdana" panose="020B0604030504040204" pitchFamily="34" charset="0"/>
                  <a:cs typeface="Arial" panose="020B0604020202020204" pitchFamily="34" charset="0"/>
                </a:rPr>
                <a:t>Katalog</a:t>
              </a:r>
              <a:endParaRPr lang="en-US" sz="18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grpSp>
      <p:grpSp>
        <p:nvGrpSpPr>
          <p:cNvPr id="60" name="Grup 59"/>
          <p:cNvGrpSpPr/>
          <p:nvPr/>
        </p:nvGrpSpPr>
        <p:grpSpPr>
          <a:xfrm>
            <a:off x="9715309" y="3359999"/>
            <a:ext cx="2107748" cy="2111681"/>
            <a:chOff x="4768783" y="665073"/>
            <a:chExt cx="2107748" cy="2111681"/>
          </a:xfrm>
        </p:grpSpPr>
        <p:grpSp>
          <p:nvGrpSpPr>
            <p:cNvPr id="61" name="Grup 60"/>
            <p:cNvGrpSpPr/>
            <p:nvPr/>
          </p:nvGrpSpPr>
          <p:grpSpPr>
            <a:xfrm>
              <a:off x="5572627" y="1326346"/>
              <a:ext cx="680980" cy="1450408"/>
              <a:chOff x="5542482" y="1113306"/>
              <a:chExt cx="680980" cy="1450408"/>
            </a:xfrm>
          </p:grpSpPr>
          <p:sp>
            <p:nvSpPr>
              <p:cNvPr id="63" name="Dikdörtgen 62"/>
              <p:cNvSpPr/>
              <p:nvPr/>
            </p:nvSpPr>
            <p:spPr>
              <a:xfrm>
                <a:off x="5556738" y="1113306"/>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Dikdörtgen 63"/>
              <p:cNvSpPr/>
              <p:nvPr/>
            </p:nvSpPr>
            <p:spPr>
              <a:xfrm>
                <a:off x="6052640" y="1113306"/>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Dikdörtgen 64"/>
              <p:cNvSpPr/>
              <p:nvPr/>
            </p:nvSpPr>
            <p:spPr>
              <a:xfrm>
                <a:off x="5556738" y="1528977"/>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Dikdörtgen 65"/>
              <p:cNvSpPr/>
              <p:nvPr/>
            </p:nvSpPr>
            <p:spPr>
              <a:xfrm>
                <a:off x="6052640" y="1528977"/>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Dikdörtgen 66"/>
              <p:cNvSpPr/>
              <p:nvPr/>
            </p:nvSpPr>
            <p:spPr>
              <a:xfrm>
                <a:off x="6052640" y="1938929"/>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Dikdörtgen 67"/>
              <p:cNvSpPr/>
              <p:nvPr/>
            </p:nvSpPr>
            <p:spPr>
              <a:xfrm>
                <a:off x="6052640" y="2354600"/>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Akış Çizelgesi: Manyetik Disk 68"/>
              <p:cNvSpPr/>
              <p:nvPr/>
            </p:nvSpPr>
            <p:spPr>
              <a:xfrm>
                <a:off x="5542482" y="2309834"/>
                <a:ext cx="170822" cy="25388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Düz Ok Bağlayıcısı 69"/>
              <p:cNvCxnSpPr>
                <a:stCxn id="63" idx="2"/>
                <a:endCxn id="65" idx="0"/>
              </p:cNvCxnSpPr>
              <p:nvPr/>
            </p:nvCxnSpPr>
            <p:spPr>
              <a:xfrm>
                <a:off x="5642149" y="1277654"/>
                <a:ext cx="0" cy="25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Düz Ok Bağlayıcısı 70"/>
              <p:cNvCxnSpPr>
                <a:stCxn id="65" idx="3"/>
                <a:endCxn id="66" idx="1"/>
              </p:cNvCxnSpPr>
              <p:nvPr/>
            </p:nvCxnSpPr>
            <p:spPr>
              <a:xfrm>
                <a:off x="5727560" y="1611151"/>
                <a:ext cx="325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Düz Ok Bağlayıcısı 71"/>
              <p:cNvCxnSpPr>
                <a:stCxn id="64" idx="2"/>
                <a:endCxn id="66" idx="0"/>
              </p:cNvCxnSpPr>
              <p:nvPr/>
            </p:nvCxnSpPr>
            <p:spPr>
              <a:xfrm>
                <a:off x="6138051" y="1277654"/>
                <a:ext cx="0" cy="25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Düz Ok Bağlayıcısı 72"/>
              <p:cNvCxnSpPr>
                <a:stCxn id="66" idx="2"/>
                <a:endCxn id="67" idx="0"/>
              </p:cNvCxnSpPr>
              <p:nvPr/>
            </p:nvCxnSpPr>
            <p:spPr>
              <a:xfrm>
                <a:off x="6138051" y="1693325"/>
                <a:ext cx="0" cy="245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Düz Ok Bağlayıcısı 73"/>
              <p:cNvCxnSpPr>
                <a:stCxn id="67" idx="2"/>
                <a:endCxn id="68" idx="0"/>
              </p:cNvCxnSpPr>
              <p:nvPr/>
            </p:nvCxnSpPr>
            <p:spPr>
              <a:xfrm>
                <a:off x="6138051" y="2103277"/>
                <a:ext cx="0" cy="25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Düz Ok Bağlayıcısı 74"/>
              <p:cNvCxnSpPr>
                <a:stCxn id="68" idx="1"/>
                <a:endCxn id="69" idx="4"/>
              </p:cNvCxnSpPr>
              <p:nvPr/>
            </p:nvCxnSpPr>
            <p:spPr>
              <a:xfrm flipH="1">
                <a:off x="5713304" y="2436774"/>
                <a:ext cx="3393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62" name="Unvan 1"/>
            <p:cNvSpPr txBox="1">
              <a:spLocks/>
            </p:cNvSpPr>
            <p:nvPr/>
          </p:nvSpPr>
          <p:spPr>
            <a:xfrm>
              <a:off x="4768783" y="665073"/>
              <a:ext cx="2107748" cy="581960"/>
            </a:xfrm>
            <a:prstGeom prst="rect">
              <a:avLst/>
            </a:prstGeom>
          </p:spPr>
          <p:txBody>
            <a:bodyPr vert="horz" lIns="91440" tIns="45720" rIns="91440" bIns="45720" rtlCol="0" anchor="b">
              <a:normAutofit fontScale="8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pPr>
              <a:r>
                <a:rPr lang="tr-TR" sz="1800" b="1" dirty="0" err="1">
                  <a:solidFill>
                    <a:srgbClr val="CD1F26"/>
                  </a:solidFill>
                  <a:latin typeface="Arial" panose="020B0604020202020204" pitchFamily="34" charset="0"/>
                  <a:ea typeface="Verdana" panose="020B0604030504040204" pitchFamily="34" charset="0"/>
                  <a:cs typeface="Arial" panose="020B0604020202020204" pitchFamily="34" charset="0"/>
                </a:rPr>
                <a:t>Çözümlenmeiş</a:t>
              </a:r>
              <a:r>
                <a:rPr lang="tr-TR" sz="1800" b="1" dirty="0">
                  <a:solidFill>
                    <a:srgbClr val="CD1F26"/>
                  </a:solidFill>
                  <a:latin typeface="Arial" panose="020B0604020202020204" pitchFamily="34" charset="0"/>
                  <a:ea typeface="Verdana" panose="020B0604030504040204" pitchFamily="34" charset="0"/>
                  <a:cs typeface="Arial" panose="020B0604020202020204" pitchFamily="34" charset="0"/>
                </a:rPr>
                <a:t> mantıksal plan</a:t>
              </a:r>
              <a:endParaRPr lang="en-US" sz="18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grpSp>
      <p:sp>
        <p:nvSpPr>
          <p:cNvPr id="77" name="Sağ Ok 76"/>
          <p:cNvSpPr/>
          <p:nvPr/>
        </p:nvSpPr>
        <p:spPr>
          <a:xfrm>
            <a:off x="9167189" y="1728293"/>
            <a:ext cx="858680" cy="35808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8" name="Dikdörtgen 77"/>
          <p:cNvSpPr/>
          <p:nvPr/>
        </p:nvSpPr>
        <p:spPr>
          <a:xfrm>
            <a:off x="6024030" y="4338972"/>
            <a:ext cx="1657978" cy="117245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tr-TR" dirty="0" err="1">
                <a:solidFill>
                  <a:schemeClr val="tx1">
                    <a:lumMod val="95000"/>
                    <a:lumOff val="5000"/>
                  </a:schemeClr>
                </a:solidFill>
              </a:rPr>
              <a:t>Optimizer</a:t>
            </a:r>
            <a:endParaRPr lang="en-US" dirty="0">
              <a:solidFill>
                <a:schemeClr val="tx1">
                  <a:lumMod val="95000"/>
                  <a:lumOff val="5000"/>
                </a:schemeClr>
              </a:solidFill>
            </a:endParaRPr>
          </a:p>
        </p:txBody>
      </p:sp>
      <p:sp>
        <p:nvSpPr>
          <p:cNvPr id="79" name="Sağ Ok 78"/>
          <p:cNvSpPr/>
          <p:nvPr/>
        </p:nvSpPr>
        <p:spPr>
          <a:xfrm rot="10800000">
            <a:off x="8542628" y="4613095"/>
            <a:ext cx="1130160" cy="35808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0" name="Sağ Ok 79"/>
          <p:cNvSpPr/>
          <p:nvPr/>
        </p:nvSpPr>
        <p:spPr>
          <a:xfrm rot="10800000">
            <a:off x="4140134" y="4681807"/>
            <a:ext cx="1130160" cy="35808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81" name="Grup 80"/>
          <p:cNvGrpSpPr/>
          <p:nvPr/>
        </p:nvGrpSpPr>
        <p:grpSpPr>
          <a:xfrm>
            <a:off x="4921182" y="1070736"/>
            <a:ext cx="2247627" cy="1858418"/>
            <a:chOff x="4768782" y="918336"/>
            <a:chExt cx="2247627" cy="1858418"/>
          </a:xfrm>
        </p:grpSpPr>
        <p:grpSp>
          <p:nvGrpSpPr>
            <p:cNvPr id="82" name="Grup 81"/>
            <p:cNvGrpSpPr/>
            <p:nvPr/>
          </p:nvGrpSpPr>
          <p:grpSpPr>
            <a:xfrm>
              <a:off x="5572627" y="1326346"/>
              <a:ext cx="680980" cy="1450408"/>
              <a:chOff x="5542482" y="1113306"/>
              <a:chExt cx="680980" cy="1450408"/>
            </a:xfrm>
          </p:grpSpPr>
          <p:sp>
            <p:nvSpPr>
              <p:cNvPr id="84" name="Dikdörtgen 83"/>
              <p:cNvSpPr/>
              <p:nvPr/>
            </p:nvSpPr>
            <p:spPr>
              <a:xfrm>
                <a:off x="5556738" y="1113306"/>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Dikdörtgen 84"/>
              <p:cNvSpPr/>
              <p:nvPr/>
            </p:nvSpPr>
            <p:spPr>
              <a:xfrm>
                <a:off x="6052640" y="1113306"/>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Dikdörtgen 85"/>
              <p:cNvSpPr/>
              <p:nvPr/>
            </p:nvSpPr>
            <p:spPr>
              <a:xfrm>
                <a:off x="5556738" y="1528977"/>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Dikdörtgen 86"/>
              <p:cNvSpPr/>
              <p:nvPr/>
            </p:nvSpPr>
            <p:spPr>
              <a:xfrm>
                <a:off x="6052640" y="1528977"/>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Dikdörtgen 87"/>
              <p:cNvSpPr/>
              <p:nvPr/>
            </p:nvSpPr>
            <p:spPr>
              <a:xfrm>
                <a:off x="6052640" y="1938929"/>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Dikdörtgen 88"/>
              <p:cNvSpPr/>
              <p:nvPr/>
            </p:nvSpPr>
            <p:spPr>
              <a:xfrm>
                <a:off x="6052640" y="2354600"/>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Akış Çizelgesi: Manyetik Disk 89"/>
              <p:cNvSpPr/>
              <p:nvPr/>
            </p:nvSpPr>
            <p:spPr>
              <a:xfrm>
                <a:off x="5542482" y="2309834"/>
                <a:ext cx="170822" cy="25388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1" name="Düz Ok Bağlayıcısı 90"/>
              <p:cNvCxnSpPr>
                <a:stCxn id="84" idx="2"/>
                <a:endCxn id="86" idx="0"/>
              </p:cNvCxnSpPr>
              <p:nvPr/>
            </p:nvCxnSpPr>
            <p:spPr>
              <a:xfrm>
                <a:off x="5642149" y="1277654"/>
                <a:ext cx="0" cy="25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Düz Ok Bağlayıcısı 91"/>
              <p:cNvCxnSpPr>
                <a:stCxn id="86" idx="3"/>
                <a:endCxn id="87" idx="1"/>
              </p:cNvCxnSpPr>
              <p:nvPr/>
            </p:nvCxnSpPr>
            <p:spPr>
              <a:xfrm>
                <a:off x="5727560" y="1611151"/>
                <a:ext cx="325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Düz Ok Bağlayıcısı 92"/>
              <p:cNvCxnSpPr>
                <a:stCxn id="85" idx="2"/>
                <a:endCxn id="87" idx="0"/>
              </p:cNvCxnSpPr>
              <p:nvPr/>
            </p:nvCxnSpPr>
            <p:spPr>
              <a:xfrm>
                <a:off x="6138051" y="1277654"/>
                <a:ext cx="0" cy="25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Düz Ok Bağlayıcısı 93"/>
              <p:cNvCxnSpPr>
                <a:stCxn id="87" idx="2"/>
                <a:endCxn id="88" idx="0"/>
              </p:cNvCxnSpPr>
              <p:nvPr/>
            </p:nvCxnSpPr>
            <p:spPr>
              <a:xfrm>
                <a:off x="6138051" y="1693325"/>
                <a:ext cx="0" cy="245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Düz Ok Bağlayıcısı 94"/>
              <p:cNvCxnSpPr>
                <a:stCxn id="88" idx="2"/>
                <a:endCxn id="89" idx="0"/>
              </p:cNvCxnSpPr>
              <p:nvPr/>
            </p:nvCxnSpPr>
            <p:spPr>
              <a:xfrm>
                <a:off x="6138051" y="2103277"/>
                <a:ext cx="0" cy="25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Düz Ok Bağlayıcısı 95"/>
              <p:cNvCxnSpPr>
                <a:stCxn id="89" idx="1"/>
                <a:endCxn id="90" idx="4"/>
              </p:cNvCxnSpPr>
              <p:nvPr/>
            </p:nvCxnSpPr>
            <p:spPr>
              <a:xfrm flipH="1">
                <a:off x="5713304" y="2436774"/>
                <a:ext cx="3393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83" name="Unvan 1"/>
            <p:cNvSpPr txBox="1">
              <a:spLocks/>
            </p:cNvSpPr>
            <p:nvPr/>
          </p:nvSpPr>
          <p:spPr>
            <a:xfrm>
              <a:off x="4768782" y="918336"/>
              <a:ext cx="2247627" cy="328696"/>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1800" b="1" dirty="0">
                  <a:solidFill>
                    <a:srgbClr val="CD1F26"/>
                  </a:solidFill>
                  <a:latin typeface="Arial" panose="020B0604020202020204" pitchFamily="34" charset="0"/>
                  <a:ea typeface="Verdana" panose="020B0604030504040204" pitchFamily="34" charset="0"/>
                  <a:cs typeface="Arial" panose="020B0604020202020204" pitchFamily="34" charset="0"/>
                </a:rPr>
                <a:t>Taslak mantıksal plan</a:t>
              </a:r>
              <a:endParaRPr lang="en-US" sz="18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grpSp>
      <p:sp>
        <p:nvSpPr>
          <p:cNvPr id="98" name="Dikdörtgen 97"/>
          <p:cNvSpPr/>
          <p:nvPr/>
        </p:nvSpPr>
        <p:spPr>
          <a:xfrm>
            <a:off x="10165079" y="1182572"/>
            <a:ext cx="1657978" cy="117245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tr-TR" dirty="0" err="1">
                <a:solidFill>
                  <a:schemeClr val="tx1">
                    <a:lumMod val="95000"/>
                    <a:lumOff val="5000"/>
                  </a:schemeClr>
                </a:solidFill>
              </a:rPr>
              <a:t>Analyser</a:t>
            </a:r>
            <a:endParaRPr lang="en-US" dirty="0">
              <a:solidFill>
                <a:schemeClr val="tx1">
                  <a:lumMod val="95000"/>
                  <a:lumOff val="5000"/>
                </a:schemeClr>
              </a:solidFill>
            </a:endParaRPr>
          </a:p>
        </p:txBody>
      </p:sp>
      <p:sp>
        <p:nvSpPr>
          <p:cNvPr id="99" name="Sağ Ok 98"/>
          <p:cNvSpPr/>
          <p:nvPr/>
        </p:nvSpPr>
        <p:spPr>
          <a:xfrm rot="5400000">
            <a:off x="10506339" y="2735087"/>
            <a:ext cx="858680" cy="35808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9686573"/>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2586</TotalTime>
  <Words>684</Words>
  <Application>Microsoft Office PowerPoint</Application>
  <PresentationFormat>Geniş ekran</PresentationFormat>
  <Paragraphs>124</Paragraphs>
  <Slides>14</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14</vt:i4>
      </vt:variant>
    </vt:vector>
  </HeadingPairs>
  <TitlesOfParts>
    <vt:vector size="21" baseType="lpstr">
      <vt:lpstr>Arial</vt:lpstr>
      <vt:lpstr>Calibri</vt:lpstr>
      <vt:lpstr>Calibri Light</vt:lpstr>
      <vt:lpstr>Consolas</vt:lpstr>
      <vt:lpstr>Roboto</vt:lpstr>
      <vt:lpstr>Wingdings</vt:lpstr>
      <vt:lpstr>Office Teması</vt:lpstr>
      <vt:lpstr>Structured  (Dataframe-Dataset) API</vt:lpstr>
      <vt:lpstr>Structured (Yapısal) Nedir?</vt:lpstr>
      <vt:lpstr>Spark Structured API</vt:lpstr>
      <vt:lpstr>Schema (Şema)</vt:lpstr>
      <vt:lpstr>Spark DataFrame</vt:lpstr>
      <vt:lpstr>Spark Datasets</vt:lpstr>
      <vt:lpstr>Spark Partitions</vt:lpstr>
      <vt:lpstr>Spark Çalışma Planı</vt:lpstr>
      <vt:lpstr>Mantıksal Plan</vt:lpstr>
      <vt:lpstr>Fiziksel Plan</vt:lpstr>
      <vt:lpstr>PowerPoint Sunusu</vt:lpstr>
      <vt:lpstr>Transformation - Action</vt:lpstr>
      <vt:lpstr>Transformation - Action</vt:lpstr>
      <vt:lpstr>RDD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Hadoop</dc:title>
  <dc:creator>Erkan ŞİRİN</dc:creator>
  <cp:lastModifiedBy>Erkan ŞİRİN</cp:lastModifiedBy>
  <cp:revision>72</cp:revision>
  <dcterms:created xsi:type="dcterms:W3CDTF">2018-03-04T09:30:49Z</dcterms:created>
  <dcterms:modified xsi:type="dcterms:W3CDTF">2019-10-04T19:20:53Z</dcterms:modified>
</cp:coreProperties>
</file>