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7"/>
  </p:notesMasterIdLst>
  <p:sldIdLst>
    <p:sldId id="256" r:id="rId2"/>
    <p:sldId id="257" r:id="rId3"/>
    <p:sldId id="288" r:id="rId4"/>
    <p:sldId id="289" r:id="rId5"/>
    <p:sldId id="290" r:id="rId6"/>
    <p:sldId id="291" r:id="rId7"/>
    <p:sldId id="260" r:id="rId8"/>
    <p:sldId id="262" r:id="rId9"/>
    <p:sldId id="292" r:id="rId10"/>
    <p:sldId id="261" r:id="rId11"/>
    <p:sldId id="264"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313" r:id="rId33"/>
    <p:sldId id="314" r:id="rId34"/>
    <p:sldId id="315" r:id="rId35"/>
    <p:sldId id="31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ema Uygulanmış Stil 1 - Vurgu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B4B98B0-60AC-42C2-AFA5-B58CD77FA1E5}" styleName="Açık Stil 1 - Vurgu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9B3E9-8A27-41EA-AEC2-0777B4C74B55}" type="datetimeFigureOut">
              <a:rPr lang="tr-TR" smtClean="0"/>
              <a:t>4.12.2019</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180D3-B415-4BB3-9FBA-1C2581802F29}" type="slidenum">
              <a:rPr lang="tr-TR" smtClean="0"/>
              <a:t>‹#›</a:t>
            </a:fld>
            <a:endParaRPr lang="tr-TR"/>
          </a:p>
        </p:txBody>
      </p:sp>
    </p:spTree>
    <p:extLst>
      <p:ext uri="{BB962C8B-B14F-4D97-AF65-F5344CB8AC3E}">
        <p14:creationId xmlns:p14="http://schemas.microsoft.com/office/powerpoint/2010/main" val="2237638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50180D3-B415-4BB3-9FBA-1C2581802F29}" type="slidenum">
              <a:rPr lang="tr-TR" smtClean="0"/>
              <a:t>9</a:t>
            </a:fld>
            <a:endParaRPr lang="tr-TR"/>
          </a:p>
        </p:txBody>
      </p:sp>
    </p:spTree>
    <p:extLst>
      <p:ext uri="{BB962C8B-B14F-4D97-AF65-F5344CB8AC3E}">
        <p14:creationId xmlns:p14="http://schemas.microsoft.com/office/powerpoint/2010/main" val="1617369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7A5D42D6-60DE-4D7C-BBDE-9458895F2648}" type="datetime1">
              <a:rPr lang="tr-TR" smtClean="0"/>
              <a:t>4.12.2019</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DD15192-AFC3-42C9-A3F5-4AF9E3D87F81}" type="slidenum">
              <a:rPr lang="tr-TR" smtClean="0"/>
              <a:t>‹#›</a:t>
            </a:fld>
            <a:endParaRPr lang="tr-TR"/>
          </a:p>
        </p:txBody>
      </p:sp>
    </p:spTree>
    <p:extLst>
      <p:ext uri="{BB962C8B-B14F-4D97-AF65-F5344CB8AC3E}">
        <p14:creationId xmlns:p14="http://schemas.microsoft.com/office/powerpoint/2010/main" val="1369650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A5B4E4A7-0ED0-4323-AD61-0C50306F2E12}" type="datetime1">
              <a:rPr lang="tr-TR" smtClean="0"/>
              <a:t>4.12.2019</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DD15192-AFC3-42C9-A3F5-4AF9E3D87F81}" type="slidenum">
              <a:rPr lang="tr-TR" smtClean="0"/>
              <a:t>‹#›</a:t>
            </a:fld>
            <a:endParaRPr lang="tr-TR"/>
          </a:p>
        </p:txBody>
      </p:sp>
    </p:spTree>
    <p:extLst>
      <p:ext uri="{BB962C8B-B14F-4D97-AF65-F5344CB8AC3E}">
        <p14:creationId xmlns:p14="http://schemas.microsoft.com/office/powerpoint/2010/main" val="63620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D7916F2B-7B83-4674-92D0-9928ACBAD6B7}" type="datetime1">
              <a:rPr lang="tr-TR" smtClean="0"/>
              <a:t>4.12.2019</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DD15192-AFC3-42C9-A3F5-4AF9E3D87F81}"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40359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D195B84B-58D0-4437-85C9-A6BB939A13FF}" type="datetime1">
              <a:rPr lang="tr-TR" smtClean="0"/>
              <a:t>4.12.2019</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DD15192-AFC3-42C9-A3F5-4AF9E3D87F81}" type="slidenum">
              <a:rPr lang="tr-TR" smtClean="0"/>
              <a:t>‹#›</a:t>
            </a:fld>
            <a:endParaRPr lang="tr-TR"/>
          </a:p>
        </p:txBody>
      </p:sp>
    </p:spTree>
    <p:extLst>
      <p:ext uri="{BB962C8B-B14F-4D97-AF65-F5344CB8AC3E}">
        <p14:creationId xmlns:p14="http://schemas.microsoft.com/office/powerpoint/2010/main" val="2456519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32602630-8199-444B-A7CB-FA4F23BBE163}" type="datetime1">
              <a:rPr lang="tr-TR" smtClean="0"/>
              <a:t>4.12.2019</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DD15192-AFC3-42C9-A3F5-4AF9E3D87F81}"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59996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0929CECE-2077-423F-BC8D-3315AE6CF8BB}" type="datetime1">
              <a:rPr lang="tr-TR" smtClean="0"/>
              <a:t>4.12.2019</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DD15192-AFC3-42C9-A3F5-4AF9E3D87F81}" type="slidenum">
              <a:rPr lang="tr-TR" smtClean="0"/>
              <a:t>‹#›</a:t>
            </a:fld>
            <a:endParaRPr lang="tr-TR"/>
          </a:p>
        </p:txBody>
      </p:sp>
    </p:spTree>
    <p:extLst>
      <p:ext uri="{BB962C8B-B14F-4D97-AF65-F5344CB8AC3E}">
        <p14:creationId xmlns:p14="http://schemas.microsoft.com/office/powerpoint/2010/main" val="2220539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A5C86AB4-8473-4AC0-9F7B-964891A3378F}" type="datetime1">
              <a:rPr lang="tr-TR" smtClean="0"/>
              <a:t>4.12.2019</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DD15192-AFC3-42C9-A3F5-4AF9E3D87F81}" type="slidenum">
              <a:rPr lang="tr-TR" smtClean="0"/>
              <a:t>‹#›</a:t>
            </a:fld>
            <a:endParaRPr lang="tr-TR"/>
          </a:p>
        </p:txBody>
      </p:sp>
    </p:spTree>
    <p:extLst>
      <p:ext uri="{BB962C8B-B14F-4D97-AF65-F5344CB8AC3E}">
        <p14:creationId xmlns:p14="http://schemas.microsoft.com/office/powerpoint/2010/main" val="3184858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06B6BCE-9A29-4D12-A18F-3A9E8122E23A}" type="datetime1">
              <a:rPr lang="tr-TR" smtClean="0"/>
              <a:t>4.12.2019</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DD15192-AFC3-42C9-A3F5-4AF9E3D87F81}" type="slidenum">
              <a:rPr lang="tr-TR" smtClean="0"/>
              <a:t>‹#›</a:t>
            </a:fld>
            <a:endParaRPr lang="tr-TR"/>
          </a:p>
        </p:txBody>
      </p:sp>
    </p:spTree>
    <p:extLst>
      <p:ext uri="{BB962C8B-B14F-4D97-AF65-F5344CB8AC3E}">
        <p14:creationId xmlns:p14="http://schemas.microsoft.com/office/powerpoint/2010/main" val="4174054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B4CCF8E-DBB5-4C20-AA5E-51EB2E6DE515}" type="datetime1">
              <a:rPr lang="tr-TR" smtClean="0"/>
              <a:t>4.12.2019</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DD15192-AFC3-42C9-A3F5-4AF9E3D87F81}" type="slidenum">
              <a:rPr lang="tr-TR" smtClean="0"/>
              <a:t>‹#›</a:t>
            </a:fld>
            <a:endParaRPr lang="tr-TR"/>
          </a:p>
        </p:txBody>
      </p:sp>
    </p:spTree>
    <p:extLst>
      <p:ext uri="{BB962C8B-B14F-4D97-AF65-F5344CB8AC3E}">
        <p14:creationId xmlns:p14="http://schemas.microsoft.com/office/powerpoint/2010/main" val="2885844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F6C273E-412F-49AB-8243-6A8954FC27FD}" type="datetime1">
              <a:rPr lang="tr-TR" smtClean="0"/>
              <a:t>4.12.2019</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DD15192-AFC3-42C9-A3F5-4AF9E3D87F81}" type="slidenum">
              <a:rPr lang="tr-TR" smtClean="0"/>
              <a:t>‹#›</a:t>
            </a:fld>
            <a:endParaRPr lang="tr-TR"/>
          </a:p>
        </p:txBody>
      </p:sp>
    </p:spTree>
    <p:extLst>
      <p:ext uri="{BB962C8B-B14F-4D97-AF65-F5344CB8AC3E}">
        <p14:creationId xmlns:p14="http://schemas.microsoft.com/office/powerpoint/2010/main" val="2433149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823333F5-3362-4F25-95D1-0976324DA49D}" type="datetime1">
              <a:rPr lang="tr-TR" smtClean="0"/>
              <a:t>4.12.2019</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DD15192-AFC3-42C9-A3F5-4AF9E3D87F81}" type="slidenum">
              <a:rPr lang="tr-TR" smtClean="0"/>
              <a:t>‹#›</a:t>
            </a:fld>
            <a:endParaRPr lang="tr-TR"/>
          </a:p>
        </p:txBody>
      </p:sp>
    </p:spTree>
    <p:extLst>
      <p:ext uri="{BB962C8B-B14F-4D97-AF65-F5344CB8AC3E}">
        <p14:creationId xmlns:p14="http://schemas.microsoft.com/office/powerpoint/2010/main" val="1358684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E46F90FD-F44E-4C0E-9C1A-2BC8058C3D70}" type="datetime1">
              <a:rPr lang="tr-TR" smtClean="0"/>
              <a:t>4.12.2019</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DD15192-AFC3-42C9-A3F5-4AF9E3D87F81}" type="slidenum">
              <a:rPr lang="tr-TR" smtClean="0"/>
              <a:t>‹#›</a:t>
            </a:fld>
            <a:endParaRPr lang="tr-TR"/>
          </a:p>
        </p:txBody>
      </p:sp>
    </p:spTree>
    <p:extLst>
      <p:ext uri="{BB962C8B-B14F-4D97-AF65-F5344CB8AC3E}">
        <p14:creationId xmlns:p14="http://schemas.microsoft.com/office/powerpoint/2010/main" val="2785956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71E2765C-B45C-4833-BDC3-B5C752ADC221}" type="datetime1">
              <a:rPr lang="tr-TR" smtClean="0"/>
              <a:t>4.12.2019</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DD15192-AFC3-42C9-A3F5-4AF9E3D87F81}" type="slidenum">
              <a:rPr lang="tr-TR" smtClean="0"/>
              <a:t>‹#›</a:t>
            </a:fld>
            <a:endParaRPr lang="tr-TR"/>
          </a:p>
        </p:txBody>
      </p:sp>
    </p:spTree>
    <p:extLst>
      <p:ext uri="{BB962C8B-B14F-4D97-AF65-F5344CB8AC3E}">
        <p14:creationId xmlns:p14="http://schemas.microsoft.com/office/powerpoint/2010/main" val="615154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10A771-692B-46B2-8CC3-37A86FFBD7A7}" type="datetime1">
              <a:rPr lang="tr-TR" smtClean="0"/>
              <a:t>4.12.2019</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DD15192-AFC3-42C9-A3F5-4AF9E3D87F81}" type="slidenum">
              <a:rPr lang="tr-TR" smtClean="0"/>
              <a:t>‹#›</a:t>
            </a:fld>
            <a:endParaRPr lang="tr-TR"/>
          </a:p>
        </p:txBody>
      </p:sp>
    </p:spTree>
    <p:extLst>
      <p:ext uri="{BB962C8B-B14F-4D97-AF65-F5344CB8AC3E}">
        <p14:creationId xmlns:p14="http://schemas.microsoft.com/office/powerpoint/2010/main" val="3188118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smtClean="0"/>
              <a:t>Asıl başlık stili için tıklatın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F14B878-6BF7-4C34-8D40-2D23B5BA714E}" type="datetime1">
              <a:rPr lang="tr-TR" smtClean="0"/>
              <a:t>4.12.2019</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DD15192-AFC3-42C9-A3F5-4AF9E3D87F81}" type="slidenum">
              <a:rPr lang="tr-TR" smtClean="0"/>
              <a:t>‹#›</a:t>
            </a:fld>
            <a:endParaRPr lang="tr-TR"/>
          </a:p>
        </p:txBody>
      </p:sp>
    </p:spTree>
    <p:extLst>
      <p:ext uri="{BB962C8B-B14F-4D97-AF65-F5344CB8AC3E}">
        <p14:creationId xmlns:p14="http://schemas.microsoft.com/office/powerpoint/2010/main" val="3386564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24C3FA41-0D6B-4C45-A0C3-154203CC86A8}" type="datetime1">
              <a:rPr lang="tr-TR" smtClean="0"/>
              <a:t>4.12.2019</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DD15192-AFC3-42C9-A3F5-4AF9E3D87F81}" type="slidenum">
              <a:rPr lang="tr-TR" smtClean="0"/>
              <a:t>‹#›</a:t>
            </a:fld>
            <a:endParaRPr lang="tr-TR"/>
          </a:p>
        </p:txBody>
      </p:sp>
    </p:spTree>
    <p:extLst>
      <p:ext uri="{BB962C8B-B14F-4D97-AF65-F5344CB8AC3E}">
        <p14:creationId xmlns:p14="http://schemas.microsoft.com/office/powerpoint/2010/main" val="2683207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DBBE69F-DC94-4C22-B8A7-A36D90CC6BB4}" type="datetime1">
              <a:rPr lang="tr-TR" smtClean="0"/>
              <a:t>4.12.2019</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DD15192-AFC3-42C9-A3F5-4AF9E3D87F81}" type="slidenum">
              <a:rPr lang="tr-TR" smtClean="0"/>
              <a:t>‹#›</a:t>
            </a:fld>
            <a:endParaRPr lang="tr-TR"/>
          </a:p>
        </p:txBody>
      </p:sp>
    </p:spTree>
    <p:extLst>
      <p:ext uri="{BB962C8B-B14F-4D97-AF65-F5344CB8AC3E}">
        <p14:creationId xmlns:p14="http://schemas.microsoft.com/office/powerpoint/2010/main" val="1596349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JSP (Java Server </a:t>
            </a:r>
            <a:r>
              <a:rPr lang="tr-TR" dirty="0" err="1" smtClean="0"/>
              <a:t>Pages</a:t>
            </a:r>
            <a:r>
              <a:rPr lang="tr-TR" dirty="0" smtClean="0"/>
              <a:t>)</a:t>
            </a:r>
            <a:endParaRPr lang="tr-TR" dirty="0"/>
          </a:p>
        </p:txBody>
      </p:sp>
      <p:sp>
        <p:nvSpPr>
          <p:cNvPr id="3" name="Alt Başlık 2"/>
          <p:cNvSpPr>
            <a:spLocks noGrp="1"/>
          </p:cNvSpPr>
          <p:nvPr>
            <p:ph type="subTitle" idx="1"/>
          </p:nvPr>
        </p:nvSpPr>
        <p:spPr/>
        <p:txBody>
          <a:bodyPr/>
          <a:lstStyle/>
          <a:p>
            <a:r>
              <a:rPr lang="tr-TR" dirty="0" smtClean="0"/>
              <a:t> </a:t>
            </a:r>
            <a:endParaRPr lang="tr-TR" dirty="0"/>
          </a:p>
        </p:txBody>
      </p:sp>
    </p:spTree>
    <p:extLst>
      <p:ext uri="{BB962C8B-B14F-4D97-AF65-F5344CB8AC3E}">
        <p14:creationId xmlns:p14="http://schemas.microsoft.com/office/powerpoint/2010/main" val="31574020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5"/>
          <p:cNvSpPr>
            <a:spLocks noGrp="1"/>
          </p:cNvSpPr>
          <p:nvPr>
            <p:ph type="title"/>
          </p:nvPr>
        </p:nvSpPr>
        <p:spPr>
          <a:xfrm>
            <a:off x="2592925" y="624110"/>
            <a:ext cx="8911687" cy="786679"/>
          </a:xfrm>
        </p:spPr>
        <p:txBody>
          <a:bodyPr>
            <a:normAutofit/>
          </a:bodyPr>
          <a:lstStyle/>
          <a:p>
            <a:r>
              <a:rPr lang="tr-TR" dirty="0"/>
              <a:t>JSP - Sunucu Yanıtı</a:t>
            </a:r>
          </a:p>
        </p:txBody>
      </p:sp>
      <p:sp>
        <p:nvSpPr>
          <p:cNvPr id="10" name="Rectangle 3"/>
          <p:cNvSpPr>
            <a:spLocks noChangeArrowheads="1"/>
          </p:cNvSpPr>
          <p:nvPr/>
        </p:nvSpPr>
        <p:spPr bwMode="auto">
          <a:xfrm>
            <a:off x="0" y="74711"/>
            <a:ext cx="184731" cy="30777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400" b="0" i="0" u="none" strike="noStrike" cap="none" normalizeH="0" baseline="0" dirty="0" smtClean="0">
              <a:ln>
                <a:noFill/>
              </a:ln>
              <a:solidFill>
                <a:schemeClr val="tx1"/>
              </a:solidFill>
              <a:effectLst/>
              <a:latin typeface="Arial" panose="020B0604020202020204" pitchFamily="34" charset="0"/>
            </a:endParaRPr>
          </a:p>
        </p:txBody>
      </p:sp>
      <p:sp>
        <p:nvSpPr>
          <p:cNvPr id="2" name="Slayt Numarası Yer Tutucusu 1"/>
          <p:cNvSpPr>
            <a:spLocks noGrp="1"/>
          </p:cNvSpPr>
          <p:nvPr>
            <p:ph type="sldNum" sz="quarter" idx="12"/>
          </p:nvPr>
        </p:nvSpPr>
        <p:spPr/>
        <p:txBody>
          <a:bodyPr/>
          <a:lstStyle/>
          <a:p>
            <a:fld id="{CDD15192-AFC3-42C9-A3F5-4AF9E3D87F81}" type="slidenum">
              <a:rPr lang="tr-TR" smtClean="0"/>
              <a:t>10</a:t>
            </a:fld>
            <a:endParaRPr lang="tr-TR"/>
          </a:p>
        </p:txBody>
      </p:sp>
      <p:sp>
        <p:nvSpPr>
          <p:cNvPr id="3" name="İçerik Yer Tutucusu 2"/>
          <p:cNvSpPr>
            <a:spLocks noGrp="1"/>
          </p:cNvSpPr>
          <p:nvPr>
            <p:ph idx="1"/>
          </p:nvPr>
        </p:nvSpPr>
        <p:spPr/>
        <p:txBody>
          <a:bodyPr/>
          <a:lstStyle/>
          <a:p>
            <a:r>
              <a:rPr lang="tr-TR" dirty="0" smtClean="0"/>
              <a:t> </a:t>
            </a:r>
            <a:endParaRPr lang="tr-TR" dirty="0"/>
          </a:p>
        </p:txBody>
      </p:sp>
      <p:graphicFrame>
        <p:nvGraphicFramePr>
          <p:cNvPr id="8" name="Tablo 7"/>
          <p:cNvGraphicFramePr>
            <a:graphicFrameLocks noGrp="1"/>
          </p:cNvGraphicFramePr>
          <p:nvPr>
            <p:extLst>
              <p:ext uri="{D42A27DB-BD31-4B8C-83A1-F6EECF244321}">
                <p14:modId xmlns:p14="http://schemas.microsoft.com/office/powerpoint/2010/main" val="2289433781"/>
              </p:ext>
            </p:extLst>
          </p:nvPr>
        </p:nvGraphicFramePr>
        <p:xfrm>
          <a:off x="2589212" y="1410790"/>
          <a:ext cx="8717696" cy="5158065"/>
        </p:xfrm>
        <a:graphic>
          <a:graphicData uri="http://schemas.openxmlformats.org/drawingml/2006/table">
            <a:tbl>
              <a:tblPr firstRow="1" bandRow="1">
                <a:tableStyleId>{5C22544A-7EE6-4342-B048-85BDC9FD1C3A}</a:tableStyleId>
              </a:tblPr>
              <a:tblGrid>
                <a:gridCol w="1138024">
                  <a:extLst>
                    <a:ext uri="{9D8B030D-6E8A-4147-A177-3AD203B41FA5}">
                      <a16:colId xmlns:a16="http://schemas.microsoft.com/office/drawing/2014/main" val="366529647"/>
                    </a:ext>
                  </a:extLst>
                </a:gridCol>
                <a:gridCol w="7579672">
                  <a:extLst>
                    <a:ext uri="{9D8B030D-6E8A-4147-A177-3AD203B41FA5}">
                      <a16:colId xmlns:a16="http://schemas.microsoft.com/office/drawing/2014/main" val="468365553"/>
                    </a:ext>
                  </a:extLst>
                </a:gridCol>
              </a:tblGrid>
              <a:tr h="30903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tr-TR" sz="1200" dirty="0" err="1" smtClean="0">
                          <a:effectLst/>
                        </a:rPr>
                        <a:t>S.No</a:t>
                      </a:r>
                      <a:r>
                        <a:rPr lang="tr-TR" sz="1200" dirty="0" smtClean="0">
                          <a:effectLst/>
                        </a:rPr>
                        <a:t>.</a:t>
                      </a:r>
                    </a:p>
                  </a:txBody>
                  <a:tcPr/>
                </a:tc>
                <a:tc>
                  <a:txBody>
                    <a:bodyPr/>
                    <a:lstStyle/>
                    <a:p>
                      <a:pPr algn="ctr"/>
                      <a:r>
                        <a:rPr lang="tr-TR" sz="1200" b="1" i="0" kern="1200" dirty="0" smtClean="0">
                          <a:solidFill>
                            <a:schemeClr val="lt1"/>
                          </a:solidFill>
                          <a:effectLst/>
                          <a:latin typeface="+mn-lt"/>
                          <a:ea typeface="+mn-ea"/>
                          <a:cs typeface="+mn-cs"/>
                        </a:rPr>
                        <a:t>Başlık ve Açıklama</a:t>
                      </a:r>
                      <a:endParaRPr lang="tr-TR" sz="1200" dirty="0"/>
                    </a:p>
                  </a:txBody>
                  <a:tcPr/>
                </a:tc>
                <a:extLst>
                  <a:ext uri="{0D108BD9-81ED-4DB2-BD59-A6C34878D82A}">
                    <a16:rowId xmlns:a16="http://schemas.microsoft.com/office/drawing/2014/main" val="2073314729"/>
                  </a:ext>
                </a:extLst>
              </a:tr>
              <a:tr h="590122">
                <a:tc>
                  <a:txBody>
                    <a:bodyPr/>
                    <a:lstStyle/>
                    <a:p>
                      <a:pPr algn="ctr" fontAlgn="ctr"/>
                      <a:r>
                        <a:rPr lang="tr-TR" sz="1200">
                          <a:effectLst/>
                        </a:rPr>
                        <a:t>8</a:t>
                      </a:r>
                    </a:p>
                  </a:txBody>
                  <a:tcPr marL="76200" marR="76200" marT="76200" marB="76200" anchor="ctr"/>
                </a:tc>
                <a:tc>
                  <a:txBody>
                    <a:bodyPr/>
                    <a:lstStyle/>
                    <a:p>
                      <a:pPr algn="just" fontAlgn="t"/>
                      <a:r>
                        <a:rPr lang="en-US" sz="1200" b="1" dirty="0">
                          <a:solidFill>
                            <a:srgbClr val="000000"/>
                          </a:solidFill>
                          <a:effectLst/>
                        </a:rPr>
                        <a:t>Content-Type</a:t>
                      </a:r>
                      <a:endParaRPr lang="en-US" sz="1200" dirty="0">
                        <a:solidFill>
                          <a:srgbClr val="000000"/>
                        </a:solidFill>
                        <a:effectLst/>
                      </a:endParaRPr>
                    </a:p>
                    <a:p>
                      <a:pPr algn="just" fontAlgn="t"/>
                      <a:r>
                        <a:rPr lang="tr-TR" sz="1200" b="0" i="0" kern="1200" dirty="0" smtClean="0">
                          <a:solidFill>
                            <a:schemeClr val="dk1"/>
                          </a:solidFill>
                          <a:effectLst/>
                          <a:latin typeface="+mn-lt"/>
                          <a:ea typeface="+mn-ea"/>
                          <a:cs typeface="+mn-cs"/>
                        </a:rPr>
                        <a:t>Bu başlık , yanıt belgesinin </a:t>
                      </a:r>
                      <a:r>
                        <a:rPr lang="tr-TR" sz="1200" b="1" i="0" kern="1200" dirty="0" smtClean="0">
                          <a:solidFill>
                            <a:schemeClr val="dk1"/>
                          </a:solidFill>
                          <a:effectLst/>
                          <a:latin typeface="+mn-lt"/>
                          <a:ea typeface="+mn-ea"/>
                          <a:cs typeface="+mn-cs"/>
                        </a:rPr>
                        <a:t>MIME</a:t>
                      </a:r>
                      <a:r>
                        <a:rPr lang="tr-TR" sz="1200" b="0" i="0" kern="1200" dirty="0" smtClean="0">
                          <a:solidFill>
                            <a:schemeClr val="dk1"/>
                          </a:solidFill>
                          <a:effectLst/>
                          <a:latin typeface="+mn-lt"/>
                          <a:ea typeface="+mn-ea"/>
                          <a:cs typeface="+mn-cs"/>
                        </a:rPr>
                        <a:t> ( </a:t>
                      </a:r>
                      <a:r>
                        <a:rPr lang="tr-TR" sz="1200" b="1" i="0" kern="1200" dirty="0" smtClean="0">
                          <a:solidFill>
                            <a:schemeClr val="dk1"/>
                          </a:solidFill>
                          <a:effectLst/>
                          <a:latin typeface="+mn-lt"/>
                          <a:ea typeface="+mn-ea"/>
                          <a:cs typeface="+mn-cs"/>
                        </a:rPr>
                        <a:t>Çok Amaçlı İnternet Posta Uzantısı</a:t>
                      </a:r>
                      <a:r>
                        <a:rPr lang="tr-TR" sz="1200" b="0" i="0" kern="1200" dirty="0" smtClean="0">
                          <a:solidFill>
                            <a:schemeClr val="dk1"/>
                          </a:solidFill>
                          <a:effectLst/>
                          <a:latin typeface="+mn-lt"/>
                          <a:ea typeface="+mn-ea"/>
                          <a:cs typeface="+mn-cs"/>
                        </a:rPr>
                        <a:t> ) türünü verir .</a:t>
                      </a:r>
                      <a:endParaRPr lang="en-US" sz="1200" dirty="0">
                        <a:solidFill>
                          <a:srgbClr val="000000"/>
                        </a:solidFill>
                        <a:effectLst/>
                      </a:endParaRPr>
                    </a:p>
                  </a:txBody>
                  <a:tcPr marL="76200" marR="76200" marT="76200" marB="76200"/>
                </a:tc>
                <a:extLst>
                  <a:ext uri="{0D108BD9-81ED-4DB2-BD59-A6C34878D82A}">
                    <a16:rowId xmlns:a16="http://schemas.microsoft.com/office/drawing/2014/main" val="1074859498"/>
                  </a:ext>
                </a:extLst>
              </a:tr>
              <a:tr h="674424">
                <a:tc>
                  <a:txBody>
                    <a:bodyPr/>
                    <a:lstStyle/>
                    <a:p>
                      <a:pPr algn="ctr" fontAlgn="ctr"/>
                      <a:r>
                        <a:rPr lang="tr-TR" sz="1200">
                          <a:effectLst/>
                        </a:rPr>
                        <a:t>9</a:t>
                      </a:r>
                    </a:p>
                  </a:txBody>
                  <a:tcPr marL="76200" marR="76200" marT="76200" marB="76200" anchor="ctr"/>
                </a:tc>
                <a:tc>
                  <a:txBody>
                    <a:bodyPr/>
                    <a:lstStyle/>
                    <a:p>
                      <a:pPr algn="just" fontAlgn="t"/>
                      <a:r>
                        <a:rPr lang="en-US" sz="1200" b="1" dirty="0">
                          <a:solidFill>
                            <a:srgbClr val="000000"/>
                          </a:solidFill>
                          <a:effectLst/>
                        </a:rPr>
                        <a:t>Expires</a:t>
                      </a:r>
                      <a:endParaRPr lang="en-US" sz="1200" dirty="0">
                        <a:solidFill>
                          <a:srgbClr val="000000"/>
                        </a:solidFill>
                        <a:effectLst/>
                      </a:endParaRPr>
                    </a:p>
                    <a:p>
                      <a:pPr algn="just" fontAlgn="t"/>
                      <a:r>
                        <a:rPr lang="tr-TR" sz="1200" b="0" i="0" kern="1200" dirty="0" smtClean="0">
                          <a:solidFill>
                            <a:schemeClr val="dk1"/>
                          </a:solidFill>
                          <a:effectLst/>
                          <a:latin typeface="+mn-lt"/>
                          <a:ea typeface="+mn-ea"/>
                          <a:cs typeface="+mn-cs"/>
                        </a:rPr>
                        <a:t>Bu başlık, içeriğin tarihi geçmiş sayılması gerektiğini ve bu nedenle artık önbelleğe alınmaması gerektiğini belirtir.</a:t>
                      </a:r>
                      <a:r>
                        <a:rPr lang="en-US" sz="1200" dirty="0" smtClean="0">
                          <a:solidFill>
                            <a:srgbClr val="000000"/>
                          </a:solidFill>
                          <a:effectLst/>
                        </a:rPr>
                        <a:t>.</a:t>
                      </a:r>
                      <a:endParaRPr lang="en-US" sz="1200" dirty="0">
                        <a:solidFill>
                          <a:srgbClr val="000000"/>
                        </a:solidFill>
                        <a:effectLst/>
                      </a:endParaRPr>
                    </a:p>
                  </a:txBody>
                  <a:tcPr marL="76200" marR="76200" marT="76200" marB="76200"/>
                </a:tc>
                <a:extLst>
                  <a:ext uri="{0D108BD9-81ED-4DB2-BD59-A6C34878D82A}">
                    <a16:rowId xmlns:a16="http://schemas.microsoft.com/office/drawing/2014/main" val="3392501510"/>
                  </a:ext>
                </a:extLst>
              </a:tr>
              <a:tr h="648767">
                <a:tc>
                  <a:txBody>
                    <a:bodyPr/>
                    <a:lstStyle/>
                    <a:p>
                      <a:pPr algn="ctr" fontAlgn="ctr"/>
                      <a:r>
                        <a:rPr lang="tr-TR" sz="1200">
                          <a:effectLst/>
                        </a:rPr>
                        <a:t>10</a:t>
                      </a:r>
                    </a:p>
                  </a:txBody>
                  <a:tcPr marL="76200" marR="76200" marT="76200" marB="76200" anchor="ctr"/>
                </a:tc>
                <a:tc>
                  <a:txBody>
                    <a:bodyPr/>
                    <a:lstStyle/>
                    <a:p>
                      <a:pPr algn="just" fontAlgn="t"/>
                      <a:r>
                        <a:rPr lang="en-US" sz="1200" b="1" dirty="0">
                          <a:solidFill>
                            <a:srgbClr val="000000"/>
                          </a:solidFill>
                          <a:effectLst/>
                        </a:rPr>
                        <a:t>Last-Modified</a:t>
                      </a:r>
                      <a:endParaRPr lang="en-US" sz="1200" dirty="0">
                        <a:solidFill>
                          <a:srgbClr val="000000"/>
                        </a:solidFill>
                        <a:effectLst/>
                      </a:endParaRPr>
                    </a:p>
                    <a:p>
                      <a:pPr algn="just" fontAlgn="t"/>
                      <a:r>
                        <a:rPr lang="tr-TR" sz="1200" b="0" i="0" kern="1200" dirty="0" smtClean="0">
                          <a:solidFill>
                            <a:schemeClr val="dk1"/>
                          </a:solidFill>
                          <a:effectLst/>
                          <a:latin typeface="+mn-lt"/>
                          <a:ea typeface="+mn-ea"/>
                          <a:cs typeface="+mn-cs"/>
                        </a:rPr>
                        <a:t>Bu başlık, belgenin en son ne zaman değiştirildiğini gösterir. Müşteri daha sonra belgeyi önbelleğe alabilir ve daha sonraki isteklerde </a:t>
                      </a:r>
                      <a:r>
                        <a:rPr lang="tr-TR" sz="1200" b="1" i="0" kern="1200" dirty="0" err="1" smtClean="0">
                          <a:solidFill>
                            <a:schemeClr val="dk1"/>
                          </a:solidFill>
                          <a:effectLst/>
                          <a:latin typeface="+mn-lt"/>
                          <a:ea typeface="+mn-ea"/>
                          <a:cs typeface="+mn-cs"/>
                        </a:rPr>
                        <a:t>If</a:t>
                      </a:r>
                      <a:r>
                        <a:rPr lang="tr-TR" sz="1200" b="1" i="0" kern="1200" dirty="0" smtClean="0">
                          <a:solidFill>
                            <a:schemeClr val="dk1"/>
                          </a:solidFill>
                          <a:effectLst/>
                          <a:latin typeface="+mn-lt"/>
                          <a:ea typeface="+mn-ea"/>
                          <a:cs typeface="+mn-cs"/>
                        </a:rPr>
                        <a:t>-</a:t>
                      </a:r>
                      <a:r>
                        <a:rPr lang="tr-TR" sz="1200" b="1" i="0" kern="1200" dirty="0" err="1" smtClean="0">
                          <a:solidFill>
                            <a:schemeClr val="dk1"/>
                          </a:solidFill>
                          <a:effectLst/>
                          <a:latin typeface="+mn-lt"/>
                          <a:ea typeface="+mn-ea"/>
                          <a:cs typeface="+mn-cs"/>
                        </a:rPr>
                        <a:t>Modified</a:t>
                      </a:r>
                      <a:r>
                        <a:rPr lang="tr-TR" sz="1200" b="1" i="0" kern="1200" dirty="0" smtClean="0">
                          <a:solidFill>
                            <a:schemeClr val="dk1"/>
                          </a:solidFill>
                          <a:effectLst/>
                          <a:latin typeface="+mn-lt"/>
                          <a:ea typeface="+mn-ea"/>
                          <a:cs typeface="+mn-cs"/>
                        </a:rPr>
                        <a:t>-Since</a:t>
                      </a:r>
                      <a:r>
                        <a:rPr lang="tr-TR" sz="1200" b="0" i="0" kern="1200" dirty="0" smtClean="0">
                          <a:solidFill>
                            <a:schemeClr val="dk1"/>
                          </a:solidFill>
                          <a:effectLst/>
                          <a:latin typeface="+mn-lt"/>
                          <a:ea typeface="+mn-ea"/>
                          <a:cs typeface="+mn-cs"/>
                        </a:rPr>
                        <a:t> istek üstbilgisine göre bir tarih sağlayabilir .</a:t>
                      </a:r>
                      <a:endParaRPr lang="en-US" sz="1200" dirty="0">
                        <a:solidFill>
                          <a:srgbClr val="000000"/>
                        </a:solidFill>
                        <a:effectLst/>
                      </a:endParaRPr>
                    </a:p>
                  </a:txBody>
                  <a:tcPr marL="76200" marR="76200" marT="76200" marB="76200"/>
                </a:tc>
                <a:extLst>
                  <a:ext uri="{0D108BD9-81ED-4DB2-BD59-A6C34878D82A}">
                    <a16:rowId xmlns:a16="http://schemas.microsoft.com/office/drawing/2014/main" val="3946735663"/>
                  </a:ext>
                </a:extLst>
              </a:tr>
              <a:tr h="641436">
                <a:tc>
                  <a:txBody>
                    <a:bodyPr/>
                    <a:lstStyle/>
                    <a:p>
                      <a:pPr algn="ctr" fontAlgn="ctr"/>
                      <a:r>
                        <a:rPr lang="tr-TR" sz="1200">
                          <a:effectLst/>
                        </a:rPr>
                        <a:t>11</a:t>
                      </a:r>
                    </a:p>
                  </a:txBody>
                  <a:tcPr marL="76200" marR="76200" marT="76200" marB="76200" anchor="ctr"/>
                </a:tc>
                <a:tc>
                  <a:txBody>
                    <a:bodyPr/>
                    <a:lstStyle/>
                    <a:p>
                      <a:pPr algn="just" fontAlgn="t"/>
                      <a:r>
                        <a:rPr lang="en-US" sz="1200" b="1" dirty="0">
                          <a:solidFill>
                            <a:srgbClr val="000000"/>
                          </a:solidFill>
                          <a:effectLst/>
                        </a:rPr>
                        <a:t>Location</a:t>
                      </a:r>
                      <a:endParaRPr lang="en-US" sz="1200" dirty="0">
                        <a:solidFill>
                          <a:srgbClr val="000000"/>
                        </a:solidFill>
                        <a:effectLst/>
                      </a:endParaRPr>
                    </a:p>
                    <a:p>
                      <a:pPr algn="just" fontAlgn="t"/>
                      <a:r>
                        <a:rPr lang="tr-TR" sz="1200" b="0" i="0" kern="1200" dirty="0" smtClean="0">
                          <a:solidFill>
                            <a:schemeClr val="dk1"/>
                          </a:solidFill>
                          <a:effectLst/>
                          <a:latin typeface="+mn-lt"/>
                          <a:ea typeface="+mn-ea"/>
                          <a:cs typeface="+mn-cs"/>
                        </a:rPr>
                        <a:t>Bu başlık, 300'lerde durum koduna sahip tüm yanıtlara dahil edilmelidir. Bu belge adresinin tarayıcısını bildirir. Tarayıcı otomatik olarak bu konuma yeniden bağlanır ve yeni belgeyi alır.</a:t>
                      </a:r>
                      <a:endParaRPr lang="en-US" sz="1200" dirty="0">
                        <a:solidFill>
                          <a:srgbClr val="000000"/>
                        </a:solidFill>
                        <a:effectLst/>
                      </a:endParaRPr>
                    </a:p>
                  </a:txBody>
                  <a:tcPr marL="76200" marR="76200" marT="76200" marB="76200"/>
                </a:tc>
                <a:extLst>
                  <a:ext uri="{0D108BD9-81ED-4DB2-BD59-A6C34878D82A}">
                    <a16:rowId xmlns:a16="http://schemas.microsoft.com/office/drawing/2014/main" val="2926867587"/>
                  </a:ext>
                </a:extLst>
              </a:tr>
              <a:tr h="645102">
                <a:tc>
                  <a:txBody>
                    <a:bodyPr/>
                    <a:lstStyle/>
                    <a:p>
                      <a:pPr algn="ctr" fontAlgn="ctr"/>
                      <a:r>
                        <a:rPr lang="tr-TR" sz="1200">
                          <a:effectLst/>
                        </a:rPr>
                        <a:t>12</a:t>
                      </a:r>
                    </a:p>
                  </a:txBody>
                  <a:tcPr marL="76200" marR="76200" marT="76200" marB="76200" anchor="ctr"/>
                </a:tc>
                <a:tc>
                  <a:txBody>
                    <a:bodyPr/>
                    <a:lstStyle/>
                    <a:p>
                      <a:pPr algn="just" fontAlgn="t"/>
                      <a:r>
                        <a:rPr lang="en-US" sz="1200" b="1" dirty="0">
                          <a:solidFill>
                            <a:srgbClr val="000000"/>
                          </a:solidFill>
                          <a:effectLst/>
                        </a:rPr>
                        <a:t>Refresh</a:t>
                      </a:r>
                      <a:endParaRPr lang="en-US" sz="1200" dirty="0">
                        <a:solidFill>
                          <a:srgbClr val="000000"/>
                        </a:solidFill>
                        <a:effectLst/>
                      </a:endParaRPr>
                    </a:p>
                    <a:p>
                      <a:pPr algn="just" fontAlgn="t"/>
                      <a:r>
                        <a:rPr lang="tr-TR" sz="1200" b="0" i="0" kern="1200" dirty="0" smtClean="0">
                          <a:solidFill>
                            <a:schemeClr val="dk1"/>
                          </a:solidFill>
                          <a:effectLst/>
                          <a:latin typeface="+mn-lt"/>
                          <a:ea typeface="+mn-ea"/>
                          <a:cs typeface="+mn-cs"/>
                        </a:rPr>
                        <a:t>Bu başlık, tarayıcının güncellenmiş bir sayfa için ne kadar sürede sorması gerektiğini belirtir. Sayfanın yenileneceği saniye cinsinden süreyi belirleyebilirsiniz.</a:t>
                      </a:r>
                      <a:endParaRPr lang="en-US" sz="1200" dirty="0">
                        <a:solidFill>
                          <a:srgbClr val="000000"/>
                        </a:solidFill>
                        <a:effectLst/>
                      </a:endParaRPr>
                    </a:p>
                  </a:txBody>
                  <a:tcPr marL="76200" marR="76200" marT="76200" marB="76200"/>
                </a:tc>
                <a:extLst>
                  <a:ext uri="{0D108BD9-81ED-4DB2-BD59-A6C34878D82A}">
                    <a16:rowId xmlns:a16="http://schemas.microsoft.com/office/drawing/2014/main" val="1414823357"/>
                  </a:ext>
                </a:extLst>
              </a:tr>
              <a:tr h="727375">
                <a:tc>
                  <a:txBody>
                    <a:bodyPr/>
                    <a:lstStyle/>
                    <a:p>
                      <a:pPr algn="ctr" fontAlgn="ctr"/>
                      <a:r>
                        <a:rPr lang="tr-TR" sz="1200">
                          <a:effectLst/>
                        </a:rPr>
                        <a:t>13</a:t>
                      </a:r>
                    </a:p>
                  </a:txBody>
                  <a:tcPr marL="76200" marR="76200" marT="76200" marB="76200" anchor="ctr"/>
                </a:tc>
                <a:tc>
                  <a:txBody>
                    <a:bodyPr/>
                    <a:lstStyle/>
                    <a:p>
                      <a:pPr algn="just" fontAlgn="t"/>
                      <a:r>
                        <a:rPr lang="en-US" sz="1200" b="1" dirty="0">
                          <a:solidFill>
                            <a:srgbClr val="000000"/>
                          </a:solidFill>
                          <a:effectLst/>
                        </a:rPr>
                        <a:t>Retry-After</a:t>
                      </a:r>
                      <a:endParaRPr lang="en-US" sz="1200" dirty="0">
                        <a:solidFill>
                          <a:srgbClr val="000000"/>
                        </a:solidFill>
                        <a:effectLst/>
                      </a:endParaRPr>
                    </a:p>
                    <a:p>
                      <a:pPr algn="just" fontAlgn="t"/>
                      <a:r>
                        <a:rPr lang="tr-TR" sz="1200" b="0" i="0" kern="1200" dirty="0" smtClean="0">
                          <a:solidFill>
                            <a:schemeClr val="dk1"/>
                          </a:solidFill>
                          <a:effectLst/>
                          <a:latin typeface="+mn-lt"/>
                          <a:ea typeface="+mn-ea"/>
                          <a:cs typeface="+mn-cs"/>
                        </a:rPr>
                        <a:t>Bu başlık , müşteriye isteğini ne kadar sürede tekrarlayabileceğini bildirmek için </a:t>
                      </a:r>
                      <a:r>
                        <a:rPr lang="tr-TR" sz="1200" b="1" i="0" kern="1200" dirty="0" smtClean="0">
                          <a:solidFill>
                            <a:schemeClr val="dk1"/>
                          </a:solidFill>
                          <a:effectLst/>
                          <a:latin typeface="+mn-lt"/>
                          <a:ea typeface="+mn-ea"/>
                          <a:cs typeface="+mn-cs"/>
                        </a:rPr>
                        <a:t>503 (Kullanılamaz Servis)</a:t>
                      </a:r>
                      <a:r>
                        <a:rPr lang="tr-TR" sz="1200" b="0" i="0" kern="1200" dirty="0" smtClean="0">
                          <a:solidFill>
                            <a:schemeClr val="dk1"/>
                          </a:solidFill>
                          <a:effectLst/>
                          <a:latin typeface="+mn-lt"/>
                          <a:ea typeface="+mn-ea"/>
                          <a:cs typeface="+mn-cs"/>
                        </a:rPr>
                        <a:t> yanıtı ile birlikte kullanılabilir .</a:t>
                      </a:r>
                      <a:endParaRPr lang="en-US" sz="1200" dirty="0">
                        <a:solidFill>
                          <a:srgbClr val="000000"/>
                        </a:solidFill>
                        <a:effectLst/>
                      </a:endParaRPr>
                    </a:p>
                  </a:txBody>
                  <a:tcPr marL="76200" marR="76200" marT="76200" marB="76200"/>
                </a:tc>
                <a:extLst>
                  <a:ext uri="{0D108BD9-81ED-4DB2-BD59-A6C34878D82A}">
                    <a16:rowId xmlns:a16="http://schemas.microsoft.com/office/drawing/2014/main" val="448850710"/>
                  </a:ext>
                </a:extLst>
              </a:tr>
              <a:tr h="727375">
                <a:tc>
                  <a:txBody>
                    <a:bodyPr/>
                    <a:lstStyle/>
                    <a:p>
                      <a:pPr algn="ctr" fontAlgn="ctr"/>
                      <a:r>
                        <a:rPr lang="tr-TR" sz="1200">
                          <a:effectLst/>
                        </a:rPr>
                        <a:t>14</a:t>
                      </a:r>
                    </a:p>
                  </a:txBody>
                  <a:tcPr marL="76200" marR="76200" marT="76200" marB="76200" anchor="ctr"/>
                </a:tc>
                <a:tc>
                  <a:txBody>
                    <a:bodyPr/>
                    <a:lstStyle/>
                    <a:p>
                      <a:pPr algn="just" fontAlgn="t"/>
                      <a:r>
                        <a:rPr lang="en-US" sz="1200" b="1" dirty="0">
                          <a:solidFill>
                            <a:srgbClr val="000000"/>
                          </a:solidFill>
                          <a:effectLst/>
                        </a:rPr>
                        <a:t>Set-Cookie</a:t>
                      </a:r>
                      <a:endParaRPr lang="en-US" sz="1200" dirty="0">
                        <a:solidFill>
                          <a:srgbClr val="000000"/>
                        </a:solidFill>
                        <a:effectLst/>
                      </a:endParaRPr>
                    </a:p>
                    <a:p>
                      <a:pPr algn="just" fontAlgn="t"/>
                      <a:r>
                        <a:rPr lang="tr-TR" sz="1200" b="0" i="0" kern="1200" dirty="0" smtClean="0">
                          <a:solidFill>
                            <a:schemeClr val="dk1"/>
                          </a:solidFill>
                          <a:effectLst/>
                          <a:latin typeface="+mn-lt"/>
                          <a:ea typeface="+mn-ea"/>
                          <a:cs typeface="+mn-cs"/>
                        </a:rPr>
                        <a:t>Bu başlık, sayfa ile ilişkilendirilmiş bir çerezi belirtir.</a:t>
                      </a:r>
                      <a:endParaRPr lang="en-US" sz="1200" dirty="0">
                        <a:solidFill>
                          <a:srgbClr val="000000"/>
                        </a:solidFill>
                        <a:effectLst/>
                      </a:endParaRPr>
                    </a:p>
                  </a:txBody>
                  <a:tcPr marL="76200" marR="76200" marT="76200" marB="76200"/>
                </a:tc>
                <a:extLst>
                  <a:ext uri="{0D108BD9-81ED-4DB2-BD59-A6C34878D82A}">
                    <a16:rowId xmlns:a16="http://schemas.microsoft.com/office/drawing/2014/main" val="1682969969"/>
                  </a:ext>
                </a:extLst>
              </a:tr>
            </a:tbl>
          </a:graphicData>
        </a:graphic>
      </p:graphicFrame>
    </p:spTree>
    <p:extLst>
      <p:ext uri="{BB962C8B-B14F-4D97-AF65-F5344CB8AC3E}">
        <p14:creationId xmlns:p14="http://schemas.microsoft.com/office/powerpoint/2010/main" val="29095846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982621"/>
          </a:xfrm>
        </p:spPr>
        <p:txBody>
          <a:bodyPr/>
          <a:lstStyle/>
          <a:p>
            <a:r>
              <a:rPr lang="tr-TR" dirty="0" err="1"/>
              <a:t>HttpServletResponse</a:t>
            </a:r>
            <a:r>
              <a:rPr lang="tr-TR" dirty="0"/>
              <a:t> Nesnesi</a:t>
            </a:r>
          </a:p>
        </p:txBody>
      </p:sp>
      <p:sp>
        <p:nvSpPr>
          <p:cNvPr id="5" name="Rectangle 2"/>
          <p:cNvSpPr>
            <a:spLocks noGrp="1" noChangeArrowheads="1"/>
          </p:cNvSpPr>
          <p:nvPr>
            <p:ph idx="1"/>
          </p:nvPr>
        </p:nvSpPr>
        <p:spPr bwMode="auto">
          <a:xfrm>
            <a:off x="2592925" y="1606731"/>
            <a:ext cx="8575818" cy="377917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pPr>
            <a:r>
              <a:rPr lang="tr-TR" dirty="0">
                <a:latin typeface="+mn-lt"/>
              </a:rPr>
              <a:t>Yanıt nesnesi bir </a:t>
            </a:r>
            <a:r>
              <a:rPr lang="tr-TR" b="1" dirty="0" err="1">
                <a:latin typeface="+mn-lt"/>
              </a:rPr>
              <a:t>javax.servlet.http.HttpServletResponse</a:t>
            </a:r>
            <a:r>
              <a:rPr lang="tr-TR" b="1" dirty="0">
                <a:latin typeface="+mn-lt"/>
              </a:rPr>
              <a:t> nesnesinin</a:t>
            </a:r>
            <a:r>
              <a:rPr lang="tr-TR" dirty="0">
                <a:latin typeface="+mn-lt"/>
              </a:rPr>
              <a:t> bir örneğidir . Sunucu istek nesnesini yarattığı gibi, istemciye yanıtı temsil etmek için de bir nesne oluşturur.</a:t>
            </a:r>
          </a:p>
          <a:p>
            <a:pPr>
              <a:lnSpc>
                <a:spcPct val="150000"/>
              </a:lnSpc>
            </a:pPr>
            <a:r>
              <a:rPr lang="tr-TR" dirty="0">
                <a:latin typeface="+mn-lt"/>
              </a:rPr>
              <a:t>Yanıt nesnesi ayrıca yeni HTTP başlıkları oluşturmakla ilgilenen </a:t>
            </a:r>
            <a:r>
              <a:rPr lang="tr-TR" dirty="0" err="1">
                <a:latin typeface="+mn-lt"/>
              </a:rPr>
              <a:t>arayüzleri</a:t>
            </a:r>
            <a:r>
              <a:rPr lang="tr-TR" dirty="0">
                <a:latin typeface="+mn-lt"/>
              </a:rPr>
              <a:t> de tanımlar. Bu nesne sayesinde, JSP programcısı yeni çerezler veya tarih damgaları, HTTP durum kodları vb. Ekleyebilir.</a:t>
            </a:r>
          </a:p>
          <a:p>
            <a:pPr>
              <a:lnSpc>
                <a:spcPct val="150000"/>
              </a:lnSpc>
            </a:pPr>
            <a:r>
              <a:rPr lang="tr-TR" dirty="0" err="1">
                <a:latin typeface="+mn-lt"/>
              </a:rPr>
              <a:t>Servlet</a:t>
            </a:r>
            <a:r>
              <a:rPr lang="tr-TR" dirty="0">
                <a:latin typeface="+mn-lt"/>
              </a:rPr>
              <a:t> programınızdaki HTTP yanıt başlığını ayarlamak için aşağıdaki yöntemler kullanılabilir. Bu yöntemler </a:t>
            </a:r>
            <a:r>
              <a:rPr lang="tr-TR" i="1" dirty="0" err="1">
                <a:latin typeface="+mn-lt"/>
              </a:rPr>
              <a:t>HttpServletResponse</a:t>
            </a:r>
            <a:r>
              <a:rPr lang="tr-TR" dirty="0">
                <a:latin typeface="+mn-lt"/>
              </a:rPr>
              <a:t> nesnesiyle kullanılabilir. Bu nesne sunucu yanıtını temsil eder</a:t>
            </a:r>
          </a:p>
        </p:txBody>
      </p:sp>
      <p:sp>
        <p:nvSpPr>
          <p:cNvPr id="3" name="Slayt Numarası Yer Tutucusu 2"/>
          <p:cNvSpPr>
            <a:spLocks noGrp="1"/>
          </p:cNvSpPr>
          <p:nvPr>
            <p:ph type="sldNum" sz="quarter" idx="12"/>
          </p:nvPr>
        </p:nvSpPr>
        <p:spPr/>
        <p:txBody>
          <a:bodyPr/>
          <a:lstStyle/>
          <a:p>
            <a:fld id="{CDD15192-AFC3-42C9-A3F5-4AF9E3D87F81}" type="slidenum">
              <a:rPr lang="tr-TR" smtClean="0"/>
              <a:t>11</a:t>
            </a:fld>
            <a:endParaRPr lang="tr-TR"/>
          </a:p>
        </p:txBody>
      </p:sp>
    </p:spTree>
    <p:extLst>
      <p:ext uri="{BB962C8B-B14F-4D97-AF65-F5344CB8AC3E}">
        <p14:creationId xmlns:p14="http://schemas.microsoft.com/office/powerpoint/2010/main" val="32673128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75340" y="369133"/>
            <a:ext cx="8911687" cy="982621"/>
          </a:xfrm>
        </p:spPr>
        <p:txBody>
          <a:bodyPr/>
          <a:lstStyle/>
          <a:p>
            <a:r>
              <a:rPr lang="tr-TR" dirty="0" err="1"/>
              <a:t>HttpServletResponse</a:t>
            </a:r>
            <a:r>
              <a:rPr lang="tr-TR" dirty="0"/>
              <a:t> Nesnesi</a:t>
            </a:r>
          </a:p>
        </p:txBody>
      </p:sp>
      <p:sp>
        <p:nvSpPr>
          <p:cNvPr id="3" name="Slayt Numarası Yer Tutucusu 2"/>
          <p:cNvSpPr>
            <a:spLocks noGrp="1"/>
          </p:cNvSpPr>
          <p:nvPr>
            <p:ph type="sldNum" sz="quarter" idx="12"/>
          </p:nvPr>
        </p:nvSpPr>
        <p:spPr/>
        <p:txBody>
          <a:bodyPr/>
          <a:lstStyle/>
          <a:p>
            <a:fld id="{CDD15192-AFC3-42C9-A3F5-4AF9E3D87F81}" type="slidenum">
              <a:rPr lang="tr-TR" smtClean="0"/>
              <a:t>12</a:t>
            </a:fld>
            <a:endParaRPr lang="tr-TR"/>
          </a:p>
        </p:txBody>
      </p:sp>
      <p:graphicFrame>
        <p:nvGraphicFramePr>
          <p:cNvPr id="6" name="İçerik Yer Tutucusu 5"/>
          <p:cNvGraphicFramePr>
            <a:graphicFrameLocks noGrp="1"/>
          </p:cNvGraphicFramePr>
          <p:nvPr>
            <p:ph idx="1"/>
            <p:extLst>
              <p:ext uri="{D42A27DB-BD31-4B8C-83A1-F6EECF244321}">
                <p14:modId xmlns:p14="http://schemas.microsoft.com/office/powerpoint/2010/main" val="2470182318"/>
              </p:ext>
            </p:extLst>
          </p:nvPr>
        </p:nvGraphicFramePr>
        <p:xfrm>
          <a:off x="2364325" y="970344"/>
          <a:ext cx="8915400" cy="5852160"/>
        </p:xfrm>
        <a:graphic>
          <a:graphicData uri="http://schemas.openxmlformats.org/drawingml/2006/table">
            <a:tbl>
              <a:tblPr firstRow="1" bandRow="1">
                <a:tableStyleId>{5C22544A-7EE6-4342-B048-85BDC9FD1C3A}</a:tableStyleId>
              </a:tblPr>
              <a:tblGrid>
                <a:gridCol w="537137">
                  <a:extLst>
                    <a:ext uri="{9D8B030D-6E8A-4147-A177-3AD203B41FA5}">
                      <a16:colId xmlns:a16="http://schemas.microsoft.com/office/drawing/2014/main" val="1756067071"/>
                    </a:ext>
                  </a:extLst>
                </a:gridCol>
                <a:gridCol w="8378263">
                  <a:extLst>
                    <a:ext uri="{9D8B030D-6E8A-4147-A177-3AD203B41FA5}">
                      <a16:colId xmlns:a16="http://schemas.microsoft.com/office/drawing/2014/main" val="11814319"/>
                    </a:ext>
                  </a:extLst>
                </a:gridCol>
              </a:tblGrid>
              <a:tr h="298857">
                <a:tc>
                  <a:txBody>
                    <a:bodyPr/>
                    <a:lstStyle/>
                    <a:p>
                      <a:pPr fontAlgn="t"/>
                      <a:r>
                        <a:rPr lang="tr-TR" sz="1100" dirty="0" err="1">
                          <a:effectLst/>
                        </a:rPr>
                        <a:t>S.No</a:t>
                      </a:r>
                      <a:r>
                        <a:rPr lang="tr-TR" sz="1100" dirty="0">
                          <a:effectLst/>
                        </a:rPr>
                        <a:t>.</a:t>
                      </a:r>
                    </a:p>
                  </a:txBody>
                  <a:tcPr marL="76200" marR="76200" marT="76200" marB="76200"/>
                </a:tc>
                <a:tc>
                  <a:txBody>
                    <a:bodyPr/>
                    <a:lstStyle/>
                    <a:p>
                      <a:pPr algn="ctr" fontAlgn="t"/>
                      <a:r>
                        <a:rPr lang="tr-TR" sz="1100" dirty="0">
                          <a:effectLst/>
                        </a:rPr>
                        <a:t>Yöntem ve Açıklama</a:t>
                      </a:r>
                    </a:p>
                  </a:txBody>
                  <a:tcPr marL="76200" marR="76200" marT="76200" marB="76200"/>
                </a:tc>
                <a:extLst>
                  <a:ext uri="{0D108BD9-81ED-4DB2-BD59-A6C34878D82A}">
                    <a16:rowId xmlns:a16="http://schemas.microsoft.com/office/drawing/2014/main" val="3179223357"/>
                  </a:ext>
                </a:extLst>
              </a:tr>
              <a:tr h="611946">
                <a:tc>
                  <a:txBody>
                    <a:bodyPr/>
                    <a:lstStyle/>
                    <a:p>
                      <a:pPr algn="ctr" fontAlgn="ctr"/>
                      <a:r>
                        <a:rPr lang="tr-TR" sz="1100">
                          <a:effectLst/>
                        </a:rPr>
                        <a:t>1</a:t>
                      </a:r>
                    </a:p>
                  </a:txBody>
                  <a:tcPr marL="76200" marR="76200" marT="76200" marB="76200" anchor="ctr"/>
                </a:tc>
                <a:tc>
                  <a:txBody>
                    <a:bodyPr/>
                    <a:lstStyle/>
                    <a:p>
                      <a:pPr algn="just" fontAlgn="t"/>
                      <a:r>
                        <a:rPr lang="tr-TR" sz="1100" b="1" dirty="0" err="1">
                          <a:solidFill>
                            <a:srgbClr val="000000"/>
                          </a:solidFill>
                          <a:effectLst/>
                        </a:rPr>
                        <a:t>String</a:t>
                      </a:r>
                      <a:r>
                        <a:rPr lang="tr-TR" sz="1100" b="1" dirty="0">
                          <a:solidFill>
                            <a:srgbClr val="000000"/>
                          </a:solidFill>
                          <a:effectLst/>
                        </a:rPr>
                        <a:t> </a:t>
                      </a:r>
                      <a:r>
                        <a:rPr lang="tr-TR" sz="1100" b="1" dirty="0" err="1">
                          <a:solidFill>
                            <a:srgbClr val="000000"/>
                          </a:solidFill>
                          <a:effectLst/>
                        </a:rPr>
                        <a:t>encodeRedirectURL</a:t>
                      </a:r>
                      <a:r>
                        <a:rPr lang="tr-TR" sz="1100" b="1" dirty="0">
                          <a:solidFill>
                            <a:srgbClr val="000000"/>
                          </a:solidFill>
                          <a:effectLst/>
                        </a:rPr>
                        <a:t> (</a:t>
                      </a:r>
                      <a:r>
                        <a:rPr lang="tr-TR" sz="1100" b="1" dirty="0" err="1">
                          <a:solidFill>
                            <a:srgbClr val="000000"/>
                          </a:solidFill>
                          <a:effectLst/>
                        </a:rPr>
                        <a:t>String</a:t>
                      </a:r>
                      <a:r>
                        <a:rPr lang="tr-TR" sz="1100" b="1" dirty="0">
                          <a:solidFill>
                            <a:srgbClr val="000000"/>
                          </a:solidFill>
                          <a:effectLst/>
                        </a:rPr>
                        <a:t> </a:t>
                      </a:r>
                      <a:r>
                        <a:rPr lang="tr-TR" sz="1100" b="1" dirty="0" err="1">
                          <a:solidFill>
                            <a:srgbClr val="000000"/>
                          </a:solidFill>
                          <a:effectLst/>
                        </a:rPr>
                        <a:t>url</a:t>
                      </a:r>
                      <a:r>
                        <a:rPr lang="tr-TR" sz="1100" b="1" dirty="0">
                          <a:solidFill>
                            <a:srgbClr val="000000"/>
                          </a:solidFill>
                          <a:effectLst/>
                        </a:rPr>
                        <a:t>)</a:t>
                      </a:r>
                      <a:endParaRPr lang="tr-TR" sz="1100" dirty="0">
                        <a:solidFill>
                          <a:srgbClr val="000000"/>
                        </a:solidFill>
                        <a:effectLst/>
                      </a:endParaRPr>
                    </a:p>
                    <a:p>
                      <a:pPr algn="just" fontAlgn="t"/>
                      <a:r>
                        <a:rPr lang="tr-TR" sz="1100" dirty="0">
                          <a:solidFill>
                            <a:srgbClr val="000000"/>
                          </a:solidFill>
                          <a:effectLst/>
                        </a:rPr>
                        <a:t>Belirtilen URL'yi </a:t>
                      </a:r>
                      <a:r>
                        <a:rPr lang="tr-TR" sz="1100" b="1" dirty="0" err="1">
                          <a:solidFill>
                            <a:srgbClr val="000000"/>
                          </a:solidFill>
                          <a:effectLst/>
                        </a:rPr>
                        <a:t>sendRedirect</a:t>
                      </a:r>
                      <a:r>
                        <a:rPr lang="tr-TR" sz="1100" dirty="0">
                          <a:solidFill>
                            <a:srgbClr val="000000"/>
                          </a:solidFill>
                          <a:effectLst/>
                        </a:rPr>
                        <a:t> yönteminde kullanmak için kodlar veya kodlamaya gerek yoksa URL'yi değiştirmeden döndürür.</a:t>
                      </a:r>
                    </a:p>
                  </a:txBody>
                  <a:tcPr marL="76200" marR="76200" marT="76200" marB="76200"/>
                </a:tc>
                <a:extLst>
                  <a:ext uri="{0D108BD9-81ED-4DB2-BD59-A6C34878D82A}">
                    <a16:rowId xmlns:a16="http://schemas.microsoft.com/office/drawing/2014/main" val="3953382654"/>
                  </a:ext>
                </a:extLst>
              </a:tr>
              <a:tr h="455402">
                <a:tc>
                  <a:txBody>
                    <a:bodyPr/>
                    <a:lstStyle/>
                    <a:p>
                      <a:pPr algn="ctr" fontAlgn="ctr"/>
                      <a:r>
                        <a:rPr lang="tr-TR" sz="1100">
                          <a:effectLst/>
                        </a:rPr>
                        <a:t>2</a:t>
                      </a:r>
                    </a:p>
                  </a:txBody>
                  <a:tcPr marL="76200" marR="76200" marT="76200" marB="76200" anchor="ctr"/>
                </a:tc>
                <a:tc>
                  <a:txBody>
                    <a:bodyPr/>
                    <a:lstStyle/>
                    <a:p>
                      <a:pPr algn="just" fontAlgn="t"/>
                      <a:r>
                        <a:rPr lang="tr-TR" sz="1100" b="1" dirty="0" err="1" smtClean="0">
                          <a:solidFill>
                            <a:srgbClr val="000000"/>
                          </a:solidFill>
                          <a:effectLst/>
                        </a:rPr>
                        <a:t>String</a:t>
                      </a:r>
                      <a:r>
                        <a:rPr lang="tr-TR" sz="1100" b="1" dirty="0" smtClean="0">
                          <a:solidFill>
                            <a:srgbClr val="000000"/>
                          </a:solidFill>
                          <a:effectLst/>
                        </a:rPr>
                        <a:t>  </a:t>
                      </a:r>
                      <a:r>
                        <a:rPr lang="tr-TR" sz="1100" b="1" dirty="0" err="1">
                          <a:solidFill>
                            <a:srgbClr val="000000"/>
                          </a:solidFill>
                          <a:effectLst/>
                        </a:rPr>
                        <a:t>encodeURL</a:t>
                      </a:r>
                      <a:r>
                        <a:rPr lang="tr-TR" sz="1100" b="1" dirty="0">
                          <a:solidFill>
                            <a:srgbClr val="000000"/>
                          </a:solidFill>
                          <a:effectLst/>
                        </a:rPr>
                        <a:t> </a:t>
                      </a:r>
                      <a:r>
                        <a:rPr lang="tr-TR" sz="1100" b="1" dirty="0" smtClean="0">
                          <a:solidFill>
                            <a:srgbClr val="000000"/>
                          </a:solidFill>
                          <a:effectLst/>
                        </a:rPr>
                        <a:t>(</a:t>
                      </a:r>
                      <a:r>
                        <a:rPr lang="tr-TR" sz="1100" b="1" dirty="0" err="1" smtClean="0">
                          <a:solidFill>
                            <a:srgbClr val="000000"/>
                          </a:solidFill>
                          <a:effectLst/>
                        </a:rPr>
                        <a:t>String</a:t>
                      </a:r>
                      <a:r>
                        <a:rPr lang="tr-TR" sz="1100" b="1" dirty="0" smtClean="0">
                          <a:solidFill>
                            <a:srgbClr val="000000"/>
                          </a:solidFill>
                          <a:effectLst/>
                        </a:rPr>
                        <a:t>  </a:t>
                      </a:r>
                      <a:r>
                        <a:rPr lang="tr-TR" sz="1100" b="1" dirty="0" err="1">
                          <a:solidFill>
                            <a:srgbClr val="000000"/>
                          </a:solidFill>
                          <a:effectLst/>
                        </a:rPr>
                        <a:t>url</a:t>
                      </a:r>
                      <a:r>
                        <a:rPr lang="tr-TR" sz="1100" b="1" dirty="0">
                          <a:solidFill>
                            <a:srgbClr val="000000"/>
                          </a:solidFill>
                          <a:effectLst/>
                        </a:rPr>
                        <a:t>)</a:t>
                      </a:r>
                      <a:endParaRPr lang="tr-TR" sz="1100" dirty="0">
                        <a:solidFill>
                          <a:srgbClr val="000000"/>
                        </a:solidFill>
                        <a:effectLst/>
                      </a:endParaRPr>
                    </a:p>
                    <a:p>
                      <a:pPr algn="just" fontAlgn="t"/>
                      <a:r>
                        <a:rPr lang="tr-TR" sz="1100" dirty="0">
                          <a:solidFill>
                            <a:srgbClr val="000000"/>
                          </a:solidFill>
                          <a:effectLst/>
                        </a:rPr>
                        <a:t>Belirtilen URL'yi, oturum kimliğini dahil ederek kodlar veya kodlamaya gerek yoksa URL'yi değiştirmeden döndürür.</a:t>
                      </a:r>
                    </a:p>
                  </a:txBody>
                  <a:tcPr marL="76200" marR="76200" marT="76200" marB="76200"/>
                </a:tc>
                <a:extLst>
                  <a:ext uri="{0D108BD9-81ED-4DB2-BD59-A6C34878D82A}">
                    <a16:rowId xmlns:a16="http://schemas.microsoft.com/office/drawing/2014/main" val="3844571954"/>
                  </a:ext>
                </a:extLst>
              </a:tr>
              <a:tr h="455402">
                <a:tc>
                  <a:txBody>
                    <a:bodyPr/>
                    <a:lstStyle/>
                    <a:p>
                      <a:pPr algn="ctr" fontAlgn="ctr"/>
                      <a:r>
                        <a:rPr lang="tr-TR" sz="1100">
                          <a:effectLst/>
                        </a:rPr>
                        <a:t>3</a:t>
                      </a:r>
                    </a:p>
                  </a:txBody>
                  <a:tcPr marL="76200" marR="76200" marT="76200" marB="76200" anchor="ctr"/>
                </a:tc>
                <a:tc>
                  <a:txBody>
                    <a:bodyPr/>
                    <a:lstStyle/>
                    <a:p>
                      <a:pPr algn="just" fontAlgn="t"/>
                      <a:r>
                        <a:rPr lang="tr-TR" sz="1100" b="1" dirty="0" err="1">
                          <a:solidFill>
                            <a:srgbClr val="000000"/>
                          </a:solidFill>
                          <a:effectLst/>
                        </a:rPr>
                        <a:t>boolean</a:t>
                      </a:r>
                      <a:r>
                        <a:rPr lang="tr-TR" sz="1100" b="1" dirty="0">
                          <a:solidFill>
                            <a:srgbClr val="000000"/>
                          </a:solidFill>
                          <a:effectLst/>
                        </a:rPr>
                        <a:t> </a:t>
                      </a:r>
                      <a:r>
                        <a:rPr lang="tr-TR" sz="1100" b="1" dirty="0" err="1">
                          <a:solidFill>
                            <a:srgbClr val="000000"/>
                          </a:solidFill>
                          <a:effectLst/>
                        </a:rPr>
                        <a:t>içerirHeader</a:t>
                      </a:r>
                      <a:r>
                        <a:rPr lang="tr-TR" sz="1100" b="1" dirty="0">
                          <a:solidFill>
                            <a:srgbClr val="000000"/>
                          </a:solidFill>
                          <a:effectLst/>
                        </a:rPr>
                        <a:t> </a:t>
                      </a:r>
                      <a:r>
                        <a:rPr lang="tr-TR" sz="1100" b="1" dirty="0" smtClean="0">
                          <a:solidFill>
                            <a:srgbClr val="000000"/>
                          </a:solidFill>
                          <a:effectLst/>
                        </a:rPr>
                        <a:t>(</a:t>
                      </a:r>
                      <a:r>
                        <a:rPr lang="tr-TR" sz="1100" b="1" dirty="0" err="1" smtClean="0">
                          <a:solidFill>
                            <a:srgbClr val="000000"/>
                          </a:solidFill>
                          <a:effectLst/>
                        </a:rPr>
                        <a:t>String</a:t>
                      </a:r>
                      <a:r>
                        <a:rPr lang="tr-TR" sz="1100" b="1" dirty="0" smtClean="0">
                          <a:solidFill>
                            <a:srgbClr val="000000"/>
                          </a:solidFill>
                          <a:effectLst/>
                        </a:rPr>
                        <a:t>  </a:t>
                      </a:r>
                      <a:r>
                        <a:rPr lang="tr-TR" sz="1100" b="1" dirty="0">
                          <a:solidFill>
                            <a:srgbClr val="000000"/>
                          </a:solidFill>
                          <a:effectLst/>
                        </a:rPr>
                        <a:t>adı)</a:t>
                      </a:r>
                      <a:endParaRPr lang="tr-TR" sz="1100" dirty="0">
                        <a:solidFill>
                          <a:srgbClr val="000000"/>
                        </a:solidFill>
                        <a:effectLst/>
                      </a:endParaRPr>
                    </a:p>
                    <a:p>
                      <a:pPr algn="just" fontAlgn="t"/>
                      <a:r>
                        <a:rPr lang="tr-TR" sz="1100" dirty="0">
                          <a:solidFill>
                            <a:srgbClr val="000000"/>
                          </a:solidFill>
                          <a:effectLst/>
                        </a:rPr>
                        <a:t>Adlandırılmış yanıt başlığının ayarlanmış olup olmadığını belirten bir </a:t>
                      </a:r>
                      <a:r>
                        <a:rPr lang="tr-TR" sz="1100" dirty="0" err="1">
                          <a:solidFill>
                            <a:srgbClr val="000000"/>
                          </a:solidFill>
                          <a:effectLst/>
                        </a:rPr>
                        <a:t>boolean</a:t>
                      </a:r>
                      <a:r>
                        <a:rPr lang="tr-TR" sz="1100" dirty="0">
                          <a:solidFill>
                            <a:srgbClr val="000000"/>
                          </a:solidFill>
                          <a:effectLst/>
                        </a:rPr>
                        <a:t> döndürür.</a:t>
                      </a:r>
                    </a:p>
                  </a:txBody>
                  <a:tcPr marL="76200" marR="76200" marT="76200" marB="76200"/>
                </a:tc>
                <a:extLst>
                  <a:ext uri="{0D108BD9-81ED-4DB2-BD59-A6C34878D82A}">
                    <a16:rowId xmlns:a16="http://schemas.microsoft.com/office/drawing/2014/main" val="1962981965"/>
                  </a:ext>
                </a:extLst>
              </a:tr>
              <a:tr h="337542">
                <a:tc>
                  <a:txBody>
                    <a:bodyPr/>
                    <a:lstStyle/>
                    <a:p>
                      <a:pPr algn="ctr" fontAlgn="ctr"/>
                      <a:r>
                        <a:rPr lang="tr-TR" sz="1100">
                          <a:effectLst/>
                        </a:rPr>
                        <a:t>4</a:t>
                      </a:r>
                    </a:p>
                  </a:txBody>
                  <a:tcPr marL="76200" marR="76200" marT="76200" marB="76200" anchor="ctr"/>
                </a:tc>
                <a:tc>
                  <a:txBody>
                    <a:bodyPr/>
                    <a:lstStyle/>
                    <a:p>
                      <a:pPr algn="just" fontAlgn="t"/>
                      <a:r>
                        <a:rPr lang="tr-TR" sz="1100" b="1">
                          <a:solidFill>
                            <a:srgbClr val="000000"/>
                          </a:solidFill>
                          <a:effectLst/>
                        </a:rPr>
                        <a:t>boolean isCommitted ()</a:t>
                      </a:r>
                      <a:endParaRPr lang="tr-TR" sz="1100">
                        <a:solidFill>
                          <a:srgbClr val="000000"/>
                        </a:solidFill>
                        <a:effectLst/>
                      </a:endParaRPr>
                    </a:p>
                    <a:p>
                      <a:pPr algn="just" fontAlgn="t"/>
                      <a:r>
                        <a:rPr lang="tr-TR" sz="1100">
                          <a:solidFill>
                            <a:srgbClr val="000000"/>
                          </a:solidFill>
                          <a:effectLst/>
                        </a:rPr>
                        <a:t>Yanıtın gerçekleştirilip gerçekleştirilmediğini belirten bir boolean döndürür.</a:t>
                      </a:r>
                    </a:p>
                  </a:txBody>
                  <a:tcPr marL="76200" marR="76200" marT="76200" marB="76200"/>
                </a:tc>
                <a:extLst>
                  <a:ext uri="{0D108BD9-81ED-4DB2-BD59-A6C34878D82A}">
                    <a16:rowId xmlns:a16="http://schemas.microsoft.com/office/drawing/2014/main" val="3087910096"/>
                  </a:ext>
                </a:extLst>
              </a:tr>
              <a:tr h="430154">
                <a:tc>
                  <a:txBody>
                    <a:bodyPr/>
                    <a:lstStyle/>
                    <a:p>
                      <a:pPr algn="ctr" fontAlgn="ctr"/>
                      <a:r>
                        <a:rPr lang="tr-TR" sz="1100">
                          <a:effectLst/>
                        </a:rPr>
                        <a:t>5</a:t>
                      </a:r>
                    </a:p>
                  </a:txBody>
                  <a:tcPr marL="76200" marR="76200" marT="76200" marB="76200" anchor="ctr"/>
                </a:tc>
                <a:tc>
                  <a:txBody>
                    <a:bodyPr/>
                    <a:lstStyle/>
                    <a:p>
                      <a:pPr algn="just" fontAlgn="t"/>
                      <a:r>
                        <a:rPr lang="tr-TR" sz="1100" b="1">
                          <a:solidFill>
                            <a:srgbClr val="000000"/>
                          </a:solidFill>
                          <a:effectLst/>
                        </a:rPr>
                        <a:t>geçersiz addCookie (Çerez kurabiye)</a:t>
                      </a:r>
                      <a:endParaRPr lang="tr-TR" sz="1100">
                        <a:solidFill>
                          <a:srgbClr val="000000"/>
                        </a:solidFill>
                        <a:effectLst/>
                      </a:endParaRPr>
                    </a:p>
                    <a:p>
                      <a:pPr algn="just" fontAlgn="t"/>
                      <a:r>
                        <a:rPr lang="tr-TR" sz="1100">
                          <a:solidFill>
                            <a:srgbClr val="000000"/>
                          </a:solidFill>
                          <a:effectLst/>
                        </a:rPr>
                        <a:t>Belirtilen çerezi cevaba ekler.</a:t>
                      </a:r>
                    </a:p>
                  </a:txBody>
                  <a:tcPr marL="76200" marR="76200" marT="76200" marB="76200"/>
                </a:tc>
                <a:extLst>
                  <a:ext uri="{0D108BD9-81ED-4DB2-BD59-A6C34878D82A}">
                    <a16:rowId xmlns:a16="http://schemas.microsoft.com/office/drawing/2014/main" val="2262674117"/>
                  </a:ext>
                </a:extLst>
              </a:tr>
              <a:tr h="455402">
                <a:tc>
                  <a:txBody>
                    <a:bodyPr/>
                    <a:lstStyle/>
                    <a:p>
                      <a:pPr algn="ctr" fontAlgn="ctr"/>
                      <a:r>
                        <a:rPr lang="tr-TR" sz="1100">
                          <a:effectLst/>
                        </a:rPr>
                        <a:t>6</a:t>
                      </a:r>
                    </a:p>
                  </a:txBody>
                  <a:tcPr marL="76200" marR="76200" marT="76200" marB="76200" anchor="ctr"/>
                </a:tc>
                <a:tc>
                  <a:txBody>
                    <a:bodyPr/>
                    <a:lstStyle/>
                    <a:p>
                      <a:pPr algn="just" fontAlgn="t"/>
                      <a:r>
                        <a:rPr lang="tr-TR" sz="1100" b="1" dirty="0" err="1">
                          <a:solidFill>
                            <a:srgbClr val="000000"/>
                          </a:solidFill>
                          <a:effectLst/>
                        </a:rPr>
                        <a:t>void</a:t>
                      </a:r>
                      <a:r>
                        <a:rPr lang="tr-TR" sz="1100" b="1" dirty="0">
                          <a:solidFill>
                            <a:srgbClr val="000000"/>
                          </a:solidFill>
                          <a:effectLst/>
                        </a:rPr>
                        <a:t> </a:t>
                      </a:r>
                      <a:r>
                        <a:rPr lang="tr-TR" sz="1100" b="1" dirty="0" err="1">
                          <a:solidFill>
                            <a:srgbClr val="000000"/>
                          </a:solidFill>
                          <a:effectLst/>
                        </a:rPr>
                        <a:t>addDateHeader</a:t>
                      </a:r>
                      <a:r>
                        <a:rPr lang="tr-TR" sz="1100" b="1" dirty="0">
                          <a:solidFill>
                            <a:srgbClr val="000000"/>
                          </a:solidFill>
                          <a:effectLst/>
                        </a:rPr>
                        <a:t> </a:t>
                      </a:r>
                      <a:r>
                        <a:rPr lang="tr-TR" sz="1100" b="1" dirty="0" smtClean="0">
                          <a:solidFill>
                            <a:srgbClr val="000000"/>
                          </a:solidFill>
                          <a:effectLst/>
                        </a:rPr>
                        <a:t>(</a:t>
                      </a:r>
                      <a:r>
                        <a:rPr lang="tr-TR" sz="1100" b="1" dirty="0" err="1" smtClean="0">
                          <a:solidFill>
                            <a:srgbClr val="000000"/>
                          </a:solidFill>
                          <a:effectLst/>
                        </a:rPr>
                        <a:t>String</a:t>
                      </a:r>
                      <a:r>
                        <a:rPr lang="tr-TR" sz="1100" b="1" dirty="0" smtClean="0">
                          <a:solidFill>
                            <a:srgbClr val="000000"/>
                          </a:solidFill>
                          <a:effectLst/>
                        </a:rPr>
                        <a:t>  </a:t>
                      </a:r>
                      <a:r>
                        <a:rPr lang="tr-TR" sz="1100" b="1" dirty="0">
                          <a:solidFill>
                            <a:srgbClr val="000000"/>
                          </a:solidFill>
                          <a:effectLst/>
                        </a:rPr>
                        <a:t>adı, uzun tarih)</a:t>
                      </a:r>
                      <a:endParaRPr lang="tr-TR" sz="1100" dirty="0">
                        <a:solidFill>
                          <a:srgbClr val="000000"/>
                        </a:solidFill>
                        <a:effectLst/>
                      </a:endParaRPr>
                    </a:p>
                    <a:p>
                      <a:pPr algn="just" fontAlgn="t"/>
                      <a:r>
                        <a:rPr lang="tr-TR" sz="1100" dirty="0">
                          <a:solidFill>
                            <a:srgbClr val="000000"/>
                          </a:solidFill>
                          <a:effectLst/>
                        </a:rPr>
                        <a:t>Belirtilen ad ve tarih değerine sahip bir yanıt başlığı ekler.</a:t>
                      </a:r>
                    </a:p>
                  </a:txBody>
                  <a:tcPr marL="76200" marR="76200" marT="76200" marB="76200"/>
                </a:tc>
                <a:extLst>
                  <a:ext uri="{0D108BD9-81ED-4DB2-BD59-A6C34878D82A}">
                    <a16:rowId xmlns:a16="http://schemas.microsoft.com/office/drawing/2014/main" val="2620623610"/>
                  </a:ext>
                </a:extLst>
              </a:tr>
              <a:tr h="455402">
                <a:tc>
                  <a:txBody>
                    <a:bodyPr/>
                    <a:lstStyle/>
                    <a:p>
                      <a:pPr algn="ctr" fontAlgn="ctr"/>
                      <a:r>
                        <a:rPr lang="tr-TR" sz="1100">
                          <a:effectLst/>
                        </a:rPr>
                        <a:t>7</a:t>
                      </a:r>
                    </a:p>
                  </a:txBody>
                  <a:tcPr marL="76200" marR="76200" marT="76200" marB="76200" anchor="ctr"/>
                </a:tc>
                <a:tc>
                  <a:txBody>
                    <a:bodyPr/>
                    <a:lstStyle/>
                    <a:p>
                      <a:pPr algn="just" fontAlgn="t"/>
                      <a:r>
                        <a:rPr lang="tr-TR" sz="1100" b="1" dirty="0" err="1">
                          <a:solidFill>
                            <a:srgbClr val="000000"/>
                          </a:solidFill>
                          <a:effectLst/>
                        </a:rPr>
                        <a:t>void</a:t>
                      </a:r>
                      <a:r>
                        <a:rPr lang="tr-TR" sz="1100" b="1" dirty="0">
                          <a:solidFill>
                            <a:srgbClr val="000000"/>
                          </a:solidFill>
                          <a:effectLst/>
                        </a:rPr>
                        <a:t> </a:t>
                      </a:r>
                      <a:r>
                        <a:rPr lang="tr-TR" sz="1100" b="1" dirty="0" err="1">
                          <a:solidFill>
                            <a:srgbClr val="000000"/>
                          </a:solidFill>
                          <a:effectLst/>
                        </a:rPr>
                        <a:t>addHeader</a:t>
                      </a:r>
                      <a:r>
                        <a:rPr lang="tr-TR" sz="1100" b="1" dirty="0">
                          <a:solidFill>
                            <a:srgbClr val="000000"/>
                          </a:solidFill>
                          <a:effectLst/>
                        </a:rPr>
                        <a:t> </a:t>
                      </a:r>
                      <a:r>
                        <a:rPr lang="tr-TR" sz="1100" b="1" dirty="0" smtClean="0">
                          <a:solidFill>
                            <a:srgbClr val="000000"/>
                          </a:solidFill>
                          <a:effectLst/>
                        </a:rPr>
                        <a:t>(</a:t>
                      </a:r>
                      <a:r>
                        <a:rPr lang="tr-TR" sz="1100" b="1" dirty="0" err="1" smtClean="0">
                          <a:solidFill>
                            <a:srgbClr val="000000"/>
                          </a:solidFill>
                          <a:effectLst/>
                        </a:rPr>
                        <a:t>String</a:t>
                      </a:r>
                      <a:r>
                        <a:rPr lang="tr-TR" sz="1100" b="1" dirty="0" smtClean="0">
                          <a:solidFill>
                            <a:srgbClr val="000000"/>
                          </a:solidFill>
                          <a:effectLst/>
                        </a:rPr>
                        <a:t>  </a:t>
                      </a:r>
                      <a:r>
                        <a:rPr lang="tr-TR" sz="1100" b="1" dirty="0">
                          <a:solidFill>
                            <a:srgbClr val="000000"/>
                          </a:solidFill>
                          <a:effectLst/>
                        </a:rPr>
                        <a:t>adı, </a:t>
                      </a:r>
                      <a:r>
                        <a:rPr lang="tr-TR" sz="1100" b="1" dirty="0" err="1" smtClean="0">
                          <a:solidFill>
                            <a:srgbClr val="000000"/>
                          </a:solidFill>
                          <a:effectLst/>
                        </a:rPr>
                        <a:t>String</a:t>
                      </a:r>
                      <a:r>
                        <a:rPr lang="tr-TR" sz="1100" b="1" dirty="0" smtClean="0">
                          <a:solidFill>
                            <a:srgbClr val="000000"/>
                          </a:solidFill>
                          <a:effectLst/>
                        </a:rPr>
                        <a:t>  </a:t>
                      </a:r>
                      <a:r>
                        <a:rPr lang="tr-TR" sz="1100" b="1" dirty="0">
                          <a:solidFill>
                            <a:srgbClr val="000000"/>
                          </a:solidFill>
                          <a:effectLst/>
                        </a:rPr>
                        <a:t>değeri)</a:t>
                      </a:r>
                      <a:endParaRPr lang="tr-TR" sz="1100" dirty="0">
                        <a:solidFill>
                          <a:srgbClr val="000000"/>
                        </a:solidFill>
                        <a:effectLst/>
                      </a:endParaRPr>
                    </a:p>
                    <a:p>
                      <a:pPr algn="just" fontAlgn="t"/>
                      <a:r>
                        <a:rPr lang="tr-TR" sz="1100" dirty="0">
                          <a:solidFill>
                            <a:srgbClr val="000000"/>
                          </a:solidFill>
                          <a:effectLst/>
                        </a:rPr>
                        <a:t>Verilen isim ve değere sahip bir cevap başlığı ekler.</a:t>
                      </a:r>
                    </a:p>
                  </a:txBody>
                  <a:tcPr marL="76200" marR="76200" marT="76200" marB="76200"/>
                </a:tc>
                <a:extLst>
                  <a:ext uri="{0D108BD9-81ED-4DB2-BD59-A6C34878D82A}">
                    <a16:rowId xmlns:a16="http://schemas.microsoft.com/office/drawing/2014/main" val="4024892214"/>
                  </a:ext>
                </a:extLst>
              </a:tr>
              <a:tr h="455402">
                <a:tc>
                  <a:txBody>
                    <a:bodyPr/>
                    <a:lstStyle/>
                    <a:p>
                      <a:pPr algn="ctr" fontAlgn="ctr"/>
                      <a:r>
                        <a:rPr lang="tr-TR" sz="1100">
                          <a:effectLst/>
                        </a:rPr>
                        <a:t>8</a:t>
                      </a:r>
                    </a:p>
                  </a:txBody>
                  <a:tcPr marL="76200" marR="76200" marT="76200" marB="76200" anchor="ctr"/>
                </a:tc>
                <a:tc>
                  <a:txBody>
                    <a:bodyPr/>
                    <a:lstStyle/>
                    <a:p>
                      <a:pPr algn="just" fontAlgn="t"/>
                      <a:r>
                        <a:rPr lang="tr-TR" sz="1100" b="1" dirty="0" err="1">
                          <a:solidFill>
                            <a:srgbClr val="000000"/>
                          </a:solidFill>
                          <a:effectLst/>
                        </a:rPr>
                        <a:t>void</a:t>
                      </a:r>
                      <a:r>
                        <a:rPr lang="tr-TR" sz="1100" b="1" dirty="0">
                          <a:solidFill>
                            <a:srgbClr val="000000"/>
                          </a:solidFill>
                          <a:effectLst/>
                        </a:rPr>
                        <a:t> </a:t>
                      </a:r>
                      <a:r>
                        <a:rPr lang="tr-TR" sz="1100" b="1" dirty="0" err="1">
                          <a:solidFill>
                            <a:srgbClr val="000000"/>
                          </a:solidFill>
                          <a:effectLst/>
                        </a:rPr>
                        <a:t>addIntHeader</a:t>
                      </a:r>
                      <a:r>
                        <a:rPr lang="tr-TR" sz="1100" b="1" dirty="0">
                          <a:solidFill>
                            <a:srgbClr val="000000"/>
                          </a:solidFill>
                          <a:effectLst/>
                        </a:rPr>
                        <a:t> </a:t>
                      </a:r>
                      <a:r>
                        <a:rPr lang="tr-TR" sz="1100" b="1" dirty="0" smtClean="0">
                          <a:solidFill>
                            <a:srgbClr val="000000"/>
                          </a:solidFill>
                          <a:effectLst/>
                        </a:rPr>
                        <a:t>(</a:t>
                      </a:r>
                      <a:r>
                        <a:rPr lang="tr-TR" sz="1100" b="1" dirty="0" err="1" smtClean="0">
                          <a:solidFill>
                            <a:srgbClr val="000000"/>
                          </a:solidFill>
                          <a:effectLst/>
                        </a:rPr>
                        <a:t>String</a:t>
                      </a:r>
                      <a:r>
                        <a:rPr lang="tr-TR" sz="1100" b="1" dirty="0" smtClean="0">
                          <a:solidFill>
                            <a:srgbClr val="000000"/>
                          </a:solidFill>
                          <a:effectLst/>
                        </a:rPr>
                        <a:t>  </a:t>
                      </a:r>
                      <a:r>
                        <a:rPr lang="tr-TR" sz="1100" b="1" dirty="0">
                          <a:solidFill>
                            <a:srgbClr val="000000"/>
                          </a:solidFill>
                          <a:effectLst/>
                        </a:rPr>
                        <a:t>adı, </a:t>
                      </a:r>
                      <a:r>
                        <a:rPr lang="tr-TR" sz="1100" b="1" dirty="0" err="1">
                          <a:solidFill>
                            <a:srgbClr val="000000"/>
                          </a:solidFill>
                          <a:effectLst/>
                        </a:rPr>
                        <a:t>int</a:t>
                      </a:r>
                      <a:r>
                        <a:rPr lang="tr-TR" sz="1100" b="1" dirty="0">
                          <a:solidFill>
                            <a:srgbClr val="000000"/>
                          </a:solidFill>
                          <a:effectLst/>
                        </a:rPr>
                        <a:t> değeri)</a:t>
                      </a:r>
                      <a:endParaRPr lang="tr-TR" sz="1100" dirty="0">
                        <a:solidFill>
                          <a:srgbClr val="000000"/>
                        </a:solidFill>
                        <a:effectLst/>
                      </a:endParaRPr>
                    </a:p>
                    <a:p>
                      <a:pPr algn="just" fontAlgn="t"/>
                      <a:r>
                        <a:rPr lang="tr-TR" sz="1100" dirty="0">
                          <a:solidFill>
                            <a:srgbClr val="000000"/>
                          </a:solidFill>
                          <a:effectLst/>
                        </a:rPr>
                        <a:t>Verilen isim ve tamsayı değerine sahip bir cevap başlığı ekler.</a:t>
                      </a:r>
                    </a:p>
                  </a:txBody>
                  <a:tcPr marL="76200" marR="76200" marT="76200" marB="76200"/>
                </a:tc>
                <a:extLst>
                  <a:ext uri="{0D108BD9-81ED-4DB2-BD59-A6C34878D82A}">
                    <a16:rowId xmlns:a16="http://schemas.microsoft.com/office/drawing/2014/main" val="2249045915"/>
                  </a:ext>
                </a:extLst>
              </a:tr>
              <a:tr h="483864">
                <a:tc>
                  <a:txBody>
                    <a:bodyPr/>
                    <a:lstStyle/>
                    <a:p>
                      <a:pPr algn="ctr" fontAlgn="ctr"/>
                      <a:r>
                        <a:rPr lang="tr-TR" sz="1100" dirty="0">
                          <a:effectLst/>
                        </a:rPr>
                        <a:t>9</a:t>
                      </a:r>
                    </a:p>
                  </a:txBody>
                  <a:tcPr marL="76200" marR="76200" marT="76200" marB="76200" anchor="ctr"/>
                </a:tc>
                <a:tc>
                  <a:txBody>
                    <a:bodyPr/>
                    <a:lstStyle/>
                    <a:p>
                      <a:pPr algn="just" fontAlgn="t"/>
                      <a:r>
                        <a:rPr lang="tr-TR" sz="1100" b="1">
                          <a:solidFill>
                            <a:srgbClr val="000000"/>
                          </a:solidFill>
                          <a:effectLst/>
                        </a:rPr>
                        <a:t>void flushBuffer ()</a:t>
                      </a:r>
                      <a:endParaRPr lang="tr-TR" sz="1100">
                        <a:solidFill>
                          <a:srgbClr val="000000"/>
                        </a:solidFill>
                        <a:effectLst/>
                      </a:endParaRPr>
                    </a:p>
                    <a:p>
                      <a:pPr algn="just" fontAlgn="t"/>
                      <a:r>
                        <a:rPr lang="tr-TR" sz="1100">
                          <a:solidFill>
                            <a:srgbClr val="000000"/>
                          </a:solidFill>
                          <a:effectLst/>
                        </a:rPr>
                        <a:t>Tampondaki herhangi bir içeriği istemciye yazılmasını zorlar.</a:t>
                      </a:r>
                    </a:p>
                  </a:txBody>
                  <a:tcPr marL="76200" marR="76200" marT="76200" marB="76200"/>
                </a:tc>
                <a:extLst>
                  <a:ext uri="{0D108BD9-81ED-4DB2-BD59-A6C34878D82A}">
                    <a16:rowId xmlns:a16="http://schemas.microsoft.com/office/drawing/2014/main" val="2539695217"/>
                  </a:ext>
                </a:extLst>
              </a:tr>
              <a:tr h="483864">
                <a:tc>
                  <a:txBody>
                    <a:bodyPr/>
                    <a:lstStyle/>
                    <a:p>
                      <a:pPr algn="ctr" fontAlgn="ctr"/>
                      <a:r>
                        <a:rPr lang="tr-TR" sz="1100">
                          <a:effectLst/>
                        </a:rPr>
                        <a:t>10</a:t>
                      </a:r>
                    </a:p>
                  </a:txBody>
                  <a:tcPr marL="76200" marR="76200" marT="76200" marB="76200" anchor="ctr"/>
                </a:tc>
                <a:tc>
                  <a:txBody>
                    <a:bodyPr/>
                    <a:lstStyle/>
                    <a:p>
                      <a:pPr algn="just" fontAlgn="t"/>
                      <a:r>
                        <a:rPr lang="tr-TR" sz="1100" b="1">
                          <a:solidFill>
                            <a:srgbClr val="000000"/>
                          </a:solidFill>
                          <a:effectLst/>
                        </a:rPr>
                        <a:t>boş sıfırlama ()</a:t>
                      </a:r>
                      <a:endParaRPr lang="tr-TR" sz="1100">
                        <a:solidFill>
                          <a:srgbClr val="000000"/>
                        </a:solidFill>
                        <a:effectLst/>
                      </a:endParaRPr>
                    </a:p>
                    <a:p>
                      <a:pPr algn="just" fontAlgn="t"/>
                      <a:r>
                        <a:rPr lang="tr-TR" sz="1100">
                          <a:solidFill>
                            <a:srgbClr val="000000"/>
                          </a:solidFill>
                          <a:effectLst/>
                        </a:rPr>
                        <a:t>Durum kodu ve başlıkların yanı sıra arabellekte bulunan verileri temizler.</a:t>
                      </a:r>
                    </a:p>
                  </a:txBody>
                  <a:tcPr marL="76200" marR="76200" marT="76200" marB="76200"/>
                </a:tc>
                <a:extLst>
                  <a:ext uri="{0D108BD9-81ED-4DB2-BD59-A6C34878D82A}">
                    <a16:rowId xmlns:a16="http://schemas.microsoft.com/office/drawing/2014/main" val="2821271460"/>
                  </a:ext>
                </a:extLst>
              </a:tr>
              <a:tr h="483864">
                <a:tc>
                  <a:txBody>
                    <a:bodyPr/>
                    <a:lstStyle/>
                    <a:p>
                      <a:pPr algn="ctr" fontAlgn="ctr"/>
                      <a:r>
                        <a:rPr lang="tr-TR" sz="1100">
                          <a:effectLst/>
                        </a:rPr>
                        <a:t>11</a:t>
                      </a:r>
                    </a:p>
                  </a:txBody>
                  <a:tcPr marL="76200" marR="76200" marT="76200" marB="76200" anchor="ctr"/>
                </a:tc>
                <a:tc>
                  <a:txBody>
                    <a:bodyPr/>
                    <a:lstStyle/>
                    <a:p>
                      <a:pPr algn="just" fontAlgn="t"/>
                      <a:r>
                        <a:rPr lang="tr-TR" sz="1100" b="1" dirty="0" err="1">
                          <a:solidFill>
                            <a:srgbClr val="000000"/>
                          </a:solidFill>
                          <a:effectLst/>
                        </a:rPr>
                        <a:t>void</a:t>
                      </a:r>
                      <a:r>
                        <a:rPr lang="tr-TR" sz="1100" b="1" dirty="0">
                          <a:solidFill>
                            <a:srgbClr val="000000"/>
                          </a:solidFill>
                          <a:effectLst/>
                        </a:rPr>
                        <a:t> </a:t>
                      </a:r>
                      <a:r>
                        <a:rPr lang="tr-TR" sz="1100" b="1" dirty="0" err="1">
                          <a:solidFill>
                            <a:srgbClr val="000000"/>
                          </a:solidFill>
                          <a:effectLst/>
                        </a:rPr>
                        <a:t>resetBuffer</a:t>
                      </a:r>
                      <a:r>
                        <a:rPr lang="tr-TR" sz="1100" b="1" dirty="0">
                          <a:solidFill>
                            <a:srgbClr val="000000"/>
                          </a:solidFill>
                          <a:effectLst/>
                        </a:rPr>
                        <a:t> ()</a:t>
                      </a:r>
                      <a:endParaRPr lang="tr-TR" sz="1100" dirty="0">
                        <a:solidFill>
                          <a:srgbClr val="000000"/>
                        </a:solidFill>
                        <a:effectLst/>
                      </a:endParaRPr>
                    </a:p>
                    <a:p>
                      <a:pPr algn="just" fontAlgn="t"/>
                      <a:r>
                        <a:rPr lang="tr-TR" sz="1100" dirty="0">
                          <a:solidFill>
                            <a:srgbClr val="000000"/>
                          </a:solidFill>
                          <a:effectLst/>
                        </a:rPr>
                        <a:t>Yanıttaki temel tamponun içeriğini, üstbilgileri veya durum kodunu silmeden temizler.</a:t>
                      </a:r>
                    </a:p>
                  </a:txBody>
                  <a:tcPr marL="76200" marR="76200" marT="76200" marB="76200"/>
                </a:tc>
                <a:extLst>
                  <a:ext uri="{0D108BD9-81ED-4DB2-BD59-A6C34878D82A}">
                    <a16:rowId xmlns:a16="http://schemas.microsoft.com/office/drawing/2014/main" val="1520334609"/>
                  </a:ext>
                </a:extLst>
              </a:tr>
            </a:tbl>
          </a:graphicData>
        </a:graphic>
      </p:graphicFrame>
    </p:spTree>
    <p:extLst>
      <p:ext uri="{BB962C8B-B14F-4D97-AF65-F5344CB8AC3E}">
        <p14:creationId xmlns:p14="http://schemas.microsoft.com/office/powerpoint/2010/main" val="8183625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75340" y="369133"/>
            <a:ext cx="8911687" cy="982621"/>
          </a:xfrm>
        </p:spPr>
        <p:txBody>
          <a:bodyPr/>
          <a:lstStyle/>
          <a:p>
            <a:r>
              <a:rPr lang="tr-TR" dirty="0" err="1"/>
              <a:t>HttpServletResponse</a:t>
            </a:r>
            <a:r>
              <a:rPr lang="tr-TR" dirty="0"/>
              <a:t> Nesnesi</a:t>
            </a:r>
          </a:p>
        </p:txBody>
      </p:sp>
      <p:sp>
        <p:nvSpPr>
          <p:cNvPr id="3" name="Slayt Numarası Yer Tutucusu 2"/>
          <p:cNvSpPr>
            <a:spLocks noGrp="1"/>
          </p:cNvSpPr>
          <p:nvPr>
            <p:ph type="sldNum" sz="quarter" idx="12"/>
          </p:nvPr>
        </p:nvSpPr>
        <p:spPr/>
        <p:txBody>
          <a:bodyPr/>
          <a:lstStyle/>
          <a:p>
            <a:fld id="{CDD15192-AFC3-42C9-A3F5-4AF9E3D87F81}" type="slidenum">
              <a:rPr lang="tr-TR" smtClean="0"/>
              <a:t>13</a:t>
            </a:fld>
            <a:endParaRPr lang="tr-TR"/>
          </a:p>
        </p:txBody>
      </p:sp>
      <p:graphicFrame>
        <p:nvGraphicFramePr>
          <p:cNvPr id="6" name="İçerik Yer Tutucusu 5"/>
          <p:cNvGraphicFramePr>
            <a:graphicFrameLocks noGrp="1"/>
          </p:cNvGraphicFramePr>
          <p:nvPr>
            <p:ph idx="1"/>
            <p:extLst>
              <p:ext uri="{D42A27DB-BD31-4B8C-83A1-F6EECF244321}">
                <p14:modId xmlns:p14="http://schemas.microsoft.com/office/powerpoint/2010/main" val="2423268900"/>
              </p:ext>
            </p:extLst>
          </p:nvPr>
        </p:nvGraphicFramePr>
        <p:xfrm>
          <a:off x="2364325" y="970344"/>
          <a:ext cx="8915400" cy="5852160"/>
        </p:xfrm>
        <a:graphic>
          <a:graphicData uri="http://schemas.openxmlformats.org/drawingml/2006/table">
            <a:tbl>
              <a:tblPr firstRow="1" bandRow="1">
                <a:tableStyleId>{5C22544A-7EE6-4342-B048-85BDC9FD1C3A}</a:tableStyleId>
              </a:tblPr>
              <a:tblGrid>
                <a:gridCol w="537137">
                  <a:extLst>
                    <a:ext uri="{9D8B030D-6E8A-4147-A177-3AD203B41FA5}">
                      <a16:colId xmlns:a16="http://schemas.microsoft.com/office/drawing/2014/main" val="1756067071"/>
                    </a:ext>
                  </a:extLst>
                </a:gridCol>
                <a:gridCol w="8378263">
                  <a:extLst>
                    <a:ext uri="{9D8B030D-6E8A-4147-A177-3AD203B41FA5}">
                      <a16:colId xmlns:a16="http://schemas.microsoft.com/office/drawing/2014/main" val="11814319"/>
                    </a:ext>
                  </a:extLst>
                </a:gridCol>
              </a:tblGrid>
              <a:tr h="298857">
                <a:tc>
                  <a:txBody>
                    <a:bodyPr/>
                    <a:lstStyle/>
                    <a:p>
                      <a:pPr fontAlgn="t"/>
                      <a:r>
                        <a:rPr lang="tr-TR" sz="1100" dirty="0" err="1">
                          <a:effectLst/>
                        </a:rPr>
                        <a:t>S.No</a:t>
                      </a:r>
                      <a:r>
                        <a:rPr lang="tr-TR" sz="1100" dirty="0">
                          <a:effectLst/>
                        </a:rPr>
                        <a:t>.</a:t>
                      </a:r>
                    </a:p>
                  </a:txBody>
                  <a:tcPr marL="76200" marR="76200" marT="76200" marB="76200"/>
                </a:tc>
                <a:tc>
                  <a:txBody>
                    <a:bodyPr/>
                    <a:lstStyle/>
                    <a:p>
                      <a:pPr algn="ctr" fontAlgn="t"/>
                      <a:r>
                        <a:rPr lang="tr-TR" sz="1100">
                          <a:effectLst/>
                        </a:rPr>
                        <a:t>Yöntem ve Açıklama</a:t>
                      </a:r>
                    </a:p>
                  </a:txBody>
                  <a:tcPr marL="76200" marR="76200" marT="76200" marB="76200"/>
                </a:tc>
                <a:extLst>
                  <a:ext uri="{0D108BD9-81ED-4DB2-BD59-A6C34878D82A}">
                    <a16:rowId xmlns:a16="http://schemas.microsoft.com/office/drawing/2014/main" val="3179223357"/>
                  </a:ext>
                </a:extLst>
              </a:tr>
              <a:tr h="485662">
                <a:tc>
                  <a:txBody>
                    <a:bodyPr/>
                    <a:lstStyle/>
                    <a:p>
                      <a:pPr algn="ctr" fontAlgn="ctr"/>
                      <a:r>
                        <a:rPr lang="tr-TR" sz="1100">
                          <a:effectLst/>
                        </a:rPr>
                        <a:t>12</a:t>
                      </a:r>
                    </a:p>
                  </a:txBody>
                  <a:tcPr marL="76200" marR="76200" marT="76200" marB="76200" anchor="ctr"/>
                </a:tc>
                <a:tc>
                  <a:txBody>
                    <a:bodyPr/>
                    <a:lstStyle/>
                    <a:p>
                      <a:pPr algn="just" fontAlgn="t"/>
                      <a:r>
                        <a:rPr lang="tr-TR" sz="1100" b="1" dirty="0" err="1">
                          <a:solidFill>
                            <a:srgbClr val="000000"/>
                          </a:solidFill>
                          <a:effectLst/>
                        </a:rPr>
                        <a:t>void</a:t>
                      </a:r>
                      <a:r>
                        <a:rPr lang="tr-TR" sz="1100" b="1" dirty="0">
                          <a:solidFill>
                            <a:srgbClr val="000000"/>
                          </a:solidFill>
                          <a:effectLst/>
                        </a:rPr>
                        <a:t> </a:t>
                      </a:r>
                      <a:r>
                        <a:rPr lang="tr-TR" sz="1100" b="1" dirty="0" err="1">
                          <a:solidFill>
                            <a:srgbClr val="000000"/>
                          </a:solidFill>
                          <a:effectLst/>
                        </a:rPr>
                        <a:t>sendError</a:t>
                      </a:r>
                      <a:r>
                        <a:rPr lang="tr-TR" sz="1100" b="1" dirty="0">
                          <a:solidFill>
                            <a:srgbClr val="000000"/>
                          </a:solidFill>
                          <a:effectLst/>
                        </a:rPr>
                        <a:t> (</a:t>
                      </a:r>
                      <a:r>
                        <a:rPr lang="tr-TR" sz="1100" b="1" dirty="0" err="1">
                          <a:solidFill>
                            <a:srgbClr val="000000"/>
                          </a:solidFill>
                          <a:effectLst/>
                        </a:rPr>
                        <a:t>int</a:t>
                      </a:r>
                      <a:r>
                        <a:rPr lang="tr-TR" sz="1100" b="1" dirty="0">
                          <a:solidFill>
                            <a:srgbClr val="000000"/>
                          </a:solidFill>
                          <a:effectLst/>
                        </a:rPr>
                        <a:t> </a:t>
                      </a:r>
                      <a:r>
                        <a:rPr lang="tr-TR" sz="1100" b="1" dirty="0" err="1">
                          <a:solidFill>
                            <a:srgbClr val="000000"/>
                          </a:solidFill>
                          <a:effectLst/>
                        </a:rPr>
                        <a:t>sc</a:t>
                      </a:r>
                      <a:r>
                        <a:rPr lang="tr-TR" sz="1100" b="1" dirty="0">
                          <a:solidFill>
                            <a:srgbClr val="000000"/>
                          </a:solidFill>
                          <a:effectLst/>
                        </a:rPr>
                        <a:t>)</a:t>
                      </a:r>
                      <a:endParaRPr lang="tr-TR" sz="1100" dirty="0">
                        <a:solidFill>
                          <a:srgbClr val="000000"/>
                        </a:solidFill>
                        <a:effectLst/>
                      </a:endParaRPr>
                    </a:p>
                    <a:p>
                      <a:pPr algn="just" fontAlgn="t"/>
                      <a:r>
                        <a:rPr lang="tr-TR" sz="1100" dirty="0">
                          <a:solidFill>
                            <a:srgbClr val="000000"/>
                          </a:solidFill>
                          <a:effectLst/>
                        </a:rPr>
                        <a:t>Belirtilen durum kodunu kullanarak ve arabelleği temizleyerek istemciye bir hata yanıtı gönderir.</a:t>
                      </a:r>
                    </a:p>
                  </a:txBody>
                  <a:tcPr marL="76200" marR="76200" marT="76200" marB="76200"/>
                </a:tc>
                <a:extLst>
                  <a:ext uri="{0D108BD9-81ED-4DB2-BD59-A6C34878D82A}">
                    <a16:rowId xmlns:a16="http://schemas.microsoft.com/office/drawing/2014/main" val="3953382654"/>
                  </a:ext>
                </a:extLst>
              </a:tr>
              <a:tr h="455402">
                <a:tc>
                  <a:txBody>
                    <a:bodyPr/>
                    <a:lstStyle/>
                    <a:p>
                      <a:pPr algn="ctr" fontAlgn="ctr"/>
                      <a:r>
                        <a:rPr lang="tr-TR" sz="1100">
                          <a:effectLst/>
                        </a:rPr>
                        <a:t>13</a:t>
                      </a:r>
                    </a:p>
                  </a:txBody>
                  <a:tcPr marL="76200" marR="76200" marT="76200" marB="76200" anchor="ctr"/>
                </a:tc>
                <a:tc>
                  <a:txBody>
                    <a:bodyPr/>
                    <a:lstStyle/>
                    <a:p>
                      <a:pPr algn="just" fontAlgn="t"/>
                      <a:r>
                        <a:rPr lang="tr-TR" sz="1100" b="1">
                          <a:solidFill>
                            <a:srgbClr val="000000"/>
                          </a:solidFill>
                          <a:effectLst/>
                        </a:rPr>
                        <a:t>void sendError (int sc, String msg)</a:t>
                      </a:r>
                      <a:endParaRPr lang="tr-TR" sz="1100">
                        <a:solidFill>
                          <a:srgbClr val="000000"/>
                        </a:solidFill>
                        <a:effectLst/>
                      </a:endParaRPr>
                    </a:p>
                    <a:p>
                      <a:pPr algn="just" fontAlgn="t"/>
                      <a:r>
                        <a:rPr lang="tr-TR" sz="1100">
                          <a:solidFill>
                            <a:srgbClr val="000000"/>
                          </a:solidFill>
                          <a:effectLst/>
                        </a:rPr>
                        <a:t>Belirtilen durumu kullanarak istemciye bir hata yanıtı gönderir.</a:t>
                      </a:r>
                    </a:p>
                  </a:txBody>
                  <a:tcPr marL="76200" marR="76200" marT="76200" marB="76200"/>
                </a:tc>
                <a:extLst>
                  <a:ext uri="{0D108BD9-81ED-4DB2-BD59-A6C34878D82A}">
                    <a16:rowId xmlns:a16="http://schemas.microsoft.com/office/drawing/2014/main" val="3844571954"/>
                  </a:ext>
                </a:extLst>
              </a:tr>
              <a:tr h="455402">
                <a:tc>
                  <a:txBody>
                    <a:bodyPr/>
                    <a:lstStyle/>
                    <a:p>
                      <a:pPr algn="ctr" fontAlgn="ctr"/>
                      <a:r>
                        <a:rPr lang="tr-TR" sz="1100">
                          <a:effectLst/>
                        </a:rPr>
                        <a:t>14</a:t>
                      </a:r>
                    </a:p>
                  </a:txBody>
                  <a:tcPr marL="76200" marR="76200" marT="76200" marB="76200" anchor="ctr"/>
                </a:tc>
                <a:tc>
                  <a:txBody>
                    <a:bodyPr/>
                    <a:lstStyle/>
                    <a:p>
                      <a:pPr algn="just" fontAlgn="t"/>
                      <a:r>
                        <a:rPr lang="tr-TR" sz="1100" b="1" dirty="0" err="1">
                          <a:solidFill>
                            <a:srgbClr val="000000"/>
                          </a:solidFill>
                          <a:effectLst/>
                        </a:rPr>
                        <a:t>void</a:t>
                      </a:r>
                      <a:r>
                        <a:rPr lang="tr-TR" sz="1100" b="1" dirty="0">
                          <a:solidFill>
                            <a:srgbClr val="000000"/>
                          </a:solidFill>
                          <a:effectLst/>
                        </a:rPr>
                        <a:t> </a:t>
                      </a:r>
                      <a:r>
                        <a:rPr lang="tr-TR" sz="1100" b="1" dirty="0" err="1">
                          <a:solidFill>
                            <a:srgbClr val="000000"/>
                          </a:solidFill>
                          <a:effectLst/>
                        </a:rPr>
                        <a:t>sendRedirect</a:t>
                      </a:r>
                      <a:r>
                        <a:rPr lang="tr-TR" sz="1100" b="1" dirty="0">
                          <a:solidFill>
                            <a:srgbClr val="000000"/>
                          </a:solidFill>
                          <a:effectLst/>
                        </a:rPr>
                        <a:t> </a:t>
                      </a:r>
                      <a:r>
                        <a:rPr lang="tr-TR" sz="1100" b="1" dirty="0" smtClean="0">
                          <a:solidFill>
                            <a:srgbClr val="000000"/>
                          </a:solidFill>
                          <a:effectLst/>
                        </a:rPr>
                        <a:t>(</a:t>
                      </a:r>
                      <a:r>
                        <a:rPr lang="tr-TR" sz="1100" b="1" dirty="0" err="1" smtClean="0">
                          <a:solidFill>
                            <a:srgbClr val="000000"/>
                          </a:solidFill>
                          <a:effectLst/>
                        </a:rPr>
                        <a:t>String</a:t>
                      </a:r>
                      <a:r>
                        <a:rPr lang="tr-TR" sz="1100" b="1" dirty="0" smtClean="0">
                          <a:solidFill>
                            <a:srgbClr val="000000"/>
                          </a:solidFill>
                          <a:effectLst/>
                        </a:rPr>
                        <a:t>  </a:t>
                      </a:r>
                      <a:r>
                        <a:rPr lang="tr-TR" sz="1100" b="1" dirty="0">
                          <a:solidFill>
                            <a:srgbClr val="000000"/>
                          </a:solidFill>
                          <a:effectLst/>
                        </a:rPr>
                        <a:t>konumu)</a:t>
                      </a:r>
                      <a:endParaRPr lang="tr-TR" sz="1100" dirty="0">
                        <a:solidFill>
                          <a:srgbClr val="000000"/>
                        </a:solidFill>
                        <a:effectLst/>
                      </a:endParaRPr>
                    </a:p>
                    <a:p>
                      <a:pPr algn="just" fontAlgn="t"/>
                      <a:r>
                        <a:rPr lang="tr-TR" sz="1100" dirty="0">
                          <a:solidFill>
                            <a:srgbClr val="000000"/>
                          </a:solidFill>
                          <a:effectLst/>
                        </a:rPr>
                        <a:t>Belirtilen yönlendirme konum URL'sini kullanarak istemciye geçici bir yönlendirme yanıtı gönderir.</a:t>
                      </a:r>
                    </a:p>
                  </a:txBody>
                  <a:tcPr marL="76200" marR="76200" marT="76200" marB="76200"/>
                </a:tc>
                <a:extLst>
                  <a:ext uri="{0D108BD9-81ED-4DB2-BD59-A6C34878D82A}">
                    <a16:rowId xmlns:a16="http://schemas.microsoft.com/office/drawing/2014/main" val="1962981965"/>
                  </a:ext>
                </a:extLst>
              </a:tr>
              <a:tr h="337542">
                <a:tc>
                  <a:txBody>
                    <a:bodyPr/>
                    <a:lstStyle/>
                    <a:p>
                      <a:pPr algn="ctr" fontAlgn="ctr"/>
                      <a:r>
                        <a:rPr lang="tr-TR" sz="1100">
                          <a:effectLst/>
                        </a:rPr>
                        <a:t>15</a:t>
                      </a:r>
                    </a:p>
                  </a:txBody>
                  <a:tcPr marL="76200" marR="76200" marT="76200" marB="76200" anchor="ctr"/>
                </a:tc>
                <a:tc>
                  <a:txBody>
                    <a:bodyPr/>
                    <a:lstStyle/>
                    <a:p>
                      <a:pPr algn="just" fontAlgn="t"/>
                      <a:r>
                        <a:rPr lang="tr-TR" sz="1100" b="1">
                          <a:solidFill>
                            <a:srgbClr val="000000"/>
                          </a:solidFill>
                          <a:effectLst/>
                        </a:rPr>
                        <a:t>void setBufferSize (int boyutu)</a:t>
                      </a:r>
                      <a:endParaRPr lang="tr-TR" sz="1100">
                        <a:solidFill>
                          <a:srgbClr val="000000"/>
                        </a:solidFill>
                        <a:effectLst/>
                      </a:endParaRPr>
                    </a:p>
                    <a:p>
                      <a:pPr algn="just" fontAlgn="t"/>
                      <a:r>
                        <a:rPr lang="tr-TR" sz="1100">
                          <a:solidFill>
                            <a:srgbClr val="000000"/>
                          </a:solidFill>
                          <a:effectLst/>
                        </a:rPr>
                        <a:t>Yanıtın gövdesi için tercih edilen tampon boyutunu ayarlar.</a:t>
                      </a:r>
                    </a:p>
                  </a:txBody>
                  <a:tcPr marL="76200" marR="76200" marT="76200" marB="76200"/>
                </a:tc>
                <a:extLst>
                  <a:ext uri="{0D108BD9-81ED-4DB2-BD59-A6C34878D82A}">
                    <a16:rowId xmlns:a16="http://schemas.microsoft.com/office/drawing/2014/main" val="3087910096"/>
                  </a:ext>
                </a:extLst>
              </a:tr>
              <a:tr h="430154">
                <a:tc>
                  <a:txBody>
                    <a:bodyPr/>
                    <a:lstStyle/>
                    <a:p>
                      <a:pPr algn="ctr" fontAlgn="ctr"/>
                      <a:r>
                        <a:rPr lang="tr-TR" sz="1100">
                          <a:effectLst/>
                        </a:rPr>
                        <a:t>16</a:t>
                      </a:r>
                    </a:p>
                  </a:txBody>
                  <a:tcPr marL="76200" marR="76200" marT="76200" marB="76200" anchor="ctr"/>
                </a:tc>
                <a:tc>
                  <a:txBody>
                    <a:bodyPr/>
                    <a:lstStyle/>
                    <a:p>
                      <a:pPr algn="just" fontAlgn="t"/>
                      <a:r>
                        <a:rPr lang="tr-TR" sz="1100" b="1" dirty="0" err="1">
                          <a:solidFill>
                            <a:srgbClr val="000000"/>
                          </a:solidFill>
                          <a:effectLst/>
                        </a:rPr>
                        <a:t>void</a:t>
                      </a:r>
                      <a:r>
                        <a:rPr lang="tr-TR" sz="1100" b="1" dirty="0">
                          <a:solidFill>
                            <a:srgbClr val="000000"/>
                          </a:solidFill>
                          <a:effectLst/>
                        </a:rPr>
                        <a:t> </a:t>
                      </a:r>
                      <a:r>
                        <a:rPr lang="tr-TR" sz="1100" b="1" dirty="0" err="1">
                          <a:solidFill>
                            <a:srgbClr val="000000"/>
                          </a:solidFill>
                          <a:effectLst/>
                        </a:rPr>
                        <a:t>setCharacterEncoding</a:t>
                      </a:r>
                      <a:r>
                        <a:rPr lang="tr-TR" sz="1100" b="1" dirty="0">
                          <a:solidFill>
                            <a:srgbClr val="000000"/>
                          </a:solidFill>
                          <a:effectLst/>
                        </a:rPr>
                        <a:t> </a:t>
                      </a:r>
                      <a:r>
                        <a:rPr lang="tr-TR" sz="1100" b="1" dirty="0" smtClean="0">
                          <a:solidFill>
                            <a:srgbClr val="000000"/>
                          </a:solidFill>
                          <a:effectLst/>
                        </a:rPr>
                        <a:t>(</a:t>
                      </a:r>
                      <a:r>
                        <a:rPr lang="tr-TR" sz="1100" b="1" dirty="0" err="1" smtClean="0">
                          <a:solidFill>
                            <a:srgbClr val="000000"/>
                          </a:solidFill>
                          <a:effectLst/>
                        </a:rPr>
                        <a:t>String</a:t>
                      </a:r>
                      <a:r>
                        <a:rPr lang="tr-TR" sz="1100" b="1" dirty="0" smtClean="0">
                          <a:solidFill>
                            <a:srgbClr val="000000"/>
                          </a:solidFill>
                          <a:effectLst/>
                        </a:rPr>
                        <a:t>  </a:t>
                      </a:r>
                      <a:r>
                        <a:rPr lang="tr-TR" sz="1100" b="1" dirty="0">
                          <a:solidFill>
                            <a:srgbClr val="000000"/>
                          </a:solidFill>
                          <a:effectLst/>
                        </a:rPr>
                        <a:t>karakter kümesi)</a:t>
                      </a:r>
                      <a:endParaRPr lang="tr-TR" sz="1100" dirty="0">
                        <a:solidFill>
                          <a:srgbClr val="000000"/>
                        </a:solidFill>
                        <a:effectLst/>
                      </a:endParaRPr>
                    </a:p>
                    <a:p>
                      <a:pPr algn="just" fontAlgn="t"/>
                      <a:r>
                        <a:rPr lang="tr-TR" sz="1100" dirty="0">
                          <a:solidFill>
                            <a:srgbClr val="000000"/>
                          </a:solidFill>
                          <a:effectLst/>
                        </a:rPr>
                        <a:t>İstemciye gönderilen yanıtın karakter kodlamasını (MIME karakter seti), örneğin UTF-8 olarak ayarlar.</a:t>
                      </a:r>
                    </a:p>
                  </a:txBody>
                  <a:tcPr marL="76200" marR="76200" marT="76200" marB="76200"/>
                </a:tc>
                <a:extLst>
                  <a:ext uri="{0D108BD9-81ED-4DB2-BD59-A6C34878D82A}">
                    <a16:rowId xmlns:a16="http://schemas.microsoft.com/office/drawing/2014/main" val="2262674117"/>
                  </a:ext>
                </a:extLst>
              </a:tr>
              <a:tr h="455402">
                <a:tc>
                  <a:txBody>
                    <a:bodyPr/>
                    <a:lstStyle/>
                    <a:p>
                      <a:pPr algn="ctr" fontAlgn="ctr"/>
                      <a:r>
                        <a:rPr lang="tr-TR" sz="1100">
                          <a:effectLst/>
                        </a:rPr>
                        <a:t>17</a:t>
                      </a:r>
                    </a:p>
                  </a:txBody>
                  <a:tcPr marL="76200" marR="76200" marT="76200" marB="76200" anchor="ctr"/>
                </a:tc>
                <a:tc>
                  <a:txBody>
                    <a:bodyPr/>
                    <a:lstStyle/>
                    <a:p>
                      <a:pPr algn="just" fontAlgn="t"/>
                      <a:r>
                        <a:rPr lang="tr-TR" sz="1100" b="1">
                          <a:solidFill>
                            <a:srgbClr val="000000"/>
                          </a:solidFill>
                          <a:effectLst/>
                        </a:rPr>
                        <a:t>void setContentLength (int len)</a:t>
                      </a:r>
                      <a:endParaRPr lang="tr-TR" sz="1100">
                        <a:solidFill>
                          <a:srgbClr val="000000"/>
                        </a:solidFill>
                        <a:effectLst/>
                      </a:endParaRPr>
                    </a:p>
                    <a:p>
                      <a:pPr algn="just" fontAlgn="t"/>
                      <a:r>
                        <a:rPr lang="tr-TR" sz="1100">
                          <a:solidFill>
                            <a:srgbClr val="000000"/>
                          </a:solidFill>
                          <a:effectLst/>
                        </a:rPr>
                        <a:t>İçerik gövdesinin uzunluğunu yanıtta ayarlar HTTP sunucularında; Bu yöntem aynı zamanda HTTP Content-Length üstbilgisini de ayarlar.</a:t>
                      </a:r>
                    </a:p>
                  </a:txBody>
                  <a:tcPr marL="76200" marR="76200" marT="76200" marB="76200"/>
                </a:tc>
                <a:extLst>
                  <a:ext uri="{0D108BD9-81ED-4DB2-BD59-A6C34878D82A}">
                    <a16:rowId xmlns:a16="http://schemas.microsoft.com/office/drawing/2014/main" val="2620623610"/>
                  </a:ext>
                </a:extLst>
              </a:tr>
              <a:tr h="455402">
                <a:tc>
                  <a:txBody>
                    <a:bodyPr/>
                    <a:lstStyle/>
                    <a:p>
                      <a:pPr algn="ctr" fontAlgn="ctr"/>
                      <a:r>
                        <a:rPr lang="tr-TR" sz="1100">
                          <a:effectLst/>
                        </a:rPr>
                        <a:t>18</a:t>
                      </a:r>
                    </a:p>
                  </a:txBody>
                  <a:tcPr marL="76200" marR="76200" marT="76200" marB="76200" anchor="ctr"/>
                </a:tc>
                <a:tc>
                  <a:txBody>
                    <a:bodyPr/>
                    <a:lstStyle/>
                    <a:p>
                      <a:pPr algn="just" fontAlgn="t"/>
                      <a:r>
                        <a:rPr lang="tr-TR" sz="1100" b="1" dirty="0" err="1">
                          <a:solidFill>
                            <a:srgbClr val="000000"/>
                          </a:solidFill>
                          <a:effectLst/>
                        </a:rPr>
                        <a:t>void</a:t>
                      </a:r>
                      <a:r>
                        <a:rPr lang="tr-TR" sz="1100" b="1" dirty="0">
                          <a:solidFill>
                            <a:srgbClr val="000000"/>
                          </a:solidFill>
                          <a:effectLst/>
                        </a:rPr>
                        <a:t> </a:t>
                      </a:r>
                      <a:r>
                        <a:rPr lang="tr-TR" sz="1100" b="1" dirty="0" err="1">
                          <a:solidFill>
                            <a:srgbClr val="000000"/>
                          </a:solidFill>
                          <a:effectLst/>
                        </a:rPr>
                        <a:t>setContentType</a:t>
                      </a:r>
                      <a:r>
                        <a:rPr lang="tr-TR" sz="1100" b="1" dirty="0">
                          <a:solidFill>
                            <a:srgbClr val="000000"/>
                          </a:solidFill>
                          <a:effectLst/>
                        </a:rPr>
                        <a:t> </a:t>
                      </a:r>
                      <a:r>
                        <a:rPr lang="tr-TR" sz="1100" b="1" dirty="0" smtClean="0">
                          <a:solidFill>
                            <a:srgbClr val="000000"/>
                          </a:solidFill>
                          <a:effectLst/>
                        </a:rPr>
                        <a:t>(</a:t>
                      </a:r>
                      <a:r>
                        <a:rPr lang="tr-TR" sz="1100" b="1" dirty="0" err="1" smtClean="0">
                          <a:solidFill>
                            <a:srgbClr val="000000"/>
                          </a:solidFill>
                          <a:effectLst/>
                        </a:rPr>
                        <a:t>String</a:t>
                      </a:r>
                      <a:r>
                        <a:rPr lang="tr-TR" sz="1100" b="1" dirty="0" smtClean="0">
                          <a:solidFill>
                            <a:srgbClr val="000000"/>
                          </a:solidFill>
                          <a:effectLst/>
                        </a:rPr>
                        <a:t>  </a:t>
                      </a:r>
                      <a:r>
                        <a:rPr lang="tr-TR" sz="1100" b="1" dirty="0">
                          <a:solidFill>
                            <a:srgbClr val="000000"/>
                          </a:solidFill>
                          <a:effectLst/>
                        </a:rPr>
                        <a:t>türü)</a:t>
                      </a:r>
                      <a:endParaRPr lang="tr-TR" sz="1100" dirty="0">
                        <a:solidFill>
                          <a:srgbClr val="000000"/>
                        </a:solidFill>
                        <a:effectLst/>
                      </a:endParaRPr>
                    </a:p>
                    <a:p>
                      <a:pPr algn="just" fontAlgn="t"/>
                      <a:r>
                        <a:rPr lang="tr-TR" sz="1100" dirty="0">
                          <a:solidFill>
                            <a:srgbClr val="000000"/>
                          </a:solidFill>
                          <a:effectLst/>
                        </a:rPr>
                        <a:t>Henüz yanıtlanmadıysa, müşteriye gönderilen yanıtın içerik türünü ayarlar.</a:t>
                      </a:r>
                    </a:p>
                  </a:txBody>
                  <a:tcPr marL="76200" marR="76200" marT="76200" marB="76200"/>
                </a:tc>
                <a:extLst>
                  <a:ext uri="{0D108BD9-81ED-4DB2-BD59-A6C34878D82A}">
                    <a16:rowId xmlns:a16="http://schemas.microsoft.com/office/drawing/2014/main" val="4024892214"/>
                  </a:ext>
                </a:extLst>
              </a:tr>
              <a:tr h="455402">
                <a:tc>
                  <a:txBody>
                    <a:bodyPr/>
                    <a:lstStyle/>
                    <a:p>
                      <a:pPr algn="ctr" fontAlgn="ctr"/>
                      <a:r>
                        <a:rPr lang="tr-TR" sz="1100">
                          <a:effectLst/>
                        </a:rPr>
                        <a:t>19</a:t>
                      </a:r>
                    </a:p>
                  </a:txBody>
                  <a:tcPr marL="76200" marR="76200" marT="76200" marB="76200" anchor="ctr"/>
                </a:tc>
                <a:tc>
                  <a:txBody>
                    <a:bodyPr/>
                    <a:lstStyle/>
                    <a:p>
                      <a:pPr algn="just" fontAlgn="t"/>
                      <a:r>
                        <a:rPr lang="tr-TR" sz="1100" b="1" dirty="0" err="1">
                          <a:solidFill>
                            <a:srgbClr val="000000"/>
                          </a:solidFill>
                          <a:effectLst/>
                        </a:rPr>
                        <a:t>void</a:t>
                      </a:r>
                      <a:r>
                        <a:rPr lang="tr-TR" sz="1100" b="1" dirty="0">
                          <a:solidFill>
                            <a:srgbClr val="000000"/>
                          </a:solidFill>
                          <a:effectLst/>
                        </a:rPr>
                        <a:t> </a:t>
                      </a:r>
                      <a:r>
                        <a:rPr lang="tr-TR" sz="1100" b="1" dirty="0" err="1">
                          <a:solidFill>
                            <a:srgbClr val="000000"/>
                          </a:solidFill>
                          <a:effectLst/>
                        </a:rPr>
                        <a:t>setDateHeader</a:t>
                      </a:r>
                      <a:r>
                        <a:rPr lang="tr-TR" sz="1100" b="1" dirty="0">
                          <a:solidFill>
                            <a:srgbClr val="000000"/>
                          </a:solidFill>
                          <a:effectLst/>
                        </a:rPr>
                        <a:t> </a:t>
                      </a:r>
                      <a:r>
                        <a:rPr lang="tr-TR" sz="1100" b="1" dirty="0" smtClean="0">
                          <a:solidFill>
                            <a:srgbClr val="000000"/>
                          </a:solidFill>
                          <a:effectLst/>
                        </a:rPr>
                        <a:t>(</a:t>
                      </a:r>
                      <a:r>
                        <a:rPr lang="tr-TR" sz="1100" b="1" dirty="0" err="1" smtClean="0">
                          <a:solidFill>
                            <a:srgbClr val="000000"/>
                          </a:solidFill>
                          <a:effectLst/>
                        </a:rPr>
                        <a:t>String</a:t>
                      </a:r>
                      <a:r>
                        <a:rPr lang="tr-TR" sz="1100" b="1" dirty="0" smtClean="0">
                          <a:solidFill>
                            <a:srgbClr val="000000"/>
                          </a:solidFill>
                          <a:effectLst/>
                        </a:rPr>
                        <a:t>  </a:t>
                      </a:r>
                      <a:r>
                        <a:rPr lang="tr-TR" sz="1100" b="1" dirty="0">
                          <a:solidFill>
                            <a:srgbClr val="000000"/>
                          </a:solidFill>
                          <a:effectLst/>
                        </a:rPr>
                        <a:t>adı, uzun tarih)</a:t>
                      </a:r>
                      <a:endParaRPr lang="tr-TR" sz="1100" dirty="0">
                        <a:solidFill>
                          <a:srgbClr val="000000"/>
                        </a:solidFill>
                        <a:effectLst/>
                      </a:endParaRPr>
                    </a:p>
                    <a:p>
                      <a:pPr algn="just" fontAlgn="t"/>
                      <a:r>
                        <a:rPr lang="tr-TR" sz="1100" dirty="0">
                          <a:solidFill>
                            <a:srgbClr val="000000"/>
                          </a:solidFill>
                          <a:effectLst/>
                        </a:rPr>
                        <a:t>Belirtilen ad ve tarih değerine sahip bir yanıt başlığı ayarlar.</a:t>
                      </a:r>
                    </a:p>
                  </a:txBody>
                  <a:tcPr marL="76200" marR="76200" marT="76200" marB="76200"/>
                </a:tc>
                <a:extLst>
                  <a:ext uri="{0D108BD9-81ED-4DB2-BD59-A6C34878D82A}">
                    <a16:rowId xmlns:a16="http://schemas.microsoft.com/office/drawing/2014/main" val="2249045915"/>
                  </a:ext>
                </a:extLst>
              </a:tr>
              <a:tr h="483864">
                <a:tc>
                  <a:txBody>
                    <a:bodyPr/>
                    <a:lstStyle/>
                    <a:p>
                      <a:pPr algn="ctr" fontAlgn="ctr"/>
                      <a:r>
                        <a:rPr lang="tr-TR" sz="1100">
                          <a:effectLst/>
                        </a:rPr>
                        <a:t>20</a:t>
                      </a:r>
                    </a:p>
                  </a:txBody>
                  <a:tcPr marL="76200" marR="76200" marT="76200" marB="76200" anchor="ctr"/>
                </a:tc>
                <a:tc>
                  <a:txBody>
                    <a:bodyPr/>
                    <a:lstStyle/>
                    <a:p>
                      <a:pPr algn="just" fontAlgn="t"/>
                      <a:r>
                        <a:rPr lang="tr-TR" sz="1100" b="1" dirty="0" err="1">
                          <a:solidFill>
                            <a:srgbClr val="000000"/>
                          </a:solidFill>
                          <a:effectLst/>
                        </a:rPr>
                        <a:t>void</a:t>
                      </a:r>
                      <a:r>
                        <a:rPr lang="tr-TR" sz="1100" b="1" dirty="0">
                          <a:solidFill>
                            <a:srgbClr val="000000"/>
                          </a:solidFill>
                          <a:effectLst/>
                        </a:rPr>
                        <a:t> </a:t>
                      </a:r>
                      <a:r>
                        <a:rPr lang="tr-TR" sz="1100" b="1" dirty="0" err="1">
                          <a:solidFill>
                            <a:srgbClr val="000000"/>
                          </a:solidFill>
                          <a:effectLst/>
                        </a:rPr>
                        <a:t>setHeader</a:t>
                      </a:r>
                      <a:r>
                        <a:rPr lang="tr-TR" sz="1100" b="1" dirty="0">
                          <a:solidFill>
                            <a:srgbClr val="000000"/>
                          </a:solidFill>
                          <a:effectLst/>
                        </a:rPr>
                        <a:t> </a:t>
                      </a:r>
                      <a:r>
                        <a:rPr lang="tr-TR" sz="1100" b="1" dirty="0" smtClean="0">
                          <a:solidFill>
                            <a:srgbClr val="000000"/>
                          </a:solidFill>
                          <a:effectLst/>
                        </a:rPr>
                        <a:t>(</a:t>
                      </a:r>
                      <a:r>
                        <a:rPr lang="tr-TR" sz="1100" b="1" dirty="0" err="1" smtClean="0">
                          <a:solidFill>
                            <a:srgbClr val="000000"/>
                          </a:solidFill>
                          <a:effectLst/>
                        </a:rPr>
                        <a:t>String</a:t>
                      </a:r>
                      <a:r>
                        <a:rPr lang="tr-TR" sz="1100" b="1" dirty="0" smtClean="0">
                          <a:solidFill>
                            <a:srgbClr val="000000"/>
                          </a:solidFill>
                          <a:effectLst/>
                        </a:rPr>
                        <a:t>  </a:t>
                      </a:r>
                      <a:r>
                        <a:rPr lang="tr-TR" sz="1100" b="1" dirty="0">
                          <a:solidFill>
                            <a:srgbClr val="000000"/>
                          </a:solidFill>
                          <a:effectLst/>
                        </a:rPr>
                        <a:t>adı, </a:t>
                      </a:r>
                      <a:r>
                        <a:rPr lang="tr-TR" sz="1100" b="1" dirty="0" err="1" smtClean="0">
                          <a:solidFill>
                            <a:srgbClr val="000000"/>
                          </a:solidFill>
                          <a:effectLst/>
                        </a:rPr>
                        <a:t>String</a:t>
                      </a:r>
                      <a:r>
                        <a:rPr lang="tr-TR" sz="1100" b="1" dirty="0" smtClean="0">
                          <a:solidFill>
                            <a:srgbClr val="000000"/>
                          </a:solidFill>
                          <a:effectLst/>
                        </a:rPr>
                        <a:t>  </a:t>
                      </a:r>
                      <a:r>
                        <a:rPr lang="tr-TR" sz="1100" b="1" dirty="0">
                          <a:solidFill>
                            <a:srgbClr val="000000"/>
                          </a:solidFill>
                          <a:effectLst/>
                        </a:rPr>
                        <a:t>değeri)</a:t>
                      </a:r>
                      <a:endParaRPr lang="tr-TR" sz="1100" dirty="0">
                        <a:solidFill>
                          <a:srgbClr val="000000"/>
                        </a:solidFill>
                        <a:effectLst/>
                      </a:endParaRPr>
                    </a:p>
                    <a:p>
                      <a:pPr algn="just" fontAlgn="t"/>
                      <a:r>
                        <a:rPr lang="tr-TR" sz="1100" dirty="0">
                          <a:solidFill>
                            <a:srgbClr val="000000"/>
                          </a:solidFill>
                          <a:effectLst/>
                        </a:rPr>
                        <a:t>Verilen isim ve değere sahip bir cevap başlığı belirler.</a:t>
                      </a:r>
                    </a:p>
                  </a:txBody>
                  <a:tcPr marL="76200" marR="76200" marT="76200" marB="76200"/>
                </a:tc>
                <a:extLst>
                  <a:ext uri="{0D108BD9-81ED-4DB2-BD59-A6C34878D82A}">
                    <a16:rowId xmlns:a16="http://schemas.microsoft.com/office/drawing/2014/main" val="2539695217"/>
                  </a:ext>
                </a:extLst>
              </a:tr>
              <a:tr h="483864">
                <a:tc>
                  <a:txBody>
                    <a:bodyPr/>
                    <a:lstStyle/>
                    <a:p>
                      <a:pPr algn="ctr" fontAlgn="ctr"/>
                      <a:r>
                        <a:rPr lang="tr-TR" sz="1100">
                          <a:effectLst/>
                        </a:rPr>
                        <a:t>21</a:t>
                      </a:r>
                    </a:p>
                  </a:txBody>
                  <a:tcPr marL="76200" marR="76200" marT="76200" marB="76200" anchor="ctr"/>
                </a:tc>
                <a:tc>
                  <a:txBody>
                    <a:bodyPr/>
                    <a:lstStyle/>
                    <a:p>
                      <a:pPr algn="just" fontAlgn="t"/>
                      <a:r>
                        <a:rPr lang="tr-TR" sz="1100" b="1" dirty="0" err="1">
                          <a:solidFill>
                            <a:srgbClr val="000000"/>
                          </a:solidFill>
                          <a:effectLst/>
                        </a:rPr>
                        <a:t>void</a:t>
                      </a:r>
                      <a:r>
                        <a:rPr lang="tr-TR" sz="1100" b="1" dirty="0">
                          <a:solidFill>
                            <a:srgbClr val="000000"/>
                          </a:solidFill>
                          <a:effectLst/>
                        </a:rPr>
                        <a:t> </a:t>
                      </a:r>
                      <a:r>
                        <a:rPr lang="tr-TR" sz="1100" b="1" dirty="0" err="1">
                          <a:solidFill>
                            <a:srgbClr val="000000"/>
                          </a:solidFill>
                          <a:effectLst/>
                        </a:rPr>
                        <a:t>setIntHeader</a:t>
                      </a:r>
                      <a:r>
                        <a:rPr lang="tr-TR" sz="1100" b="1" dirty="0">
                          <a:solidFill>
                            <a:srgbClr val="000000"/>
                          </a:solidFill>
                          <a:effectLst/>
                        </a:rPr>
                        <a:t> </a:t>
                      </a:r>
                      <a:r>
                        <a:rPr lang="tr-TR" sz="1100" b="1" dirty="0" smtClean="0">
                          <a:solidFill>
                            <a:srgbClr val="000000"/>
                          </a:solidFill>
                          <a:effectLst/>
                        </a:rPr>
                        <a:t>(</a:t>
                      </a:r>
                      <a:r>
                        <a:rPr lang="tr-TR" sz="1100" b="1" dirty="0" err="1" smtClean="0">
                          <a:solidFill>
                            <a:srgbClr val="000000"/>
                          </a:solidFill>
                          <a:effectLst/>
                        </a:rPr>
                        <a:t>String</a:t>
                      </a:r>
                      <a:r>
                        <a:rPr lang="tr-TR" sz="1100" b="1" dirty="0" smtClean="0">
                          <a:solidFill>
                            <a:srgbClr val="000000"/>
                          </a:solidFill>
                          <a:effectLst/>
                        </a:rPr>
                        <a:t>  </a:t>
                      </a:r>
                      <a:r>
                        <a:rPr lang="tr-TR" sz="1100" b="1" dirty="0">
                          <a:solidFill>
                            <a:srgbClr val="000000"/>
                          </a:solidFill>
                          <a:effectLst/>
                        </a:rPr>
                        <a:t>adı, </a:t>
                      </a:r>
                      <a:r>
                        <a:rPr lang="tr-TR" sz="1100" b="1" dirty="0" err="1">
                          <a:solidFill>
                            <a:srgbClr val="000000"/>
                          </a:solidFill>
                          <a:effectLst/>
                        </a:rPr>
                        <a:t>int</a:t>
                      </a:r>
                      <a:r>
                        <a:rPr lang="tr-TR" sz="1100" b="1" dirty="0">
                          <a:solidFill>
                            <a:srgbClr val="000000"/>
                          </a:solidFill>
                          <a:effectLst/>
                        </a:rPr>
                        <a:t> değeri)</a:t>
                      </a:r>
                      <a:endParaRPr lang="tr-TR" sz="1100" dirty="0">
                        <a:solidFill>
                          <a:srgbClr val="000000"/>
                        </a:solidFill>
                        <a:effectLst/>
                      </a:endParaRPr>
                    </a:p>
                    <a:p>
                      <a:pPr algn="just" fontAlgn="t"/>
                      <a:r>
                        <a:rPr lang="tr-TR" sz="1100" dirty="0">
                          <a:solidFill>
                            <a:srgbClr val="000000"/>
                          </a:solidFill>
                          <a:effectLst/>
                        </a:rPr>
                        <a:t>Verilen isim ve tamsayı değerine sahip bir cevap başlığı belirler.</a:t>
                      </a:r>
                    </a:p>
                  </a:txBody>
                  <a:tcPr marL="76200" marR="76200" marT="76200" marB="76200"/>
                </a:tc>
                <a:extLst>
                  <a:ext uri="{0D108BD9-81ED-4DB2-BD59-A6C34878D82A}">
                    <a16:rowId xmlns:a16="http://schemas.microsoft.com/office/drawing/2014/main" val="2821271460"/>
                  </a:ext>
                </a:extLst>
              </a:tr>
              <a:tr h="483864">
                <a:tc>
                  <a:txBody>
                    <a:bodyPr/>
                    <a:lstStyle/>
                    <a:p>
                      <a:pPr algn="ctr" fontAlgn="ctr"/>
                      <a:r>
                        <a:rPr lang="tr-TR" sz="1100">
                          <a:effectLst/>
                        </a:rPr>
                        <a:t>22</a:t>
                      </a:r>
                    </a:p>
                  </a:txBody>
                  <a:tcPr marL="76200" marR="76200" marT="76200" marB="76200" anchor="ctr"/>
                </a:tc>
                <a:tc>
                  <a:txBody>
                    <a:bodyPr/>
                    <a:lstStyle/>
                    <a:p>
                      <a:pPr algn="just" fontAlgn="t"/>
                      <a:r>
                        <a:rPr lang="tr-TR" sz="1100" b="1" dirty="0" err="1">
                          <a:solidFill>
                            <a:srgbClr val="000000"/>
                          </a:solidFill>
                          <a:effectLst/>
                        </a:rPr>
                        <a:t>void</a:t>
                      </a:r>
                      <a:r>
                        <a:rPr lang="tr-TR" sz="1100" b="1" dirty="0">
                          <a:solidFill>
                            <a:srgbClr val="000000"/>
                          </a:solidFill>
                          <a:effectLst/>
                        </a:rPr>
                        <a:t> </a:t>
                      </a:r>
                      <a:r>
                        <a:rPr lang="tr-TR" sz="1100" b="1" dirty="0" err="1">
                          <a:solidFill>
                            <a:srgbClr val="000000"/>
                          </a:solidFill>
                          <a:effectLst/>
                        </a:rPr>
                        <a:t>setLocale</a:t>
                      </a:r>
                      <a:r>
                        <a:rPr lang="tr-TR" sz="1100" b="1" dirty="0">
                          <a:solidFill>
                            <a:srgbClr val="000000"/>
                          </a:solidFill>
                          <a:effectLst/>
                        </a:rPr>
                        <a:t> (Yerel ayar </a:t>
                      </a:r>
                      <a:r>
                        <a:rPr lang="tr-TR" sz="1100" b="1" dirty="0" err="1">
                          <a:solidFill>
                            <a:srgbClr val="000000"/>
                          </a:solidFill>
                          <a:effectLst/>
                        </a:rPr>
                        <a:t>loc</a:t>
                      </a:r>
                      <a:r>
                        <a:rPr lang="tr-TR" sz="1100" b="1" dirty="0">
                          <a:solidFill>
                            <a:srgbClr val="000000"/>
                          </a:solidFill>
                          <a:effectLst/>
                        </a:rPr>
                        <a:t>)</a:t>
                      </a:r>
                      <a:endParaRPr lang="tr-TR" sz="1100" dirty="0">
                        <a:solidFill>
                          <a:srgbClr val="000000"/>
                        </a:solidFill>
                        <a:effectLst/>
                      </a:endParaRPr>
                    </a:p>
                    <a:p>
                      <a:pPr algn="just" fontAlgn="t"/>
                      <a:r>
                        <a:rPr lang="tr-TR" sz="1100" dirty="0">
                          <a:solidFill>
                            <a:srgbClr val="000000"/>
                          </a:solidFill>
                          <a:effectLst/>
                        </a:rPr>
                        <a:t>Yanıt henüz gerçekleştirilmemişse, yanıtın yerel ayarını belirler.</a:t>
                      </a:r>
                    </a:p>
                  </a:txBody>
                  <a:tcPr marL="76200" marR="76200" marT="76200" marB="76200"/>
                </a:tc>
                <a:extLst>
                  <a:ext uri="{0D108BD9-81ED-4DB2-BD59-A6C34878D82A}">
                    <a16:rowId xmlns:a16="http://schemas.microsoft.com/office/drawing/2014/main" val="1520334609"/>
                  </a:ext>
                </a:extLst>
              </a:tr>
            </a:tbl>
          </a:graphicData>
        </a:graphic>
      </p:graphicFrame>
    </p:spTree>
    <p:extLst>
      <p:ext uri="{BB962C8B-B14F-4D97-AF65-F5344CB8AC3E}">
        <p14:creationId xmlns:p14="http://schemas.microsoft.com/office/powerpoint/2010/main" val="39332695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75340" y="369133"/>
            <a:ext cx="8911687" cy="982621"/>
          </a:xfrm>
        </p:spPr>
        <p:txBody>
          <a:bodyPr/>
          <a:lstStyle/>
          <a:p>
            <a:r>
              <a:rPr lang="tr-TR" dirty="0" err="1"/>
              <a:t>HttpServletResponse</a:t>
            </a:r>
            <a:r>
              <a:rPr lang="tr-TR" dirty="0"/>
              <a:t> </a:t>
            </a:r>
            <a:r>
              <a:rPr lang="tr-TR" dirty="0" smtClean="0"/>
              <a:t>Örneği</a:t>
            </a:r>
            <a:endParaRPr lang="tr-TR" dirty="0"/>
          </a:p>
        </p:txBody>
      </p:sp>
      <p:sp>
        <p:nvSpPr>
          <p:cNvPr id="3" name="Slayt Numarası Yer Tutucusu 2"/>
          <p:cNvSpPr>
            <a:spLocks noGrp="1"/>
          </p:cNvSpPr>
          <p:nvPr>
            <p:ph type="sldNum" sz="quarter" idx="12"/>
          </p:nvPr>
        </p:nvSpPr>
        <p:spPr/>
        <p:txBody>
          <a:bodyPr/>
          <a:lstStyle/>
          <a:p>
            <a:fld id="{CDD15192-AFC3-42C9-A3F5-4AF9E3D87F81}" type="slidenum">
              <a:rPr lang="tr-TR" smtClean="0"/>
              <a:t>14</a:t>
            </a:fld>
            <a:endParaRPr lang="tr-TR"/>
          </a:p>
        </p:txBody>
      </p:sp>
      <p:sp>
        <p:nvSpPr>
          <p:cNvPr id="4" name="İçerik Yer Tutucusu 3"/>
          <p:cNvSpPr>
            <a:spLocks noGrp="1"/>
          </p:cNvSpPr>
          <p:nvPr>
            <p:ph idx="1"/>
          </p:nvPr>
        </p:nvSpPr>
        <p:spPr>
          <a:xfrm>
            <a:off x="2343028" y="1034562"/>
            <a:ext cx="8915400" cy="3777622"/>
          </a:xfrm>
        </p:spPr>
        <p:txBody>
          <a:bodyPr>
            <a:normAutofit/>
          </a:bodyPr>
          <a:lstStyle/>
          <a:p>
            <a:r>
              <a:rPr lang="tr-TR" sz="1200" dirty="0"/>
              <a:t>Aşağıdaki örnek, dijital saati </a:t>
            </a:r>
            <a:r>
              <a:rPr lang="tr-TR" sz="1200" dirty="0" err="1"/>
              <a:t>simüle</a:t>
            </a:r>
            <a:r>
              <a:rPr lang="tr-TR" sz="1200" dirty="0"/>
              <a:t> etmek için </a:t>
            </a:r>
            <a:r>
              <a:rPr lang="tr-TR" sz="1200" b="1" dirty="0"/>
              <a:t>Yenile</a:t>
            </a:r>
            <a:r>
              <a:rPr lang="tr-TR" sz="1200" dirty="0"/>
              <a:t> başlığını ayarlamak için </a:t>
            </a:r>
            <a:r>
              <a:rPr lang="tr-TR" sz="1200" b="1" dirty="0" err="1"/>
              <a:t>setIntHeader</a:t>
            </a:r>
            <a:r>
              <a:rPr lang="tr-TR" sz="1200" b="1" dirty="0"/>
              <a:t> ()</a:t>
            </a:r>
            <a:r>
              <a:rPr lang="tr-TR" sz="1200" dirty="0"/>
              <a:t> yöntemini kullanır -</a:t>
            </a:r>
          </a:p>
        </p:txBody>
      </p:sp>
      <p:pic>
        <p:nvPicPr>
          <p:cNvPr id="5" name="Resim 4"/>
          <p:cNvPicPr>
            <a:picLocks noChangeAspect="1"/>
          </p:cNvPicPr>
          <p:nvPr/>
        </p:nvPicPr>
        <p:blipFill rotWithShape="1">
          <a:blip r:embed="rId2"/>
          <a:srcRect l="31271" t="24530" r="40139" b="13419"/>
          <a:stretch/>
        </p:blipFill>
        <p:spPr>
          <a:xfrm>
            <a:off x="3976085" y="1351754"/>
            <a:ext cx="5228416" cy="5323366"/>
          </a:xfrm>
          <a:prstGeom prst="rect">
            <a:avLst/>
          </a:prstGeom>
        </p:spPr>
      </p:pic>
    </p:spTree>
    <p:extLst>
      <p:ext uri="{BB962C8B-B14F-4D97-AF65-F5344CB8AC3E}">
        <p14:creationId xmlns:p14="http://schemas.microsoft.com/office/powerpoint/2010/main" val="3049600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75340" y="369133"/>
            <a:ext cx="8911687" cy="982621"/>
          </a:xfrm>
        </p:spPr>
        <p:txBody>
          <a:bodyPr/>
          <a:lstStyle/>
          <a:p>
            <a:r>
              <a:rPr lang="tr-TR" dirty="0"/>
              <a:t>JSP - Http Durum Kodları</a:t>
            </a:r>
          </a:p>
        </p:txBody>
      </p:sp>
      <p:sp>
        <p:nvSpPr>
          <p:cNvPr id="3" name="Slayt Numarası Yer Tutucusu 2"/>
          <p:cNvSpPr>
            <a:spLocks noGrp="1"/>
          </p:cNvSpPr>
          <p:nvPr>
            <p:ph type="sldNum" sz="quarter" idx="12"/>
          </p:nvPr>
        </p:nvSpPr>
        <p:spPr/>
        <p:txBody>
          <a:bodyPr/>
          <a:lstStyle/>
          <a:p>
            <a:fld id="{CDD15192-AFC3-42C9-A3F5-4AF9E3D87F81}" type="slidenum">
              <a:rPr lang="tr-TR" smtClean="0"/>
              <a:t>15</a:t>
            </a:fld>
            <a:endParaRPr lang="tr-TR"/>
          </a:p>
        </p:txBody>
      </p:sp>
      <p:sp>
        <p:nvSpPr>
          <p:cNvPr id="4" name="İçerik Yer Tutucusu 3"/>
          <p:cNvSpPr>
            <a:spLocks noGrp="1"/>
          </p:cNvSpPr>
          <p:nvPr>
            <p:ph idx="1"/>
          </p:nvPr>
        </p:nvSpPr>
        <p:spPr>
          <a:xfrm>
            <a:off x="2343028" y="1034562"/>
            <a:ext cx="8915400" cy="3777622"/>
          </a:xfrm>
        </p:spPr>
        <p:txBody>
          <a:bodyPr>
            <a:normAutofit/>
          </a:bodyPr>
          <a:lstStyle/>
          <a:p>
            <a:r>
              <a:rPr lang="tr-TR" sz="1200" dirty="0"/>
              <a:t>Aşağıdaki tabloda, HTTP durum kodları ve Web Sunucusundan döndürülebilen ilgili mesajlar listelenmiştir -</a:t>
            </a:r>
          </a:p>
        </p:txBody>
      </p:sp>
      <p:graphicFrame>
        <p:nvGraphicFramePr>
          <p:cNvPr id="6" name="Tablo 5"/>
          <p:cNvGraphicFramePr>
            <a:graphicFrameLocks noGrp="1"/>
          </p:cNvGraphicFramePr>
          <p:nvPr>
            <p:extLst>
              <p:ext uri="{D42A27DB-BD31-4B8C-83A1-F6EECF244321}">
                <p14:modId xmlns:p14="http://schemas.microsoft.com/office/powerpoint/2010/main" val="599965510"/>
              </p:ext>
            </p:extLst>
          </p:nvPr>
        </p:nvGraphicFramePr>
        <p:xfrm>
          <a:off x="1862052" y="1417935"/>
          <a:ext cx="9035932" cy="5236018"/>
        </p:xfrm>
        <a:graphic>
          <a:graphicData uri="http://schemas.openxmlformats.org/drawingml/2006/table">
            <a:tbl>
              <a:tblPr firstRow="1" bandRow="1">
                <a:tableStyleId>{5C22544A-7EE6-4342-B048-85BDC9FD1C3A}</a:tableStyleId>
              </a:tblPr>
              <a:tblGrid>
                <a:gridCol w="980901">
                  <a:extLst>
                    <a:ext uri="{9D8B030D-6E8A-4147-A177-3AD203B41FA5}">
                      <a16:colId xmlns:a16="http://schemas.microsoft.com/office/drawing/2014/main" val="1759307458"/>
                    </a:ext>
                  </a:extLst>
                </a:gridCol>
                <a:gridCol w="2959331">
                  <a:extLst>
                    <a:ext uri="{9D8B030D-6E8A-4147-A177-3AD203B41FA5}">
                      <a16:colId xmlns:a16="http://schemas.microsoft.com/office/drawing/2014/main" val="3772414304"/>
                    </a:ext>
                  </a:extLst>
                </a:gridCol>
                <a:gridCol w="5095700">
                  <a:extLst>
                    <a:ext uri="{9D8B030D-6E8A-4147-A177-3AD203B41FA5}">
                      <a16:colId xmlns:a16="http://schemas.microsoft.com/office/drawing/2014/main" val="3179959423"/>
                    </a:ext>
                  </a:extLst>
                </a:gridCol>
              </a:tblGrid>
              <a:tr h="331047">
                <a:tc>
                  <a:txBody>
                    <a:bodyPr/>
                    <a:lstStyle/>
                    <a:p>
                      <a:pPr algn="ctr" fontAlgn="t"/>
                      <a:r>
                        <a:rPr lang="tr-TR" sz="1200">
                          <a:effectLst/>
                        </a:rPr>
                        <a:t>kod</a:t>
                      </a:r>
                    </a:p>
                  </a:txBody>
                  <a:tcPr marL="76200" marR="76200" marT="76200" marB="76200"/>
                </a:tc>
                <a:tc>
                  <a:txBody>
                    <a:bodyPr/>
                    <a:lstStyle/>
                    <a:p>
                      <a:pPr algn="ctr" fontAlgn="t"/>
                      <a:r>
                        <a:rPr lang="tr-TR" sz="1200">
                          <a:effectLst/>
                        </a:rPr>
                        <a:t>Mesaj</a:t>
                      </a:r>
                    </a:p>
                  </a:txBody>
                  <a:tcPr marL="76200" marR="76200" marT="76200" marB="76200"/>
                </a:tc>
                <a:tc>
                  <a:txBody>
                    <a:bodyPr/>
                    <a:lstStyle/>
                    <a:p>
                      <a:pPr algn="ctr" fontAlgn="t"/>
                      <a:r>
                        <a:rPr lang="tr-TR" sz="1200">
                          <a:effectLst/>
                        </a:rPr>
                        <a:t>Açıklama</a:t>
                      </a:r>
                    </a:p>
                  </a:txBody>
                  <a:tcPr marL="76200" marR="76200" marT="76200" marB="76200"/>
                </a:tc>
                <a:extLst>
                  <a:ext uri="{0D108BD9-81ED-4DB2-BD59-A6C34878D82A}">
                    <a16:rowId xmlns:a16="http://schemas.microsoft.com/office/drawing/2014/main" val="3411884324"/>
                  </a:ext>
                </a:extLst>
              </a:tr>
              <a:tr h="499534">
                <a:tc>
                  <a:txBody>
                    <a:bodyPr/>
                    <a:lstStyle/>
                    <a:p>
                      <a:pPr algn="ctr" fontAlgn="ctr"/>
                      <a:r>
                        <a:rPr lang="tr-TR" sz="1200">
                          <a:effectLst/>
                        </a:rPr>
                        <a:t>100</a:t>
                      </a:r>
                    </a:p>
                  </a:txBody>
                  <a:tcPr marL="76200" marR="76200" marT="76200" marB="76200" anchor="ctr"/>
                </a:tc>
                <a:tc>
                  <a:txBody>
                    <a:bodyPr/>
                    <a:lstStyle/>
                    <a:p>
                      <a:pPr algn="ctr" fontAlgn="ctr"/>
                      <a:r>
                        <a:rPr lang="tr-TR" sz="1200" b="0" i="0" kern="1200" dirty="0" err="1" smtClean="0">
                          <a:solidFill>
                            <a:schemeClr val="dk1"/>
                          </a:solidFill>
                          <a:effectLst/>
                          <a:latin typeface="+mn-lt"/>
                          <a:ea typeface="+mn-ea"/>
                          <a:cs typeface="+mn-cs"/>
                        </a:rPr>
                        <a:t>Continue</a:t>
                      </a:r>
                      <a:endParaRPr lang="tr-TR" sz="1200" dirty="0">
                        <a:effectLst/>
                      </a:endParaRPr>
                    </a:p>
                  </a:txBody>
                  <a:tcPr marL="76200" marR="76200" marT="76200" marB="76200" anchor="ctr"/>
                </a:tc>
                <a:tc>
                  <a:txBody>
                    <a:bodyPr/>
                    <a:lstStyle/>
                    <a:p>
                      <a:pPr fontAlgn="t"/>
                      <a:r>
                        <a:rPr lang="tr-TR" sz="1200">
                          <a:effectLst/>
                        </a:rPr>
                        <a:t>İsteğin yalnızca bir kısmı sunucu tarafından alındı, ancak reddedilmediği sürece müşteri isteğe devam etmelidir.</a:t>
                      </a:r>
                    </a:p>
                  </a:txBody>
                  <a:tcPr marL="76200" marR="76200" marT="76200" marB="76200"/>
                </a:tc>
                <a:extLst>
                  <a:ext uri="{0D108BD9-81ED-4DB2-BD59-A6C34878D82A}">
                    <a16:rowId xmlns:a16="http://schemas.microsoft.com/office/drawing/2014/main" val="436259372"/>
                  </a:ext>
                </a:extLst>
              </a:tr>
              <a:tr h="331047">
                <a:tc>
                  <a:txBody>
                    <a:bodyPr/>
                    <a:lstStyle/>
                    <a:p>
                      <a:pPr algn="ctr" fontAlgn="ctr"/>
                      <a:r>
                        <a:rPr lang="tr-TR" sz="1200">
                          <a:effectLst/>
                        </a:rPr>
                        <a:t>101</a:t>
                      </a:r>
                    </a:p>
                  </a:txBody>
                  <a:tcPr marL="76200" marR="76200" marT="76200" marB="76200" anchor="ctr"/>
                </a:tc>
                <a:tc>
                  <a:txBody>
                    <a:bodyPr/>
                    <a:lstStyle/>
                    <a:p>
                      <a:pPr algn="ctr" fontAlgn="ctr"/>
                      <a:r>
                        <a:rPr lang="tr-TR" sz="1200" b="0" i="0" kern="1200" dirty="0" err="1" smtClean="0">
                          <a:solidFill>
                            <a:schemeClr val="dk1"/>
                          </a:solidFill>
                          <a:effectLst/>
                          <a:latin typeface="+mn-lt"/>
                          <a:ea typeface="+mn-ea"/>
                          <a:cs typeface="+mn-cs"/>
                        </a:rPr>
                        <a:t>Switching</a:t>
                      </a:r>
                      <a:r>
                        <a:rPr lang="tr-TR" sz="1200" b="0" i="0" kern="1200" dirty="0" smtClean="0">
                          <a:solidFill>
                            <a:schemeClr val="dk1"/>
                          </a:solidFill>
                          <a:effectLst/>
                          <a:latin typeface="+mn-lt"/>
                          <a:ea typeface="+mn-ea"/>
                          <a:cs typeface="+mn-cs"/>
                        </a:rPr>
                        <a:t> </a:t>
                      </a:r>
                      <a:r>
                        <a:rPr lang="tr-TR" sz="1200" b="0" i="0" kern="1200" dirty="0" err="1" smtClean="0">
                          <a:solidFill>
                            <a:schemeClr val="dk1"/>
                          </a:solidFill>
                          <a:effectLst/>
                          <a:latin typeface="+mn-lt"/>
                          <a:ea typeface="+mn-ea"/>
                          <a:cs typeface="+mn-cs"/>
                        </a:rPr>
                        <a:t>Protocols</a:t>
                      </a:r>
                      <a:endParaRPr lang="tr-TR" sz="1200" dirty="0">
                        <a:effectLst/>
                      </a:endParaRPr>
                    </a:p>
                  </a:txBody>
                  <a:tcPr marL="76200" marR="76200" marT="76200" marB="76200" anchor="ctr"/>
                </a:tc>
                <a:tc>
                  <a:txBody>
                    <a:bodyPr/>
                    <a:lstStyle/>
                    <a:p>
                      <a:pPr fontAlgn="t"/>
                      <a:r>
                        <a:rPr lang="tr-TR" sz="1200">
                          <a:effectLst/>
                        </a:rPr>
                        <a:t>Sunucu protokolü değiştirir.</a:t>
                      </a:r>
                    </a:p>
                  </a:txBody>
                  <a:tcPr marL="76200" marR="76200" marT="76200" marB="76200"/>
                </a:tc>
                <a:extLst>
                  <a:ext uri="{0D108BD9-81ED-4DB2-BD59-A6C34878D82A}">
                    <a16:rowId xmlns:a16="http://schemas.microsoft.com/office/drawing/2014/main" val="4176938082"/>
                  </a:ext>
                </a:extLst>
              </a:tr>
              <a:tr h="331047">
                <a:tc>
                  <a:txBody>
                    <a:bodyPr/>
                    <a:lstStyle/>
                    <a:p>
                      <a:pPr algn="ctr" fontAlgn="ctr"/>
                      <a:r>
                        <a:rPr lang="tr-TR" sz="1200">
                          <a:effectLst/>
                        </a:rPr>
                        <a:t>200</a:t>
                      </a:r>
                    </a:p>
                  </a:txBody>
                  <a:tcPr marL="76200" marR="76200" marT="76200" marB="76200" anchor="ctr"/>
                </a:tc>
                <a:tc>
                  <a:txBody>
                    <a:bodyPr/>
                    <a:lstStyle/>
                    <a:p>
                      <a:pPr algn="ctr" fontAlgn="ctr"/>
                      <a:r>
                        <a:rPr lang="tr-TR" sz="1200" b="0" i="0" kern="1200" dirty="0" smtClean="0">
                          <a:solidFill>
                            <a:schemeClr val="dk1"/>
                          </a:solidFill>
                          <a:effectLst/>
                          <a:latin typeface="+mn-lt"/>
                          <a:ea typeface="+mn-ea"/>
                          <a:cs typeface="+mn-cs"/>
                        </a:rPr>
                        <a:t>OK</a:t>
                      </a:r>
                      <a:endParaRPr lang="tr-TR" sz="1200" dirty="0">
                        <a:effectLst/>
                      </a:endParaRPr>
                    </a:p>
                  </a:txBody>
                  <a:tcPr marL="76200" marR="76200" marT="76200" marB="76200" anchor="ctr"/>
                </a:tc>
                <a:tc>
                  <a:txBody>
                    <a:bodyPr/>
                    <a:lstStyle/>
                    <a:p>
                      <a:pPr fontAlgn="t"/>
                      <a:r>
                        <a:rPr lang="tr-TR" sz="1200">
                          <a:effectLst/>
                        </a:rPr>
                        <a:t>İstek tamam</a:t>
                      </a:r>
                    </a:p>
                  </a:txBody>
                  <a:tcPr marL="76200" marR="76200" marT="76200" marB="76200"/>
                </a:tc>
                <a:extLst>
                  <a:ext uri="{0D108BD9-81ED-4DB2-BD59-A6C34878D82A}">
                    <a16:rowId xmlns:a16="http://schemas.microsoft.com/office/drawing/2014/main" val="716661164"/>
                  </a:ext>
                </a:extLst>
              </a:tr>
              <a:tr h="331047">
                <a:tc>
                  <a:txBody>
                    <a:bodyPr/>
                    <a:lstStyle/>
                    <a:p>
                      <a:pPr algn="ctr" fontAlgn="ctr"/>
                      <a:r>
                        <a:rPr lang="tr-TR" sz="1200">
                          <a:effectLst/>
                        </a:rPr>
                        <a:t>201</a:t>
                      </a:r>
                    </a:p>
                  </a:txBody>
                  <a:tcPr marL="76200" marR="76200" marT="76200" marB="76200" anchor="ctr"/>
                </a:tc>
                <a:tc>
                  <a:txBody>
                    <a:bodyPr/>
                    <a:lstStyle/>
                    <a:p>
                      <a:pPr algn="ctr" fontAlgn="ctr"/>
                      <a:r>
                        <a:rPr lang="tr-TR" sz="1200" b="0" i="0" kern="1200" dirty="0" err="1" smtClean="0">
                          <a:solidFill>
                            <a:schemeClr val="dk1"/>
                          </a:solidFill>
                          <a:effectLst/>
                          <a:latin typeface="+mn-lt"/>
                          <a:ea typeface="+mn-ea"/>
                          <a:cs typeface="+mn-cs"/>
                        </a:rPr>
                        <a:t>Created</a:t>
                      </a:r>
                      <a:endParaRPr lang="tr-TR" sz="1200" dirty="0">
                        <a:effectLst/>
                      </a:endParaRPr>
                    </a:p>
                  </a:txBody>
                  <a:tcPr marL="76200" marR="76200" marT="76200" marB="76200" anchor="ctr"/>
                </a:tc>
                <a:tc>
                  <a:txBody>
                    <a:bodyPr/>
                    <a:lstStyle/>
                    <a:p>
                      <a:pPr fontAlgn="t"/>
                      <a:r>
                        <a:rPr lang="tr-TR" sz="1200">
                          <a:effectLst/>
                        </a:rPr>
                        <a:t>İstek tamamlandı ve yeni bir kaynak yaratıldı </a:t>
                      </a:r>
                    </a:p>
                  </a:txBody>
                  <a:tcPr marL="76200" marR="76200" marT="76200" marB="76200"/>
                </a:tc>
                <a:extLst>
                  <a:ext uri="{0D108BD9-81ED-4DB2-BD59-A6C34878D82A}">
                    <a16:rowId xmlns:a16="http://schemas.microsoft.com/office/drawing/2014/main" val="3390669596"/>
                  </a:ext>
                </a:extLst>
              </a:tr>
              <a:tr h="511618">
                <a:tc>
                  <a:txBody>
                    <a:bodyPr/>
                    <a:lstStyle/>
                    <a:p>
                      <a:pPr algn="ctr" fontAlgn="ctr"/>
                      <a:r>
                        <a:rPr lang="tr-TR" sz="1200">
                          <a:effectLst/>
                        </a:rPr>
                        <a:t>202</a:t>
                      </a:r>
                    </a:p>
                  </a:txBody>
                  <a:tcPr marL="76200" marR="76200" marT="76200" marB="76200" anchor="ctr"/>
                </a:tc>
                <a:tc>
                  <a:txBody>
                    <a:bodyPr/>
                    <a:lstStyle/>
                    <a:p>
                      <a:pPr algn="ctr" fontAlgn="ctr"/>
                      <a:r>
                        <a:rPr lang="tr-TR" sz="1200" b="0" i="0" kern="1200" dirty="0" err="1" smtClean="0">
                          <a:solidFill>
                            <a:schemeClr val="dk1"/>
                          </a:solidFill>
                          <a:effectLst/>
                          <a:latin typeface="+mn-lt"/>
                          <a:ea typeface="+mn-ea"/>
                          <a:cs typeface="+mn-cs"/>
                        </a:rPr>
                        <a:t>Accepted</a:t>
                      </a:r>
                      <a:endParaRPr lang="tr-TR" sz="1200" dirty="0">
                        <a:effectLst/>
                      </a:endParaRPr>
                    </a:p>
                  </a:txBody>
                  <a:tcPr marL="76200" marR="76200" marT="76200" marB="76200" anchor="ctr"/>
                </a:tc>
                <a:tc>
                  <a:txBody>
                    <a:bodyPr/>
                    <a:lstStyle/>
                    <a:p>
                      <a:pPr fontAlgn="t"/>
                      <a:r>
                        <a:rPr lang="tr-TR" sz="1200">
                          <a:effectLst/>
                        </a:rPr>
                        <a:t>İstek işleme için kabul edildi, ancak işleme tamamlanmadı.</a:t>
                      </a:r>
                    </a:p>
                  </a:txBody>
                  <a:tcPr marL="76200" marR="76200" marT="76200" marB="76200"/>
                </a:tc>
                <a:extLst>
                  <a:ext uri="{0D108BD9-81ED-4DB2-BD59-A6C34878D82A}">
                    <a16:rowId xmlns:a16="http://schemas.microsoft.com/office/drawing/2014/main" val="2164408186"/>
                  </a:ext>
                </a:extLst>
              </a:tr>
              <a:tr h="331047">
                <a:tc>
                  <a:txBody>
                    <a:bodyPr/>
                    <a:lstStyle/>
                    <a:p>
                      <a:pPr algn="ctr" fontAlgn="ctr"/>
                      <a:r>
                        <a:rPr lang="tr-TR" sz="1200">
                          <a:effectLst/>
                        </a:rPr>
                        <a:t>203</a:t>
                      </a:r>
                    </a:p>
                  </a:txBody>
                  <a:tcPr marL="76200" marR="76200" marT="76200" marB="76200" anchor="ctr"/>
                </a:tc>
                <a:tc>
                  <a:txBody>
                    <a:bodyPr/>
                    <a:lstStyle/>
                    <a:p>
                      <a:pPr algn="ctr" fontAlgn="ctr"/>
                      <a:r>
                        <a:rPr lang="tr-TR" sz="1200" dirty="0" err="1">
                          <a:effectLst/>
                        </a:rPr>
                        <a:t>Non-authoritative</a:t>
                      </a:r>
                      <a:r>
                        <a:rPr lang="tr-TR" sz="1200" dirty="0">
                          <a:effectLst/>
                        </a:rPr>
                        <a:t> Information</a:t>
                      </a:r>
                    </a:p>
                  </a:txBody>
                  <a:tcPr marL="76200" marR="76200" marT="76200" marB="76200" anchor="ctr"/>
                </a:tc>
                <a:tc>
                  <a:txBody>
                    <a:bodyPr/>
                    <a:lstStyle/>
                    <a:p>
                      <a:pPr fontAlgn="t"/>
                      <a:endParaRPr lang="tr-TR" sz="1200">
                        <a:effectLst/>
                      </a:endParaRPr>
                    </a:p>
                  </a:txBody>
                  <a:tcPr marL="76200" marR="76200" marT="76200" marB="76200"/>
                </a:tc>
                <a:extLst>
                  <a:ext uri="{0D108BD9-81ED-4DB2-BD59-A6C34878D82A}">
                    <a16:rowId xmlns:a16="http://schemas.microsoft.com/office/drawing/2014/main" val="793262711"/>
                  </a:ext>
                </a:extLst>
              </a:tr>
              <a:tr h="331047">
                <a:tc>
                  <a:txBody>
                    <a:bodyPr/>
                    <a:lstStyle/>
                    <a:p>
                      <a:pPr algn="ctr" fontAlgn="ctr"/>
                      <a:r>
                        <a:rPr lang="tr-TR" sz="1200">
                          <a:effectLst/>
                        </a:rPr>
                        <a:t>204</a:t>
                      </a:r>
                    </a:p>
                  </a:txBody>
                  <a:tcPr marL="76200" marR="76200" marT="76200" marB="76200" anchor="ctr"/>
                </a:tc>
                <a:tc>
                  <a:txBody>
                    <a:bodyPr/>
                    <a:lstStyle/>
                    <a:p>
                      <a:pPr algn="ctr" fontAlgn="ctr"/>
                      <a:r>
                        <a:rPr lang="tr-TR" sz="1200" dirty="0">
                          <a:effectLst/>
                        </a:rPr>
                        <a:t>No Content</a:t>
                      </a:r>
                    </a:p>
                  </a:txBody>
                  <a:tcPr marL="76200" marR="76200" marT="76200" marB="76200" anchor="ctr"/>
                </a:tc>
                <a:tc>
                  <a:txBody>
                    <a:bodyPr/>
                    <a:lstStyle/>
                    <a:p>
                      <a:pPr fontAlgn="t"/>
                      <a:endParaRPr lang="tr-TR" sz="1200">
                        <a:effectLst/>
                      </a:endParaRPr>
                    </a:p>
                  </a:txBody>
                  <a:tcPr marL="76200" marR="76200" marT="76200" marB="76200"/>
                </a:tc>
                <a:extLst>
                  <a:ext uri="{0D108BD9-81ED-4DB2-BD59-A6C34878D82A}">
                    <a16:rowId xmlns:a16="http://schemas.microsoft.com/office/drawing/2014/main" val="1786751655"/>
                  </a:ext>
                </a:extLst>
              </a:tr>
              <a:tr h="331047">
                <a:tc>
                  <a:txBody>
                    <a:bodyPr/>
                    <a:lstStyle/>
                    <a:p>
                      <a:pPr algn="ctr" fontAlgn="ctr"/>
                      <a:r>
                        <a:rPr lang="tr-TR" sz="1200">
                          <a:effectLst/>
                        </a:rPr>
                        <a:t>205</a:t>
                      </a:r>
                    </a:p>
                  </a:txBody>
                  <a:tcPr marL="76200" marR="76200" marT="76200" marB="76200" anchor="ctr"/>
                </a:tc>
                <a:tc>
                  <a:txBody>
                    <a:bodyPr/>
                    <a:lstStyle/>
                    <a:p>
                      <a:pPr algn="ctr" fontAlgn="ctr"/>
                      <a:r>
                        <a:rPr lang="tr-TR" sz="1200" dirty="0" err="1">
                          <a:effectLst/>
                        </a:rPr>
                        <a:t>Reset</a:t>
                      </a:r>
                      <a:r>
                        <a:rPr lang="tr-TR" sz="1200" dirty="0">
                          <a:effectLst/>
                        </a:rPr>
                        <a:t> Content</a:t>
                      </a:r>
                    </a:p>
                  </a:txBody>
                  <a:tcPr marL="76200" marR="76200" marT="76200" marB="76200" anchor="ctr"/>
                </a:tc>
                <a:tc>
                  <a:txBody>
                    <a:bodyPr/>
                    <a:lstStyle/>
                    <a:p>
                      <a:pPr fontAlgn="t"/>
                      <a:endParaRPr lang="tr-TR" sz="1200">
                        <a:effectLst/>
                      </a:endParaRPr>
                    </a:p>
                  </a:txBody>
                  <a:tcPr marL="76200" marR="76200" marT="76200" marB="76200"/>
                </a:tc>
                <a:extLst>
                  <a:ext uri="{0D108BD9-81ED-4DB2-BD59-A6C34878D82A}">
                    <a16:rowId xmlns:a16="http://schemas.microsoft.com/office/drawing/2014/main" val="333177626"/>
                  </a:ext>
                </a:extLst>
              </a:tr>
              <a:tr h="331047">
                <a:tc>
                  <a:txBody>
                    <a:bodyPr/>
                    <a:lstStyle/>
                    <a:p>
                      <a:pPr algn="ctr" fontAlgn="ctr"/>
                      <a:r>
                        <a:rPr lang="tr-TR" sz="1200">
                          <a:effectLst/>
                        </a:rPr>
                        <a:t>206</a:t>
                      </a:r>
                    </a:p>
                  </a:txBody>
                  <a:tcPr marL="76200" marR="76200" marT="76200" marB="76200" anchor="ctr"/>
                </a:tc>
                <a:tc>
                  <a:txBody>
                    <a:bodyPr/>
                    <a:lstStyle/>
                    <a:p>
                      <a:pPr algn="ctr" fontAlgn="ctr"/>
                      <a:r>
                        <a:rPr lang="tr-TR" sz="1200" dirty="0" err="1">
                          <a:effectLst/>
                        </a:rPr>
                        <a:t>Partial</a:t>
                      </a:r>
                      <a:r>
                        <a:rPr lang="tr-TR" sz="1200" dirty="0">
                          <a:effectLst/>
                        </a:rPr>
                        <a:t> Content</a:t>
                      </a:r>
                    </a:p>
                  </a:txBody>
                  <a:tcPr marL="76200" marR="76200" marT="76200" marB="76200" anchor="ctr"/>
                </a:tc>
                <a:tc>
                  <a:txBody>
                    <a:bodyPr/>
                    <a:lstStyle/>
                    <a:p>
                      <a:pPr fontAlgn="t"/>
                      <a:endParaRPr lang="tr-TR" sz="1200">
                        <a:effectLst/>
                      </a:endParaRPr>
                    </a:p>
                  </a:txBody>
                  <a:tcPr marL="76200" marR="76200" marT="76200" marB="76200"/>
                </a:tc>
                <a:extLst>
                  <a:ext uri="{0D108BD9-81ED-4DB2-BD59-A6C34878D82A}">
                    <a16:rowId xmlns:a16="http://schemas.microsoft.com/office/drawing/2014/main" val="1023867227"/>
                  </a:ext>
                </a:extLst>
              </a:tr>
              <a:tr h="511618">
                <a:tc>
                  <a:txBody>
                    <a:bodyPr/>
                    <a:lstStyle/>
                    <a:p>
                      <a:pPr algn="ctr" fontAlgn="ctr"/>
                      <a:r>
                        <a:rPr lang="tr-TR" sz="1200">
                          <a:effectLst/>
                        </a:rPr>
                        <a:t>300</a:t>
                      </a:r>
                    </a:p>
                  </a:txBody>
                  <a:tcPr marL="76200" marR="76200" marT="76200" marB="76200" anchor="ctr"/>
                </a:tc>
                <a:tc>
                  <a:txBody>
                    <a:bodyPr/>
                    <a:lstStyle/>
                    <a:p>
                      <a:pPr algn="ctr" fontAlgn="ctr"/>
                      <a:r>
                        <a:rPr lang="tr-TR" sz="1200" dirty="0" err="1">
                          <a:effectLst/>
                        </a:rPr>
                        <a:t>Multiple</a:t>
                      </a:r>
                      <a:r>
                        <a:rPr lang="tr-TR" sz="1200" dirty="0">
                          <a:effectLst/>
                        </a:rPr>
                        <a:t> </a:t>
                      </a:r>
                      <a:r>
                        <a:rPr lang="tr-TR" sz="1200" dirty="0" err="1">
                          <a:effectLst/>
                        </a:rPr>
                        <a:t>Choices</a:t>
                      </a:r>
                      <a:endParaRPr lang="tr-TR" sz="1200" dirty="0">
                        <a:effectLst/>
                      </a:endParaRPr>
                    </a:p>
                  </a:txBody>
                  <a:tcPr marL="76200" marR="76200" marT="76200" marB="76200" anchor="ctr"/>
                </a:tc>
                <a:tc>
                  <a:txBody>
                    <a:bodyPr/>
                    <a:lstStyle/>
                    <a:p>
                      <a:pPr fontAlgn="t"/>
                      <a:r>
                        <a:rPr lang="tr-TR" sz="1200">
                          <a:effectLst/>
                        </a:rPr>
                        <a:t>Bir bağlantı listesi; kullanıcı bir link seçip o yere gidebilir. En fazla beş adres.</a:t>
                      </a:r>
                    </a:p>
                  </a:txBody>
                  <a:tcPr marL="76200" marR="76200" marT="76200" marB="76200"/>
                </a:tc>
                <a:extLst>
                  <a:ext uri="{0D108BD9-81ED-4DB2-BD59-A6C34878D82A}">
                    <a16:rowId xmlns:a16="http://schemas.microsoft.com/office/drawing/2014/main" val="2514405551"/>
                  </a:ext>
                </a:extLst>
              </a:tr>
              <a:tr h="331047">
                <a:tc>
                  <a:txBody>
                    <a:bodyPr/>
                    <a:lstStyle/>
                    <a:p>
                      <a:pPr algn="ctr" fontAlgn="ctr"/>
                      <a:r>
                        <a:rPr lang="tr-TR" sz="1200">
                          <a:effectLst/>
                        </a:rPr>
                        <a:t>301</a:t>
                      </a:r>
                    </a:p>
                  </a:txBody>
                  <a:tcPr marL="76200" marR="76200" marT="76200" marB="76200" anchor="ctr"/>
                </a:tc>
                <a:tc>
                  <a:txBody>
                    <a:bodyPr/>
                    <a:lstStyle/>
                    <a:p>
                      <a:pPr algn="ctr" fontAlgn="ctr"/>
                      <a:r>
                        <a:rPr lang="tr-TR" sz="1200" dirty="0" err="1">
                          <a:effectLst/>
                        </a:rPr>
                        <a:t>Moved</a:t>
                      </a:r>
                      <a:r>
                        <a:rPr lang="tr-TR" sz="1200" dirty="0">
                          <a:effectLst/>
                        </a:rPr>
                        <a:t> </a:t>
                      </a:r>
                      <a:r>
                        <a:rPr lang="tr-TR" sz="1200" dirty="0" err="1">
                          <a:effectLst/>
                        </a:rPr>
                        <a:t>Permanently</a:t>
                      </a:r>
                      <a:endParaRPr lang="tr-TR" sz="1200" dirty="0">
                        <a:effectLst/>
                      </a:endParaRPr>
                    </a:p>
                  </a:txBody>
                  <a:tcPr marL="76200" marR="76200" marT="76200" marB="76200" anchor="ctr"/>
                </a:tc>
                <a:tc>
                  <a:txBody>
                    <a:bodyPr/>
                    <a:lstStyle/>
                    <a:p>
                      <a:pPr fontAlgn="t"/>
                      <a:r>
                        <a:rPr lang="tr-TR" sz="1200">
                          <a:effectLst/>
                        </a:rPr>
                        <a:t>İstenen sayfa yeni bir URL'ye taşındı.</a:t>
                      </a:r>
                    </a:p>
                  </a:txBody>
                  <a:tcPr marL="76200" marR="76200" marT="76200" marB="76200"/>
                </a:tc>
                <a:extLst>
                  <a:ext uri="{0D108BD9-81ED-4DB2-BD59-A6C34878D82A}">
                    <a16:rowId xmlns:a16="http://schemas.microsoft.com/office/drawing/2014/main" val="2873796538"/>
                  </a:ext>
                </a:extLst>
              </a:tr>
              <a:tr h="331047">
                <a:tc>
                  <a:txBody>
                    <a:bodyPr/>
                    <a:lstStyle/>
                    <a:p>
                      <a:pPr algn="ctr" fontAlgn="ctr"/>
                      <a:r>
                        <a:rPr lang="tr-TR" sz="1200">
                          <a:effectLst/>
                        </a:rPr>
                        <a:t>302</a:t>
                      </a:r>
                    </a:p>
                  </a:txBody>
                  <a:tcPr marL="76200" marR="76200" marT="76200" marB="76200" anchor="ctr"/>
                </a:tc>
                <a:tc>
                  <a:txBody>
                    <a:bodyPr/>
                    <a:lstStyle/>
                    <a:p>
                      <a:pPr algn="ctr" fontAlgn="ctr"/>
                      <a:r>
                        <a:rPr lang="tr-TR" sz="1200" b="0" i="0" kern="1200" dirty="0" err="1" smtClean="0">
                          <a:solidFill>
                            <a:schemeClr val="dk1"/>
                          </a:solidFill>
                          <a:effectLst/>
                          <a:latin typeface="+mn-lt"/>
                          <a:ea typeface="+mn-ea"/>
                          <a:cs typeface="+mn-cs"/>
                        </a:rPr>
                        <a:t>Found</a:t>
                      </a:r>
                      <a:r>
                        <a:rPr lang="tr-TR" sz="1200" b="0" i="0" kern="1200" dirty="0" smtClean="0">
                          <a:solidFill>
                            <a:schemeClr val="dk1"/>
                          </a:solidFill>
                          <a:effectLst/>
                          <a:latin typeface="+mn-lt"/>
                          <a:ea typeface="+mn-ea"/>
                          <a:cs typeface="+mn-cs"/>
                        </a:rPr>
                        <a:t> </a:t>
                      </a:r>
                      <a:endParaRPr lang="tr-TR" sz="1200" dirty="0">
                        <a:effectLst/>
                      </a:endParaRPr>
                    </a:p>
                  </a:txBody>
                  <a:tcPr marL="76200" marR="76200" marT="76200" marB="76200" anchor="ctr"/>
                </a:tc>
                <a:tc>
                  <a:txBody>
                    <a:bodyPr/>
                    <a:lstStyle/>
                    <a:p>
                      <a:pPr fontAlgn="t"/>
                      <a:r>
                        <a:rPr lang="tr-TR" sz="1200">
                          <a:effectLst/>
                        </a:rPr>
                        <a:t>İstenen sayfa geçici olarak yeni bir URL'ye taşındı.</a:t>
                      </a:r>
                    </a:p>
                  </a:txBody>
                  <a:tcPr marL="76200" marR="76200" marT="76200" marB="76200"/>
                </a:tc>
                <a:extLst>
                  <a:ext uri="{0D108BD9-81ED-4DB2-BD59-A6C34878D82A}">
                    <a16:rowId xmlns:a16="http://schemas.microsoft.com/office/drawing/2014/main" val="3035670664"/>
                  </a:ext>
                </a:extLst>
              </a:tr>
              <a:tr h="331047">
                <a:tc>
                  <a:txBody>
                    <a:bodyPr/>
                    <a:lstStyle/>
                    <a:p>
                      <a:pPr algn="ctr" fontAlgn="ctr"/>
                      <a:r>
                        <a:rPr lang="tr-TR" sz="1200">
                          <a:effectLst/>
                        </a:rPr>
                        <a:t>303</a:t>
                      </a:r>
                    </a:p>
                  </a:txBody>
                  <a:tcPr marL="76200" marR="76200" marT="76200" marB="76200" anchor="ctr"/>
                </a:tc>
                <a:tc>
                  <a:txBody>
                    <a:bodyPr/>
                    <a:lstStyle/>
                    <a:p>
                      <a:pPr algn="ctr" fontAlgn="ctr"/>
                      <a:r>
                        <a:rPr lang="tr-TR" sz="1200" dirty="0" err="1">
                          <a:effectLst/>
                        </a:rPr>
                        <a:t>See</a:t>
                      </a:r>
                      <a:r>
                        <a:rPr lang="tr-TR" sz="1200" dirty="0">
                          <a:effectLst/>
                        </a:rPr>
                        <a:t> </a:t>
                      </a:r>
                      <a:r>
                        <a:rPr lang="tr-TR" sz="1200" dirty="0" err="1">
                          <a:effectLst/>
                        </a:rPr>
                        <a:t>Other</a:t>
                      </a:r>
                      <a:endParaRPr lang="tr-TR" sz="1200" dirty="0">
                        <a:effectLst/>
                      </a:endParaRPr>
                    </a:p>
                  </a:txBody>
                  <a:tcPr marL="76200" marR="76200" marT="76200" marB="76200" anchor="ctr"/>
                </a:tc>
                <a:tc>
                  <a:txBody>
                    <a:bodyPr/>
                    <a:lstStyle/>
                    <a:p>
                      <a:pPr fontAlgn="t"/>
                      <a:r>
                        <a:rPr lang="tr-TR" sz="1200" dirty="0">
                          <a:effectLst/>
                        </a:rPr>
                        <a:t>İstenen sayfa farklı bir URL altında bulunabilir.</a:t>
                      </a:r>
                    </a:p>
                  </a:txBody>
                  <a:tcPr marL="76200" marR="76200" marT="76200" marB="76200"/>
                </a:tc>
                <a:extLst>
                  <a:ext uri="{0D108BD9-81ED-4DB2-BD59-A6C34878D82A}">
                    <a16:rowId xmlns:a16="http://schemas.microsoft.com/office/drawing/2014/main" val="908498571"/>
                  </a:ext>
                </a:extLst>
              </a:tr>
            </a:tbl>
          </a:graphicData>
        </a:graphic>
      </p:graphicFrame>
    </p:spTree>
    <p:extLst>
      <p:ext uri="{BB962C8B-B14F-4D97-AF65-F5344CB8AC3E}">
        <p14:creationId xmlns:p14="http://schemas.microsoft.com/office/powerpoint/2010/main" val="3332310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75340" y="369133"/>
            <a:ext cx="8911687" cy="982621"/>
          </a:xfrm>
        </p:spPr>
        <p:txBody>
          <a:bodyPr/>
          <a:lstStyle/>
          <a:p>
            <a:r>
              <a:rPr lang="tr-TR" dirty="0"/>
              <a:t>JSP - Http Durum Kodları</a:t>
            </a:r>
          </a:p>
        </p:txBody>
      </p:sp>
      <p:sp>
        <p:nvSpPr>
          <p:cNvPr id="3" name="Slayt Numarası Yer Tutucusu 2"/>
          <p:cNvSpPr>
            <a:spLocks noGrp="1"/>
          </p:cNvSpPr>
          <p:nvPr>
            <p:ph type="sldNum" sz="quarter" idx="12"/>
          </p:nvPr>
        </p:nvSpPr>
        <p:spPr/>
        <p:txBody>
          <a:bodyPr/>
          <a:lstStyle/>
          <a:p>
            <a:fld id="{CDD15192-AFC3-42C9-A3F5-4AF9E3D87F81}" type="slidenum">
              <a:rPr lang="tr-TR" smtClean="0"/>
              <a:t>16</a:t>
            </a:fld>
            <a:endParaRPr lang="tr-TR"/>
          </a:p>
        </p:txBody>
      </p:sp>
      <p:sp>
        <p:nvSpPr>
          <p:cNvPr id="4" name="İçerik Yer Tutucusu 3"/>
          <p:cNvSpPr>
            <a:spLocks noGrp="1"/>
          </p:cNvSpPr>
          <p:nvPr>
            <p:ph idx="1"/>
          </p:nvPr>
        </p:nvSpPr>
        <p:spPr>
          <a:xfrm>
            <a:off x="2343028" y="1034562"/>
            <a:ext cx="8915400" cy="3777622"/>
          </a:xfrm>
        </p:spPr>
        <p:txBody>
          <a:bodyPr>
            <a:normAutofit/>
          </a:bodyPr>
          <a:lstStyle/>
          <a:p>
            <a:r>
              <a:rPr lang="tr-TR" sz="1200" dirty="0"/>
              <a:t>Aşağıdaki tabloda, HTTP durum kodları ve Web Sunucusundan döndürülebilen ilgili mesajlar listelenmiştir -</a:t>
            </a:r>
          </a:p>
        </p:txBody>
      </p:sp>
      <p:graphicFrame>
        <p:nvGraphicFramePr>
          <p:cNvPr id="6" name="Tablo 5"/>
          <p:cNvGraphicFramePr>
            <a:graphicFrameLocks noGrp="1"/>
          </p:cNvGraphicFramePr>
          <p:nvPr>
            <p:extLst>
              <p:ext uri="{D42A27DB-BD31-4B8C-83A1-F6EECF244321}">
                <p14:modId xmlns:p14="http://schemas.microsoft.com/office/powerpoint/2010/main" val="571790571"/>
              </p:ext>
            </p:extLst>
          </p:nvPr>
        </p:nvGraphicFramePr>
        <p:xfrm>
          <a:off x="1862052" y="1417935"/>
          <a:ext cx="9035932" cy="5048367"/>
        </p:xfrm>
        <a:graphic>
          <a:graphicData uri="http://schemas.openxmlformats.org/drawingml/2006/table">
            <a:tbl>
              <a:tblPr firstRow="1" bandRow="1">
                <a:tableStyleId>{5C22544A-7EE6-4342-B048-85BDC9FD1C3A}</a:tableStyleId>
              </a:tblPr>
              <a:tblGrid>
                <a:gridCol w="980901">
                  <a:extLst>
                    <a:ext uri="{9D8B030D-6E8A-4147-A177-3AD203B41FA5}">
                      <a16:colId xmlns:a16="http://schemas.microsoft.com/office/drawing/2014/main" val="1759307458"/>
                    </a:ext>
                  </a:extLst>
                </a:gridCol>
                <a:gridCol w="2959331">
                  <a:extLst>
                    <a:ext uri="{9D8B030D-6E8A-4147-A177-3AD203B41FA5}">
                      <a16:colId xmlns:a16="http://schemas.microsoft.com/office/drawing/2014/main" val="3772414304"/>
                    </a:ext>
                  </a:extLst>
                </a:gridCol>
                <a:gridCol w="5095700">
                  <a:extLst>
                    <a:ext uri="{9D8B030D-6E8A-4147-A177-3AD203B41FA5}">
                      <a16:colId xmlns:a16="http://schemas.microsoft.com/office/drawing/2014/main" val="3179959423"/>
                    </a:ext>
                  </a:extLst>
                </a:gridCol>
              </a:tblGrid>
              <a:tr h="331047">
                <a:tc>
                  <a:txBody>
                    <a:bodyPr/>
                    <a:lstStyle/>
                    <a:p>
                      <a:pPr algn="ctr" fontAlgn="t"/>
                      <a:r>
                        <a:rPr lang="tr-TR" sz="1100">
                          <a:effectLst/>
                        </a:rPr>
                        <a:t>kod</a:t>
                      </a:r>
                    </a:p>
                  </a:txBody>
                  <a:tcPr marL="76200" marR="76200" marT="76200" marB="76200"/>
                </a:tc>
                <a:tc>
                  <a:txBody>
                    <a:bodyPr/>
                    <a:lstStyle/>
                    <a:p>
                      <a:pPr algn="ctr" fontAlgn="t"/>
                      <a:r>
                        <a:rPr lang="tr-TR" sz="1100">
                          <a:effectLst/>
                        </a:rPr>
                        <a:t>Mesaj</a:t>
                      </a:r>
                    </a:p>
                  </a:txBody>
                  <a:tcPr marL="76200" marR="76200" marT="76200" marB="76200"/>
                </a:tc>
                <a:tc>
                  <a:txBody>
                    <a:bodyPr/>
                    <a:lstStyle/>
                    <a:p>
                      <a:pPr algn="ctr" fontAlgn="t"/>
                      <a:r>
                        <a:rPr lang="tr-TR" sz="1100">
                          <a:effectLst/>
                        </a:rPr>
                        <a:t>Açıklama</a:t>
                      </a:r>
                    </a:p>
                  </a:txBody>
                  <a:tcPr marL="76200" marR="76200" marT="76200" marB="76200"/>
                </a:tc>
                <a:extLst>
                  <a:ext uri="{0D108BD9-81ED-4DB2-BD59-A6C34878D82A}">
                    <a16:rowId xmlns:a16="http://schemas.microsoft.com/office/drawing/2014/main" val="3411884324"/>
                  </a:ext>
                </a:extLst>
              </a:tr>
              <a:tr h="316654">
                <a:tc>
                  <a:txBody>
                    <a:bodyPr/>
                    <a:lstStyle/>
                    <a:p>
                      <a:pPr algn="ctr" fontAlgn="ctr"/>
                      <a:r>
                        <a:rPr lang="tr-TR" sz="1100">
                          <a:effectLst/>
                        </a:rPr>
                        <a:t>304</a:t>
                      </a:r>
                    </a:p>
                  </a:txBody>
                  <a:tcPr marL="76200" marR="76200" marT="76200" marB="76200" anchor="ctr"/>
                </a:tc>
                <a:tc>
                  <a:txBody>
                    <a:bodyPr/>
                    <a:lstStyle/>
                    <a:p>
                      <a:pPr algn="ctr" fontAlgn="ctr"/>
                      <a:r>
                        <a:rPr lang="tr-TR" sz="1100" dirty="0">
                          <a:effectLst/>
                        </a:rPr>
                        <a:t>Not </a:t>
                      </a:r>
                      <a:r>
                        <a:rPr lang="tr-TR" sz="1100" dirty="0" err="1">
                          <a:effectLst/>
                        </a:rPr>
                        <a:t>Modified</a:t>
                      </a:r>
                      <a:endParaRPr lang="tr-TR" sz="1100" dirty="0">
                        <a:effectLst/>
                      </a:endParaRPr>
                    </a:p>
                  </a:txBody>
                  <a:tcPr marL="76200" marR="76200" marT="76200" marB="76200" anchor="ctr"/>
                </a:tc>
                <a:tc>
                  <a:txBody>
                    <a:bodyPr/>
                    <a:lstStyle/>
                    <a:p>
                      <a:pPr fontAlgn="t"/>
                      <a:endParaRPr lang="tr-TR" sz="1100">
                        <a:effectLst/>
                      </a:endParaRPr>
                    </a:p>
                  </a:txBody>
                  <a:tcPr marL="76200" marR="76200" marT="76200" marB="76200"/>
                </a:tc>
                <a:extLst>
                  <a:ext uri="{0D108BD9-81ED-4DB2-BD59-A6C34878D82A}">
                    <a16:rowId xmlns:a16="http://schemas.microsoft.com/office/drawing/2014/main" val="436259372"/>
                  </a:ext>
                </a:extLst>
              </a:tr>
              <a:tr h="300105">
                <a:tc>
                  <a:txBody>
                    <a:bodyPr/>
                    <a:lstStyle/>
                    <a:p>
                      <a:pPr algn="ctr" fontAlgn="ctr"/>
                      <a:r>
                        <a:rPr lang="tr-TR" sz="1100">
                          <a:effectLst/>
                        </a:rPr>
                        <a:t>305</a:t>
                      </a:r>
                    </a:p>
                  </a:txBody>
                  <a:tcPr marL="76200" marR="76200" marT="76200" marB="76200" anchor="ctr"/>
                </a:tc>
                <a:tc>
                  <a:txBody>
                    <a:bodyPr/>
                    <a:lstStyle/>
                    <a:p>
                      <a:pPr algn="ctr" fontAlgn="ctr"/>
                      <a:r>
                        <a:rPr lang="tr-TR" sz="1100" dirty="0" err="1">
                          <a:effectLst/>
                        </a:rPr>
                        <a:t>Use</a:t>
                      </a:r>
                      <a:r>
                        <a:rPr lang="tr-TR" sz="1100" dirty="0">
                          <a:effectLst/>
                        </a:rPr>
                        <a:t> Proxy</a:t>
                      </a:r>
                    </a:p>
                  </a:txBody>
                  <a:tcPr marL="76200" marR="76200" marT="76200" marB="76200" anchor="ctr"/>
                </a:tc>
                <a:tc>
                  <a:txBody>
                    <a:bodyPr/>
                    <a:lstStyle/>
                    <a:p>
                      <a:pPr fontAlgn="t"/>
                      <a:endParaRPr lang="tr-TR" sz="1100">
                        <a:effectLst/>
                      </a:endParaRPr>
                    </a:p>
                  </a:txBody>
                  <a:tcPr marL="76200" marR="76200" marT="76200" marB="76200"/>
                </a:tc>
                <a:extLst>
                  <a:ext uri="{0D108BD9-81ED-4DB2-BD59-A6C34878D82A}">
                    <a16:rowId xmlns:a16="http://schemas.microsoft.com/office/drawing/2014/main" val="4176938082"/>
                  </a:ext>
                </a:extLst>
              </a:tr>
              <a:tr h="331047">
                <a:tc>
                  <a:txBody>
                    <a:bodyPr/>
                    <a:lstStyle/>
                    <a:p>
                      <a:pPr algn="ctr" fontAlgn="ctr"/>
                      <a:r>
                        <a:rPr lang="tr-TR" sz="1100">
                          <a:effectLst/>
                        </a:rPr>
                        <a:t>306</a:t>
                      </a:r>
                    </a:p>
                  </a:txBody>
                  <a:tcPr marL="76200" marR="76200" marT="76200" marB="76200" anchor="ctr"/>
                </a:tc>
                <a:tc>
                  <a:txBody>
                    <a:bodyPr/>
                    <a:lstStyle/>
                    <a:p>
                      <a:pPr algn="ctr" fontAlgn="ctr"/>
                      <a:r>
                        <a:rPr lang="tr-TR" sz="1100" b="0" i="1" kern="1200" dirty="0" err="1" smtClean="0">
                          <a:solidFill>
                            <a:schemeClr val="dk1"/>
                          </a:solidFill>
                          <a:effectLst/>
                          <a:latin typeface="+mn-lt"/>
                          <a:ea typeface="+mn-ea"/>
                          <a:cs typeface="+mn-cs"/>
                        </a:rPr>
                        <a:t>Unused</a:t>
                      </a:r>
                      <a:endParaRPr lang="tr-TR" sz="1100" dirty="0">
                        <a:effectLst/>
                      </a:endParaRPr>
                    </a:p>
                  </a:txBody>
                  <a:tcPr marL="76200" marR="76200" marT="76200" marB="76200" anchor="ctr"/>
                </a:tc>
                <a:tc>
                  <a:txBody>
                    <a:bodyPr/>
                    <a:lstStyle/>
                    <a:p>
                      <a:pPr fontAlgn="t"/>
                      <a:r>
                        <a:rPr lang="tr-TR" sz="1100">
                          <a:effectLst/>
                        </a:rPr>
                        <a:t>Bu kod önceki bir sürümde kullanıldı. Artık kullanılmamaktadır, ancak kod ayrılmıştır.</a:t>
                      </a:r>
                    </a:p>
                  </a:txBody>
                  <a:tcPr marL="76200" marR="76200" marT="76200" marB="76200"/>
                </a:tc>
                <a:extLst>
                  <a:ext uri="{0D108BD9-81ED-4DB2-BD59-A6C34878D82A}">
                    <a16:rowId xmlns:a16="http://schemas.microsoft.com/office/drawing/2014/main" val="716661164"/>
                  </a:ext>
                </a:extLst>
              </a:tr>
              <a:tr h="331047">
                <a:tc>
                  <a:txBody>
                    <a:bodyPr/>
                    <a:lstStyle/>
                    <a:p>
                      <a:pPr algn="ctr" fontAlgn="ctr"/>
                      <a:r>
                        <a:rPr lang="tr-TR" sz="1100">
                          <a:effectLst/>
                        </a:rPr>
                        <a:t>307</a:t>
                      </a:r>
                    </a:p>
                  </a:txBody>
                  <a:tcPr marL="76200" marR="76200" marT="76200" marB="76200" anchor="ctr"/>
                </a:tc>
                <a:tc>
                  <a:txBody>
                    <a:bodyPr/>
                    <a:lstStyle/>
                    <a:p>
                      <a:pPr algn="ctr" fontAlgn="ctr"/>
                      <a:r>
                        <a:rPr lang="tr-TR" sz="1100" dirty="0" err="1">
                          <a:effectLst/>
                        </a:rPr>
                        <a:t>Temporary</a:t>
                      </a:r>
                      <a:r>
                        <a:rPr lang="tr-TR" sz="1100" dirty="0">
                          <a:effectLst/>
                        </a:rPr>
                        <a:t> </a:t>
                      </a:r>
                      <a:r>
                        <a:rPr lang="tr-TR" sz="1100" dirty="0" err="1">
                          <a:effectLst/>
                        </a:rPr>
                        <a:t>Redirect</a:t>
                      </a:r>
                      <a:endParaRPr lang="tr-TR" sz="1100" dirty="0">
                        <a:effectLst/>
                      </a:endParaRPr>
                    </a:p>
                  </a:txBody>
                  <a:tcPr marL="76200" marR="76200" marT="76200" marB="76200" anchor="ctr"/>
                </a:tc>
                <a:tc>
                  <a:txBody>
                    <a:bodyPr/>
                    <a:lstStyle/>
                    <a:p>
                      <a:pPr fontAlgn="t"/>
                      <a:r>
                        <a:rPr lang="tr-TR" sz="1100">
                          <a:effectLst/>
                        </a:rPr>
                        <a:t>İstenen sayfa geçici olarak yeni bir URL'ye taşındı.</a:t>
                      </a:r>
                    </a:p>
                  </a:txBody>
                  <a:tcPr marL="76200" marR="76200" marT="76200" marB="76200"/>
                </a:tc>
                <a:extLst>
                  <a:ext uri="{0D108BD9-81ED-4DB2-BD59-A6C34878D82A}">
                    <a16:rowId xmlns:a16="http://schemas.microsoft.com/office/drawing/2014/main" val="3390669596"/>
                  </a:ext>
                </a:extLst>
              </a:tr>
              <a:tr h="358371">
                <a:tc>
                  <a:txBody>
                    <a:bodyPr/>
                    <a:lstStyle/>
                    <a:p>
                      <a:pPr algn="ctr" fontAlgn="ctr"/>
                      <a:r>
                        <a:rPr lang="tr-TR" sz="1100">
                          <a:effectLst/>
                        </a:rPr>
                        <a:t>400</a:t>
                      </a:r>
                    </a:p>
                  </a:txBody>
                  <a:tcPr marL="76200" marR="76200" marT="76200" marB="76200" anchor="ctr"/>
                </a:tc>
                <a:tc>
                  <a:txBody>
                    <a:bodyPr/>
                    <a:lstStyle/>
                    <a:p>
                      <a:pPr algn="ctr" fontAlgn="ctr"/>
                      <a:r>
                        <a:rPr lang="tr-TR" sz="1100" dirty="0" err="1">
                          <a:effectLst/>
                        </a:rPr>
                        <a:t>Bad</a:t>
                      </a:r>
                      <a:r>
                        <a:rPr lang="tr-TR" sz="1100" dirty="0">
                          <a:effectLst/>
                        </a:rPr>
                        <a:t> </a:t>
                      </a:r>
                      <a:r>
                        <a:rPr lang="tr-TR" sz="1100" dirty="0" err="1">
                          <a:effectLst/>
                        </a:rPr>
                        <a:t>Request</a:t>
                      </a:r>
                      <a:endParaRPr lang="tr-TR" sz="1100" dirty="0">
                        <a:effectLst/>
                      </a:endParaRPr>
                    </a:p>
                  </a:txBody>
                  <a:tcPr marL="76200" marR="76200" marT="76200" marB="76200" anchor="ctr"/>
                </a:tc>
                <a:tc>
                  <a:txBody>
                    <a:bodyPr/>
                    <a:lstStyle/>
                    <a:p>
                      <a:pPr fontAlgn="t"/>
                      <a:r>
                        <a:rPr lang="tr-TR" sz="1100">
                          <a:effectLst/>
                        </a:rPr>
                        <a:t>Sunucu isteği anlamadı.</a:t>
                      </a:r>
                    </a:p>
                  </a:txBody>
                  <a:tcPr marL="76200" marR="76200" marT="76200" marB="76200"/>
                </a:tc>
                <a:extLst>
                  <a:ext uri="{0D108BD9-81ED-4DB2-BD59-A6C34878D82A}">
                    <a16:rowId xmlns:a16="http://schemas.microsoft.com/office/drawing/2014/main" val="2164408186"/>
                  </a:ext>
                </a:extLst>
              </a:tr>
              <a:tr h="331047">
                <a:tc>
                  <a:txBody>
                    <a:bodyPr/>
                    <a:lstStyle/>
                    <a:p>
                      <a:pPr algn="ctr" fontAlgn="ctr"/>
                      <a:r>
                        <a:rPr lang="tr-TR" sz="1100">
                          <a:effectLst/>
                        </a:rPr>
                        <a:t>401</a:t>
                      </a:r>
                    </a:p>
                  </a:txBody>
                  <a:tcPr marL="76200" marR="76200" marT="76200" marB="76200" anchor="ctr"/>
                </a:tc>
                <a:tc>
                  <a:txBody>
                    <a:bodyPr/>
                    <a:lstStyle/>
                    <a:p>
                      <a:pPr algn="ctr" fontAlgn="ctr"/>
                      <a:r>
                        <a:rPr lang="tr-TR" sz="1100" dirty="0" err="1">
                          <a:effectLst/>
                        </a:rPr>
                        <a:t>Unauthorized</a:t>
                      </a:r>
                      <a:endParaRPr lang="tr-TR" sz="1100" dirty="0">
                        <a:effectLst/>
                      </a:endParaRPr>
                    </a:p>
                  </a:txBody>
                  <a:tcPr marL="76200" marR="76200" marT="76200" marB="76200" anchor="ctr"/>
                </a:tc>
                <a:tc>
                  <a:txBody>
                    <a:bodyPr/>
                    <a:lstStyle/>
                    <a:p>
                      <a:pPr fontAlgn="t"/>
                      <a:r>
                        <a:rPr lang="tr-TR" sz="1100">
                          <a:effectLst/>
                        </a:rPr>
                        <a:t>İstenen sayfa bir kullanıcı adı ve şifre gerektiriyor.</a:t>
                      </a:r>
                    </a:p>
                  </a:txBody>
                  <a:tcPr marL="76200" marR="76200" marT="76200" marB="76200"/>
                </a:tc>
                <a:extLst>
                  <a:ext uri="{0D108BD9-81ED-4DB2-BD59-A6C34878D82A}">
                    <a16:rowId xmlns:a16="http://schemas.microsoft.com/office/drawing/2014/main" val="793262711"/>
                  </a:ext>
                </a:extLst>
              </a:tr>
              <a:tr h="331047">
                <a:tc>
                  <a:txBody>
                    <a:bodyPr/>
                    <a:lstStyle/>
                    <a:p>
                      <a:pPr algn="ctr" fontAlgn="ctr"/>
                      <a:r>
                        <a:rPr lang="tr-TR" sz="1100">
                          <a:effectLst/>
                        </a:rPr>
                        <a:t>402</a:t>
                      </a:r>
                    </a:p>
                  </a:txBody>
                  <a:tcPr marL="76200" marR="76200" marT="76200" marB="76200" anchor="ctr"/>
                </a:tc>
                <a:tc>
                  <a:txBody>
                    <a:bodyPr/>
                    <a:lstStyle/>
                    <a:p>
                      <a:pPr algn="ctr" fontAlgn="ctr"/>
                      <a:r>
                        <a:rPr lang="tr-TR" sz="1100" dirty="0" err="1">
                          <a:effectLst/>
                        </a:rPr>
                        <a:t>Payment</a:t>
                      </a:r>
                      <a:r>
                        <a:rPr lang="tr-TR" sz="1100" dirty="0">
                          <a:effectLst/>
                        </a:rPr>
                        <a:t> </a:t>
                      </a:r>
                      <a:r>
                        <a:rPr lang="tr-TR" sz="1100" dirty="0" err="1">
                          <a:effectLst/>
                        </a:rPr>
                        <a:t>Required</a:t>
                      </a:r>
                      <a:endParaRPr lang="tr-TR" sz="1100" dirty="0">
                        <a:effectLst/>
                      </a:endParaRPr>
                    </a:p>
                  </a:txBody>
                  <a:tcPr marL="76200" marR="76200" marT="76200" marB="76200" anchor="ctr"/>
                </a:tc>
                <a:tc>
                  <a:txBody>
                    <a:bodyPr/>
                    <a:lstStyle/>
                    <a:p>
                      <a:pPr fontAlgn="t"/>
                      <a:r>
                        <a:rPr lang="tr-TR" sz="1100" i="1">
                          <a:effectLst/>
                        </a:rPr>
                        <a:t>Bu kodu henüz kullanamazsınız.</a:t>
                      </a:r>
                      <a:endParaRPr lang="tr-TR" sz="1100">
                        <a:effectLst/>
                      </a:endParaRPr>
                    </a:p>
                  </a:txBody>
                  <a:tcPr marL="76200" marR="76200" marT="76200" marB="76200"/>
                </a:tc>
                <a:extLst>
                  <a:ext uri="{0D108BD9-81ED-4DB2-BD59-A6C34878D82A}">
                    <a16:rowId xmlns:a16="http://schemas.microsoft.com/office/drawing/2014/main" val="1786751655"/>
                  </a:ext>
                </a:extLst>
              </a:tr>
              <a:tr h="331047">
                <a:tc>
                  <a:txBody>
                    <a:bodyPr/>
                    <a:lstStyle/>
                    <a:p>
                      <a:pPr algn="ctr" fontAlgn="ctr"/>
                      <a:r>
                        <a:rPr lang="tr-TR" sz="1100">
                          <a:effectLst/>
                        </a:rPr>
                        <a:t>403</a:t>
                      </a:r>
                    </a:p>
                  </a:txBody>
                  <a:tcPr marL="76200" marR="76200" marT="76200" marB="76200" anchor="ctr"/>
                </a:tc>
                <a:tc>
                  <a:txBody>
                    <a:bodyPr/>
                    <a:lstStyle/>
                    <a:p>
                      <a:pPr algn="ctr" fontAlgn="ctr"/>
                      <a:r>
                        <a:rPr lang="tr-TR" sz="1100" b="0" i="0" kern="1200" dirty="0" err="1" smtClean="0">
                          <a:solidFill>
                            <a:schemeClr val="dk1"/>
                          </a:solidFill>
                          <a:effectLst/>
                          <a:latin typeface="+mn-lt"/>
                          <a:ea typeface="+mn-ea"/>
                          <a:cs typeface="+mn-cs"/>
                        </a:rPr>
                        <a:t>Forbidden</a:t>
                      </a:r>
                      <a:endParaRPr lang="tr-TR" sz="1100" dirty="0">
                        <a:effectLst/>
                      </a:endParaRPr>
                    </a:p>
                  </a:txBody>
                  <a:tcPr marL="76200" marR="76200" marT="76200" marB="76200" anchor="ctr"/>
                </a:tc>
                <a:tc>
                  <a:txBody>
                    <a:bodyPr/>
                    <a:lstStyle/>
                    <a:p>
                      <a:pPr fontAlgn="t"/>
                      <a:r>
                        <a:rPr lang="tr-TR" sz="1100">
                          <a:effectLst/>
                        </a:rPr>
                        <a:t>İstenilen sayfaya erişim yasaktır</a:t>
                      </a:r>
                    </a:p>
                  </a:txBody>
                  <a:tcPr marL="76200" marR="76200" marT="76200" marB="76200"/>
                </a:tc>
                <a:extLst>
                  <a:ext uri="{0D108BD9-81ED-4DB2-BD59-A6C34878D82A}">
                    <a16:rowId xmlns:a16="http://schemas.microsoft.com/office/drawing/2014/main" val="333177626"/>
                  </a:ext>
                </a:extLst>
              </a:tr>
              <a:tr h="331047">
                <a:tc>
                  <a:txBody>
                    <a:bodyPr/>
                    <a:lstStyle/>
                    <a:p>
                      <a:pPr algn="ctr" fontAlgn="ctr"/>
                      <a:r>
                        <a:rPr lang="tr-TR" sz="1100">
                          <a:effectLst/>
                        </a:rPr>
                        <a:t>404</a:t>
                      </a:r>
                    </a:p>
                  </a:txBody>
                  <a:tcPr marL="76200" marR="76200" marT="76200" marB="76200" anchor="ctr"/>
                </a:tc>
                <a:tc>
                  <a:txBody>
                    <a:bodyPr/>
                    <a:lstStyle/>
                    <a:p>
                      <a:pPr algn="ctr" fontAlgn="ctr"/>
                      <a:r>
                        <a:rPr lang="tr-TR" sz="1100" dirty="0">
                          <a:effectLst/>
                        </a:rPr>
                        <a:t>Not </a:t>
                      </a:r>
                      <a:r>
                        <a:rPr lang="tr-TR" sz="1100" dirty="0" err="1">
                          <a:effectLst/>
                        </a:rPr>
                        <a:t>Found</a:t>
                      </a:r>
                      <a:endParaRPr lang="tr-TR" sz="1100" dirty="0">
                        <a:effectLst/>
                      </a:endParaRPr>
                    </a:p>
                  </a:txBody>
                  <a:tcPr marL="76200" marR="76200" marT="76200" marB="76200" anchor="ctr"/>
                </a:tc>
                <a:tc>
                  <a:txBody>
                    <a:bodyPr/>
                    <a:lstStyle/>
                    <a:p>
                      <a:pPr fontAlgn="t"/>
                      <a:r>
                        <a:rPr lang="tr-TR" sz="1100">
                          <a:effectLst/>
                        </a:rPr>
                        <a:t>Sunucu istenen sayfayı bulamıyor.</a:t>
                      </a:r>
                    </a:p>
                  </a:txBody>
                  <a:tcPr marL="76200" marR="76200" marT="76200" marB="76200"/>
                </a:tc>
                <a:extLst>
                  <a:ext uri="{0D108BD9-81ED-4DB2-BD59-A6C34878D82A}">
                    <a16:rowId xmlns:a16="http://schemas.microsoft.com/office/drawing/2014/main" val="1023867227"/>
                  </a:ext>
                </a:extLst>
              </a:tr>
              <a:tr h="426180">
                <a:tc>
                  <a:txBody>
                    <a:bodyPr/>
                    <a:lstStyle/>
                    <a:p>
                      <a:pPr algn="ctr" fontAlgn="ctr"/>
                      <a:r>
                        <a:rPr lang="tr-TR" sz="1100">
                          <a:effectLst/>
                        </a:rPr>
                        <a:t>405</a:t>
                      </a:r>
                    </a:p>
                  </a:txBody>
                  <a:tcPr marL="76200" marR="76200" marT="76200" marB="76200" anchor="ctr"/>
                </a:tc>
                <a:tc>
                  <a:txBody>
                    <a:bodyPr/>
                    <a:lstStyle/>
                    <a:p>
                      <a:pPr algn="ctr" fontAlgn="ctr"/>
                      <a:r>
                        <a:rPr lang="tr-TR" sz="1100" dirty="0" err="1">
                          <a:effectLst/>
                        </a:rPr>
                        <a:t>Method</a:t>
                      </a:r>
                      <a:r>
                        <a:rPr lang="tr-TR" sz="1100" dirty="0">
                          <a:effectLst/>
                        </a:rPr>
                        <a:t> Not </a:t>
                      </a:r>
                      <a:r>
                        <a:rPr lang="tr-TR" sz="1100" dirty="0" err="1">
                          <a:effectLst/>
                        </a:rPr>
                        <a:t>Allowed</a:t>
                      </a:r>
                      <a:endParaRPr lang="tr-TR" sz="1100" dirty="0">
                        <a:effectLst/>
                      </a:endParaRPr>
                    </a:p>
                  </a:txBody>
                  <a:tcPr marL="76200" marR="76200" marT="76200" marB="76200" anchor="ctr"/>
                </a:tc>
                <a:tc>
                  <a:txBody>
                    <a:bodyPr/>
                    <a:lstStyle/>
                    <a:p>
                      <a:pPr fontAlgn="t"/>
                      <a:r>
                        <a:rPr lang="tr-TR" sz="1100">
                          <a:effectLst/>
                        </a:rPr>
                        <a:t>İstekte belirtilen yönteme izin verilmiyor.</a:t>
                      </a:r>
                    </a:p>
                  </a:txBody>
                  <a:tcPr marL="76200" marR="76200" marT="76200" marB="76200"/>
                </a:tc>
                <a:extLst>
                  <a:ext uri="{0D108BD9-81ED-4DB2-BD59-A6C34878D82A}">
                    <a16:rowId xmlns:a16="http://schemas.microsoft.com/office/drawing/2014/main" val="2514405551"/>
                  </a:ext>
                </a:extLst>
              </a:tr>
              <a:tr h="331047">
                <a:tc>
                  <a:txBody>
                    <a:bodyPr/>
                    <a:lstStyle/>
                    <a:p>
                      <a:pPr algn="ctr" fontAlgn="ctr"/>
                      <a:r>
                        <a:rPr lang="tr-TR" sz="1100">
                          <a:effectLst/>
                        </a:rPr>
                        <a:t>406</a:t>
                      </a:r>
                    </a:p>
                  </a:txBody>
                  <a:tcPr marL="76200" marR="76200" marT="76200" marB="76200" anchor="ctr"/>
                </a:tc>
                <a:tc>
                  <a:txBody>
                    <a:bodyPr/>
                    <a:lstStyle/>
                    <a:p>
                      <a:pPr algn="ctr" fontAlgn="ctr"/>
                      <a:r>
                        <a:rPr lang="tr-TR" sz="1100" dirty="0">
                          <a:effectLst/>
                        </a:rPr>
                        <a:t>Not </a:t>
                      </a:r>
                      <a:r>
                        <a:rPr lang="tr-TR" sz="1100" dirty="0" err="1">
                          <a:effectLst/>
                        </a:rPr>
                        <a:t>Acceptable</a:t>
                      </a:r>
                      <a:endParaRPr lang="tr-TR" sz="1100" dirty="0">
                        <a:effectLst/>
                      </a:endParaRPr>
                    </a:p>
                  </a:txBody>
                  <a:tcPr marL="76200" marR="76200" marT="76200" marB="76200" anchor="ctr"/>
                </a:tc>
                <a:tc>
                  <a:txBody>
                    <a:bodyPr/>
                    <a:lstStyle/>
                    <a:p>
                      <a:pPr fontAlgn="t"/>
                      <a:r>
                        <a:rPr lang="tr-TR" sz="1100">
                          <a:effectLst/>
                        </a:rPr>
                        <a:t>Sunucu yalnızca müşteri tarafından kabul edilmeyen bir yanıt üretebilir.</a:t>
                      </a:r>
                    </a:p>
                  </a:txBody>
                  <a:tcPr marL="76200" marR="76200" marT="76200" marB="76200"/>
                </a:tc>
                <a:extLst>
                  <a:ext uri="{0D108BD9-81ED-4DB2-BD59-A6C34878D82A}">
                    <a16:rowId xmlns:a16="http://schemas.microsoft.com/office/drawing/2014/main" val="2873796538"/>
                  </a:ext>
                </a:extLst>
              </a:tr>
              <a:tr h="331047">
                <a:tc>
                  <a:txBody>
                    <a:bodyPr/>
                    <a:lstStyle/>
                    <a:p>
                      <a:pPr algn="ctr" fontAlgn="ctr"/>
                      <a:r>
                        <a:rPr lang="tr-TR" sz="1100">
                          <a:effectLst/>
                        </a:rPr>
                        <a:t>407</a:t>
                      </a:r>
                    </a:p>
                  </a:txBody>
                  <a:tcPr marL="76200" marR="76200" marT="76200" marB="76200" anchor="ctr"/>
                </a:tc>
                <a:tc>
                  <a:txBody>
                    <a:bodyPr/>
                    <a:lstStyle/>
                    <a:p>
                      <a:pPr algn="ctr" fontAlgn="ctr"/>
                      <a:r>
                        <a:rPr lang="tr-TR" sz="1100" dirty="0">
                          <a:effectLst/>
                        </a:rPr>
                        <a:t>Proxy </a:t>
                      </a:r>
                      <a:r>
                        <a:rPr lang="tr-TR" sz="1100" dirty="0" err="1">
                          <a:effectLst/>
                        </a:rPr>
                        <a:t>Authentication</a:t>
                      </a:r>
                      <a:r>
                        <a:rPr lang="tr-TR" sz="1100" dirty="0">
                          <a:effectLst/>
                        </a:rPr>
                        <a:t> </a:t>
                      </a:r>
                      <a:r>
                        <a:rPr lang="tr-TR" sz="1100" dirty="0" err="1">
                          <a:effectLst/>
                        </a:rPr>
                        <a:t>Required</a:t>
                      </a:r>
                      <a:endParaRPr lang="tr-TR" sz="1100" dirty="0">
                        <a:effectLst/>
                      </a:endParaRPr>
                    </a:p>
                  </a:txBody>
                  <a:tcPr marL="76200" marR="76200" marT="76200" marB="76200" anchor="ctr"/>
                </a:tc>
                <a:tc>
                  <a:txBody>
                    <a:bodyPr/>
                    <a:lstStyle/>
                    <a:p>
                      <a:pPr fontAlgn="t"/>
                      <a:r>
                        <a:rPr lang="tr-TR" sz="1100">
                          <a:effectLst/>
                        </a:rPr>
                        <a:t>Bu isteğin yerine getirilebilmesi için bir proxy sunucusuyla kimlik doğrulaması yapmanız gerekir.</a:t>
                      </a:r>
                    </a:p>
                  </a:txBody>
                  <a:tcPr marL="76200" marR="76200" marT="76200" marB="76200"/>
                </a:tc>
                <a:extLst>
                  <a:ext uri="{0D108BD9-81ED-4DB2-BD59-A6C34878D82A}">
                    <a16:rowId xmlns:a16="http://schemas.microsoft.com/office/drawing/2014/main" val="3035670664"/>
                  </a:ext>
                </a:extLst>
              </a:tr>
              <a:tr h="331047">
                <a:tc>
                  <a:txBody>
                    <a:bodyPr/>
                    <a:lstStyle/>
                    <a:p>
                      <a:pPr algn="ctr" fontAlgn="ctr"/>
                      <a:r>
                        <a:rPr lang="tr-TR" sz="1100">
                          <a:effectLst/>
                        </a:rPr>
                        <a:t>408</a:t>
                      </a:r>
                    </a:p>
                  </a:txBody>
                  <a:tcPr marL="76200" marR="76200" marT="76200" marB="76200" anchor="ctr"/>
                </a:tc>
                <a:tc>
                  <a:txBody>
                    <a:bodyPr/>
                    <a:lstStyle/>
                    <a:p>
                      <a:pPr algn="ctr" fontAlgn="ctr"/>
                      <a:r>
                        <a:rPr lang="tr-TR" sz="1100" dirty="0" err="1">
                          <a:effectLst/>
                        </a:rPr>
                        <a:t>Request</a:t>
                      </a:r>
                      <a:r>
                        <a:rPr lang="tr-TR" sz="1100" dirty="0">
                          <a:effectLst/>
                        </a:rPr>
                        <a:t> </a:t>
                      </a:r>
                      <a:r>
                        <a:rPr lang="tr-TR" sz="1100" dirty="0" err="1">
                          <a:effectLst/>
                        </a:rPr>
                        <a:t>Timeout</a:t>
                      </a:r>
                      <a:endParaRPr lang="tr-TR" sz="1100" dirty="0">
                        <a:effectLst/>
                      </a:endParaRPr>
                    </a:p>
                  </a:txBody>
                  <a:tcPr marL="76200" marR="76200" marT="76200" marB="76200" anchor="ctr"/>
                </a:tc>
                <a:tc>
                  <a:txBody>
                    <a:bodyPr/>
                    <a:lstStyle/>
                    <a:p>
                      <a:pPr fontAlgn="t"/>
                      <a:r>
                        <a:rPr lang="tr-TR" sz="1100" dirty="0">
                          <a:effectLst/>
                        </a:rPr>
                        <a:t>İstek, sunucunun beklemeye hazır olduğundan daha uzun sürdü.</a:t>
                      </a:r>
                    </a:p>
                  </a:txBody>
                  <a:tcPr marL="76200" marR="76200" marT="76200" marB="76200"/>
                </a:tc>
                <a:extLst>
                  <a:ext uri="{0D108BD9-81ED-4DB2-BD59-A6C34878D82A}">
                    <a16:rowId xmlns:a16="http://schemas.microsoft.com/office/drawing/2014/main" val="908498571"/>
                  </a:ext>
                </a:extLst>
              </a:tr>
            </a:tbl>
          </a:graphicData>
        </a:graphic>
      </p:graphicFrame>
    </p:spTree>
    <p:extLst>
      <p:ext uri="{BB962C8B-B14F-4D97-AF65-F5344CB8AC3E}">
        <p14:creationId xmlns:p14="http://schemas.microsoft.com/office/powerpoint/2010/main" val="5573203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75340" y="369133"/>
            <a:ext cx="8911687" cy="982621"/>
          </a:xfrm>
        </p:spPr>
        <p:txBody>
          <a:bodyPr/>
          <a:lstStyle/>
          <a:p>
            <a:r>
              <a:rPr lang="tr-TR" dirty="0"/>
              <a:t>JSP - Http Durum Kodları</a:t>
            </a:r>
          </a:p>
        </p:txBody>
      </p:sp>
      <p:sp>
        <p:nvSpPr>
          <p:cNvPr id="3" name="Slayt Numarası Yer Tutucusu 2"/>
          <p:cNvSpPr>
            <a:spLocks noGrp="1"/>
          </p:cNvSpPr>
          <p:nvPr>
            <p:ph type="sldNum" sz="quarter" idx="12"/>
          </p:nvPr>
        </p:nvSpPr>
        <p:spPr/>
        <p:txBody>
          <a:bodyPr/>
          <a:lstStyle/>
          <a:p>
            <a:fld id="{CDD15192-AFC3-42C9-A3F5-4AF9E3D87F81}" type="slidenum">
              <a:rPr lang="tr-TR" smtClean="0"/>
              <a:t>17</a:t>
            </a:fld>
            <a:endParaRPr lang="tr-TR"/>
          </a:p>
        </p:txBody>
      </p:sp>
      <p:sp>
        <p:nvSpPr>
          <p:cNvPr id="4" name="İçerik Yer Tutucusu 3"/>
          <p:cNvSpPr>
            <a:spLocks noGrp="1"/>
          </p:cNvSpPr>
          <p:nvPr>
            <p:ph idx="1"/>
          </p:nvPr>
        </p:nvSpPr>
        <p:spPr>
          <a:xfrm>
            <a:off x="2343028" y="1034562"/>
            <a:ext cx="8915400" cy="3777622"/>
          </a:xfrm>
        </p:spPr>
        <p:txBody>
          <a:bodyPr>
            <a:normAutofit/>
          </a:bodyPr>
          <a:lstStyle/>
          <a:p>
            <a:r>
              <a:rPr lang="tr-TR" sz="1200" dirty="0"/>
              <a:t>Aşağıdaki tabloda, HTTP durum kodları ve Web Sunucusundan döndürülebilen ilgili mesajlar listelenmiştir -</a:t>
            </a:r>
          </a:p>
        </p:txBody>
      </p:sp>
      <p:graphicFrame>
        <p:nvGraphicFramePr>
          <p:cNvPr id="6" name="Tablo 5"/>
          <p:cNvGraphicFramePr>
            <a:graphicFrameLocks noGrp="1"/>
          </p:cNvGraphicFramePr>
          <p:nvPr>
            <p:extLst>
              <p:ext uri="{D42A27DB-BD31-4B8C-83A1-F6EECF244321}">
                <p14:modId xmlns:p14="http://schemas.microsoft.com/office/powerpoint/2010/main" val="160068033"/>
              </p:ext>
            </p:extLst>
          </p:nvPr>
        </p:nvGraphicFramePr>
        <p:xfrm>
          <a:off x="1961805" y="1351754"/>
          <a:ext cx="9035932" cy="5256558"/>
        </p:xfrm>
        <a:graphic>
          <a:graphicData uri="http://schemas.openxmlformats.org/drawingml/2006/table">
            <a:tbl>
              <a:tblPr firstRow="1" bandRow="1">
                <a:tableStyleId>{5C22544A-7EE6-4342-B048-85BDC9FD1C3A}</a:tableStyleId>
              </a:tblPr>
              <a:tblGrid>
                <a:gridCol w="781395">
                  <a:extLst>
                    <a:ext uri="{9D8B030D-6E8A-4147-A177-3AD203B41FA5}">
                      <a16:colId xmlns:a16="http://schemas.microsoft.com/office/drawing/2014/main" val="1759307458"/>
                    </a:ext>
                  </a:extLst>
                </a:gridCol>
                <a:gridCol w="2826327">
                  <a:extLst>
                    <a:ext uri="{9D8B030D-6E8A-4147-A177-3AD203B41FA5}">
                      <a16:colId xmlns:a16="http://schemas.microsoft.com/office/drawing/2014/main" val="3772414304"/>
                    </a:ext>
                  </a:extLst>
                </a:gridCol>
                <a:gridCol w="5428210">
                  <a:extLst>
                    <a:ext uri="{9D8B030D-6E8A-4147-A177-3AD203B41FA5}">
                      <a16:colId xmlns:a16="http://schemas.microsoft.com/office/drawing/2014/main" val="3179959423"/>
                    </a:ext>
                  </a:extLst>
                </a:gridCol>
              </a:tblGrid>
              <a:tr h="331047">
                <a:tc>
                  <a:txBody>
                    <a:bodyPr/>
                    <a:lstStyle/>
                    <a:p>
                      <a:pPr algn="ctr" fontAlgn="t"/>
                      <a:r>
                        <a:rPr lang="tr-TR" sz="1100">
                          <a:effectLst/>
                        </a:rPr>
                        <a:t>kod</a:t>
                      </a:r>
                    </a:p>
                  </a:txBody>
                  <a:tcPr marL="76200" marR="76200" marT="76200" marB="76200"/>
                </a:tc>
                <a:tc>
                  <a:txBody>
                    <a:bodyPr/>
                    <a:lstStyle/>
                    <a:p>
                      <a:pPr algn="ctr" fontAlgn="t"/>
                      <a:r>
                        <a:rPr lang="tr-TR" sz="1100" dirty="0">
                          <a:effectLst/>
                        </a:rPr>
                        <a:t>Mesaj</a:t>
                      </a:r>
                    </a:p>
                  </a:txBody>
                  <a:tcPr marL="76200" marR="76200" marT="76200" marB="76200"/>
                </a:tc>
                <a:tc>
                  <a:txBody>
                    <a:bodyPr/>
                    <a:lstStyle/>
                    <a:p>
                      <a:pPr algn="ctr" fontAlgn="t"/>
                      <a:r>
                        <a:rPr lang="tr-TR" sz="1100">
                          <a:effectLst/>
                        </a:rPr>
                        <a:t>Açıklama</a:t>
                      </a:r>
                    </a:p>
                  </a:txBody>
                  <a:tcPr marL="76200" marR="76200" marT="76200" marB="76200"/>
                </a:tc>
                <a:extLst>
                  <a:ext uri="{0D108BD9-81ED-4DB2-BD59-A6C34878D82A}">
                    <a16:rowId xmlns:a16="http://schemas.microsoft.com/office/drawing/2014/main" val="3411884324"/>
                  </a:ext>
                </a:extLst>
              </a:tr>
              <a:tr h="353817">
                <a:tc>
                  <a:txBody>
                    <a:bodyPr/>
                    <a:lstStyle/>
                    <a:p>
                      <a:pPr algn="ctr"/>
                      <a:r>
                        <a:rPr lang="tr-TR" sz="1100" b="0" i="0" kern="1200" dirty="0" smtClean="0">
                          <a:solidFill>
                            <a:schemeClr val="dk1"/>
                          </a:solidFill>
                          <a:effectLst/>
                          <a:latin typeface="+mn-lt"/>
                          <a:ea typeface="+mn-ea"/>
                          <a:cs typeface="+mn-cs"/>
                        </a:rPr>
                        <a:t>409</a:t>
                      </a:r>
                      <a:endParaRPr lang="tr-TR" sz="1100" dirty="0"/>
                    </a:p>
                  </a:txBody>
                  <a:tcPr marL="76200" marR="76200" marT="76200" marB="76200" anchor="ctr"/>
                </a:tc>
                <a:tc>
                  <a:txBody>
                    <a:bodyPr/>
                    <a:lstStyle/>
                    <a:p>
                      <a:pPr algn="ctr" fontAlgn="ctr"/>
                      <a:r>
                        <a:rPr lang="tr-TR" sz="1100" b="0" i="0" kern="1200" dirty="0" err="1" smtClean="0">
                          <a:solidFill>
                            <a:schemeClr val="dk1"/>
                          </a:solidFill>
                          <a:effectLst/>
                          <a:latin typeface="+mn-lt"/>
                          <a:ea typeface="+mn-ea"/>
                          <a:cs typeface="+mn-cs"/>
                        </a:rPr>
                        <a:t>Conflict</a:t>
                      </a:r>
                      <a:endParaRPr lang="tr-TR" sz="1100" dirty="0">
                        <a:effectLst/>
                      </a:endParaRPr>
                    </a:p>
                  </a:txBody>
                  <a:tcPr marL="76200" marR="76200" marT="76200" marB="76200" anchor="ctr"/>
                </a:tc>
                <a:tc>
                  <a:txBody>
                    <a:bodyPr/>
                    <a:lstStyle/>
                    <a:p>
                      <a:pPr fontAlgn="t"/>
                      <a:r>
                        <a:rPr lang="tr-TR" sz="1100" dirty="0">
                          <a:effectLst/>
                        </a:rPr>
                        <a:t>Bir çatışma nedeniyle istek tamamlanamadı.</a:t>
                      </a:r>
                    </a:p>
                  </a:txBody>
                  <a:tcPr marL="76200" marR="76200" marT="76200" marB="76200"/>
                </a:tc>
                <a:extLst>
                  <a:ext uri="{0D108BD9-81ED-4DB2-BD59-A6C34878D82A}">
                    <a16:rowId xmlns:a16="http://schemas.microsoft.com/office/drawing/2014/main" val="436259372"/>
                  </a:ext>
                </a:extLst>
              </a:tr>
              <a:tr h="300105">
                <a:tc>
                  <a:txBody>
                    <a:bodyPr/>
                    <a:lstStyle/>
                    <a:p>
                      <a:pPr algn="ctr" fontAlgn="ctr"/>
                      <a:r>
                        <a:rPr lang="tr-TR" sz="1100">
                          <a:effectLst/>
                        </a:rPr>
                        <a:t>410</a:t>
                      </a:r>
                    </a:p>
                  </a:txBody>
                  <a:tcPr marL="76200" marR="76200" marT="76200" marB="76200" anchor="ctr"/>
                </a:tc>
                <a:tc>
                  <a:txBody>
                    <a:bodyPr/>
                    <a:lstStyle/>
                    <a:p>
                      <a:pPr algn="ctr" fontAlgn="ctr"/>
                      <a:r>
                        <a:rPr lang="tr-TR" sz="1100" b="0" i="0" kern="1200" dirty="0" err="1" smtClean="0">
                          <a:solidFill>
                            <a:schemeClr val="dk1"/>
                          </a:solidFill>
                          <a:effectLst/>
                          <a:latin typeface="+mn-lt"/>
                          <a:ea typeface="+mn-ea"/>
                          <a:cs typeface="+mn-cs"/>
                        </a:rPr>
                        <a:t>Gone</a:t>
                      </a:r>
                      <a:endParaRPr lang="tr-TR" sz="1100" dirty="0">
                        <a:effectLst/>
                      </a:endParaRPr>
                    </a:p>
                  </a:txBody>
                  <a:tcPr marL="76200" marR="76200" marT="76200" marB="76200" anchor="ctr"/>
                </a:tc>
                <a:tc>
                  <a:txBody>
                    <a:bodyPr/>
                    <a:lstStyle/>
                    <a:p>
                      <a:pPr fontAlgn="t"/>
                      <a:r>
                        <a:rPr lang="tr-TR" sz="1100">
                          <a:effectLst/>
                        </a:rPr>
                        <a:t>İstenen sayfa artık mevcut değil.</a:t>
                      </a:r>
                    </a:p>
                  </a:txBody>
                  <a:tcPr marL="76200" marR="76200" marT="76200" marB="76200"/>
                </a:tc>
                <a:extLst>
                  <a:ext uri="{0D108BD9-81ED-4DB2-BD59-A6C34878D82A}">
                    <a16:rowId xmlns:a16="http://schemas.microsoft.com/office/drawing/2014/main" val="4176938082"/>
                  </a:ext>
                </a:extLst>
              </a:tr>
              <a:tr h="331047">
                <a:tc>
                  <a:txBody>
                    <a:bodyPr/>
                    <a:lstStyle/>
                    <a:p>
                      <a:pPr algn="ctr" fontAlgn="ctr"/>
                      <a:r>
                        <a:rPr lang="tr-TR" sz="1100">
                          <a:effectLst/>
                        </a:rPr>
                        <a:t>411</a:t>
                      </a:r>
                    </a:p>
                  </a:txBody>
                  <a:tcPr marL="76200" marR="76200" marT="76200" marB="76200" anchor="ctr"/>
                </a:tc>
                <a:tc>
                  <a:txBody>
                    <a:bodyPr/>
                    <a:lstStyle/>
                    <a:p>
                      <a:pPr algn="ctr" fontAlgn="ctr"/>
                      <a:r>
                        <a:rPr lang="tr-TR" sz="1100" dirty="0" err="1">
                          <a:effectLst/>
                        </a:rPr>
                        <a:t>Length</a:t>
                      </a:r>
                      <a:r>
                        <a:rPr lang="tr-TR" sz="1100" dirty="0">
                          <a:effectLst/>
                        </a:rPr>
                        <a:t> </a:t>
                      </a:r>
                      <a:r>
                        <a:rPr lang="tr-TR" sz="1100" dirty="0" err="1">
                          <a:effectLst/>
                        </a:rPr>
                        <a:t>Required</a:t>
                      </a:r>
                      <a:endParaRPr lang="tr-TR" sz="1100" dirty="0">
                        <a:effectLst/>
                      </a:endParaRPr>
                    </a:p>
                  </a:txBody>
                  <a:tcPr marL="76200" marR="76200" marT="76200" marB="76200" anchor="ctr"/>
                </a:tc>
                <a:tc>
                  <a:txBody>
                    <a:bodyPr/>
                    <a:lstStyle/>
                    <a:p>
                      <a:pPr fontAlgn="t"/>
                      <a:r>
                        <a:rPr lang="tr-TR" sz="1100">
                          <a:effectLst/>
                        </a:rPr>
                        <a:t>"Content-Length" tanımlanmadı. Sunucu, isteği onsuz kabul etmeyecektir.</a:t>
                      </a:r>
                    </a:p>
                  </a:txBody>
                  <a:tcPr marL="76200" marR="76200" marT="76200" marB="76200"/>
                </a:tc>
                <a:extLst>
                  <a:ext uri="{0D108BD9-81ED-4DB2-BD59-A6C34878D82A}">
                    <a16:rowId xmlns:a16="http://schemas.microsoft.com/office/drawing/2014/main" val="716661164"/>
                  </a:ext>
                </a:extLst>
              </a:tr>
              <a:tr h="331047">
                <a:tc>
                  <a:txBody>
                    <a:bodyPr/>
                    <a:lstStyle/>
                    <a:p>
                      <a:pPr algn="ctr" fontAlgn="ctr"/>
                      <a:r>
                        <a:rPr lang="tr-TR" sz="1100">
                          <a:effectLst/>
                        </a:rPr>
                        <a:t>412</a:t>
                      </a:r>
                    </a:p>
                  </a:txBody>
                  <a:tcPr marL="76200" marR="76200" marT="76200" marB="76200" anchor="ctr"/>
                </a:tc>
                <a:tc>
                  <a:txBody>
                    <a:bodyPr/>
                    <a:lstStyle/>
                    <a:p>
                      <a:pPr algn="ctr" fontAlgn="ctr"/>
                      <a:r>
                        <a:rPr lang="tr-TR" sz="1100" dirty="0" err="1">
                          <a:effectLst/>
                        </a:rPr>
                        <a:t>Precondition</a:t>
                      </a:r>
                      <a:r>
                        <a:rPr lang="tr-TR" sz="1100" dirty="0">
                          <a:effectLst/>
                        </a:rPr>
                        <a:t> </a:t>
                      </a:r>
                      <a:r>
                        <a:rPr lang="tr-TR" sz="1100" dirty="0" err="1">
                          <a:effectLst/>
                        </a:rPr>
                        <a:t>Failed</a:t>
                      </a:r>
                      <a:endParaRPr lang="tr-TR" sz="1100" dirty="0">
                        <a:effectLst/>
                      </a:endParaRPr>
                    </a:p>
                  </a:txBody>
                  <a:tcPr marL="76200" marR="76200" marT="76200" marB="76200" anchor="ctr"/>
                </a:tc>
                <a:tc>
                  <a:txBody>
                    <a:bodyPr/>
                    <a:lstStyle/>
                    <a:p>
                      <a:pPr fontAlgn="t"/>
                      <a:r>
                        <a:rPr lang="tr-TR" sz="1100">
                          <a:effectLst/>
                        </a:rPr>
                        <a:t>İstekte verilen önkoşul sunucu tarafından yanlış olarak değerlendirildi.</a:t>
                      </a:r>
                    </a:p>
                  </a:txBody>
                  <a:tcPr marL="76200" marR="76200" marT="76200" marB="76200"/>
                </a:tc>
                <a:extLst>
                  <a:ext uri="{0D108BD9-81ED-4DB2-BD59-A6C34878D82A}">
                    <a16:rowId xmlns:a16="http://schemas.microsoft.com/office/drawing/2014/main" val="3390669596"/>
                  </a:ext>
                </a:extLst>
              </a:tr>
              <a:tr h="358371">
                <a:tc>
                  <a:txBody>
                    <a:bodyPr/>
                    <a:lstStyle/>
                    <a:p>
                      <a:pPr algn="ctr" fontAlgn="ctr"/>
                      <a:r>
                        <a:rPr lang="tr-TR" sz="1100">
                          <a:effectLst/>
                        </a:rPr>
                        <a:t>413</a:t>
                      </a:r>
                    </a:p>
                  </a:txBody>
                  <a:tcPr marL="76200" marR="76200" marT="76200" marB="76200" anchor="ctr"/>
                </a:tc>
                <a:tc>
                  <a:txBody>
                    <a:bodyPr/>
                    <a:lstStyle/>
                    <a:p>
                      <a:pPr algn="ctr" fontAlgn="ctr"/>
                      <a:r>
                        <a:rPr lang="tr-TR" sz="1100" dirty="0" err="1">
                          <a:effectLst/>
                        </a:rPr>
                        <a:t>Request</a:t>
                      </a:r>
                      <a:r>
                        <a:rPr lang="tr-TR" sz="1100" dirty="0">
                          <a:effectLst/>
                        </a:rPr>
                        <a:t> </a:t>
                      </a:r>
                      <a:r>
                        <a:rPr lang="tr-TR" sz="1100" dirty="0" err="1">
                          <a:effectLst/>
                        </a:rPr>
                        <a:t>Entity</a:t>
                      </a:r>
                      <a:r>
                        <a:rPr lang="tr-TR" sz="1100" dirty="0">
                          <a:effectLst/>
                        </a:rPr>
                        <a:t> </a:t>
                      </a:r>
                      <a:r>
                        <a:rPr lang="tr-TR" sz="1100" dirty="0" err="1">
                          <a:effectLst/>
                        </a:rPr>
                        <a:t>Too</a:t>
                      </a:r>
                      <a:r>
                        <a:rPr lang="tr-TR" sz="1100" dirty="0">
                          <a:effectLst/>
                        </a:rPr>
                        <a:t> </a:t>
                      </a:r>
                      <a:r>
                        <a:rPr lang="tr-TR" sz="1100" dirty="0" err="1">
                          <a:effectLst/>
                        </a:rPr>
                        <a:t>Large</a:t>
                      </a:r>
                      <a:endParaRPr lang="tr-TR" sz="1100" dirty="0">
                        <a:effectLst/>
                      </a:endParaRPr>
                    </a:p>
                  </a:txBody>
                  <a:tcPr marL="76200" marR="76200" marT="76200" marB="76200" anchor="ctr"/>
                </a:tc>
                <a:tc>
                  <a:txBody>
                    <a:bodyPr/>
                    <a:lstStyle/>
                    <a:p>
                      <a:pPr fontAlgn="t"/>
                      <a:r>
                        <a:rPr lang="tr-TR" sz="1100">
                          <a:effectLst/>
                        </a:rPr>
                        <a:t>Sunucu, isteği kabul etmeyecek, çünkü istek varlığı çok büyük.</a:t>
                      </a:r>
                    </a:p>
                  </a:txBody>
                  <a:tcPr marL="76200" marR="76200" marT="76200" marB="76200"/>
                </a:tc>
                <a:extLst>
                  <a:ext uri="{0D108BD9-81ED-4DB2-BD59-A6C34878D82A}">
                    <a16:rowId xmlns:a16="http://schemas.microsoft.com/office/drawing/2014/main" val="2164408186"/>
                  </a:ext>
                </a:extLst>
              </a:tr>
              <a:tr h="331047">
                <a:tc>
                  <a:txBody>
                    <a:bodyPr/>
                    <a:lstStyle/>
                    <a:p>
                      <a:pPr algn="ctr" fontAlgn="ctr"/>
                      <a:r>
                        <a:rPr lang="tr-TR" sz="1100">
                          <a:effectLst/>
                        </a:rPr>
                        <a:t>414</a:t>
                      </a:r>
                    </a:p>
                  </a:txBody>
                  <a:tcPr marL="76200" marR="76200" marT="76200" marB="76200" anchor="ctr"/>
                </a:tc>
                <a:tc>
                  <a:txBody>
                    <a:bodyPr/>
                    <a:lstStyle/>
                    <a:p>
                      <a:pPr algn="ctr" fontAlgn="ctr"/>
                      <a:r>
                        <a:rPr lang="tr-TR" sz="1100" dirty="0" err="1">
                          <a:effectLst/>
                        </a:rPr>
                        <a:t>Request-url</a:t>
                      </a:r>
                      <a:r>
                        <a:rPr lang="tr-TR" sz="1100" dirty="0">
                          <a:effectLst/>
                        </a:rPr>
                        <a:t> </a:t>
                      </a:r>
                      <a:r>
                        <a:rPr lang="tr-TR" sz="1100" dirty="0" err="1">
                          <a:effectLst/>
                        </a:rPr>
                        <a:t>Too</a:t>
                      </a:r>
                      <a:r>
                        <a:rPr lang="tr-TR" sz="1100" dirty="0">
                          <a:effectLst/>
                        </a:rPr>
                        <a:t> </a:t>
                      </a:r>
                      <a:r>
                        <a:rPr lang="tr-TR" sz="1100" dirty="0" err="1">
                          <a:effectLst/>
                        </a:rPr>
                        <a:t>Long</a:t>
                      </a:r>
                      <a:endParaRPr lang="tr-TR" sz="1100" dirty="0">
                        <a:effectLst/>
                      </a:endParaRPr>
                    </a:p>
                  </a:txBody>
                  <a:tcPr marL="76200" marR="76200" marT="76200" marB="76200" anchor="ctr"/>
                </a:tc>
                <a:tc>
                  <a:txBody>
                    <a:bodyPr/>
                    <a:lstStyle/>
                    <a:p>
                      <a:pPr fontAlgn="t"/>
                      <a:r>
                        <a:rPr lang="tr-TR" sz="1100">
                          <a:effectLst/>
                        </a:rPr>
                        <a:t>URL çok uzun olduğu için sunucu isteği kabul etmiyor. Bu, bir "gönder" isteğini uzun bir sorgu bilgisine sahip bir "get" isteğine dönüştürdüğünüzde oluşur.</a:t>
                      </a:r>
                    </a:p>
                  </a:txBody>
                  <a:tcPr marL="76200" marR="76200" marT="76200" marB="76200"/>
                </a:tc>
                <a:extLst>
                  <a:ext uri="{0D108BD9-81ED-4DB2-BD59-A6C34878D82A}">
                    <a16:rowId xmlns:a16="http://schemas.microsoft.com/office/drawing/2014/main" val="793262711"/>
                  </a:ext>
                </a:extLst>
              </a:tr>
              <a:tr h="331047">
                <a:tc>
                  <a:txBody>
                    <a:bodyPr/>
                    <a:lstStyle/>
                    <a:p>
                      <a:pPr algn="ctr" fontAlgn="ctr"/>
                      <a:r>
                        <a:rPr lang="tr-TR" sz="1100">
                          <a:effectLst/>
                        </a:rPr>
                        <a:t>415</a:t>
                      </a:r>
                    </a:p>
                  </a:txBody>
                  <a:tcPr marL="76200" marR="76200" marT="76200" marB="76200" anchor="ctr"/>
                </a:tc>
                <a:tc>
                  <a:txBody>
                    <a:bodyPr/>
                    <a:lstStyle/>
                    <a:p>
                      <a:pPr algn="ctr" fontAlgn="ctr"/>
                      <a:r>
                        <a:rPr lang="tr-TR" sz="1100" dirty="0" err="1">
                          <a:effectLst/>
                        </a:rPr>
                        <a:t>Unsupported</a:t>
                      </a:r>
                      <a:r>
                        <a:rPr lang="tr-TR" sz="1100" dirty="0">
                          <a:effectLst/>
                        </a:rPr>
                        <a:t> Media </a:t>
                      </a:r>
                      <a:r>
                        <a:rPr lang="tr-TR" sz="1100" dirty="0" err="1">
                          <a:effectLst/>
                        </a:rPr>
                        <a:t>Type</a:t>
                      </a:r>
                      <a:endParaRPr lang="tr-TR" sz="1100" dirty="0">
                        <a:effectLst/>
                      </a:endParaRPr>
                    </a:p>
                  </a:txBody>
                  <a:tcPr marL="76200" marR="76200" marT="76200" marB="76200" anchor="ctr"/>
                </a:tc>
                <a:tc>
                  <a:txBody>
                    <a:bodyPr/>
                    <a:lstStyle/>
                    <a:p>
                      <a:pPr fontAlgn="t"/>
                      <a:r>
                        <a:rPr lang="tr-TR" sz="1100">
                          <a:effectLst/>
                        </a:rPr>
                        <a:t>Medya türü desteklenmediğinden sunucu isteği kabul etmiyor.</a:t>
                      </a:r>
                    </a:p>
                  </a:txBody>
                  <a:tcPr marL="76200" marR="76200" marT="76200" marB="76200"/>
                </a:tc>
                <a:extLst>
                  <a:ext uri="{0D108BD9-81ED-4DB2-BD59-A6C34878D82A}">
                    <a16:rowId xmlns:a16="http://schemas.microsoft.com/office/drawing/2014/main" val="1786751655"/>
                  </a:ext>
                </a:extLst>
              </a:tr>
              <a:tr h="331047">
                <a:tc>
                  <a:txBody>
                    <a:bodyPr/>
                    <a:lstStyle/>
                    <a:p>
                      <a:pPr algn="ctr" fontAlgn="ctr"/>
                      <a:r>
                        <a:rPr lang="tr-TR" sz="1100">
                          <a:effectLst/>
                        </a:rPr>
                        <a:t>417</a:t>
                      </a:r>
                    </a:p>
                  </a:txBody>
                  <a:tcPr marL="76200" marR="76200" marT="76200" marB="76200" anchor="ctr"/>
                </a:tc>
                <a:tc>
                  <a:txBody>
                    <a:bodyPr/>
                    <a:lstStyle/>
                    <a:p>
                      <a:pPr algn="ctr" fontAlgn="ctr"/>
                      <a:r>
                        <a:rPr lang="tr-TR" sz="1100" dirty="0" err="1">
                          <a:effectLst/>
                        </a:rPr>
                        <a:t>Expectation</a:t>
                      </a:r>
                      <a:r>
                        <a:rPr lang="tr-TR" sz="1100" dirty="0">
                          <a:effectLst/>
                        </a:rPr>
                        <a:t> </a:t>
                      </a:r>
                      <a:r>
                        <a:rPr lang="tr-TR" sz="1100" dirty="0" err="1">
                          <a:effectLst/>
                        </a:rPr>
                        <a:t>Failed</a:t>
                      </a:r>
                      <a:endParaRPr lang="tr-TR" sz="1100" dirty="0">
                        <a:effectLst/>
                      </a:endParaRPr>
                    </a:p>
                  </a:txBody>
                  <a:tcPr marL="76200" marR="76200" marT="76200" marB="76200" anchor="ctr"/>
                </a:tc>
                <a:tc>
                  <a:txBody>
                    <a:bodyPr/>
                    <a:lstStyle/>
                    <a:p>
                      <a:pPr fontAlgn="t"/>
                      <a:endParaRPr lang="tr-TR" sz="1100">
                        <a:effectLst/>
                      </a:endParaRPr>
                    </a:p>
                  </a:txBody>
                  <a:tcPr marL="76200" marR="76200" marT="76200" marB="76200"/>
                </a:tc>
                <a:extLst>
                  <a:ext uri="{0D108BD9-81ED-4DB2-BD59-A6C34878D82A}">
                    <a16:rowId xmlns:a16="http://schemas.microsoft.com/office/drawing/2014/main" val="333177626"/>
                  </a:ext>
                </a:extLst>
              </a:tr>
              <a:tr h="331047">
                <a:tc>
                  <a:txBody>
                    <a:bodyPr/>
                    <a:lstStyle/>
                    <a:p>
                      <a:pPr algn="ctr" fontAlgn="ctr"/>
                      <a:r>
                        <a:rPr lang="tr-TR" sz="1100">
                          <a:effectLst/>
                        </a:rPr>
                        <a:t>500</a:t>
                      </a:r>
                    </a:p>
                  </a:txBody>
                  <a:tcPr marL="76200" marR="76200" marT="76200" marB="76200" anchor="ctr"/>
                </a:tc>
                <a:tc>
                  <a:txBody>
                    <a:bodyPr/>
                    <a:lstStyle/>
                    <a:p>
                      <a:pPr algn="ctr" fontAlgn="ctr"/>
                      <a:r>
                        <a:rPr lang="tr-TR" sz="1100" dirty="0" err="1">
                          <a:effectLst/>
                        </a:rPr>
                        <a:t>Internal</a:t>
                      </a:r>
                      <a:r>
                        <a:rPr lang="tr-TR" sz="1100" dirty="0">
                          <a:effectLst/>
                        </a:rPr>
                        <a:t> Server </a:t>
                      </a:r>
                      <a:r>
                        <a:rPr lang="tr-TR" sz="1100" dirty="0" err="1">
                          <a:effectLst/>
                        </a:rPr>
                        <a:t>Error</a:t>
                      </a:r>
                      <a:endParaRPr lang="tr-TR" sz="1100" dirty="0">
                        <a:effectLst/>
                      </a:endParaRPr>
                    </a:p>
                  </a:txBody>
                  <a:tcPr marL="76200" marR="76200" marT="76200" marB="76200" anchor="ctr"/>
                </a:tc>
                <a:tc>
                  <a:txBody>
                    <a:bodyPr/>
                    <a:lstStyle/>
                    <a:p>
                      <a:pPr fontAlgn="t"/>
                      <a:r>
                        <a:rPr lang="tr-TR" sz="1100">
                          <a:effectLst/>
                        </a:rPr>
                        <a:t>İstek tamamlanmadı. Sunucu beklenmeyen bir koşulla karşılaştı.</a:t>
                      </a:r>
                    </a:p>
                  </a:txBody>
                  <a:tcPr marL="76200" marR="76200" marT="76200" marB="76200"/>
                </a:tc>
                <a:extLst>
                  <a:ext uri="{0D108BD9-81ED-4DB2-BD59-A6C34878D82A}">
                    <a16:rowId xmlns:a16="http://schemas.microsoft.com/office/drawing/2014/main" val="1023867227"/>
                  </a:ext>
                </a:extLst>
              </a:tr>
              <a:tr h="426180">
                <a:tc>
                  <a:txBody>
                    <a:bodyPr/>
                    <a:lstStyle/>
                    <a:p>
                      <a:pPr algn="ctr" fontAlgn="ctr"/>
                      <a:r>
                        <a:rPr lang="tr-TR" sz="1100">
                          <a:effectLst/>
                        </a:rPr>
                        <a:t>501</a:t>
                      </a:r>
                    </a:p>
                  </a:txBody>
                  <a:tcPr marL="76200" marR="76200" marT="76200" marB="76200" anchor="ctr"/>
                </a:tc>
                <a:tc>
                  <a:txBody>
                    <a:bodyPr/>
                    <a:lstStyle/>
                    <a:p>
                      <a:pPr algn="ctr" fontAlgn="ctr"/>
                      <a:r>
                        <a:rPr lang="tr-TR" sz="1100" dirty="0">
                          <a:effectLst/>
                        </a:rPr>
                        <a:t>Not </a:t>
                      </a:r>
                      <a:r>
                        <a:rPr lang="tr-TR" sz="1100" dirty="0" err="1">
                          <a:effectLst/>
                        </a:rPr>
                        <a:t>Implemented</a:t>
                      </a:r>
                      <a:endParaRPr lang="tr-TR" sz="1100" dirty="0">
                        <a:effectLst/>
                      </a:endParaRPr>
                    </a:p>
                  </a:txBody>
                  <a:tcPr marL="76200" marR="76200" marT="76200" marB="76200" anchor="ctr"/>
                </a:tc>
                <a:tc>
                  <a:txBody>
                    <a:bodyPr/>
                    <a:lstStyle/>
                    <a:p>
                      <a:pPr fontAlgn="t"/>
                      <a:r>
                        <a:rPr lang="tr-TR" sz="1100">
                          <a:effectLst/>
                        </a:rPr>
                        <a:t>İstek tamamlanmadı. Sunucu gerekli işlevselliği desteklemiyordu.</a:t>
                      </a:r>
                    </a:p>
                  </a:txBody>
                  <a:tcPr marL="76200" marR="76200" marT="76200" marB="76200"/>
                </a:tc>
                <a:extLst>
                  <a:ext uri="{0D108BD9-81ED-4DB2-BD59-A6C34878D82A}">
                    <a16:rowId xmlns:a16="http://schemas.microsoft.com/office/drawing/2014/main" val="2514405551"/>
                  </a:ext>
                </a:extLst>
              </a:tr>
              <a:tr h="331047">
                <a:tc>
                  <a:txBody>
                    <a:bodyPr/>
                    <a:lstStyle/>
                    <a:p>
                      <a:pPr algn="ctr" fontAlgn="ctr"/>
                      <a:r>
                        <a:rPr lang="tr-TR" sz="1100">
                          <a:effectLst/>
                        </a:rPr>
                        <a:t>502</a:t>
                      </a:r>
                    </a:p>
                  </a:txBody>
                  <a:tcPr marL="76200" marR="76200" marT="76200" marB="76200" anchor="ctr"/>
                </a:tc>
                <a:tc>
                  <a:txBody>
                    <a:bodyPr/>
                    <a:lstStyle/>
                    <a:p>
                      <a:pPr algn="ctr" fontAlgn="ctr"/>
                      <a:r>
                        <a:rPr lang="tr-TR" sz="1100" dirty="0" err="1">
                          <a:effectLst/>
                        </a:rPr>
                        <a:t>Bad</a:t>
                      </a:r>
                      <a:r>
                        <a:rPr lang="tr-TR" sz="1100" dirty="0">
                          <a:effectLst/>
                        </a:rPr>
                        <a:t> Gateway</a:t>
                      </a:r>
                    </a:p>
                  </a:txBody>
                  <a:tcPr marL="76200" marR="76200" marT="76200" marB="76200" anchor="ctr"/>
                </a:tc>
                <a:tc>
                  <a:txBody>
                    <a:bodyPr/>
                    <a:lstStyle/>
                    <a:p>
                      <a:pPr fontAlgn="t"/>
                      <a:r>
                        <a:rPr lang="tr-TR" sz="1100">
                          <a:effectLst/>
                        </a:rPr>
                        <a:t>İstek tamamlanmadı. Sunucu, yukarı akış sunucusundan geçersiz bir yanıt aldı.</a:t>
                      </a:r>
                    </a:p>
                  </a:txBody>
                  <a:tcPr marL="76200" marR="76200" marT="76200" marB="76200"/>
                </a:tc>
                <a:extLst>
                  <a:ext uri="{0D108BD9-81ED-4DB2-BD59-A6C34878D82A}">
                    <a16:rowId xmlns:a16="http://schemas.microsoft.com/office/drawing/2014/main" val="2873796538"/>
                  </a:ext>
                </a:extLst>
              </a:tr>
              <a:tr h="331047">
                <a:tc>
                  <a:txBody>
                    <a:bodyPr/>
                    <a:lstStyle/>
                    <a:p>
                      <a:pPr algn="ctr" fontAlgn="ctr"/>
                      <a:r>
                        <a:rPr lang="tr-TR" sz="1100">
                          <a:effectLst/>
                        </a:rPr>
                        <a:t>503</a:t>
                      </a:r>
                    </a:p>
                  </a:txBody>
                  <a:tcPr marL="76200" marR="76200" marT="76200" marB="76200" anchor="ctr"/>
                </a:tc>
                <a:tc>
                  <a:txBody>
                    <a:bodyPr/>
                    <a:lstStyle/>
                    <a:p>
                      <a:pPr algn="ctr" fontAlgn="ctr"/>
                      <a:r>
                        <a:rPr lang="tr-TR" sz="1100" dirty="0">
                          <a:effectLst/>
                        </a:rPr>
                        <a:t>Service </a:t>
                      </a:r>
                      <a:r>
                        <a:rPr lang="tr-TR" sz="1100" dirty="0" err="1">
                          <a:effectLst/>
                        </a:rPr>
                        <a:t>Unavailable</a:t>
                      </a:r>
                      <a:endParaRPr lang="tr-TR" sz="1100" dirty="0">
                        <a:effectLst/>
                      </a:endParaRPr>
                    </a:p>
                  </a:txBody>
                  <a:tcPr marL="76200" marR="76200" marT="76200" marB="76200" anchor="ctr"/>
                </a:tc>
                <a:tc>
                  <a:txBody>
                    <a:bodyPr/>
                    <a:lstStyle/>
                    <a:p>
                      <a:pPr fontAlgn="t"/>
                      <a:r>
                        <a:rPr lang="tr-TR" sz="1100">
                          <a:effectLst/>
                        </a:rPr>
                        <a:t>İstek tamamlanmadı. Sunucu geçici olarak aşırı yükleniyor veya aşağı.</a:t>
                      </a:r>
                    </a:p>
                  </a:txBody>
                  <a:tcPr marL="76200" marR="76200" marT="76200" marB="76200"/>
                </a:tc>
                <a:extLst>
                  <a:ext uri="{0D108BD9-81ED-4DB2-BD59-A6C34878D82A}">
                    <a16:rowId xmlns:a16="http://schemas.microsoft.com/office/drawing/2014/main" val="3035670664"/>
                  </a:ext>
                </a:extLst>
              </a:tr>
              <a:tr h="331047">
                <a:tc>
                  <a:txBody>
                    <a:bodyPr/>
                    <a:lstStyle/>
                    <a:p>
                      <a:pPr algn="ctr" fontAlgn="ctr"/>
                      <a:r>
                        <a:rPr lang="tr-TR" sz="1100">
                          <a:effectLst/>
                        </a:rPr>
                        <a:t>504</a:t>
                      </a:r>
                    </a:p>
                  </a:txBody>
                  <a:tcPr marL="76200" marR="76200" marT="76200" marB="76200" anchor="ctr"/>
                </a:tc>
                <a:tc>
                  <a:txBody>
                    <a:bodyPr/>
                    <a:lstStyle/>
                    <a:p>
                      <a:pPr algn="ctr" fontAlgn="ctr"/>
                      <a:r>
                        <a:rPr lang="tr-TR" sz="1100" dirty="0">
                          <a:effectLst/>
                        </a:rPr>
                        <a:t>Gateway </a:t>
                      </a:r>
                      <a:r>
                        <a:rPr lang="tr-TR" sz="1100" dirty="0" err="1">
                          <a:effectLst/>
                        </a:rPr>
                        <a:t>Timeout</a:t>
                      </a:r>
                      <a:endParaRPr lang="tr-TR" sz="1100" dirty="0">
                        <a:effectLst/>
                      </a:endParaRPr>
                    </a:p>
                  </a:txBody>
                  <a:tcPr marL="76200" marR="76200" marT="76200" marB="76200" anchor="ctr"/>
                </a:tc>
                <a:tc>
                  <a:txBody>
                    <a:bodyPr/>
                    <a:lstStyle/>
                    <a:p>
                      <a:pPr fontAlgn="t"/>
                      <a:r>
                        <a:rPr lang="tr-TR" sz="1100">
                          <a:effectLst/>
                        </a:rPr>
                        <a:t>Ağ geçidi zaman aşımına uğradı.</a:t>
                      </a:r>
                    </a:p>
                  </a:txBody>
                  <a:tcPr marL="76200" marR="76200" marT="76200" marB="76200"/>
                </a:tc>
                <a:extLst>
                  <a:ext uri="{0D108BD9-81ED-4DB2-BD59-A6C34878D82A}">
                    <a16:rowId xmlns:a16="http://schemas.microsoft.com/office/drawing/2014/main" val="908498571"/>
                  </a:ext>
                </a:extLst>
              </a:tr>
              <a:tr h="331047">
                <a:tc>
                  <a:txBody>
                    <a:bodyPr/>
                    <a:lstStyle/>
                    <a:p>
                      <a:pPr algn="ctr" fontAlgn="ctr"/>
                      <a:r>
                        <a:rPr lang="tr-TR" sz="1100">
                          <a:effectLst/>
                        </a:rPr>
                        <a:t>505</a:t>
                      </a:r>
                    </a:p>
                  </a:txBody>
                  <a:tcPr marL="76200" marR="76200" marT="76200" marB="76200" anchor="ctr"/>
                </a:tc>
                <a:tc>
                  <a:txBody>
                    <a:bodyPr/>
                    <a:lstStyle/>
                    <a:p>
                      <a:pPr algn="ctr" fontAlgn="ctr"/>
                      <a:r>
                        <a:rPr lang="tr-TR" sz="1100" dirty="0">
                          <a:effectLst/>
                        </a:rPr>
                        <a:t>HTTP </a:t>
                      </a:r>
                      <a:r>
                        <a:rPr lang="tr-TR" sz="1100" dirty="0" err="1">
                          <a:effectLst/>
                        </a:rPr>
                        <a:t>Version</a:t>
                      </a:r>
                      <a:r>
                        <a:rPr lang="tr-TR" sz="1100" dirty="0">
                          <a:effectLst/>
                        </a:rPr>
                        <a:t> Not </a:t>
                      </a:r>
                      <a:r>
                        <a:rPr lang="tr-TR" sz="1100" dirty="0" err="1">
                          <a:effectLst/>
                        </a:rPr>
                        <a:t>Supported</a:t>
                      </a:r>
                      <a:endParaRPr lang="tr-TR" sz="1100" dirty="0">
                        <a:effectLst/>
                      </a:endParaRPr>
                    </a:p>
                  </a:txBody>
                  <a:tcPr marL="76200" marR="76200" marT="76200" marB="76200" anchor="ctr"/>
                </a:tc>
                <a:tc>
                  <a:txBody>
                    <a:bodyPr/>
                    <a:lstStyle/>
                    <a:p>
                      <a:pPr fontAlgn="t"/>
                      <a:r>
                        <a:rPr lang="tr-TR" sz="1100" dirty="0">
                          <a:effectLst/>
                        </a:rPr>
                        <a:t>Sunucu </a:t>
                      </a:r>
                      <a:r>
                        <a:rPr lang="tr-TR" sz="1100" b="1" dirty="0">
                          <a:effectLst/>
                        </a:rPr>
                        <a:t>"http protokolü"</a:t>
                      </a:r>
                      <a:r>
                        <a:rPr lang="tr-TR" sz="1100" dirty="0">
                          <a:effectLst/>
                        </a:rPr>
                        <a:t> sürümünü desteklemiyor.</a:t>
                      </a:r>
                    </a:p>
                  </a:txBody>
                  <a:tcPr marL="76200" marR="76200" marT="76200" marB="76200"/>
                </a:tc>
                <a:extLst>
                  <a:ext uri="{0D108BD9-81ED-4DB2-BD59-A6C34878D82A}">
                    <a16:rowId xmlns:a16="http://schemas.microsoft.com/office/drawing/2014/main" val="3234854427"/>
                  </a:ext>
                </a:extLst>
              </a:tr>
            </a:tbl>
          </a:graphicData>
        </a:graphic>
      </p:graphicFrame>
    </p:spTree>
    <p:extLst>
      <p:ext uri="{BB962C8B-B14F-4D97-AF65-F5344CB8AC3E}">
        <p14:creationId xmlns:p14="http://schemas.microsoft.com/office/powerpoint/2010/main" val="3726647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75340" y="369133"/>
            <a:ext cx="8911687" cy="982621"/>
          </a:xfrm>
        </p:spPr>
        <p:txBody>
          <a:bodyPr/>
          <a:lstStyle/>
          <a:p>
            <a:r>
              <a:rPr lang="tr-TR" dirty="0"/>
              <a:t>JSP - Filtreler</a:t>
            </a:r>
          </a:p>
        </p:txBody>
      </p:sp>
      <p:sp>
        <p:nvSpPr>
          <p:cNvPr id="3" name="Slayt Numarası Yer Tutucusu 2"/>
          <p:cNvSpPr>
            <a:spLocks noGrp="1"/>
          </p:cNvSpPr>
          <p:nvPr>
            <p:ph type="sldNum" sz="quarter" idx="12"/>
          </p:nvPr>
        </p:nvSpPr>
        <p:spPr/>
        <p:txBody>
          <a:bodyPr/>
          <a:lstStyle/>
          <a:p>
            <a:fld id="{CDD15192-AFC3-42C9-A3F5-4AF9E3D87F81}" type="slidenum">
              <a:rPr lang="tr-TR" smtClean="0"/>
              <a:t>18</a:t>
            </a:fld>
            <a:endParaRPr lang="tr-TR"/>
          </a:p>
        </p:txBody>
      </p:sp>
      <p:sp>
        <p:nvSpPr>
          <p:cNvPr id="4" name="İçerik Yer Tutucusu 3"/>
          <p:cNvSpPr>
            <a:spLocks noGrp="1"/>
          </p:cNvSpPr>
          <p:nvPr>
            <p:ph idx="1"/>
          </p:nvPr>
        </p:nvSpPr>
        <p:spPr>
          <a:xfrm>
            <a:off x="2575340" y="1351754"/>
            <a:ext cx="8915400" cy="5090610"/>
          </a:xfrm>
        </p:spPr>
        <p:txBody>
          <a:bodyPr>
            <a:normAutofit fontScale="70000" lnSpcReduction="20000"/>
          </a:bodyPr>
          <a:lstStyle/>
          <a:p>
            <a:r>
              <a:rPr lang="tr-TR" dirty="0" err="1"/>
              <a:t>Servlet</a:t>
            </a:r>
            <a:r>
              <a:rPr lang="tr-TR" dirty="0"/>
              <a:t> ve JSP Filtreleri, </a:t>
            </a:r>
            <a:r>
              <a:rPr lang="tr-TR" dirty="0" err="1"/>
              <a:t>Servlet</a:t>
            </a:r>
            <a:r>
              <a:rPr lang="tr-TR" dirty="0"/>
              <a:t> ve JSP Programlarında aşağıdaki amaçlarla kullanılabilecek Java sınıflarıdır -</a:t>
            </a:r>
          </a:p>
          <a:p>
            <a:r>
              <a:rPr lang="tr-TR" dirty="0"/>
              <a:t>Bir istemciden gelen istekleri engellemek için arka uçtaki bir kaynağa erişmeden önce.</a:t>
            </a:r>
          </a:p>
          <a:p>
            <a:r>
              <a:rPr lang="tr-TR" dirty="0"/>
              <a:t>Sunucudan gelen yanıtları istemciye geri gönderilmeden önce işlemek için.</a:t>
            </a:r>
          </a:p>
          <a:p>
            <a:pPr marL="0" indent="0">
              <a:buNone/>
            </a:pPr>
            <a:r>
              <a:rPr lang="tr-TR" dirty="0" smtClean="0"/>
              <a:t>Önerilen </a:t>
            </a:r>
            <a:r>
              <a:rPr lang="tr-TR" dirty="0"/>
              <a:t>çeşitli filtre türleri vardır -</a:t>
            </a:r>
          </a:p>
          <a:p>
            <a:r>
              <a:rPr lang="tr-TR" dirty="0"/>
              <a:t>Kimlik Doğrulama Filtreleri</a:t>
            </a:r>
          </a:p>
          <a:p>
            <a:r>
              <a:rPr lang="tr-TR" dirty="0"/>
              <a:t>Veri sıkıştırma Filtreleri</a:t>
            </a:r>
          </a:p>
          <a:p>
            <a:r>
              <a:rPr lang="tr-TR" dirty="0"/>
              <a:t>Şifreleme Filtreleri</a:t>
            </a:r>
          </a:p>
          <a:p>
            <a:r>
              <a:rPr lang="tr-TR" dirty="0"/>
              <a:t>Kaynak erişim olaylarını tetikleyen filtreler</a:t>
            </a:r>
          </a:p>
          <a:p>
            <a:r>
              <a:rPr lang="tr-TR" dirty="0"/>
              <a:t>Görüntü Dönüştürme Filtreleri</a:t>
            </a:r>
          </a:p>
          <a:p>
            <a:r>
              <a:rPr lang="tr-TR" dirty="0"/>
              <a:t>Kayıt ve Denetim Filtreleri</a:t>
            </a:r>
          </a:p>
          <a:p>
            <a:r>
              <a:rPr lang="tr-TR" dirty="0"/>
              <a:t>MIME TİPİ Zincir Filtreler</a:t>
            </a:r>
          </a:p>
          <a:p>
            <a:r>
              <a:rPr lang="tr-TR" dirty="0" err="1"/>
              <a:t>Tokenizan</a:t>
            </a:r>
            <a:r>
              <a:rPr lang="tr-TR" dirty="0"/>
              <a:t> Filtreler</a:t>
            </a:r>
          </a:p>
          <a:p>
            <a:r>
              <a:rPr lang="tr-TR" dirty="0"/>
              <a:t>XML İçeriğini Dönüştüren XSL / T Filtreleri</a:t>
            </a:r>
          </a:p>
          <a:p>
            <a:r>
              <a:rPr lang="tr-TR" dirty="0"/>
              <a:t>Filtreler, dağıtım tanımlayıcı dosyası </a:t>
            </a:r>
            <a:r>
              <a:rPr lang="tr-TR" b="1" dirty="0" err="1"/>
              <a:t>web.xml'de</a:t>
            </a:r>
            <a:r>
              <a:rPr lang="tr-TR" dirty="0"/>
              <a:t> dağıtılır ve ardından uygulamanızın dağıtım tanımlayıcısındaki </a:t>
            </a:r>
            <a:r>
              <a:rPr lang="tr-TR" dirty="0" err="1"/>
              <a:t>servlet</a:t>
            </a:r>
            <a:r>
              <a:rPr lang="tr-TR" dirty="0"/>
              <a:t> veya JSP adlarına veya URL modellerine eşlenir. Dağıtım tanımlayıcı dosyası web.xml, </a:t>
            </a:r>
            <a:r>
              <a:rPr lang="tr-TR" i="1" dirty="0"/>
              <a:t>&lt;</a:t>
            </a:r>
            <a:r>
              <a:rPr lang="tr-TR" i="1" dirty="0" err="1"/>
              <a:t>Tomcat-installation-directory</a:t>
            </a:r>
            <a:r>
              <a:rPr lang="tr-TR" i="1" dirty="0"/>
              <a:t>&gt; \ </a:t>
            </a:r>
            <a:r>
              <a:rPr lang="tr-TR" i="1" dirty="0" err="1"/>
              <a:t>conf</a:t>
            </a:r>
            <a:r>
              <a:rPr lang="tr-TR" dirty="0"/>
              <a:t> dizininde bulunabilir.</a:t>
            </a:r>
          </a:p>
          <a:p>
            <a:r>
              <a:rPr lang="tr-TR" dirty="0"/>
              <a:t>JSP kabı web uygulamanızı başlattığında, dağıtım tanımlayıcısında bildirdiğiniz her filtrenin bir örneğini oluşturur. Filtreler, dağıtım tanımlayıcısında bildirildikleri sırayla yürütülür.</a:t>
            </a:r>
          </a:p>
        </p:txBody>
      </p:sp>
    </p:spTree>
    <p:extLst>
      <p:ext uri="{BB962C8B-B14F-4D97-AF65-F5344CB8AC3E}">
        <p14:creationId xmlns:p14="http://schemas.microsoft.com/office/powerpoint/2010/main" val="30165416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75340" y="369133"/>
            <a:ext cx="8911687" cy="678271"/>
          </a:xfrm>
        </p:spPr>
        <p:txBody>
          <a:bodyPr/>
          <a:lstStyle/>
          <a:p>
            <a:r>
              <a:rPr lang="tr-TR" dirty="0"/>
              <a:t>JSP Filtre Örneği</a:t>
            </a:r>
          </a:p>
        </p:txBody>
      </p:sp>
      <p:sp>
        <p:nvSpPr>
          <p:cNvPr id="3" name="Slayt Numarası Yer Tutucusu 2"/>
          <p:cNvSpPr>
            <a:spLocks noGrp="1"/>
          </p:cNvSpPr>
          <p:nvPr>
            <p:ph type="sldNum" sz="quarter" idx="12"/>
          </p:nvPr>
        </p:nvSpPr>
        <p:spPr/>
        <p:txBody>
          <a:bodyPr/>
          <a:lstStyle/>
          <a:p>
            <a:fld id="{CDD15192-AFC3-42C9-A3F5-4AF9E3D87F81}" type="slidenum">
              <a:rPr lang="tr-TR" smtClean="0"/>
              <a:t>19</a:t>
            </a:fld>
            <a:endParaRPr lang="tr-TR"/>
          </a:p>
        </p:txBody>
      </p:sp>
      <p:sp>
        <p:nvSpPr>
          <p:cNvPr id="4" name="İçerik Yer Tutucusu 3"/>
          <p:cNvSpPr>
            <a:spLocks noGrp="1"/>
          </p:cNvSpPr>
          <p:nvPr>
            <p:ph idx="1"/>
          </p:nvPr>
        </p:nvSpPr>
        <p:spPr>
          <a:xfrm>
            <a:off x="1903615" y="1047404"/>
            <a:ext cx="9583412" cy="5090610"/>
          </a:xfrm>
        </p:spPr>
        <p:txBody>
          <a:bodyPr>
            <a:normAutofit/>
          </a:bodyPr>
          <a:lstStyle/>
          <a:p>
            <a:r>
              <a:rPr lang="tr-TR" sz="1100" dirty="0"/>
              <a:t>Aşağıdaki örnek, istemcinin IP adresini ve geçerli tarih saatini, herhangi bir JSP dosyasına her eriştiğinde nasıl yazdırılacağını gösterir. </a:t>
            </a:r>
          </a:p>
        </p:txBody>
      </p:sp>
      <p:pic>
        <p:nvPicPr>
          <p:cNvPr id="5" name="Resim 4"/>
          <p:cNvPicPr>
            <a:picLocks noChangeAspect="1"/>
          </p:cNvPicPr>
          <p:nvPr/>
        </p:nvPicPr>
        <p:blipFill rotWithShape="1">
          <a:blip r:embed="rId2"/>
          <a:srcRect l="31065" t="23248" r="31528" b="17692"/>
          <a:stretch/>
        </p:blipFill>
        <p:spPr>
          <a:xfrm>
            <a:off x="3472718" y="1286009"/>
            <a:ext cx="6841068" cy="5247795"/>
          </a:xfrm>
          <a:prstGeom prst="rect">
            <a:avLst/>
          </a:prstGeom>
        </p:spPr>
      </p:pic>
    </p:spTree>
    <p:extLst>
      <p:ext uri="{BB962C8B-B14F-4D97-AF65-F5344CB8AC3E}">
        <p14:creationId xmlns:p14="http://schemas.microsoft.com/office/powerpoint/2010/main" val="1113000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851993"/>
          </a:xfrm>
        </p:spPr>
        <p:txBody>
          <a:bodyPr/>
          <a:lstStyle/>
          <a:p>
            <a:r>
              <a:rPr lang="tr-TR" dirty="0"/>
              <a:t>JSP - </a:t>
            </a:r>
            <a:r>
              <a:rPr lang="tr-TR" dirty="0" smtClean="0"/>
              <a:t>Client </a:t>
            </a:r>
            <a:r>
              <a:rPr lang="tr-TR" dirty="0"/>
              <a:t>İsteği</a:t>
            </a:r>
          </a:p>
        </p:txBody>
      </p:sp>
      <p:sp>
        <p:nvSpPr>
          <p:cNvPr id="6" name="İçerik Yer Tutucusu 5"/>
          <p:cNvSpPr>
            <a:spLocks noGrp="1"/>
          </p:cNvSpPr>
          <p:nvPr>
            <p:ph idx="1"/>
          </p:nvPr>
        </p:nvSpPr>
        <p:spPr>
          <a:xfrm>
            <a:off x="2589212" y="1567543"/>
            <a:ext cx="8915400" cy="4767943"/>
          </a:xfrm>
        </p:spPr>
        <p:txBody>
          <a:bodyPr>
            <a:normAutofit/>
          </a:bodyPr>
          <a:lstStyle/>
          <a:p>
            <a:r>
              <a:rPr lang="tr-TR" sz="1600" dirty="0"/>
              <a:t>Bir tarayıcı bir Web sayfasını istediğinde, web sunucusuna çok fazla bilgi gönderir. Bu bilgi doğrudan okunamıyor çünkü bu bilgi HTTP isteğinin başlığının bir parçası olarak dolaşıyor. </a:t>
            </a:r>
            <a:endParaRPr lang="tr-TR" sz="1600" dirty="0" smtClean="0"/>
          </a:p>
          <a:p>
            <a:r>
              <a:rPr lang="tr-TR" sz="1600" dirty="0" smtClean="0"/>
              <a:t>Aşağıdaki </a:t>
            </a:r>
            <a:r>
              <a:rPr lang="tr-TR" sz="1600" dirty="0"/>
              <a:t>tabloda, tarayıcıdan gelen önemli başlık bilgileri listelenmektedir. Bu bilgi sıklıkla web programlamasında kullanılır -</a:t>
            </a:r>
          </a:p>
        </p:txBody>
      </p:sp>
      <p:sp>
        <p:nvSpPr>
          <p:cNvPr id="3" name="Slayt Numarası Yer Tutucusu 2"/>
          <p:cNvSpPr>
            <a:spLocks noGrp="1"/>
          </p:cNvSpPr>
          <p:nvPr>
            <p:ph type="sldNum" sz="quarter" idx="12"/>
          </p:nvPr>
        </p:nvSpPr>
        <p:spPr/>
        <p:txBody>
          <a:bodyPr/>
          <a:lstStyle/>
          <a:p>
            <a:fld id="{CDD15192-AFC3-42C9-A3F5-4AF9E3D87F81}" type="slidenum">
              <a:rPr lang="tr-TR" smtClean="0"/>
              <a:t>2</a:t>
            </a:fld>
            <a:endParaRPr lang="tr-TR"/>
          </a:p>
        </p:txBody>
      </p:sp>
      <p:graphicFrame>
        <p:nvGraphicFramePr>
          <p:cNvPr id="4" name="Tablo 3"/>
          <p:cNvGraphicFramePr>
            <a:graphicFrameLocks noGrp="1"/>
          </p:cNvGraphicFramePr>
          <p:nvPr>
            <p:extLst>
              <p:ext uri="{D42A27DB-BD31-4B8C-83A1-F6EECF244321}">
                <p14:modId xmlns:p14="http://schemas.microsoft.com/office/powerpoint/2010/main" val="2547146130"/>
              </p:ext>
            </p:extLst>
          </p:nvPr>
        </p:nvGraphicFramePr>
        <p:xfrm>
          <a:off x="2849685" y="3013752"/>
          <a:ext cx="8128000" cy="3647440"/>
        </p:xfrm>
        <a:graphic>
          <a:graphicData uri="http://schemas.openxmlformats.org/drawingml/2006/table">
            <a:tbl>
              <a:tblPr firstRow="1" bandRow="1">
                <a:tableStyleId>{5C22544A-7EE6-4342-B048-85BDC9FD1C3A}</a:tableStyleId>
              </a:tblPr>
              <a:tblGrid>
                <a:gridCol w="939800">
                  <a:extLst>
                    <a:ext uri="{9D8B030D-6E8A-4147-A177-3AD203B41FA5}">
                      <a16:colId xmlns:a16="http://schemas.microsoft.com/office/drawing/2014/main" val="3953532958"/>
                    </a:ext>
                  </a:extLst>
                </a:gridCol>
                <a:gridCol w="7188200">
                  <a:extLst>
                    <a:ext uri="{9D8B030D-6E8A-4147-A177-3AD203B41FA5}">
                      <a16:colId xmlns:a16="http://schemas.microsoft.com/office/drawing/2014/main" val="1991846183"/>
                    </a:ext>
                  </a:extLst>
                </a:gridCol>
              </a:tblGrid>
              <a:tr h="370840">
                <a:tc>
                  <a:txBody>
                    <a:bodyPr/>
                    <a:lstStyle/>
                    <a:p>
                      <a:pPr fontAlgn="t"/>
                      <a:r>
                        <a:rPr lang="tr-TR" sz="1100">
                          <a:effectLst/>
                        </a:rPr>
                        <a:t>S.No.</a:t>
                      </a:r>
                    </a:p>
                  </a:txBody>
                  <a:tcPr marL="76200" marR="76200" marT="76200" marB="76200"/>
                </a:tc>
                <a:tc>
                  <a:txBody>
                    <a:bodyPr/>
                    <a:lstStyle/>
                    <a:p>
                      <a:pPr algn="ctr" fontAlgn="t"/>
                      <a:r>
                        <a:rPr lang="tr-TR" sz="1100" dirty="0">
                          <a:effectLst/>
                        </a:rPr>
                        <a:t>Başlık ve Açıklama</a:t>
                      </a:r>
                    </a:p>
                  </a:txBody>
                  <a:tcPr marL="76200" marR="76200" marT="76200" marB="76200"/>
                </a:tc>
                <a:extLst>
                  <a:ext uri="{0D108BD9-81ED-4DB2-BD59-A6C34878D82A}">
                    <a16:rowId xmlns:a16="http://schemas.microsoft.com/office/drawing/2014/main" val="346236287"/>
                  </a:ext>
                </a:extLst>
              </a:tr>
              <a:tr h="370840">
                <a:tc>
                  <a:txBody>
                    <a:bodyPr/>
                    <a:lstStyle/>
                    <a:p>
                      <a:pPr algn="ctr" fontAlgn="ctr"/>
                      <a:r>
                        <a:rPr lang="tr-TR" sz="1100">
                          <a:effectLst/>
                        </a:rPr>
                        <a:t>1</a:t>
                      </a:r>
                    </a:p>
                  </a:txBody>
                  <a:tcPr marL="76200" marR="76200" marT="76200" marB="76200" anchor="ctr"/>
                </a:tc>
                <a:tc>
                  <a:txBody>
                    <a:bodyPr/>
                    <a:lstStyle/>
                    <a:p>
                      <a:pPr algn="just" fontAlgn="t"/>
                      <a:r>
                        <a:rPr lang="tr-TR" sz="1100" b="1" dirty="0" err="1" smtClean="0">
                          <a:solidFill>
                            <a:srgbClr val="000000"/>
                          </a:solidFill>
                          <a:effectLst/>
                        </a:rPr>
                        <a:t>Accept</a:t>
                      </a:r>
                      <a:endParaRPr lang="tr-TR" sz="1100" b="1" dirty="0" smtClean="0">
                        <a:solidFill>
                          <a:srgbClr val="000000"/>
                        </a:solidFill>
                        <a:effectLst/>
                      </a:endParaRPr>
                    </a:p>
                    <a:p>
                      <a:pPr algn="just" fontAlgn="t"/>
                      <a:r>
                        <a:rPr lang="tr-TR" sz="1100" dirty="0" smtClean="0">
                          <a:solidFill>
                            <a:srgbClr val="000000"/>
                          </a:solidFill>
                          <a:effectLst/>
                        </a:rPr>
                        <a:t>Bu başlık , tarayıcının veya diğer istemcilerin kullanabileceği </a:t>
                      </a:r>
                      <a:r>
                        <a:rPr lang="tr-TR" sz="1100" b="1" dirty="0" smtClean="0">
                          <a:solidFill>
                            <a:srgbClr val="000000"/>
                          </a:solidFill>
                          <a:effectLst/>
                        </a:rPr>
                        <a:t>MIME</a:t>
                      </a:r>
                      <a:r>
                        <a:rPr lang="tr-TR" sz="1100" dirty="0" smtClean="0">
                          <a:solidFill>
                            <a:srgbClr val="000000"/>
                          </a:solidFill>
                          <a:effectLst/>
                        </a:rPr>
                        <a:t> türlerini belirtir. Değerleri </a:t>
                      </a:r>
                      <a:r>
                        <a:rPr lang="tr-TR" sz="1100" b="1" dirty="0" err="1" smtClean="0">
                          <a:solidFill>
                            <a:srgbClr val="000000"/>
                          </a:solidFill>
                          <a:effectLst/>
                        </a:rPr>
                        <a:t>image</a:t>
                      </a:r>
                      <a:r>
                        <a:rPr lang="tr-TR" sz="1100" b="1" dirty="0" smtClean="0">
                          <a:solidFill>
                            <a:srgbClr val="000000"/>
                          </a:solidFill>
                          <a:effectLst/>
                        </a:rPr>
                        <a:t> / </a:t>
                      </a:r>
                      <a:r>
                        <a:rPr lang="tr-TR" sz="1100" b="1" dirty="0" err="1" smtClean="0">
                          <a:solidFill>
                            <a:srgbClr val="000000"/>
                          </a:solidFill>
                          <a:effectLst/>
                        </a:rPr>
                        <a:t>png</a:t>
                      </a:r>
                      <a:r>
                        <a:rPr lang="tr-TR" sz="1100" dirty="0" smtClean="0">
                          <a:solidFill>
                            <a:srgbClr val="000000"/>
                          </a:solidFill>
                          <a:effectLst/>
                        </a:rPr>
                        <a:t> veya </a:t>
                      </a:r>
                      <a:r>
                        <a:rPr lang="tr-TR" sz="1100" b="1" dirty="0" smtClean="0">
                          <a:solidFill>
                            <a:srgbClr val="000000"/>
                          </a:solidFill>
                          <a:effectLst/>
                        </a:rPr>
                        <a:t>resmin / </a:t>
                      </a:r>
                      <a:r>
                        <a:rPr lang="tr-TR" sz="1100" b="1" dirty="0" err="1" smtClean="0">
                          <a:solidFill>
                            <a:srgbClr val="000000"/>
                          </a:solidFill>
                          <a:effectLst/>
                        </a:rPr>
                        <a:t>jpeg</a:t>
                      </a:r>
                      <a:r>
                        <a:rPr lang="tr-TR" sz="1100" dirty="0" smtClean="0">
                          <a:solidFill>
                            <a:srgbClr val="000000"/>
                          </a:solidFill>
                          <a:effectLst/>
                        </a:rPr>
                        <a:t> en yaygın iki olasılık vardır.</a:t>
                      </a:r>
                      <a:endParaRPr lang="tr-TR" sz="1100" dirty="0">
                        <a:solidFill>
                          <a:srgbClr val="000000"/>
                        </a:solidFill>
                        <a:effectLst/>
                      </a:endParaRPr>
                    </a:p>
                  </a:txBody>
                  <a:tcPr marL="76200" marR="76200" marT="76200" marB="76200"/>
                </a:tc>
                <a:extLst>
                  <a:ext uri="{0D108BD9-81ED-4DB2-BD59-A6C34878D82A}">
                    <a16:rowId xmlns:a16="http://schemas.microsoft.com/office/drawing/2014/main" val="3504626706"/>
                  </a:ext>
                </a:extLst>
              </a:tr>
              <a:tr h="370840">
                <a:tc>
                  <a:txBody>
                    <a:bodyPr/>
                    <a:lstStyle/>
                    <a:p>
                      <a:pPr algn="ctr" fontAlgn="ctr"/>
                      <a:r>
                        <a:rPr lang="tr-TR" sz="1100">
                          <a:effectLst/>
                        </a:rPr>
                        <a:t>2</a:t>
                      </a:r>
                    </a:p>
                  </a:txBody>
                  <a:tcPr marL="76200" marR="76200" marT="76200" marB="76200" anchor="ctr"/>
                </a:tc>
                <a:tc>
                  <a:txBody>
                    <a:bodyPr/>
                    <a:lstStyle/>
                    <a:p>
                      <a:pPr algn="just" fontAlgn="t"/>
                      <a:r>
                        <a:rPr lang="tr-TR" sz="1100" b="1" dirty="0" err="1" smtClean="0">
                          <a:solidFill>
                            <a:srgbClr val="000000"/>
                          </a:solidFill>
                          <a:effectLst/>
                        </a:rPr>
                        <a:t>Accept-Charset</a:t>
                      </a:r>
                      <a:endParaRPr lang="tr-TR" sz="1100" dirty="0">
                        <a:solidFill>
                          <a:srgbClr val="000000"/>
                        </a:solidFill>
                        <a:effectLst/>
                      </a:endParaRPr>
                    </a:p>
                    <a:p>
                      <a:pPr algn="just" fontAlgn="t"/>
                      <a:r>
                        <a:rPr lang="tr-TR" sz="1100" dirty="0">
                          <a:solidFill>
                            <a:srgbClr val="000000"/>
                          </a:solidFill>
                          <a:effectLst/>
                        </a:rPr>
                        <a:t>Bu başlık, tarayıcının bilgileri görüntülemek için kullanabileceği karakter kümelerini belirtir. Örneğin, </a:t>
                      </a:r>
                      <a:r>
                        <a:rPr lang="tr-TR" sz="1100" b="1" dirty="0">
                          <a:solidFill>
                            <a:srgbClr val="000000"/>
                          </a:solidFill>
                          <a:effectLst/>
                        </a:rPr>
                        <a:t>ISO-8859-1</a:t>
                      </a:r>
                      <a:r>
                        <a:rPr lang="tr-TR" sz="1100" dirty="0">
                          <a:solidFill>
                            <a:srgbClr val="000000"/>
                          </a:solidFill>
                          <a:effectLst/>
                        </a:rPr>
                        <a:t> .</a:t>
                      </a:r>
                    </a:p>
                  </a:txBody>
                  <a:tcPr marL="76200" marR="76200" marT="76200" marB="76200"/>
                </a:tc>
                <a:extLst>
                  <a:ext uri="{0D108BD9-81ED-4DB2-BD59-A6C34878D82A}">
                    <a16:rowId xmlns:a16="http://schemas.microsoft.com/office/drawing/2014/main" val="1524896713"/>
                  </a:ext>
                </a:extLst>
              </a:tr>
              <a:tr h="370840">
                <a:tc>
                  <a:txBody>
                    <a:bodyPr/>
                    <a:lstStyle/>
                    <a:p>
                      <a:pPr algn="ctr" fontAlgn="ctr"/>
                      <a:r>
                        <a:rPr lang="tr-TR" sz="1100">
                          <a:effectLst/>
                        </a:rPr>
                        <a:t>3</a:t>
                      </a:r>
                    </a:p>
                  </a:txBody>
                  <a:tcPr marL="76200" marR="76200" marT="76200" marB="76200" anchor="ctr"/>
                </a:tc>
                <a:tc>
                  <a:txBody>
                    <a:bodyPr/>
                    <a:lstStyle/>
                    <a:p>
                      <a:pPr algn="just" fontAlgn="t"/>
                      <a:r>
                        <a:rPr lang="tr-TR" sz="1100" b="1">
                          <a:solidFill>
                            <a:srgbClr val="000000"/>
                          </a:solidFill>
                          <a:effectLst/>
                        </a:rPr>
                        <a:t>Accept-Encoding</a:t>
                      </a:r>
                      <a:endParaRPr lang="tr-TR" sz="1100">
                        <a:solidFill>
                          <a:srgbClr val="000000"/>
                        </a:solidFill>
                        <a:effectLst/>
                      </a:endParaRPr>
                    </a:p>
                    <a:p>
                      <a:pPr algn="just" fontAlgn="t"/>
                      <a:r>
                        <a:rPr lang="tr-TR" sz="1100">
                          <a:solidFill>
                            <a:srgbClr val="000000"/>
                          </a:solidFill>
                          <a:effectLst/>
                        </a:rPr>
                        <a:t>Bu başlık, tarayıcının nasıl işleneceğini bildiği kodlama türlerini belirtir. Değerleri </a:t>
                      </a:r>
                      <a:r>
                        <a:rPr lang="tr-TR" sz="1100" b="1">
                          <a:solidFill>
                            <a:srgbClr val="000000"/>
                          </a:solidFill>
                          <a:effectLst/>
                        </a:rPr>
                        <a:t>gzip</a:t>
                      </a:r>
                      <a:r>
                        <a:rPr lang="tr-TR" sz="1100">
                          <a:solidFill>
                            <a:srgbClr val="000000"/>
                          </a:solidFill>
                          <a:effectLst/>
                        </a:rPr>
                        <a:t> veya </a:t>
                      </a:r>
                      <a:r>
                        <a:rPr lang="tr-TR" sz="1100" b="1">
                          <a:solidFill>
                            <a:srgbClr val="000000"/>
                          </a:solidFill>
                          <a:effectLst/>
                        </a:rPr>
                        <a:t>kompres</a:t>
                      </a:r>
                      <a:r>
                        <a:rPr lang="tr-TR" sz="1100">
                          <a:solidFill>
                            <a:srgbClr val="000000"/>
                          </a:solidFill>
                          <a:effectLst/>
                        </a:rPr>
                        <a:t> en yaygın iki olasılık vardır.</a:t>
                      </a:r>
                    </a:p>
                  </a:txBody>
                  <a:tcPr marL="76200" marR="76200" marT="76200" marB="76200"/>
                </a:tc>
                <a:extLst>
                  <a:ext uri="{0D108BD9-81ED-4DB2-BD59-A6C34878D82A}">
                    <a16:rowId xmlns:a16="http://schemas.microsoft.com/office/drawing/2014/main" val="1060715598"/>
                  </a:ext>
                </a:extLst>
              </a:tr>
              <a:tr h="370840">
                <a:tc>
                  <a:txBody>
                    <a:bodyPr/>
                    <a:lstStyle/>
                    <a:p>
                      <a:pPr algn="ctr" fontAlgn="ctr"/>
                      <a:r>
                        <a:rPr lang="tr-TR" sz="1100">
                          <a:effectLst/>
                        </a:rPr>
                        <a:t>4</a:t>
                      </a:r>
                    </a:p>
                  </a:txBody>
                  <a:tcPr marL="76200" marR="76200" marT="76200" marB="76200" anchor="ctr"/>
                </a:tc>
                <a:tc>
                  <a:txBody>
                    <a:bodyPr/>
                    <a:lstStyle/>
                    <a:p>
                      <a:pPr algn="just" fontAlgn="t"/>
                      <a:r>
                        <a:rPr lang="tr-TR" sz="1100" b="1">
                          <a:solidFill>
                            <a:srgbClr val="000000"/>
                          </a:solidFill>
                          <a:effectLst/>
                        </a:rPr>
                        <a:t>Accept-Language</a:t>
                      </a:r>
                      <a:endParaRPr lang="tr-TR" sz="1100">
                        <a:solidFill>
                          <a:srgbClr val="000000"/>
                        </a:solidFill>
                        <a:effectLst/>
                      </a:endParaRPr>
                    </a:p>
                    <a:p>
                      <a:pPr algn="just" fontAlgn="t"/>
                      <a:r>
                        <a:rPr lang="tr-TR" sz="1100">
                          <a:solidFill>
                            <a:srgbClr val="000000"/>
                          </a:solidFill>
                          <a:effectLst/>
                        </a:rPr>
                        <a:t>Bu başlık, sunucu uygulamasının birden fazla dilde sonuç üretmesi durumunda müşterinin tercih ettiği dilleri belirtir. Örneğin </a:t>
                      </a:r>
                      <a:r>
                        <a:rPr lang="tr-TR" sz="1100" b="1">
                          <a:solidFill>
                            <a:srgbClr val="000000"/>
                          </a:solidFill>
                          <a:effectLst/>
                        </a:rPr>
                        <a:t>, tr, tr, ru</a:t>
                      </a:r>
                      <a:r>
                        <a:rPr lang="tr-TR" sz="1100">
                          <a:solidFill>
                            <a:srgbClr val="000000"/>
                          </a:solidFill>
                          <a:effectLst/>
                        </a:rPr>
                        <a:t> vb.</a:t>
                      </a:r>
                    </a:p>
                  </a:txBody>
                  <a:tcPr marL="76200" marR="76200" marT="76200" marB="76200"/>
                </a:tc>
                <a:extLst>
                  <a:ext uri="{0D108BD9-81ED-4DB2-BD59-A6C34878D82A}">
                    <a16:rowId xmlns:a16="http://schemas.microsoft.com/office/drawing/2014/main" val="585003740"/>
                  </a:ext>
                </a:extLst>
              </a:tr>
              <a:tr h="370840">
                <a:tc>
                  <a:txBody>
                    <a:bodyPr/>
                    <a:lstStyle/>
                    <a:p>
                      <a:pPr algn="ctr" fontAlgn="ctr"/>
                      <a:r>
                        <a:rPr lang="tr-TR" sz="1100">
                          <a:effectLst/>
                        </a:rPr>
                        <a:t>5</a:t>
                      </a:r>
                    </a:p>
                  </a:txBody>
                  <a:tcPr marL="76200" marR="76200" marT="76200" marB="76200" anchor="ctr"/>
                </a:tc>
                <a:tc>
                  <a:txBody>
                    <a:bodyPr/>
                    <a:lstStyle/>
                    <a:p>
                      <a:pPr algn="just" fontAlgn="t"/>
                      <a:r>
                        <a:rPr lang="tr-TR" sz="1100" b="1" dirty="0" err="1" smtClean="0">
                          <a:solidFill>
                            <a:srgbClr val="000000"/>
                          </a:solidFill>
                          <a:effectLst/>
                        </a:rPr>
                        <a:t>Authorization</a:t>
                      </a:r>
                      <a:endParaRPr lang="tr-TR" sz="1100" dirty="0">
                        <a:solidFill>
                          <a:srgbClr val="000000"/>
                        </a:solidFill>
                        <a:effectLst/>
                      </a:endParaRPr>
                    </a:p>
                    <a:p>
                      <a:pPr algn="just" fontAlgn="t"/>
                      <a:r>
                        <a:rPr lang="tr-TR" sz="1100" dirty="0">
                          <a:solidFill>
                            <a:srgbClr val="000000"/>
                          </a:solidFill>
                          <a:effectLst/>
                        </a:rPr>
                        <a:t>Bu başlık, müşteriler tarafından şifre korumalı web sayfalarına erişirken kendilerini tanımlamak için kullanılır.</a:t>
                      </a:r>
                    </a:p>
                  </a:txBody>
                  <a:tcPr marL="76200" marR="76200" marT="76200" marB="76200"/>
                </a:tc>
                <a:extLst>
                  <a:ext uri="{0D108BD9-81ED-4DB2-BD59-A6C34878D82A}">
                    <a16:rowId xmlns:a16="http://schemas.microsoft.com/office/drawing/2014/main" val="3344940380"/>
                  </a:ext>
                </a:extLst>
              </a:tr>
            </a:tbl>
          </a:graphicData>
        </a:graphic>
      </p:graphicFrame>
    </p:spTree>
    <p:extLst>
      <p:ext uri="{BB962C8B-B14F-4D97-AF65-F5344CB8AC3E}">
        <p14:creationId xmlns:p14="http://schemas.microsoft.com/office/powerpoint/2010/main" val="35051920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75340" y="369133"/>
            <a:ext cx="8911687" cy="678271"/>
          </a:xfrm>
        </p:spPr>
        <p:txBody>
          <a:bodyPr/>
          <a:lstStyle/>
          <a:p>
            <a:r>
              <a:rPr lang="tr-TR" dirty="0" err="1"/>
              <a:t>Web.xml'de</a:t>
            </a:r>
            <a:r>
              <a:rPr lang="tr-TR" dirty="0"/>
              <a:t> JSP Filtre Eşlemesi</a:t>
            </a:r>
          </a:p>
        </p:txBody>
      </p:sp>
      <p:sp>
        <p:nvSpPr>
          <p:cNvPr id="3" name="Slayt Numarası Yer Tutucusu 2"/>
          <p:cNvSpPr>
            <a:spLocks noGrp="1"/>
          </p:cNvSpPr>
          <p:nvPr>
            <p:ph type="sldNum" sz="quarter" idx="12"/>
          </p:nvPr>
        </p:nvSpPr>
        <p:spPr/>
        <p:txBody>
          <a:bodyPr/>
          <a:lstStyle/>
          <a:p>
            <a:fld id="{CDD15192-AFC3-42C9-A3F5-4AF9E3D87F81}" type="slidenum">
              <a:rPr lang="tr-TR" smtClean="0"/>
              <a:t>20</a:t>
            </a:fld>
            <a:endParaRPr lang="tr-TR"/>
          </a:p>
        </p:txBody>
      </p:sp>
      <p:sp>
        <p:nvSpPr>
          <p:cNvPr id="4" name="İçerik Yer Tutucusu 3"/>
          <p:cNvSpPr>
            <a:spLocks noGrp="1"/>
          </p:cNvSpPr>
          <p:nvPr>
            <p:ph idx="1"/>
          </p:nvPr>
        </p:nvSpPr>
        <p:spPr>
          <a:xfrm>
            <a:off x="1903615" y="1047404"/>
            <a:ext cx="9583412" cy="5090610"/>
          </a:xfrm>
        </p:spPr>
        <p:txBody>
          <a:bodyPr>
            <a:normAutofit/>
          </a:bodyPr>
          <a:lstStyle/>
          <a:p>
            <a:r>
              <a:rPr lang="tr-TR" sz="1400" dirty="0"/>
              <a:t>Filtreler tanımlanır ve daha sonra bir URL veya JSP dosya adıyla, </a:t>
            </a:r>
            <a:r>
              <a:rPr lang="tr-TR" sz="1400" dirty="0" err="1"/>
              <a:t>Servlet'in</a:t>
            </a:r>
            <a:r>
              <a:rPr lang="tr-TR" sz="1400" dirty="0"/>
              <a:t> tanımladığı gibi ve </a:t>
            </a:r>
            <a:r>
              <a:rPr lang="tr-TR" sz="1400" b="1" dirty="0"/>
              <a:t>web.xml</a:t>
            </a:r>
            <a:r>
              <a:rPr lang="tr-TR" sz="1400" dirty="0"/>
              <a:t> dosyasındaki bir URL modeliyle eşlenir . </a:t>
            </a:r>
            <a:endParaRPr lang="tr-TR" sz="1400" dirty="0" smtClean="0"/>
          </a:p>
          <a:p>
            <a:endParaRPr lang="tr-TR" sz="1400" dirty="0"/>
          </a:p>
          <a:p>
            <a:endParaRPr lang="tr-TR" sz="1400" dirty="0" smtClean="0"/>
          </a:p>
          <a:p>
            <a:endParaRPr lang="tr-TR" sz="1400" dirty="0"/>
          </a:p>
          <a:p>
            <a:endParaRPr lang="tr-TR" sz="1400" dirty="0" smtClean="0"/>
          </a:p>
          <a:p>
            <a:endParaRPr lang="tr-TR" sz="1400" dirty="0"/>
          </a:p>
          <a:p>
            <a:endParaRPr lang="tr-TR" sz="1400" dirty="0" smtClean="0"/>
          </a:p>
          <a:p>
            <a:endParaRPr lang="tr-TR" sz="1400" dirty="0"/>
          </a:p>
          <a:p>
            <a:endParaRPr lang="tr-TR" sz="1400" dirty="0" smtClean="0"/>
          </a:p>
          <a:p>
            <a:endParaRPr lang="tr-TR" sz="1400" dirty="0"/>
          </a:p>
          <a:p>
            <a:endParaRPr lang="tr-TR" sz="1400" dirty="0" smtClean="0"/>
          </a:p>
          <a:p>
            <a:r>
              <a:rPr lang="tr-TR" sz="1200" dirty="0"/>
              <a:t>Yukarıdaki filtre tüm sunucu uygulamalarına ve </a:t>
            </a:r>
            <a:r>
              <a:rPr lang="tr-TR" sz="1200" dirty="0" err="1"/>
              <a:t>JSP'ye</a:t>
            </a:r>
            <a:r>
              <a:rPr lang="tr-TR" sz="1200" dirty="0"/>
              <a:t> uygulanacaktır çünkü konfigürasyonumuzda / * belirledik . Yalnızca birkaç sunucu uygulamasına veya </a:t>
            </a:r>
            <a:r>
              <a:rPr lang="tr-TR" sz="1200" dirty="0" err="1"/>
              <a:t>JSP'ye</a:t>
            </a:r>
            <a:r>
              <a:rPr lang="tr-TR" sz="1200" dirty="0"/>
              <a:t> filtre uygulamak istiyorsanız, belirli bir sunucu uygulamasını veya JSP yolunu belirleyebilirsiniz.</a:t>
            </a:r>
          </a:p>
        </p:txBody>
      </p:sp>
      <p:pic>
        <p:nvPicPr>
          <p:cNvPr id="6" name="Resim 5"/>
          <p:cNvPicPr>
            <a:picLocks noChangeAspect="1"/>
          </p:cNvPicPr>
          <p:nvPr/>
        </p:nvPicPr>
        <p:blipFill>
          <a:blip r:embed="rId2"/>
          <a:stretch>
            <a:fillRect/>
          </a:stretch>
        </p:blipFill>
        <p:spPr>
          <a:xfrm>
            <a:off x="2194299" y="1795549"/>
            <a:ext cx="8734425" cy="3200400"/>
          </a:xfrm>
          <a:prstGeom prst="rect">
            <a:avLst/>
          </a:prstGeom>
        </p:spPr>
      </p:pic>
    </p:spTree>
    <p:extLst>
      <p:ext uri="{BB962C8B-B14F-4D97-AF65-F5344CB8AC3E}">
        <p14:creationId xmlns:p14="http://schemas.microsoft.com/office/powerpoint/2010/main" val="17185098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75340" y="369133"/>
            <a:ext cx="8911687" cy="678271"/>
          </a:xfrm>
        </p:spPr>
        <p:txBody>
          <a:bodyPr/>
          <a:lstStyle/>
          <a:p>
            <a:r>
              <a:rPr lang="tr-TR" dirty="0"/>
              <a:t>Birden Çok Filtre Kullanma</a:t>
            </a:r>
          </a:p>
        </p:txBody>
      </p:sp>
      <p:sp>
        <p:nvSpPr>
          <p:cNvPr id="3" name="Slayt Numarası Yer Tutucusu 2"/>
          <p:cNvSpPr>
            <a:spLocks noGrp="1"/>
          </p:cNvSpPr>
          <p:nvPr>
            <p:ph type="sldNum" sz="quarter" idx="12"/>
          </p:nvPr>
        </p:nvSpPr>
        <p:spPr/>
        <p:txBody>
          <a:bodyPr/>
          <a:lstStyle/>
          <a:p>
            <a:fld id="{CDD15192-AFC3-42C9-A3F5-4AF9E3D87F81}" type="slidenum">
              <a:rPr lang="tr-TR" smtClean="0"/>
              <a:t>21</a:t>
            </a:fld>
            <a:endParaRPr lang="tr-TR"/>
          </a:p>
        </p:txBody>
      </p:sp>
      <p:sp>
        <p:nvSpPr>
          <p:cNvPr id="4" name="İçerik Yer Tutucusu 3"/>
          <p:cNvSpPr>
            <a:spLocks noGrp="1"/>
          </p:cNvSpPr>
          <p:nvPr>
            <p:ph idx="1"/>
          </p:nvPr>
        </p:nvSpPr>
        <p:spPr>
          <a:xfrm>
            <a:off x="1903615" y="1047404"/>
            <a:ext cx="9583412" cy="5090610"/>
          </a:xfrm>
        </p:spPr>
        <p:txBody>
          <a:bodyPr>
            <a:normAutofit/>
          </a:bodyPr>
          <a:lstStyle/>
          <a:p>
            <a:r>
              <a:rPr lang="tr-TR" sz="1100" dirty="0"/>
              <a:t>Web uygulamanız belirli bir amaç için birkaç farklı filtre tanımlayabilir. Düşünün, iki filtre </a:t>
            </a:r>
            <a:r>
              <a:rPr lang="tr-TR" sz="1100" i="1" dirty="0" err="1"/>
              <a:t>AuthenFilter</a:t>
            </a:r>
            <a:r>
              <a:rPr lang="tr-TR" sz="1100" dirty="0"/>
              <a:t> ve </a:t>
            </a:r>
            <a:r>
              <a:rPr lang="tr-TR" sz="1100" i="1" dirty="0" err="1"/>
              <a:t>LogFilter</a:t>
            </a:r>
            <a:r>
              <a:rPr lang="tr-TR" sz="1100" dirty="0"/>
              <a:t> tanımlayın . İşlemin geri kalanı, aşağıda belirtildiği gibi farklı bir harita oluşturmanız gerekmedikçe yukarıda açıklandığı şekilde kalacaktır -</a:t>
            </a:r>
            <a:r>
              <a:rPr lang="tr-TR" sz="1100" dirty="0" smtClean="0"/>
              <a:t>.</a:t>
            </a:r>
            <a:r>
              <a:rPr lang="tr-TR" sz="1100" dirty="0"/>
              <a:t> </a:t>
            </a:r>
            <a:endParaRPr lang="tr-TR" sz="1100" dirty="0" smtClean="0"/>
          </a:p>
          <a:p>
            <a:endParaRPr lang="tr-TR" sz="1400" dirty="0"/>
          </a:p>
          <a:p>
            <a:endParaRPr lang="tr-TR" sz="1400" dirty="0" smtClean="0"/>
          </a:p>
          <a:p>
            <a:endParaRPr lang="tr-TR" sz="1400" dirty="0"/>
          </a:p>
          <a:p>
            <a:endParaRPr lang="tr-TR" sz="1400" dirty="0" smtClean="0"/>
          </a:p>
          <a:p>
            <a:endParaRPr lang="tr-TR" sz="1400" dirty="0"/>
          </a:p>
          <a:p>
            <a:endParaRPr lang="tr-TR" sz="1400" dirty="0" smtClean="0"/>
          </a:p>
          <a:p>
            <a:endParaRPr lang="tr-TR" sz="1400" dirty="0"/>
          </a:p>
          <a:p>
            <a:endParaRPr lang="tr-TR" sz="1400" dirty="0" smtClean="0"/>
          </a:p>
          <a:p>
            <a:endParaRPr lang="tr-TR" sz="1400" dirty="0"/>
          </a:p>
          <a:p>
            <a:endParaRPr lang="tr-TR" sz="1400" dirty="0" smtClean="0"/>
          </a:p>
        </p:txBody>
      </p:sp>
      <p:pic>
        <p:nvPicPr>
          <p:cNvPr id="5" name="Resim 4"/>
          <p:cNvPicPr>
            <a:picLocks noChangeAspect="1"/>
          </p:cNvPicPr>
          <p:nvPr/>
        </p:nvPicPr>
        <p:blipFill>
          <a:blip r:embed="rId2"/>
          <a:stretch>
            <a:fillRect/>
          </a:stretch>
        </p:blipFill>
        <p:spPr>
          <a:xfrm>
            <a:off x="3382873" y="1522095"/>
            <a:ext cx="5520059" cy="5082207"/>
          </a:xfrm>
          <a:prstGeom prst="rect">
            <a:avLst/>
          </a:prstGeom>
        </p:spPr>
      </p:pic>
    </p:spTree>
    <p:extLst>
      <p:ext uri="{BB962C8B-B14F-4D97-AF65-F5344CB8AC3E}">
        <p14:creationId xmlns:p14="http://schemas.microsoft.com/office/powerpoint/2010/main" val="9402476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75340" y="369133"/>
            <a:ext cx="8911687" cy="678271"/>
          </a:xfrm>
        </p:spPr>
        <p:txBody>
          <a:bodyPr/>
          <a:lstStyle/>
          <a:p>
            <a:r>
              <a:rPr lang="tr-TR" dirty="0"/>
              <a:t>Filtreler </a:t>
            </a:r>
            <a:r>
              <a:rPr lang="tr-TR" dirty="0" smtClean="0"/>
              <a:t>Uygulama Sırası</a:t>
            </a:r>
            <a:endParaRPr lang="tr-TR" dirty="0"/>
          </a:p>
        </p:txBody>
      </p:sp>
      <p:sp>
        <p:nvSpPr>
          <p:cNvPr id="3" name="Slayt Numarası Yer Tutucusu 2"/>
          <p:cNvSpPr>
            <a:spLocks noGrp="1"/>
          </p:cNvSpPr>
          <p:nvPr>
            <p:ph type="sldNum" sz="quarter" idx="12"/>
          </p:nvPr>
        </p:nvSpPr>
        <p:spPr/>
        <p:txBody>
          <a:bodyPr/>
          <a:lstStyle/>
          <a:p>
            <a:fld id="{CDD15192-AFC3-42C9-A3F5-4AF9E3D87F81}" type="slidenum">
              <a:rPr lang="tr-TR" smtClean="0"/>
              <a:t>22</a:t>
            </a:fld>
            <a:endParaRPr lang="tr-TR"/>
          </a:p>
        </p:txBody>
      </p:sp>
      <p:sp>
        <p:nvSpPr>
          <p:cNvPr id="4" name="İçerik Yer Tutucusu 3"/>
          <p:cNvSpPr>
            <a:spLocks noGrp="1"/>
          </p:cNvSpPr>
          <p:nvPr>
            <p:ph idx="1"/>
          </p:nvPr>
        </p:nvSpPr>
        <p:spPr>
          <a:xfrm>
            <a:off x="2169621" y="1305098"/>
            <a:ext cx="8961121" cy="4832916"/>
          </a:xfrm>
        </p:spPr>
        <p:txBody>
          <a:bodyPr>
            <a:normAutofit/>
          </a:bodyPr>
          <a:lstStyle/>
          <a:p>
            <a:r>
              <a:rPr lang="tr-TR" sz="1400" dirty="0" err="1"/>
              <a:t>Web.xml'deki</a:t>
            </a:r>
            <a:r>
              <a:rPr lang="tr-TR" sz="1400" dirty="0"/>
              <a:t> filtre eşleme öğelerinin sırası, web konteynerinin filtreyi sunucu uygulamasına veya </a:t>
            </a:r>
            <a:r>
              <a:rPr lang="tr-TR" sz="1400" dirty="0" err="1"/>
              <a:t>JSP'ye</a:t>
            </a:r>
            <a:r>
              <a:rPr lang="tr-TR" sz="1400" dirty="0"/>
              <a:t> uygulama sırasını belirler. Filtrenin sırasını ters çevirmek için, </a:t>
            </a:r>
            <a:r>
              <a:rPr lang="tr-TR" sz="1400" b="1" dirty="0"/>
              <a:t>web.xml</a:t>
            </a:r>
            <a:r>
              <a:rPr lang="tr-TR" sz="1400" dirty="0"/>
              <a:t> dosyasındaki filtre eşleme öğelerini ters çevirmeniz yeterlidir .</a:t>
            </a:r>
          </a:p>
          <a:p>
            <a:r>
              <a:rPr lang="tr-TR" sz="1400" dirty="0"/>
              <a:t>Örneğin, yukarıdaki örnek ilk önce </a:t>
            </a:r>
            <a:r>
              <a:rPr lang="tr-TR" sz="1400" dirty="0" err="1"/>
              <a:t>LogFilter'ı</a:t>
            </a:r>
            <a:r>
              <a:rPr lang="tr-TR" sz="1400" dirty="0"/>
              <a:t> uygulayacak ve daha sonra herhangi bir sunucu uygulamasına veya </a:t>
            </a:r>
            <a:r>
              <a:rPr lang="tr-TR" sz="1400" dirty="0" err="1"/>
              <a:t>JSP'ye</a:t>
            </a:r>
            <a:r>
              <a:rPr lang="tr-TR" sz="1400" dirty="0"/>
              <a:t> </a:t>
            </a:r>
            <a:r>
              <a:rPr lang="tr-TR" sz="1400" dirty="0" err="1"/>
              <a:t>AuthenFilter'ı</a:t>
            </a:r>
            <a:r>
              <a:rPr lang="tr-TR" sz="1400" dirty="0"/>
              <a:t> uygulayacaktır; aşağıdaki örnek </a:t>
            </a:r>
            <a:r>
              <a:rPr lang="tr-TR" sz="1400" dirty="0" smtClean="0"/>
              <a:t>sırayı </a:t>
            </a:r>
            <a:r>
              <a:rPr lang="tr-TR" sz="1400" dirty="0"/>
              <a:t>tersine çevirir -</a:t>
            </a:r>
          </a:p>
          <a:p>
            <a:endParaRPr lang="tr-TR" sz="1400" dirty="0" smtClean="0"/>
          </a:p>
          <a:p>
            <a:endParaRPr lang="tr-TR" sz="1400" dirty="0"/>
          </a:p>
          <a:p>
            <a:endParaRPr lang="tr-TR" sz="1400" dirty="0" smtClean="0"/>
          </a:p>
          <a:p>
            <a:endParaRPr lang="tr-TR" sz="1400" dirty="0"/>
          </a:p>
          <a:p>
            <a:endParaRPr lang="tr-TR" sz="1400" dirty="0" smtClean="0"/>
          </a:p>
          <a:p>
            <a:endParaRPr lang="tr-TR" sz="1400" dirty="0"/>
          </a:p>
          <a:p>
            <a:endParaRPr lang="tr-TR" sz="1400" dirty="0" smtClean="0"/>
          </a:p>
          <a:p>
            <a:endParaRPr lang="tr-TR" sz="1400" dirty="0"/>
          </a:p>
          <a:p>
            <a:endParaRPr lang="tr-TR" sz="1400" dirty="0" smtClean="0"/>
          </a:p>
        </p:txBody>
      </p:sp>
      <p:pic>
        <p:nvPicPr>
          <p:cNvPr id="6" name="Resim 5"/>
          <p:cNvPicPr>
            <a:picLocks noChangeAspect="1"/>
          </p:cNvPicPr>
          <p:nvPr/>
        </p:nvPicPr>
        <p:blipFill>
          <a:blip r:embed="rId2"/>
          <a:stretch>
            <a:fillRect/>
          </a:stretch>
        </p:blipFill>
        <p:spPr>
          <a:xfrm>
            <a:off x="2878888" y="3239885"/>
            <a:ext cx="6085945" cy="2254827"/>
          </a:xfrm>
          <a:prstGeom prst="rect">
            <a:avLst/>
          </a:prstGeom>
        </p:spPr>
      </p:pic>
    </p:spTree>
    <p:extLst>
      <p:ext uri="{BB962C8B-B14F-4D97-AF65-F5344CB8AC3E}">
        <p14:creationId xmlns:p14="http://schemas.microsoft.com/office/powerpoint/2010/main" val="36306438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75340" y="369133"/>
            <a:ext cx="8911687" cy="678271"/>
          </a:xfrm>
        </p:spPr>
        <p:txBody>
          <a:bodyPr/>
          <a:lstStyle/>
          <a:p>
            <a:r>
              <a:rPr lang="tr-TR" dirty="0"/>
              <a:t>JSP - Çerezlerin Kullanımı</a:t>
            </a:r>
          </a:p>
        </p:txBody>
      </p:sp>
      <p:sp>
        <p:nvSpPr>
          <p:cNvPr id="3" name="Slayt Numarası Yer Tutucusu 2"/>
          <p:cNvSpPr>
            <a:spLocks noGrp="1"/>
          </p:cNvSpPr>
          <p:nvPr>
            <p:ph type="sldNum" sz="quarter" idx="12"/>
          </p:nvPr>
        </p:nvSpPr>
        <p:spPr/>
        <p:txBody>
          <a:bodyPr/>
          <a:lstStyle/>
          <a:p>
            <a:fld id="{CDD15192-AFC3-42C9-A3F5-4AF9E3D87F81}" type="slidenum">
              <a:rPr lang="tr-TR" smtClean="0"/>
              <a:t>23</a:t>
            </a:fld>
            <a:endParaRPr lang="tr-TR"/>
          </a:p>
        </p:txBody>
      </p:sp>
      <p:sp>
        <p:nvSpPr>
          <p:cNvPr id="4" name="İçerik Yer Tutucusu 3"/>
          <p:cNvSpPr>
            <a:spLocks noGrp="1"/>
          </p:cNvSpPr>
          <p:nvPr>
            <p:ph idx="1"/>
          </p:nvPr>
        </p:nvSpPr>
        <p:spPr>
          <a:xfrm>
            <a:off x="2169621" y="1305098"/>
            <a:ext cx="8961121" cy="4832916"/>
          </a:xfrm>
        </p:spPr>
        <p:txBody>
          <a:bodyPr>
            <a:normAutofit/>
          </a:bodyPr>
          <a:lstStyle/>
          <a:p>
            <a:r>
              <a:rPr lang="tr-TR" sz="1400" dirty="0" err="1"/>
              <a:t>JSP’de</a:t>
            </a:r>
            <a:r>
              <a:rPr lang="tr-TR" sz="1400" dirty="0"/>
              <a:t> Çerez </a:t>
            </a:r>
            <a:r>
              <a:rPr lang="tr-TR" sz="1400" dirty="0" err="1"/>
              <a:t>İşleme’yi</a:t>
            </a:r>
            <a:r>
              <a:rPr lang="tr-TR" sz="1400" dirty="0"/>
              <a:t> ele alacağız. Çerezler, istemci bilgisayarda depolanan metin dosyalarıdır ve çeşitli bilgi izleme amacıyla saklanırlar. JSP şeffaf bir şekilde alt sunucu uygulamasını kullanarak HTTP tanımlama bilgilerini destekler.</a:t>
            </a:r>
          </a:p>
          <a:p>
            <a:r>
              <a:rPr lang="tr-TR" sz="1400" dirty="0"/>
              <a:t>Kullanıcıları tanımlamak ve iade etmek için üç adım vardır -</a:t>
            </a:r>
          </a:p>
          <a:p>
            <a:r>
              <a:rPr lang="tr-TR" sz="1400" dirty="0"/>
              <a:t>Sunucu betiği tarayıcıya bir dizi çerez gönderir. Örneğin, isim, yaş veya kimlik numarası, vb.</a:t>
            </a:r>
          </a:p>
          <a:p>
            <a:r>
              <a:rPr lang="tr-TR" sz="1400" dirty="0"/>
              <a:t>Tarayıcı bu bilgiyi daha sonra kullanmak üzere yerel makinede saklar.</a:t>
            </a:r>
          </a:p>
          <a:p>
            <a:r>
              <a:rPr lang="tr-TR" sz="1400" dirty="0"/>
              <a:t>Tarayıcı bir dahaki sefere web sunucusuna herhangi bir istek gönderdiğinde, o çerez bilgilerini sunucuya gönderir ve sunucu bu bilgiyi kullanıcıyı tanımlamak için kullanır veya başka bir amaç için olabilir</a:t>
            </a:r>
            <a:r>
              <a:rPr lang="tr-TR" sz="1400" dirty="0" smtClean="0"/>
              <a:t>.</a:t>
            </a:r>
          </a:p>
          <a:p>
            <a:r>
              <a:rPr lang="tr-TR" sz="1400" dirty="0"/>
              <a:t>Çerezler </a:t>
            </a:r>
            <a:r>
              <a:rPr lang="tr-TR" sz="1400" dirty="0" err="1" smtClean="0"/>
              <a:t>Publiclikle</a:t>
            </a:r>
            <a:r>
              <a:rPr lang="tr-TR" sz="1400" dirty="0" smtClean="0"/>
              <a:t> </a:t>
            </a:r>
            <a:r>
              <a:rPr lang="tr-TR" sz="1400" dirty="0"/>
              <a:t>bir HTTP başlığında bulunur (</a:t>
            </a:r>
            <a:r>
              <a:rPr lang="tr-TR" sz="1400" dirty="0" err="1"/>
              <a:t>JavaScript</a:t>
            </a:r>
            <a:r>
              <a:rPr lang="tr-TR" sz="1400" dirty="0"/>
              <a:t> ayrıca bir tarayıcıyı doğrudan bir çerez de ayarlayabilir). Çerez ayarlayan bir JSP, buna benzer görünen başlıklar gönderebilir -</a:t>
            </a:r>
          </a:p>
        </p:txBody>
      </p:sp>
      <p:pic>
        <p:nvPicPr>
          <p:cNvPr id="5" name="Resim 4"/>
          <p:cNvPicPr>
            <a:picLocks noChangeAspect="1"/>
          </p:cNvPicPr>
          <p:nvPr/>
        </p:nvPicPr>
        <p:blipFill>
          <a:blip r:embed="rId2"/>
          <a:stretch>
            <a:fillRect/>
          </a:stretch>
        </p:blipFill>
        <p:spPr>
          <a:xfrm>
            <a:off x="3318596" y="4443412"/>
            <a:ext cx="6219825" cy="1628775"/>
          </a:xfrm>
          <a:prstGeom prst="rect">
            <a:avLst/>
          </a:prstGeom>
        </p:spPr>
      </p:pic>
    </p:spTree>
    <p:extLst>
      <p:ext uri="{BB962C8B-B14F-4D97-AF65-F5344CB8AC3E}">
        <p14:creationId xmlns:p14="http://schemas.microsoft.com/office/powerpoint/2010/main" val="27023050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75340" y="225431"/>
            <a:ext cx="8911687" cy="678271"/>
          </a:xfrm>
        </p:spPr>
        <p:txBody>
          <a:bodyPr>
            <a:normAutofit/>
          </a:bodyPr>
          <a:lstStyle/>
          <a:p>
            <a:r>
              <a:rPr lang="tr-TR" sz="2800" dirty="0"/>
              <a:t>JSP - Çerezlerin Kullanımı</a:t>
            </a:r>
          </a:p>
        </p:txBody>
      </p:sp>
      <p:sp>
        <p:nvSpPr>
          <p:cNvPr id="3" name="Slayt Numarası Yer Tutucusu 2"/>
          <p:cNvSpPr>
            <a:spLocks noGrp="1"/>
          </p:cNvSpPr>
          <p:nvPr>
            <p:ph type="sldNum" sz="quarter" idx="12"/>
          </p:nvPr>
        </p:nvSpPr>
        <p:spPr/>
        <p:txBody>
          <a:bodyPr/>
          <a:lstStyle/>
          <a:p>
            <a:fld id="{CDD15192-AFC3-42C9-A3F5-4AF9E3D87F81}" type="slidenum">
              <a:rPr lang="tr-TR" smtClean="0"/>
              <a:t>24</a:t>
            </a:fld>
            <a:endParaRPr lang="tr-TR"/>
          </a:p>
        </p:txBody>
      </p:sp>
      <p:sp>
        <p:nvSpPr>
          <p:cNvPr id="4" name="İçerik Yer Tutucusu 3"/>
          <p:cNvSpPr>
            <a:spLocks noGrp="1"/>
          </p:cNvSpPr>
          <p:nvPr>
            <p:ph idx="1"/>
          </p:nvPr>
        </p:nvSpPr>
        <p:spPr>
          <a:xfrm>
            <a:off x="2169621" y="706583"/>
            <a:ext cx="9317406" cy="4832916"/>
          </a:xfrm>
        </p:spPr>
        <p:txBody>
          <a:bodyPr>
            <a:normAutofit/>
          </a:bodyPr>
          <a:lstStyle/>
          <a:p>
            <a:r>
              <a:rPr lang="tr-TR" sz="1200" dirty="0"/>
              <a:t>Aşağıdaki tabloda </a:t>
            </a:r>
            <a:r>
              <a:rPr lang="tr-TR" sz="1200" dirty="0" err="1"/>
              <a:t>JSP’de</a:t>
            </a:r>
            <a:r>
              <a:rPr lang="tr-TR" sz="1200" dirty="0"/>
              <a:t> çerezleri işlerken kullanabileceğiniz </a:t>
            </a:r>
            <a:r>
              <a:rPr lang="tr-TR" sz="1200" dirty="0" err="1"/>
              <a:t>Cookie</a:t>
            </a:r>
            <a:r>
              <a:rPr lang="tr-TR" sz="1200" dirty="0"/>
              <a:t> nesnesine ilişkin faydalı yöntemler listelenmiştir -</a:t>
            </a:r>
            <a:endParaRPr lang="tr-TR" sz="1050" dirty="0"/>
          </a:p>
        </p:txBody>
      </p:sp>
      <p:graphicFrame>
        <p:nvGraphicFramePr>
          <p:cNvPr id="6" name="Tablo 5"/>
          <p:cNvGraphicFramePr>
            <a:graphicFrameLocks noGrp="1"/>
          </p:cNvGraphicFramePr>
          <p:nvPr>
            <p:extLst>
              <p:ext uri="{D42A27DB-BD31-4B8C-83A1-F6EECF244321}">
                <p14:modId xmlns:p14="http://schemas.microsoft.com/office/powerpoint/2010/main" val="2746995218"/>
              </p:ext>
            </p:extLst>
          </p:nvPr>
        </p:nvGraphicFramePr>
        <p:xfrm>
          <a:off x="1945178" y="970344"/>
          <a:ext cx="9243753" cy="5943600"/>
        </p:xfrm>
        <a:graphic>
          <a:graphicData uri="http://schemas.openxmlformats.org/drawingml/2006/table">
            <a:tbl>
              <a:tblPr firstRow="1" bandRow="1">
                <a:tableStyleId>{5C22544A-7EE6-4342-B048-85BDC9FD1C3A}</a:tableStyleId>
              </a:tblPr>
              <a:tblGrid>
                <a:gridCol w="667021">
                  <a:extLst>
                    <a:ext uri="{9D8B030D-6E8A-4147-A177-3AD203B41FA5}">
                      <a16:colId xmlns:a16="http://schemas.microsoft.com/office/drawing/2014/main" val="1085634982"/>
                    </a:ext>
                  </a:extLst>
                </a:gridCol>
                <a:gridCol w="4288366">
                  <a:extLst>
                    <a:ext uri="{9D8B030D-6E8A-4147-A177-3AD203B41FA5}">
                      <a16:colId xmlns:a16="http://schemas.microsoft.com/office/drawing/2014/main" val="3739963018"/>
                    </a:ext>
                  </a:extLst>
                </a:gridCol>
                <a:gridCol w="4288366">
                  <a:extLst>
                    <a:ext uri="{9D8B030D-6E8A-4147-A177-3AD203B41FA5}">
                      <a16:colId xmlns:a16="http://schemas.microsoft.com/office/drawing/2014/main" val="3813980142"/>
                    </a:ext>
                  </a:extLst>
                </a:gridCol>
              </a:tblGrid>
              <a:tr h="272746">
                <a:tc>
                  <a:txBody>
                    <a:bodyPr/>
                    <a:lstStyle/>
                    <a:p>
                      <a:pPr fontAlgn="t"/>
                      <a:r>
                        <a:rPr lang="tr-TR" sz="1000" dirty="0" err="1">
                          <a:effectLst/>
                        </a:rPr>
                        <a:t>S.No</a:t>
                      </a:r>
                      <a:r>
                        <a:rPr lang="tr-TR" sz="1000" dirty="0">
                          <a:effectLst/>
                        </a:rPr>
                        <a:t>.</a:t>
                      </a:r>
                    </a:p>
                  </a:txBody>
                  <a:tcPr marL="76200" marR="76200" marT="76200" marB="76200"/>
                </a:tc>
                <a:tc gridSpan="2">
                  <a:txBody>
                    <a:bodyPr/>
                    <a:lstStyle/>
                    <a:p>
                      <a:pPr algn="ctr" fontAlgn="t"/>
                      <a:r>
                        <a:rPr lang="tr-TR" sz="1000" dirty="0">
                          <a:effectLst/>
                        </a:rPr>
                        <a:t>Yöntem ve Açıklama</a:t>
                      </a:r>
                    </a:p>
                  </a:txBody>
                  <a:tcPr marL="76200" marR="76200" marT="76200" marB="76200"/>
                </a:tc>
                <a:tc hMerge="1">
                  <a:txBody>
                    <a:bodyPr/>
                    <a:lstStyle/>
                    <a:p>
                      <a:endParaRPr lang="tr-TR"/>
                    </a:p>
                  </a:txBody>
                  <a:tcPr/>
                </a:tc>
                <a:extLst>
                  <a:ext uri="{0D108BD9-81ED-4DB2-BD59-A6C34878D82A}">
                    <a16:rowId xmlns:a16="http://schemas.microsoft.com/office/drawing/2014/main" val="219693874"/>
                  </a:ext>
                </a:extLst>
              </a:tr>
              <a:tr h="412445">
                <a:tc>
                  <a:txBody>
                    <a:bodyPr/>
                    <a:lstStyle/>
                    <a:p>
                      <a:pPr algn="ctr" fontAlgn="ctr"/>
                      <a:r>
                        <a:rPr lang="tr-TR" sz="1000">
                          <a:effectLst/>
                        </a:rPr>
                        <a:t>1</a:t>
                      </a:r>
                    </a:p>
                  </a:txBody>
                  <a:tcPr marL="76200" marR="76200" marT="76200" marB="76200" anchor="ctr"/>
                </a:tc>
                <a:tc gridSpan="2">
                  <a:txBody>
                    <a:bodyPr/>
                    <a:lstStyle/>
                    <a:p>
                      <a:pPr algn="just" fontAlgn="t"/>
                      <a:r>
                        <a:rPr lang="tr-TR" sz="1000" b="1" dirty="0" err="1">
                          <a:solidFill>
                            <a:srgbClr val="000000"/>
                          </a:solidFill>
                          <a:effectLst/>
                        </a:rPr>
                        <a:t>public</a:t>
                      </a:r>
                      <a:r>
                        <a:rPr lang="tr-TR" sz="1000" b="1" dirty="0">
                          <a:solidFill>
                            <a:srgbClr val="000000"/>
                          </a:solidFill>
                          <a:effectLst/>
                        </a:rPr>
                        <a:t> </a:t>
                      </a:r>
                      <a:r>
                        <a:rPr lang="tr-TR" sz="1000" b="1" dirty="0" err="1">
                          <a:solidFill>
                            <a:srgbClr val="000000"/>
                          </a:solidFill>
                          <a:effectLst/>
                        </a:rPr>
                        <a:t>void</a:t>
                      </a:r>
                      <a:r>
                        <a:rPr lang="tr-TR" sz="1000" b="1" dirty="0">
                          <a:solidFill>
                            <a:srgbClr val="000000"/>
                          </a:solidFill>
                          <a:effectLst/>
                        </a:rPr>
                        <a:t> </a:t>
                      </a:r>
                      <a:r>
                        <a:rPr lang="tr-TR" sz="1000" b="1" dirty="0" err="1">
                          <a:solidFill>
                            <a:srgbClr val="000000"/>
                          </a:solidFill>
                          <a:effectLst/>
                        </a:rPr>
                        <a:t>setDomain</a:t>
                      </a:r>
                      <a:r>
                        <a:rPr lang="tr-TR" sz="1000" b="1" dirty="0">
                          <a:solidFill>
                            <a:srgbClr val="000000"/>
                          </a:solidFill>
                          <a:effectLst/>
                        </a:rPr>
                        <a:t> </a:t>
                      </a:r>
                      <a:r>
                        <a:rPr lang="tr-TR" sz="1000" b="1" dirty="0" smtClean="0">
                          <a:solidFill>
                            <a:srgbClr val="000000"/>
                          </a:solidFill>
                          <a:effectLst/>
                        </a:rPr>
                        <a:t>(</a:t>
                      </a:r>
                      <a:r>
                        <a:rPr lang="tr-TR" sz="1000" b="1" dirty="0" err="1" smtClean="0">
                          <a:solidFill>
                            <a:srgbClr val="000000"/>
                          </a:solidFill>
                          <a:effectLst/>
                        </a:rPr>
                        <a:t>String</a:t>
                      </a:r>
                      <a:r>
                        <a:rPr lang="tr-TR" sz="1000" b="1" dirty="0" smtClean="0">
                          <a:solidFill>
                            <a:srgbClr val="000000"/>
                          </a:solidFill>
                          <a:effectLst/>
                        </a:rPr>
                        <a:t> </a:t>
                      </a:r>
                      <a:r>
                        <a:rPr lang="tr-TR" sz="1000" b="1" dirty="0">
                          <a:solidFill>
                            <a:srgbClr val="000000"/>
                          </a:solidFill>
                          <a:effectLst/>
                        </a:rPr>
                        <a:t>deseni)</a:t>
                      </a:r>
                      <a:endParaRPr lang="tr-TR" sz="1000" dirty="0">
                        <a:solidFill>
                          <a:srgbClr val="000000"/>
                        </a:solidFill>
                        <a:effectLst/>
                      </a:endParaRPr>
                    </a:p>
                    <a:p>
                      <a:pPr algn="just" fontAlgn="t"/>
                      <a:r>
                        <a:rPr lang="tr-TR" sz="1000" dirty="0">
                          <a:solidFill>
                            <a:srgbClr val="000000"/>
                          </a:solidFill>
                          <a:effectLst/>
                        </a:rPr>
                        <a:t>Bu yöntem, çerezin uygulanacağı etki alanını belirler; örneğin, tutorialspoint.com.</a:t>
                      </a:r>
                    </a:p>
                  </a:txBody>
                  <a:tcPr marL="76200" marR="76200" marT="76200" marB="76200"/>
                </a:tc>
                <a:tc hMerge="1">
                  <a:txBody>
                    <a:bodyPr/>
                    <a:lstStyle/>
                    <a:p>
                      <a:endParaRPr lang="tr-TR"/>
                    </a:p>
                  </a:txBody>
                  <a:tcPr/>
                </a:tc>
                <a:extLst>
                  <a:ext uri="{0D108BD9-81ED-4DB2-BD59-A6C34878D82A}">
                    <a16:rowId xmlns:a16="http://schemas.microsoft.com/office/drawing/2014/main" val="284173044"/>
                  </a:ext>
                </a:extLst>
              </a:tr>
              <a:tr h="412445">
                <a:tc>
                  <a:txBody>
                    <a:bodyPr/>
                    <a:lstStyle/>
                    <a:p>
                      <a:pPr algn="ctr" fontAlgn="ctr"/>
                      <a:r>
                        <a:rPr lang="tr-TR" sz="1000">
                          <a:effectLst/>
                        </a:rPr>
                        <a:t>2</a:t>
                      </a:r>
                    </a:p>
                  </a:txBody>
                  <a:tcPr marL="76200" marR="76200" marT="76200" marB="76200" anchor="ctr"/>
                </a:tc>
                <a:tc gridSpan="2">
                  <a:txBody>
                    <a:bodyPr/>
                    <a:lstStyle/>
                    <a:p>
                      <a:pPr algn="just" fontAlgn="t"/>
                      <a:r>
                        <a:rPr lang="tr-TR" sz="1000" b="1" dirty="0" err="1" smtClean="0">
                          <a:solidFill>
                            <a:srgbClr val="000000"/>
                          </a:solidFill>
                          <a:effectLst/>
                        </a:rPr>
                        <a:t>Public</a:t>
                      </a:r>
                      <a:r>
                        <a:rPr lang="tr-TR" sz="1000" b="1" dirty="0" smtClean="0">
                          <a:solidFill>
                            <a:srgbClr val="000000"/>
                          </a:solidFill>
                          <a:effectLst/>
                        </a:rPr>
                        <a:t> </a:t>
                      </a:r>
                      <a:r>
                        <a:rPr lang="tr-TR" sz="1000" b="1" dirty="0" err="1" smtClean="0">
                          <a:solidFill>
                            <a:srgbClr val="000000"/>
                          </a:solidFill>
                          <a:effectLst/>
                        </a:rPr>
                        <a:t>String</a:t>
                      </a:r>
                      <a:r>
                        <a:rPr lang="tr-TR" sz="1000" b="1" dirty="0" smtClean="0">
                          <a:solidFill>
                            <a:srgbClr val="000000"/>
                          </a:solidFill>
                          <a:effectLst/>
                        </a:rPr>
                        <a:t> </a:t>
                      </a:r>
                      <a:r>
                        <a:rPr lang="tr-TR" sz="1000" b="1" dirty="0" err="1">
                          <a:solidFill>
                            <a:srgbClr val="000000"/>
                          </a:solidFill>
                          <a:effectLst/>
                        </a:rPr>
                        <a:t>getDomain</a:t>
                      </a:r>
                      <a:r>
                        <a:rPr lang="tr-TR" sz="1000" b="1" dirty="0">
                          <a:solidFill>
                            <a:srgbClr val="000000"/>
                          </a:solidFill>
                          <a:effectLst/>
                        </a:rPr>
                        <a:t> ()</a:t>
                      </a:r>
                      <a:endParaRPr lang="tr-TR" sz="1000" dirty="0">
                        <a:solidFill>
                          <a:srgbClr val="000000"/>
                        </a:solidFill>
                        <a:effectLst/>
                      </a:endParaRPr>
                    </a:p>
                    <a:p>
                      <a:pPr algn="just" fontAlgn="t"/>
                      <a:r>
                        <a:rPr lang="tr-TR" sz="1000" dirty="0">
                          <a:solidFill>
                            <a:srgbClr val="000000"/>
                          </a:solidFill>
                          <a:effectLst/>
                        </a:rPr>
                        <a:t>Bu yöntem, çerezin uygulandığı etki alanını alır; örneğin, tutorialspoint.com.</a:t>
                      </a:r>
                    </a:p>
                  </a:txBody>
                  <a:tcPr marL="76200" marR="76200" marT="76200" marB="76200"/>
                </a:tc>
                <a:tc hMerge="1">
                  <a:txBody>
                    <a:bodyPr/>
                    <a:lstStyle/>
                    <a:p>
                      <a:endParaRPr lang="tr-TR"/>
                    </a:p>
                  </a:txBody>
                  <a:tcPr/>
                </a:tc>
                <a:extLst>
                  <a:ext uri="{0D108BD9-81ED-4DB2-BD59-A6C34878D82A}">
                    <a16:rowId xmlns:a16="http://schemas.microsoft.com/office/drawing/2014/main" val="1080765952"/>
                  </a:ext>
                </a:extLst>
              </a:tr>
              <a:tr h="552145">
                <a:tc>
                  <a:txBody>
                    <a:bodyPr/>
                    <a:lstStyle/>
                    <a:p>
                      <a:pPr algn="ctr" fontAlgn="ctr"/>
                      <a:r>
                        <a:rPr lang="tr-TR" sz="1000">
                          <a:effectLst/>
                        </a:rPr>
                        <a:t>3</a:t>
                      </a:r>
                    </a:p>
                  </a:txBody>
                  <a:tcPr marL="76200" marR="76200" marT="76200" marB="76200" anchor="ctr"/>
                </a:tc>
                <a:tc gridSpan="2">
                  <a:txBody>
                    <a:bodyPr/>
                    <a:lstStyle/>
                    <a:p>
                      <a:pPr algn="just" fontAlgn="t"/>
                      <a:r>
                        <a:rPr lang="tr-TR" sz="1000" b="1" dirty="0" err="1" smtClean="0">
                          <a:solidFill>
                            <a:srgbClr val="000000"/>
                          </a:solidFill>
                          <a:effectLst/>
                        </a:rPr>
                        <a:t>Public</a:t>
                      </a:r>
                      <a:r>
                        <a:rPr lang="tr-TR" sz="1000" b="1" dirty="0" smtClean="0">
                          <a:solidFill>
                            <a:srgbClr val="000000"/>
                          </a:solidFill>
                          <a:effectLst/>
                        </a:rPr>
                        <a:t> </a:t>
                      </a:r>
                      <a:r>
                        <a:rPr lang="tr-TR" sz="1000" b="1" dirty="0">
                          <a:solidFill>
                            <a:srgbClr val="000000"/>
                          </a:solidFill>
                          <a:effectLst/>
                        </a:rPr>
                        <a:t>geçersiz </a:t>
                      </a:r>
                      <a:r>
                        <a:rPr lang="tr-TR" sz="1000" b="1" dirty="0" err="1">
                          <a:solidFill>
                            <a:srgbClr val="000000"/>
                          </a:solidFill>
                          <a:effectLst/>
                        </a:rPr>
                        <a:t>setMaxAge</a:t>
                      </a:r>
                      <a:r>
                        <a:rPr lang="tr-TR" sz="1000" b="1" dirty="0">
                          <a:solidFill>
                            <a:srgbClr val="000000"/>
                          </a:solidFill>
                          <a:effectLst/>
                        </a:rPr>
                        <a:t> (</a:t>
                      </a:r>
                      <a:r>
                        <a:rPr lang="tr-TR" sz="1000" b="1" dirty="0" err="1">
                          <a:solidFill>
                            <a:srgbClr val="000000"/>
                          </a:solidFill>
                          <a:effectLst/>
                        </a:rPr>
                        <a:t>int</a:t>
                      </a:r>
                      <a:r>
                        <a:rPr lang="tr-TR" sz="1000" b="1" dirty="0">
                          <a:solidFill>
                            <a:srgbClr val="000000"/>
                          </a:solidFill>
                          <a:effectLst/>
                        </a:rPr>
                        <a:t> bitiş)</a:t>
                      </a:r>
                      <a:endParaRPr lang="tr-TR" sz="1000" dirty="0">
                        <a:solidFill>
                          <a:srgbClr val="000000"/>
                        </a:solidFill>
                        <a:effectLst/>
                      </a:endParaRPr>
                    </a:p>
                    <a:p>
                      <a:pPr algn="just" fontAlgn="t"/>
                      <a:r>
                        <a:rPr lang="tr-TR" sz="1000" dirty="0">
                          <a:solidFill>
                            <a:srgbClr val="000000"/>
                          </a:solidFill>
                          <a:effectLst/>
                        </a:rPr>
                        <a:t>Bu yöntem, çerez süresi dolmadan önce (saniye olarak) ne kadar zaman geçmesi gerektiğini belirler. Bunu ayarlamazsanız, çerez yalnızca geçerli oturum için devam eder.</a:t>
                      </a:r>
                    </a:p>
                  </a:txBody>
                  <a:tcPr marL="76200" marR="76200" marT="76200" marB="76200"/>
                </a:tc>
                <a:tc hMerge="1">
                  <a:txBody>
                    <a:bodyPr/>
                    <a:lstStyle/>
                    <a:p>
                      <a:endParaRPr lang="tr-TR"/>
                    </a:p>
                  </a:txBody>
                  <a:tcPr/>
                </a:tc>
                <a:extLst>
                  <a:ext uri="{0D108BD9-81ED-4DB2-BD59-A6C34878D82A}">
                    <a16:rowId xmlns:a16="http://schemas.microsoft.com/office/drawing/2014/main" val="1109712827"/>
                  </a:ext>
                </a:extLst>
              </a:tr>
              <a:tr h="552145">
                <a:tc>
                  <a:txBody>
                    <a:bodyPr/>
                    <a:lstStyle/>
                    <a:p>
                      <a:pPr algn="ctr" fontAlgn="ctr"/>
                      <a:r>
                        <a:rPr lang="tr-TR" sz="1000">
                          <a:effectLst/>
                        </a:rPr>
                        <a:t>4</a:t>
                      </a:r>
                    </a:p>
                  </a:txBody>
                  <a:tcPr marL="76200" marR="76200" marT="76200" marB="76200" anchor="ctr"/>
                </a:tc>
                <a:tc gridSpan="2">
                  <a:txBody>
                    <a:bodyPr/>
                    <a:lstStyle/>
                    <a:p>
                      <a:pPr algn="just" fontAlgn="t"/>
                      <a:r>
                        <a:rPr lang="tr-TR" sz="1000" b="1" dirty="0" err="1" smtClean="0">
                          <a:solidFill>
                            <a:srgbClr val="000000"/>
                          </a:solidFill>
                          <a:effectLst/>
                        </a:rPr>
                        <a:t>Public</a:t>
                      </a:r>
                      <a:r>
                        <a:rPr lang="tr-TR" sz="1000" b="1" dirty="0" smtClean="0">
                          <a:solidFill>
                            <a:srgbClr val="000000"/>
                          </a:solidFill>
                          <a:effectLst/>
                        </a:rPr>
                        <a:t> </a:t>
                      </a:r>
                      <a:r>
                        <a:rPr lang="tr-TR" sz="1000" b="1" dirty="0" err="1">
                          <a:solidFill>
                            <a:srgbClr val="000000"/>
                          </a:solidFill>
                          <a:effectLst/>
                        </a:rPr>
                        <a:t>int</a:t>
                      </a:r>
                      <a:r>
                        <a:rPr lang="tr-TR" sz="1000" b="1" dirty="0">
                          <a:solidFill>
                            <a:srgbClr val="000000"/>
                          </a:solidFill>
                          <a:effectLst/>
                        </a:rPr>
                        <a:t> </a:t>
                      </a:r>
                      <a:r>
                        <a:rPr lang="tr-TR" sz="1000" b="1" dirty="0" err="1">
                          <a:solidFill>
                            <a:srgbClr val="000000"/>
                          </a:solidFill>
                          <a:effectLst/>
                        </a:rPr>
                        <a:t>getMaxAge</a:t>
                      </a:r>
                      <a:r>
                        <a:rPr lang="tr-TR" sz="1000" b="1" dirty="0">
                          <a:solidFill>
                            <a:srgbClr val="000000"/>
                          </a:solidFill>
                          <a:effectLst/>
                        </a:rPr>
                        <a:t> ()</a:t>
                      </a:r>
                      <a:endParaRPr lang="tr-TR" sz="1000" dirty="0">
                        <a:solidFill>
                          <a:srgbClr val="000000"/>
                        </a:solidFill>
                        <a:effectLst/>
                      </a:endParaRPr>
                    </a:p>
                    <a:p>
                      <a:pPr algn="just" fontAlgn="t"/>
                      <a:r>
                        <a:rPr lang="tr-TR" sz="1000" dirty="0">
                          <a:solidFill>
                            <a:srgbClr val="000000"/>
                          </a:solidFill>
                          <a:effectLst/>
                        </a:rPr>
                        <a:t>Bu yöntem, saniye cinsinden belirtilen çerezin maksimum yaşını döndürür, Varsayılan olarak, çerezin tarayıcı kapanana kadar devam edeceğini belirten </a:t>
                      </a:r>
                      <a:r>
                        <a:rPr lang="tr-TR" sz="1000" b="1" dirty="0">
                          <a:solidFill>
                            <a:srgbClr val="000000"/>
                          </a:solidFill>
                          <a:effectLst/>
                        </a:rPr>
                        <a:t>-1</a:t>
                      </a:r>
                      <a:r>
                        <a:rPr lang="tr-TR" sz="1000" dirty="0">
                          <a:solidFill>
                            <a:srgbClr val="000000"/>
                          </a:solidFill>
                          <a:effectLst/>
                        </a:rPr>
                        <a:t> .</a:t>
                      </a:r>
                    </a:p>
                  </a:txBody>
                  <a:tcPr marL="76200" marR="76200" marT="76200" marB="76200"/>
                </a:tc>
                <a:tc hMerge="1">
                  <a:txBody>
                    <a:bodyPr/>
                    <a:lstStyle/>
                    <a:p>
                      <a:endParaRPr lang="tr-TR"/>
                    </a:p>
                  </a:txBody>
                  <a:tcPr/>
                </a:tc>
                <a:extLst>
                  <a:ext uri="{0D108BD9-81ED-4DB2-BD59-A6C34878D82A}">
                    <a16:rowId xmlns:a16="http://schemas.microsoft.com/office/drawing/2014/main" val="470644720"/>
                  </a:ext>
                </a:extLst>
              </a:tr>
              <a:tr h="412445">
                <a:tc>
                  <a:txBody>
                    <a:bodyPr/>
                    <a:lstStyle/>
                    <a:p>
                      <a:pPr algn="ctr" fontAlgn="ctr"/>
                      <a:r>
                        <a:rPr lang="tr-TR" sz="1000">
                          <a:effectLst/>
                        </a:rPr>
                        <a:t>5</a:t>
                      </a:r>
                    </a:p>
                  </a:txBody>
                  <a:tcPr marL="76200" marR="76200" marT="76200" marB="76200" anchor="ctr"/>
                </a:tc>
                <a:tc gridSpan="2">
                  <a:txBody>
                    <a:bodyPr/>
                    <a:lstStyle/>
                    <a:p>
                      <a:pPr algn="just" fontAlgn="t"/>
                      <a:r>
                        <a:rPr lang="tr-TR" sz="1000" b="1" dirty="0" err="1" smtClean="0">
                          <a:solidFill>
                            <a:srgbClr val="000000"/>
                          </a:solidFill>
                          <a:effectLst/>
                        </a:rPr>
                        <a:t>Public</a:t>
                      </a:r>
                      <a:r>
                        <a:rPr lang="tr-TR" sz="1000" b="1" dirty="0" smtClean="0">
                          <a:solidFill>
                            <a:srgbClr val="000000"/>
                          </a:solidFill>
                          <a:effectLst/>
                        </a:rPr>
                        <a:t> </a:t>
                      </a:r>
                      <a:r>
                        <a:rPr lang="tr-TR" sz="1000" b="1" dirty="0" err="1" smtClean="0">
                          <a:solidFill>
                            <a:srgbClr val="000000"/>
                          </a:solidFill>
                          <a:effectLst/>
                        </a:rPr>
                        <a:t>String</a:t>
                      </a:r>
                      <a:r>
                        <a:rPr lang="tr-TR" sz="1000" b="1" dirty="0" smtClean="0">
                          <a:solidFill>
                            <a:srgbClr val="000000"/>
                          </a:solidFill>
                          <a:effectLst/>
                        </a:rPr>
                        <a:t> </a:t>
                      </a:r>
                      <a:r>
                        <a:rPr lang="tr-TR" sz="1000" b="1" dirty="0" err="1">
                          <a:solidFill>
                            <a:srgbClr val="000000"/>
                          </a:solidFill>
                          <a:effectLst/>
                        </a:rPr>
                        <a:t>getName</a:t>
                      </a:r>
                      <a:r>
                        <a:rPr lang="tr-TR" sz="1000" b="1" dirty="0">
                          <a:solidFill>
                            <a:srgbClr val="000000"/>
                          </a:solidFill>
                          <a:effectLst/>
                        </a:rPr>
                        <a:t> ()</a:t>
                      </a:r>
                      <a:endParaRPr lang="tr-TR" sz="1000" dirty="0">
                        <a:solidFill>
                          <a:srgbClr val="000000"/>
                        </a:solidFill>
                        <a:effectLst/>
                      </a:endParaRPr>
                    </a:p>
                    <a:p>
                      <a:pPr algn="just" fontAlgn="t"/>
                      <a:r>
                        <a:rPr lang="tr-TR" sz="1000" dirty="0">
                          <a:solidFill>
                            <a:srgbClr val="000000"/>
                          </a:solidFill>
                          <a:effectLst/>
                        </a:rPr>
                        <a:t>Bu yöntem, çerezin adını döndürür. Oluşturulduktan sonra isim değiştirilemez.</a:t>
                      </a:r>
                    </a:p>
                  </a:txBody>
                  <a:tcPr marL="76200" marR="76200" marT="76200" marB="76200"/>
                </a:tc>
                <a:tc hMerge="1">
                  <a:txBody>
                    <a:bodyPr/>
                    <a:lstStyle/>
                    <a:p>
                      <a:endParaRPr lang="tr-TR"/>
                    </a:p>
                  </a:txBody>
                  <a:tcPr/>
                </a:tc>
                <a:extLst>
                  <a:ext uri="{0D108BD9-81ED-4DB2-BD59-A6C34878D82A}">
                    <a16:rowId xmlns:a16="http://schemas.microsoft.com/office/drawing/2014/main" val="4172344323"/>
                  </a:ext>
                </a:extLst>
              </a:tr>
              <a:tr h="412445">
                <a:tc>
                  <a:txBody>
                    <a:bodyPr/>
                    <a:lstStyle/>
                    <a:p>
                      <a:pPr algn="ctr" fontAlgn="ctr"/>
                      <a:r>
                        <a:rPr lang="tr-TR" sz="1000">
                          <a:effectLst/>
                        </a:rPr>
                        <a:t>6</a:t>
                      </a:r>
                    </a:p>
                  </a:txBody>
                  <a:tcPr marL="76200" marR="76200" marT="76200" marB="76200" anchor="ctr"/>
                </a:tc>
                <a:tc gridSpan="2">
                  <a:txBody>
                    <a:bodyPr/>
                    <a:lstStyle/>
                    <a:p>
                      <a:pPr algn="just" fontAlgn="t"/>
                      <a:r>
                        <a:rPr lang="tr-TR" sz="1000" b="1" dirty="0" err="1">
                          <a:solidFill>
                            <a:srgbClr val="000000"/>
                          </a:solidFill>
                          <a:effectLst/>
                        </a:rPr>
                        <a:t>public</a:t>
                      </a:r>
                      <a:r>
                        <a:rPr lang="tr-TR" sz="1000" b="1" dirty="0">
                          <a:solidFill>
                            <a:srgbClr val="000000"/>
                          </a:solidFill>
                          <a:effectLst/>
                        </a:rPr>
                        <a:t> </a:t>
                      </a:r>
                      <a:r>
                        <a:rPr lang="tr-TR" sz="1000" b="1" dirty="0" err="1">
                          <a:solidFill>
                            <a:srgbClr val="000000"/>
                          </a:solidFill>
                          <a:effectLst/>
                        </a:rPr>
                        <a:t>void</a:t>
                      </a:r>
                      <a:r>
                        <a:rPr lang="tr-TR" sz="1000" b="1" dirty="0">
                          <a:solidFill>
                            <a:srgbClr val="000000"/>
                          </a:solidFill>
                          <a:effectLst/>
                        </a:rPr>
                        <a:t> </a:t>
                      </a:r>
                      <a:r>
                        <a:rPr lang="tr-TR" sz="1000" b="1" dirty="0" err="1">
                          <a:solidFill>
                            <a:srgbClr val="000000"/>
                          </a:solidFill>
                          <a:effectLst/>
                        </a:rPr>
                        <a:t>setValue</a:t>
                      </a:r>
                      <a:r>
                        <a:rPr lang="tr-TR" sz="1000" b="1" dirty="0">
                          <a:solidFill>
                            <a:srgbClr val="000000"/>
                          </a:solidFill>
                          <a:effectLst/>
                        </a:rPr>
                        <a:t> </a:t>
                      </a:r>
                      <a:r>
                        <a:rPr lang="tr-TR" sz="1000" b="1" dirty="0" smtClean="0">
                          <a:solidFill>
                            <a:srgbClr val="000000"/>
                          </a:solidFill>
                          <a:effectLst/>
                        </a:rPr>
                        <a:t>(</a:t>
                      </a:r>
                      <a:r>
                        <a:rPr lang="tr-TR" sz="1000" b="1" dirty="0" err="1" smtClean="0">
                          <a:solidFill>
                            <a:srgbClr val="000000"/>
                          </a:solidFill>
                          <a:effectLst/>
                        </a:rPr>
                        <a:t>String</a:t>
                      </a:r>
                      <a:r>
                        <a:rPr lang="tr-TR" sz="1000" b="1" dirty="0" smtClean="0">
                          <a:solidFill>
                            <a:srgbClr val="000000"/>
                          </a:solidFill>
                          <a:effectLst/>
                        </a:rPr>
                        <a:t> </a:t>
                      </a:r>
                      <a:r>
                        <a:rPr lang="tr-TR" sz="1000" b="1" dirty="0" err="1">
                          <a:solidFill>
                            <a:srgbClr val="000000"/>
                          </a:solidFill>
                          <a:effectLst/>
                        </a:rPr>
                        <a:t>newValue</a:t>
                      </a:r>
                      <a:r>
                        <a:rPr lang="tr-TR" sz="1000" b="1" dirty="0">
                          <a:solidFill>
                            <a:srgbClr val="000000"/>
                          </a:solidFill>
                          <a:effectLst/>
                        </a:rPr>
                        <a:t>)</a:t>
                      </a:r>
                      <a:endParaRPr lang="tr-TR" sz="1000" dirty="0">
                        <a:solidFill>
                          <a:srgbClr val="000000"/>
                        </a:solidFill>
                        <a:effectLst/>
                      </a:endParaRPr>
                    </a:p>
                    <a:p>
                      <a:pPr algn="just" fontAlgn="t"/>
                      <a:r>
                        <a:rPr lang="tr-TR" sz="1000" dirty="0">
                          <a:solidFill>
                            <a:srgbClr val="000000"/>
                          </a:solidFill>
                          <a:effectLst/>
                        </a:rPr>
                        <a:t>Bu yöntem, çerezle ilişkili değeri ayarlar.</a:t>
                      </a:r>
                    </a:p>
                  </a:txBody>
                  <a:tcPr marL="76200" marR="76200" marT="76200" marB="76200"/>
                </a:tc>
                <a:tc hMerge="1">
                  <a:txBody>
                    <a:bodyPr/>
                    <a:lstStyle/>
                    <a:p>
                      <a:endParaRPr lang="tr-TR"/>
                    </a:p>
                  </a:txBody>
                  <a:tcPr/>
                </a:tc>
                <a:extLst>
                  <a:ext uri="{0D108BD9-81ED-4DB2-BD59-A6C34878D82A}">
                    <a16:rowId xmlns:a16="http://schemas.microsoft.com/office/drawing/2014/main" val="1945501340"/>
                  </a:ext>
                </a:extLst>
              </a:tr>
              <a:tr h="426797">
                <a:tc>
                  <a:txBody>
                    <a:bodyPr/>
                    <a:lstStyle/>
                    <a:p>
                      <a:pPr algn="ctr" fontAlgn="ctr"/>
                      <a:r>
                        <a:rPr lang="tr-TR" sz="1000">
                          <a:effectLst/>
                        </a:rPr>
                        <a:t>7</a:t>
                      </a:r>
                    </a:p>
                  </a:txBody>
                  <a:tcPr marL="76200" marR="76200" marT="76200" marB="76200" anchor="ctr"/>
                </a:tc>
                <a:tc>
                  <a:txBody>
                    <a:bodyPr/>
                    <a:lstStyle/>
                    <a:p>
                      <a:pPr algn="just" fontAlgn="t"/>
                      <a:r>
                        <a:rPr lang="tr-TR" sz="1000" b="1" dirty="0" err="1" smtClean="0">
                          <a:solidFill>
                            <a:srgbClr val="000000"/>
                          </a:solidFill>
                          <a:effectLst/>
                        </a:rPr>
                        <a:t>Public</a:t>
                      </a:r>
                      <a:r>
                        <a:rPr lang="tr-TR" sz="1000" b="1" dirty="0" smtClean="0">
                          <a:solidFill>
                            <a:srgbClr val="000000"/>
                          </a:solidFill>
                          <a:effectLst/>
                        </a:rPr>
                        <a:t> </a:t>
                      </a:r>
                      <a:r>
                        <a:rPr lang="tr-TR" sz="1000" b="1" dirty="0" err="1" smtClean="0">
                          <a:solidFill>
                            <a:srgbClr val="000000"/>
                          </a:solidFill>
                          <a:effectLst/>
                        </a:rPr>
                        <a:t>String</a:t>
                      </a:r>
                      <a:r>
                        <a:rPr lang="tr-TR" sz="1000" b="1" dirty="0" smtClean="0">
                          <a:solidFill>
                            <a:srgbClr val="000000"/>
                          </a:solidFill>
                          <a:effectLst/>
                        </a:rPr>
                        <a:t> </a:t>
                      </a:r>
                      <a:r>
                        <a:rPr lang="tr-TR" sz="1000" b="1" dirty="0" err="1">
                          <a:solidFill>
                            <a:srgbClr val="000000"/>
                          </a:solidFill>
                          <a:effectLst/>
                        </a:rPr>
                        <a:t>getValue</a:t>
                      </a:r>
                      <a:r>
                        <a:rPr lang="tr-TR" sz="1000" b="1" dirty="0">
                          <a:solidFill>
                            <a:srgbClr val="000000"/>
                          </a:solidFill>
                          <a:effectLst/>
                        </a:rPr>
                        <a:t> ()</a:t>
                      </a:r>
                      <a:endParaRPr lang="tr-TR" sz="1000" dirty="0">
                        <a:solidFill>
                          <a:srgbClr val="000000"/>
                        </a:solidFill>
                        <a:effectLst/>
                      </a:endParaRPr>
                    </a:p>
                    <a:p>
                      <a:pPr algn="just" fontAlgn="t"/>
                      <a:r>
                        <a:rPr lang="tr-TR" sz="1000" dirty="0">
                          <a:solidFill>
                            <a:srgbClr val="000000"/>
                          </a:solidFill>
                          <a:effectLst/>
                        </a:rPr>
                        <a:t>Bu yöntem, çerezle ilişkili değeri alır.</a:t>
                      </a:r>
                    </a:p>
                  </a:txBody>
                  <a:tcPr marL="76200" marR="76200" marT="76200" marB="76200"/>
                </a:tc>
                <a:tc>
                  <a:txBody>
                    <a:bodyPr/>
                    <a:lstStyle/>
                    <a:p>
                      <a:pPr algn="just" fontAlgn="t"/>
                      <a:r>
                        <a:rPr lang="tr-TR" sz="1000" b="1" dirty="0" err="1" smtClean="0">
                          <a:solidFill>
                            <a:srgbClr val="000000"/>
                          </a:solidFill>
                          <a:effectLst/>
                        </a:rPr>
                        <a:t>Public</a:t>
                      </a:r>
                      <a:r>
                        <a:rPr lang="tr-TR" sz="1000" b="1" dirty="0" smtClean="0">
                          <a:solidFill>
                            <a:srgbClr val="000000"/>
                          </a:solidFill>
                          <a:effectLst/>
                        </a:rPr>
                        <a:t> </a:t>
                      </a:r>
                      <a:r>
                        <a:rPr lang="tr-TR" sz="1000" b="1" dirty="0" err="1" smtClean="0">
                          <a:solidFill>
                            <a:srgbClr val="000000"/>
                          </a:solidFill>
                          <a:effectLst/>
                        </a:rPr>
                        <a:t>String</a:t>
                      </a:r>
                      <a:r>
                        <a:rPr lang="tr-TR" sz="1000" b="1" dirty="0" smtClean="0">
                          <a:solidFill>
                            <a:srgbClr val="000000"/>
                          </a:solidFill>
                          <a:effectLst/>
                        </a:rPr>
                        <a:t> </a:t>
                      </a:r>
                      <a:r>
                        <a:rPr lang="tr-TR" sz="1000" b="1" dirty="0" err="1" smtClean="0">
                          <a:solidFill>
                            <a:srgbClr val="000000"/>
                          </a:solidFill>
                          <a:effectLst/>
                        </a:rPr>
                        <a:t>getPath</a:t>
                      </a:r>
                      <a:r>
                        <a:rPr lang="tr-TR" sz="1000" b="1" dirty="0" smtClean="0">
                          <a:solidFill>
                            <a:srgbClr val="000000"/>
                          </a:solidFill>
                          <a:effectLst/>
                        </a:rPr>
                        <a:t> ()</a:t>
                      </a:r>
                      <a:endParaRPr lang="tr-TR" sz="1000" dirty="0" smtClean="0">
                        <a:solidFill>
                          <a:srgbClr val="000000"/>
                        </a:solidFill>
                        <a:effectLst/>
                      </a:endParaRPr>
                    </a:p>
                    <a:p>
                      <a:pPr algn="just" fontAlgn="t"/>
                      <a:r>
                        <a:rPr lang="tr-TR" sz="1000" dirty="0" smtClean="0">
                          <a:solidFill>
                            <a:srgbClr val="000000"/>
                          </a:solidFill>
                          <a:effectLst/>
                        </a:rPr>
                        <a:t>Bu yöntem, bu çerezin uygulandığı yolu alır.</a:t>
                      </a:r>
                    </a:p>
                  </a:txBody>
                  <a:tcPr marL="76200" marR="76200" marT="76200" marB="76200"/>
                </a:tc>
                <a:extLst>
                  <a:ext uri="{0D108BD9-81ED-4DB2-BD59-A6C34878D82A}">
                    <a16:rowId xmlns:a16="http://schemas.microsoft.com/office/drawing/2014/main" val="2939461418"/>
                  </a:ext>
                </a:extLst>
              </a:tr>
              <a:tr h="552145">
                <a:tc>
                  <a:txBody>
                    <a:bodyPr/>
                    <a:lstStyle/>
                    <a:p>
                      <a:pPr algn="ctr" fontAlgn="ctr"/>
                      <a:r>
                        <a:rPr lang="tr-TR" sz="1000">
                          <a:effectLst/>
                        </a:rPr>
                        <a:t>8</a:t>
                      </a:r>
                    </a:p>
                  </a:txBody>
                  <a:tcPr marL="76200" marR="76200" marT="76200" marB="76200" anchor="ctr"/>
                </a:tc>
                <a:tc gridSpan="2">
                  <a:txBody>
                    <a:bodyPr/>
                    <a:lstStyle/>
                    <a:p>
                      <a:pPr algn="just" fontAlgn="t"/>
                      <a:r>
                        <a:rPr lang="tr-TR" sz="1000" b="1" dirty="0" err="1">
                          <a:solidFill>
                            <a:srgbClr val="000000"/>
                          </a:solidFill>
                          <a:effectLst/>
                        </a:rPr>
                        <a:t>public</a:t>
                      </a:r>
                      <a:r>
                        <a:rPr lang="tr-TR" sz="1000" b="1" dirty="0">
                          <a:solidFill>
                            <a:srgbClr val="000000"/>
                          </a:solidFill>
                          <a:effectLst/>
                        </a:rPr>
                        <a:t> </a:t>
                      </a:r>
                      <a:r>
                        <a:rPr lang="tr-TR" sz="1000" b="1" dirty="0" err="1">
                          <a:solidFill>
                            <a:srgbClr val="000000"/>
                          </a:solidFill>
                          <a:effectLst/>
                        </a:rPr>
                        <a:t>void</a:t>
                      </a:r>
                      <a:r>
                        <a:rPr lang="tr-TR" sz="1000" b="1" dirty="0">
                          <a:solidFill>
                            <a:srgbClr val="000000"/>
                          </a:solidFill>
                          <a:effectLst/>
                        </a:rPr>
                        <a:t> </a:t>
                      </a:r>
                      <a:r>
                        <a:rPr lang="tr-TR" sz="1000" b="1" dirty="0" err="1">
                          <a:solidFill>
                            <a:srgbClr val="000000"/>
                          </a:solidFill>
                          <a:effectLst/>
                        </a:rPr>
                        <a:t>setPath</a:t>
                      </a:r>
                      <a:r>
                        <a:rPr lang="tr-TR" sz="1000" b="1" dirty="0">
                          <a:solidFill>
                            <a:srgbClr val="000000"/>
                          </a:solidFill>
                          <a:effectLst/>
                        </a:rPr>
                        <a:t> </a:t>
                      </a:r>
                      <a:r>
                        <a:rPr lang="tr-TR" sz="1000" b="1" dirty="0" smtClean="0">
                          <a:solidFill>
                            <a:srgbClr val="000000"/>
                          </a:solidFill>
                          <a:effectLst/>
                        </a:rPr>
                        <a:t>(</a:t>
                      </a:r>
                      <a:r>
                        <a:rPr lang="tr-TR" sz="1000" b="1" dirty="0" err="1" smtClean="0">
                          <a:solidFill>
                            <a:srgbClr val="000000"/>
                          </a:solidFill>
                          <a:effectLst/>
                        </a:rPr>
                        <a:t>String</a:t>
                      </a:r>
                      <a:r>
                        <a:rPr lang="tr-TR" sz="1000" b="1" dirty="0" smtClean="0">
                          <a:solidFill>
                            <a:srgbClr val="000000"/>
                          </a:solidFill>
                          <a:effectLst/>
                        </a:rPr>
                        <a:t> </a:t>
                      </a:r>
                      <a:r>
                        <a:rPr lang="tr-TR" sz="1000" b="1" dirty="0" err="1">
                          <a:solidFill>
                            <a:srgbClr val="000000"/>
                          </a:solidFill>
                          <a:effectLst/>
                        </a:rPr>
                        <a:t>uri</a:t>
                      </a:r>
                      <a:r>
                        <a:rPr lang="tr-TR" sz="1000" b="1" dirty="0">
                          <a:solidFill>
                            <a:srgbClr val="000000"/>
                          </a:solidFill>
                          <a:effectLst/>
                        </a:rPr>
                        <a:t>)</a:t>
                      </a:r>
                      <a:endParaRPr lang="tr-TR" sz="1000" dirty="0">
                        <a:solidFill>
                          <a:srgbClr val="000000"/>
                        </a:solidFill>
                        <a:effectLst/>
                      </a:endParaRPr>
                    </a:p>
                    <a:p>
                      <a:pPr algn="just" fontAlgn="t"/>
                      <a:r>
                        <a:rPr lang="tr-TR" sz="1000" dirty="0">
                          <a:solidFill>
                            <a:srgbClr val="000000"/>
                          </a:solidFill>
                          <a:effectLst/>
                        </a:rPr>
                        <a:t>Bu yöntem, bu çerezin uygulanacağı yolu belirler. Yol belirtmezseniz, çerez geçerli sayfa ile aynı dizindeki tüm alt dizinler için tüm URL'ler için döndürülür.</a:t>
                      </a:r>
                    </a:p>
                  </a:txBody>
                  <a:tcPr marL="76200" marR="76200" marT="76200" marB="76200"/>
                </a:tc>
                <a:tc hMerge="1">
                  <a:txBody>
                    <a:bodyPr/>
                    <a:lstStyle/>
                    <a:p>
                      <a:endParaRPr lang="tr-TR"/>
                    </a:p>
                  </a:txBody>
                  <a:tcPr/>
                </a:tc>
                <a:extLst>
                  <a:ext uri="{0D108BD9-81ED-4DB2-BD59-A6C34878D82A}">
                    <a16:rowId xmlns:a16="http://schemas.microsoft.com/office/drawing/2014/main" val="903635931"/>
                  </a:ext>
                </a:extLst>
              </a:tr>
              <a:tr h="552145">
                <a:tc>
                  <a:txBody>
                    <a:bodyPr/>
                    <a:lstStyle/>
                    <a:p>
                      <a:pPr algn="ctr" fontAlgn="ctr"/>
                      <a:r>
                        <a:rPr lang="tr-TR" sz="1000" dirty="0">
                          <a:effectLst/>
                        </a:rPr>
                        <a:t>10</a:t>
                      </a:r>
                    </a:p>
                  </a:txBody>
                  <a:tcPr marL="76200" marR="76200" marT="76200" marB="76200" anchor="ctr"/>
                </a:tc>
                <a:tc gridSpan="2">
                  <a:txBody>
                    <a:bodyPr/>
                    <a:lstStyle/>
                    <a:p>
                      <a:pPr algn="just" fontAlgn="t"/>
                      <a:r>
                        <a:rPr lang="tr-TR" sz="1000" b="1">
                          <a:solidFill>
                            <a:srgbClr val="000000"/>
                          </a:solidFill>
                          <a:effectLst/>
                        </a:rPr>
                        <a:t>public void setSecure (boolean bayrağı)</a:t>
                      </a:r>
                      <a:endParaRPr lang="tr-TR" sz="1000">
                        <a:solidFill>
                          <a:srgbClr val="000000"/>
                        </a:solidFill>
                        <a:effectLst/>
                      </a:endParaRPr>
                    </a:p>
                    <a:p>
                      <a:pPr algn="just" fontAlgn="t"/>
                      <a:r>
                        <a:rPr lang="tr-TR" sz="1000">
                          <a:solidFill>
                            <a:srgbClr val="000000"/>
                          </a:solidFill>
                          <a:effectLst/>
                        </a:rPr>
                        <a:t>Bu yöntem, çerezin yalnızca şifreli (yani, SSL) bağlantılar üzerinden gönderilmesi gerekip gerekmediğini gösteren boolean değerini ayarlar.</a:t>
                      </a:r>
                    </a:p>
                  </a:txBody>
                  <a:tcPr marL="76200" marR="76200" marT="76200" marB="76200"/>
                </a:tc>
                <a:tc hMerge="1">
                  <a:txBody>
                    <a:bodyPr/>
                    <a:lstStyle/>
                    <a:p>
                      <a:endParaRPr lang="tr-TR"/>
                    </a:p>
                  </a:txBody>
                  <a:tcPr/>
                </a:tc>
                <a:extLst>
                  <a:ext uri="{0D108BD9-81ED-4DB2-BD59-A6C34878D82A}">
                    <a16:rowId xmlns:a16="http://schemas.microsoft.com/office/drawing/2014/main" val="3109833943"/>
                  </a:ext>
                </a:extLst>
              </a:tr>
              <a:tr h="342374">
                <a:tc>
                  <a:txBody>
                    <a:bodyPr/>
                    <a:lstStyle/>
                    <a:p>
                      <a:pPr algn="ctr" fontAlgn="ctr"/>
                      <a:r>
                        <a:rPr lang="tr-TR" sz="1000">
                          <a:effectLst/>
                        </a:rPr>
                        <a:t>11</a:t>
                      </a:r>
                    </a:p>
                  </a:txBody>
                  <a:tcPr marL="76200" marR="76200" marT="76200" marB="76200" anchor="ctr"/>
                </a:tc>
                <a:tc gridSpan="2">
                  <a:txBody>
                    <a:bodyPr/>
                    <a:lstStyle/>
                    <a:p>
                      <a:pPr algn="just" fontAlgn="t"/>
                      <a:r>
                        <a:rPr lang="tr-TR" sz="1000" b="1" dirty="0" err="1">
                          <a:solidFill>
                            <a:srgbClr val="000000"/>
                          </a:solidFill>
                          <a:effectLst/>
                        </a:rPr>
                        <a:t>public</a:t>
                      </a:r>
                      <a:r>
                        <a:rPr lang="tr-TR" sz="1000" b="1" dirty="0">
                          <a:solidFill>
                            <a:srgbClr val="000000"/>
                          </a:solidFill>
                          <a:effectLst/>
                        </a:rPr>
                        <a:t> </a:t>
                      </a:r>
                      <a:r>
                        <a:rPr lang="tr-TR" sz="1000" b="1" dirty="0" err="1">
                          <a:solidFill>
                            <a:srgbClr val="000000"/>
                          </a:solidFill>
                          <a:effectLst/>
                        </a:rPr>
                        <a:t>void</a:t>
                      </a:r>
                      <a:r>
                        <a:rPr lang="tr-TR" sz="1000" b="1" dirty="0">
                          <a:solidFill>
                            <a:srgbClr val="000000"/>
                          </a:solidFill>
                          <a:effectLst/>
                        </a:rPr>
                        <a:t> </a:t>
                      </a:r>
                      <a:r>
                        <a:rPr lang="tr-TR" sz="1000" b="1" dirty="0" err="1">
                          <a:solidFill>
                            <a:srgbClr val="000000"/>
                          </a:solidFill>
                          <a:effectLst/>
                        </a:rPr>
                        <a:t>setComment</a:t>
                      </a:r>
                      <a:r>
                        <a:rPr lang="tr-TR" sz="1000" b="1" dirty="0">
                          <a:solidFill>
                            <a:srgbClr val="000000"/>
                          </a:solidFill>
                          <a:effectLst/>
                        </a:rPr>
                        <a:t> </a:t>
                      </a:r>
                      <a:r>
                        <a:rPr lang="tr-TR" sz="1000" b="1" dirty="0" smtClean="0">
                          <a:solidFill>
                            <a:srgbClr val="000000"/>
                          </a:solidFill>
                          <a:effectLst/>
                        </a:rPr>
                        <a:t>(</a:t>
                      </a:r>
                      <a:r>
                        <a:rPr lang="tr-TR" sz="1000" b="1" dirty="0" err="1" smtClean="0">
                          <a:solidFill>
                            <a:srgbClr val="000000"/>
                          </a:solidFill>
                          <a:effectLst/>
                        </a:rPr>
                        <a:t>String</a:t>
                      </a:r>
                      <a:r>
                        <a:rPr lang="tr-TR" sz="1000" b="1" dirty="0" smtClean="0">
                          <a:solidFill>
                            <a:srgbClr val="000000"/>
                          </a:solidFill>
                          <a:effectLst/>
                        </a:rPr>
                        <a:t> </a:t>
                      </a:r>
                      <a:r>
                        <a:rPr lang="tr-TR" sz="1000" b="1" dirty="0">
                          <a:solidFill>
                            <a:srgbClr val="000000"/>
                          </a:solidFill>
                          <a:effectLst/>
                        </a:rPr>
                        <a:t>amacı)</a:t>
                      </a:r>
                      <a:endParaRPr lang="tr-TR" sz="1000" dirty="0">
                        <a:solidFill>
                          <a:srgbClr val="000000"/>
                        </a:solidFill>
                        <a:effectLst/>
                      </a:endParaRPr>
                    </a:p>
                    <a:p>
                      <a:pPr algn="just" fontAlgn="t"/>
                      <a:r>
                        <a:rPr lang="tr-TR" sz="1000" dirty="0">
                          <a:solidFill>
                            <a:srgbClr val="000000"/>
                          </a:solidFill>
                          <a:effectLst/>
                        </a:rPr>
                        <a:t>Bu yöntem, bir çerezin amacını açıklayan bir yorumu belirtir. Tarayıcı çerezi kullanıcıya sunarsa yorum faydalıdır.</a:t>
                      </a:r>
                    </a:p>
                  </a:txBody>
                  <a:tcPr marL="76200" marR="76200" marT="76200" marB="76200"/>
                </a:tc>
                <a:tc hMerge="1">
                  <a:txBody>
                    <a:bodyPr/>
                    <a:lstStyle/>
                    <a:p>
                      <a:endParaRPr lang="tr-TR"/>
                    </a:p>
                  </a:txBody>
                  <a:tcPr/>
                </a:tc>
                <a:extLst>
                  <a:ext uri="{0D108BD9-81ED-4DB2-BD59-A6C34878D82A}">
                    <a16:rowId xmlns:a16="http://schemas.microsoft.com/office/drawing/2014/main" val="4112800423"/>
                  </a:ext>
                </a:extLst>
              </a:tr>
              <a:tr h="412445">
                <a:tc>
                  <a:txBody>
                    <a:bodyPr/>
                    <a:lstStyle/>
                    <a:p>
                      <a:pPr algn="ctr" fontAlgn="ctr"/>
                      <a:r>
                        <a:rPr lang="tr-TR" sz="1000">
                          <a:effectLst/>
                        </a:rPr>
                        <a:t>12</a:t>
                      </a:r>
                    </a:p>
                  </a:txBody>
                  <a:tcPr marL="76200" marR="76200" marT="76200" marB="76200" anchor="ctr"/>
                </a:tc>
                <a:tc gridSpan="2">
                  <a:txBody>
                    <a:bodyPr/>
                    <a:lstStyle/>
                    <a:p>
                      <a:pPr algn="just" fontAlgn="t"/>
                      <a:r>
                        <a:rPr lang="tr-TR" sz="1000" b="1" dirty="0" err="1" smtClean="0">
                          <a:solidFill>
                            <a:srgbClr val="000000"/>
                          </a:solidFill>
                          <a:effectLst/>
                        </a:rPr>
                        <a:t>Public</a:t>
                      </a:r>
                      <a:r>
                        <a:rPr lang="tr-TR" sz="1000" b="1" dirty="0" smtClean="0">
                          <a:solidFill>
                            <a:srgbClr val="000000"/>
                          </a:solidFill>
                          <a:effectLst/>
                        </a:rPr>
                        <a:t> </a:t>
                      </a:r>
                      <a:r>
                        <a:rPr lang="tr-TR" sz="1000" b="1" dirty="0" err="1" smtClean="0">
                          <a:solidFill>
                            <a:srgbClr val="000000"/>
                          </a:solidFill>
                          <a:effectLst/>
                        </a:rPr>
                        <a:t>String</a:t>
                      </a:r>
                      <a:r>
                        <a:rPr lang="tr-TR" sz="1000" b="1" dirty="0" smtClean="0">
                          <a:solidFill>
                            <a:srgbClr val="000000"/>
                          </a:solidFill>
                          <a:effectLst/>
                        </a:rPr>
                        <a:t> </a:t>
                      </a:r>
                      <a:r>
                        <a:rPr lang="tr-TR" sz="1000" b="1" dirty="0" err="1">
                          <a:solidFill>
                            <a:srgbClr val="000000"/>
                          </a:solidFill>
                          <a:effectLst/>
                        </a:rPr>
                        <a:t>getComment</a:t>
                      </a:r>
                      <a:r>
                        <a:rPr lang="tr-TR" sz="1000" b="1" dirty="0">
                          <a:solidFill>
                            <a:srgbClr val="000000"/>
                          </a:solidFill>
                          <a:effectLst/>
                        </a:rPr>
                        <a:t> ()</a:t>
                      </a:r>
                      <a:endParaRPr lang="tr-TR" sz="1000" dirty="0">
                        <a:solidFill>
                          <a:srgbClr val="000000"/>
                        </a:solidFill>
                        <a:effectLst/>
                      </a:endParaRPr>
                    </a:p>
                    <a:p>
                      <a:pPr algn="just" fontAlgn="t"/>
                      <a:r>
                        <a:rPr lang="tr-TR" sz="1000" dirty="0">
                          <a:solidFill>
                            <a:srgbClr val="000000"/>
                          </a:solidFill>
                          <a:effectLst/>
                        </a:rPr>
                        <a:t>Bu yöntem, bu çerezin amacını açıklayan yorumu veya çerez yorum içermiyorsa </a:t>
                      </a:r>
                      <a:r>
                        <a:rPr lang="tr-TR" sz="1000" dirty="0" err="1">
                          <a:solidFill>
                            <a:srgbClr val="000000"/>
                          </a:solidFill>
                          <a:effectLst/>
                        </a:rPr>
                        <a:t>null</a:t>
                      </a:r>
                      <a:r>
                        <a:rPr lang="tr-TR" sz="1000" dirty="0">
                          <a:solidFill>
                            <a:srgbClr val="000000"/>
                          </a:solidFill>
                          <a:effectLst/>
                        </a:rPr>
                        <a:t> değerini döndürür.</a:t>
                      </a:r>
                    </a:p>
                  </a:txBody>
                  <a:tcPr marL="76200" marR="76200" marT="76200" marB="76200"/>
                </a:tc>
                <a:tc hMerge="1">
                  <a:txBody>
                    <a:bodyPr/>
                    <a:lstStyle/>
                    <a:p>
                      <a:endParaRPr lang="tr-TR"/>
                    </a:p>
                  </a:txBody>
                  <a:tcPr/>
                </a:tc>
                <a:extLst>
                  <a:ext uri="{0D108BD9-81ED-4DB2-BD59-A6C34878D82A}">
                    <a16:rowId xmlns:a16="http://schemas.microsoft.com/office/drawing/2014/main" val="1945352175"/>
                  </a:ext>
                </a:extLst>
              </a:tr>
            </a:tbl>
          </a:graphicData>
        </a:graphic>
      </p:graphicFrame>
    </p:spTree>
    <p:extLst>
      <p:ext uri="{BB962C8B-B14F-4D97-AF65-F5344CB8AC3E}">
        <p14:creationId xmlns:p14="http://schemas.microsoft.com/office/powerpoint/2010/main" val="17234884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75340" y="225431"/>
            <a:ext cx="8911687" cy="678271"/>
          </a:xfrm>
        </p:spPr>
        <p:txBody>
          <a:bodyPr>
            <a:normAutofit/>
          </a:bodyPr>
          <a:lstStyle/>
          <a:p>
            <a:r>
              <a:rPr lang="tr-TR" sz="2800" dirty="0" smtClean="0"/>
              <a:t>AD </a:t>
            </a:r>
            <a:r>
              <a:rPr lang="es-ES" sz="2800" dirty="0" smtClean="0"/>
              <a:t>VE SOYADI IÇIN ÇEREZLERI AYARLAMA</a:t>
            </a:r>
            <a:endParaRPr lang="tr-TR" sz="2800" dirty="0"/>
          </a:p>
        </p:txBody>
      </p:sp>
      <p:sp>
        <p:nvSpPr>
          <p:cNvPr id="3" name="Slayt Numarası Yer Tutucusu 2"/>
          <p:cNvSpPr>
            <a:spLocks noGrp="1"/>
          </p:cNvSpPr>
          <p:nvPr>
            <p:ph type="sldNum" sz="quarter" idx="12"/>
          </p:nvPr>
        </p:nvSpPr>
        <p:spPr/>
        <p:txBody>
          <a:bodyPr/>
          <a:lstStyle/>
          <a:p>
            <a:fld id="{CDD15192-AFC3-42C9-A3F5-4AF9E3D87F81}" type="slidenum">
              <a:rPr lang="tr-TR" smtClean="0"/>
              <a:t>25</a:t>
            </a:fld>
            <a:endParaRPr lang="tr-TR"/>
          </a:p>
        </p:txBody>
      </p:sp>
      <p:sp>
        <p:nvSpPr>
          <p:cNvPr id="4" name="İçerik Yer Tutucusu 3"/>
          <p:cNvSpPr>
            <a:spLocks noGrp="1"/>
          </p:cNvSpPr>
          <p:nvPr>
            <p:ph idx="1"/>
          </p:nvPr>
        </p:nvSpPr>
        <p:spPr>
          <a:xfrm>
            <a:off x="2169621" y="706583"/>
            <a:ext cx="9317406" cy="4832916"/>
          </a:xfrm>
        </p:spPr>
        <p:txBody>
          <a:bodyPr>
            <a:normAutofit/>
          </a:bodyPr>
          <a:lstStyle/>
          <a:p>
            <a:endParaRPr lang="tr-TR" sz="1200" dirty="0" smtClean="0"/>
          </a:p>
          <a:p>
            <a:r>
              <a:rPr lang="tr-TR" sz="1200" dirty="0" smtClean="0"/>
              <a:t> </a:t>
            </a:r>
            <a:r>
              <a:rPr lang="tr-TR" sz="1200" dirty="0" err="1" smtClean="0"/>
              <a:t>JSP’de</a:t>
            </a:r>
            <a:r>
              <a:rPr lang="tr-TR" sz="1200" dirty="0" smtClean="0"/>
              <a:t> </a:t>
            </a:r>
            <a:r>
              <a:rPr lang="tr-TR" sz="1200" dirty="0"/>
              <a:t>çerezleri işlerken kullanabileceğiniz </a:t>
            </a:r>
            <a:r>
              <a:rPr lang="tr-TR" sz="1200" dirty="0" err="1"/>
              <a:t>Cookie</a:t>
            </a:r>
            <a:r>
              <a:rPr lang="tr-TR" sz="1200" dirty="0"/>
              <a:t> </a:t>
            </a:r>
            <a:r>
              <a:rPr lang="tr-TR" sz="1200" dirty="0" smtClean="0"/>
              <a:t>ayarlama</a:t>
            </a:r>
            <a:endParaRPr lang="tr-TR" sz="1050" dirty="0"/>
          </a:p>
        </p:txBody>
      </p:sp>
      <p:pic>
        <p:nvPicPr>
          <p:cNvPr id="5" name="Resim 4"/>
          <p:cNvPicPr>
            <a:picLocks noChangeAspect="1"/>
          </p:cNvPicPr>
          <p:nvPr/>
        </p:nvPicPr>
        <p:blipFill>
          <a:blip r:embed="rId2"/>
          <a:stretch>
            <a:fillRect/>
          </a:stretch>
        </p:blipFill>
        <p:spPr>
          <a:xfrm>
            <a:off x="2944957" y="1384853"/>
            <a:ext cx="5982912" cy="5243303"/>
          </a:xfrm>
          <a:prstGeom prst="rect">
            <a:avLst/>
          </a:prstGeom>
        </p:spPr>
      </p:pic>
    </p:spTree>
    <p:extLst>
      <p:ext uri="{BB962C8B-B14F-4D97-AF65-F5344CB8AC3E}">
        <p14:creationId xmlns:p14="http://schemas.microsoft.com/office/powerpoint/2010/main" val="23152325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169621" y="296196"/>
            <a:ext cx="8911687" cy="678271"/>
          </a:xfrm>
        </p:spPr>
        <p:txBody>
          <a:bodyPr>
            <a:normAutofit/>
          </a:bodyPr>
          <a:lstStyle/>
          <a:p>
            <a:r>
              <a:rPr lang="tr-TR" dirty="0"/>
              <a:t>JSP - Oturum İzleme</a:t>
            </a:r>
          </a:p>
        </p:txBody>
      </p:sp>
      <p:sp>
        <p:nvSpPr>
          <p:cNvPr id="3" name="Slayt Numarası Yer Tutucusu 2"/>
          <p:cNvSpPr>
            <a:spLocks noGrp="1"/>
          </p:cNvSpPr>
          <p:nvPr>
            <p:ph type="sldNum" sz="quarter" idx="12"/>
          </p:nvPr>
        </p:nvSpPr>
        <p:spPr/>
        <p:txBody>
          <a:bodyPr/>
          <a:lstStyle/>
          <a:p>
            <a:fld id="{CDD15192-AFC3-42C9-A3F5-4AF9E3D87F81}" type="slidenum">
              <a:rPr lang="tr-TR" smtClean="0"/>
              <a:t>26</a:t>
            </a:fld>
            <a:endParaRPr lang="tr-TR"/>
          </a:p>
        </p:txBody>
      </p:sp>
      <p:sp>
        <p:nvSpPr>
          <p:cNvPr id="4" name="İçerik Yer Tutucusu 3"/>
          <p:cNvSpPr>
            <a:spLocks noGrp="1"/>
          </p:cNvSpPr>
          <p:nvPr>
            <p:ph idx="1"/>
          </p:nvPr>
        </p:nvSpPr>
        <p:spPr>
          <a:xfrm>
            <a:off x="2169621" y="1238597"/>
            <a:ext cx="9317406" cy="4832916"/>
          </a:xfrm>
        </p:spPr>
        <p:txBody>
          <a:bodyPr>
            <a:normAutofit/>
          </a:bodyPr>
          <a:lstStyle/>
          <a:p>
            <a:endParaRPr lang="tr-TR" sz="1600" dirty="0" smtClean="0"/>
          </a:p>
          <a:p>
            <a:r>
              <a:rPr lang="tr-TR" sz="1600" dirty="0" smtClean="0"/>
              <a:t> </a:t>
            </a:r>
            <a:r>
              <a:rPr lang="tr-TR" sz="1600" dirty="0"/>
              <a:t>HTTP, "durumsuz" bir protokoldür; bu, bir istemci bir Web sayfasını her aldığında, istemci Web sunucusuna ayrı bir bağlantı açar ve sunucu otomatik olarak önceki istemci isteğinin kaydını tutmaz</a:t>
            </a:r>
            <a:r>
              <a:rPr lang="tr-TR" sz="1600" dirty="0" smtClean="0"/>
              <a:t>.</a:t>
            </a:r>
          </a:p>
          <a:p>
            <a:r>
              <a:rPr lang="tr-TR" sz="1600" dirty="0"/>
              <a:t>Bir web sunucusu, her bir web istemcisine çerez olarak benzersiz bir oturum kimliği atayabilir ve müşteriden gelen talepler için alınan çerez kullanılarak tanınabilmelerini sağlar.</a:t>
            </a:r>
          </a:p>
          <a:p>
            <a:r>
              <a:rPr lang="tr-TR" sz="1600" dirty="0"/>
              <a:t>Tarayıcı zaman zaman bir çerezi desteklemediğinden bu etkili bir yol olmayabilir. Seansları sürdürmek için bu prosedürün kullanılması önerilmez.</a:t>
            </a:r>
          </a:p>
          <a:p>
            <a:r>
              <a:rPr lang="tr-TR" sz="1600" dirty="0"/>
              <a:t>Bir web sunucusu, aşağıdaki gibi benzersiz bir oturum kimliğiyle birlikte gizli bir HTML form alanı gönderebilir </a:t>
            </a:r>
            <a:r>
              <a:rPr lang="tr-TR" sz="1600" dirty="0" smtClean="0"/>
              <a:t>–</a:t>
            </a:r>
          </a:p>
          <a:p>
            <a:pPr marL="0" indent="0">
              <a:buNone/>
            </a:pPr>
            <a:r>
              <a:rPr lang="tr-TR" sz="1600" dirty="0"/>
              <a:t>	</a:t>
            </a:r>
            <a:r>
              <a:rPr lang="en-US" sz="1600" dirty="0" smtClean="0"/>
              <a:t>&lt;</a:t>
            </a:r>
            <a:r>
              <a:rPr lang="en-US" sz="1600" dirty="0"/>
              <a:t>input type = "hidden" name = "</a:t>
            </a:r>
            <a:r>
              <a:rPr lang="en-US" sz="1600" dirty="0" err="1"/>
              <a:t>sessionid</a:t>
            </a:r>
            <a:r>
              <a:rPr lang="en-US" sz="1600" dirty="0"/>
              <a:t>" value = "12345</a:t>
            </a:r>
            <a:r>
              <a:rPr lang="en-US" sz="1600" dirty="0" smtClean="0"/>
              <a:t>"&gt;</a:t>
            </a:r>
            <a:endParaRPr lang="tr-TR" sz="1600" dirty="0" smtClean="0"/>
          </a:p>
          <a:p>
            <a:r>
              <a:rPr lang="tr-TR" sz="1600" dirty="0"/>
              <a:t>Bu girdi, form gönderildiğinde, belirtilen ad ve değerin otomatik olarak </a:t>
            </a:r>
            <a:r>
              <a:rPr lang="tr-TR" sz="1600" b="1" dirty="0"/>
              <a:t>GET</a:t>
            </a:r>
            <a:r>
              <a:rPr lang="tr-TR" sz="1600" dirty="0"/>
              <a:t> veya </a:t>
            </a:r>
            <a:r>
              <a:rPr lang="tr-TR" sz="1600" b="1" dirty="0"/>
              <a:t>POST</a:t>
            </a:r>
            <a:r>
              <a:rPr lang="tr-TR" sz="1600" dirty="0"/>
              <a:t> verilerine dahil edildiği anlamına gelir . Web tarayıcısı isteği geri her gönderdiğinde, </a:t>
            </a:r>
            <a:r>
              <a:rPr lang="tr-TR" sz="1600" b="1" dirty="0" err="1"/>
              <a:t>session_id</a:t>
            </a:r>
            <a:r>
              <a:rPr lang="tr-TR" sz="1600" dirty="0"/>
              <a:t> değeri farklı web tarayıcılarını takip etmek için kullanılabilir.</a:t>
            </a:r>
          </a:p>
        </p:txBody>
      </p:sp>
    </p:spTree>
    <p:extLst>
      <p:ext uri="{BB962C8B-B14F-4D97-AF65-F5344CB8AC3E}">
        <p14:creationId xmlns:p14="http://schemas.microsoft.com/office/powerpoint/2010/main" val="12453284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169621" y="296196"/>
            <a:ext cx="8911687" cy="678271"/>
          </a:xfrm>
        </p:spPr>
        <p:txBody>
          <a:bodyPr>
            <a:normAutofit/>
          </a:bodyPr>
          <a:lstStyle/>
          <a:p>
            <a:r>
              <a:rPr lang="tr-TR" dirty="0"/>
              <a:t>JSP - Oturum İzleme</a:t>
            </a:r>
          </a:p>
        </p:txBody>
      </p:sp>
      <p:sp>
        <p:nvSpPr>
          <p:cNvPr id="3" name="Slayt Numarası Yer Tutucusu 2"/>
          <p:cNvSpPr>
            <a:spLocks noGrp="1"/>
          </p:cNvSpPr>
          <p:nvPr>
            <p:ph type="sldNum" sz="quarter" idx="12"/>
          </p:nvPr>
        </p:nvSpPr>
        <p:spPr/>
        <p:txBody>
          <a:bodyPr/>
          <a:lstStyle/>
          <a:p>
            <a:fld id="{CDD15192-AFC3-42C9-A3F5-4AF9E3D87F81}" type="slidenum">
              <a:rPr lang="tr-TR" smtClean="0"/>
              <a:t>27</a:t>
            </a:fld>
            <a:endParaRPr lang="tr-TR"/>
          </a:p>
        </p:txBody>
      </p:sp>
      <p:sp>
        <p:nvSpPr>
          <p:cNvPr id="4" name="İçerik Yer Tutucusu 3"/>
          <p:cNvSpPr>
            <a:spLocks noGrp="1"/>
          </p:cNvSpPr>
          <p:nvPr>
            <p:ph idx="1"/>
          </p:nvPr>
        </p:nvSpPr>
        <p:spPr>
          <a:xfrm>
            <a:off x="2169621" y="1238597"/>
            <a:ext cx="9317406" cy="4832916"/>
          </a:xfrm>
        </p:spPr>
        <p:txBody>
          <a:bodyPr>
            <a:normAutofit/>
          </a:bodyPr>
          <a:lstStyle/>
          <a:p>
            <a:endParaRPr lang="tr-TR" sz="1600" dirty="0" smtClean="0"/>
          </a:p>
          <a:p>
            <a:r>
              <a:rPr lang="tr-TR" sz="1600" dirty="0" smtClean="0"/>
              <a:t> </a:t>
            </a:r>
            <a:r>
              <a:rPr lang="tr-TR" dirty="0"/>
              <a:t>URL Yeniden Yazma</a:t>
            </a:r>
          </a:p>
          <a:p>
            <a:r>
              <a:rPr lang="tr-TR" dirty="0"/>
              <a:t>Her URL’nin sonuna bazı ek veriler ekleyebilirsiniz. Bu veri oturumu tanımlar; Sunucu, bu oturum tanımlayıcısını o oturumla ilgili depoladığı verilerle ilişkilendirebilir.</a:t>
            </a:r>
          </a:p>
          <a:p>
            <a:r>
              <a:rPr lang="tr-TR" dirty="0"/>
              <a:t>Örneğin, </a:t>
            </a:r>
            <a:r>
              <a:rPr lang="tr-TR" b="1" dirty="0"/>
              <a:t>http://tutorialspoint.com/file.htm;sessionid=12345 ile</a:t>
            </a:r>
            <a:r>
              <a:rPr lang="tr-TR" dirty="0"/>
              <a:t> , oturum tanımlayıcısı, istemciyi tanımlamak için web sunucusunda erişilebilen oturum kimliği </a:t>
            </a:r>
            <a:r>
              <a:rPr lang="tr-TR" b="1" dirty="0"/>
              <a:t>= 12345</a:t>
            </a:r>
            <a:r>
              <a:rPr lang="tr-TR" dirty="0"/>
              <a:t> olarak eklenir .</a:t>
            </a:r>
          </a:p>
          <a:p>
            <a:r>
              <a:rPr lang="tr-TR" dirty="0"/>
              <a:t>URL yeniden yazma, oturumları korumak için daha iyi bir yoldur ve tarayıcıları çerezleri desteklemedikleri zaman çalışır. Buradaki dezavantajı, bir oturum kimliği atamak için dinamik olarak her URL'yi oluşturmak zorunda olmanızdır, ancak sayfa basit bir statik HTML sayfasıdır.</a:t>
            </a:r>
          </a:p>
        </p:txBody>
      </p:sp>
    </p:spTree>
    <p:extLst>
      <p:ext uri="{BB962C8B-B14F-4D97-AF65-F5344CB8AC3E}">
        <p14:creationId xmlns:p14="http://schemas.microsoft.com/office/powerpoint/2010/main" val="29817925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169621" y="296196"/>
            <a:ext cx="8911687" cy="678271"/>
          </a:xfrm>
        </p:spPr>
        <p:txBody>
          <a:bodyPr>
            <a:normAutofit/>
          </a:bodyPr>
          <a:lstStyle/>
          <a:p>
            <a:r>
              <a:rPr lang="tr-TR" dirty="0"/>
              <a:t>JSP </a:t>
            </a:r>
            <a:r>
              <a:rPr lang="tr-TR" dirty="0" smtClean="0"/>
              <a:t>– Oturum Bilgisi</a:t>
            </a:r>
            <a:endParaRPr lang="tr-TR" dirty="0"/>
          </a:p>
        </p:txBody>
      </p:sp>
      <p:sp>
        <p:nvSpPr>
          <p:cNvPr id="3" name="Slayt Numarası Yer Tutucusu 2"/>
          <p:cNvSpPr>
            <a:spLocks noGrp="1"/>
          </p:cNvSpPr>
          <p:nvPr>
            <p:ph type="sldNum" sz="quarter" idx="12"/>
          </p:nvPr>
        </p:nvSpPr>
        <p:spPr/>
        <p:txBody>
          <a:bodyPr/>
          <a:lstStyle/>
          <a:p>
            <a:fld id="{CDD15192-AFC3-42C9-A3F5-4AF9E3D87F81}" type="slidenum">
              <a:rPr lang="tr-TR" smtClean="0"/>
              <a:t>28</a:t>
            </a:fld>
            <a:endParaRPr lang="tr-TR"/>
          </a:p>
        </p:txBody>
      </p:sp>
      <p:pic>
        <p:nvPicPr>
          <p:cNvPr id="6" name="İçerik Yer Tutucusu 5"/>
          <p:cNvPicPr>
            <a:picLocks noGrp="1" noChangeAspect="1"/>
          </p:cNvPicPr>
          <p:nvPr>
            <p:ph idx="1"/>
          </p:nvPr>
        </p:nvPicPr>
        <p:blipFill>
          <a:blip r:embed="rId2"/>
          <a:stretch>
            <a:fillRect/>
          </a:stretch>
        </p:blipFill>
        <p:spPr>
          <a:xfrm>
            <a:off x="2169621" y="1525948"/>
            <a:ext cx="8819804" cy="3179056"/>
          </a:xfrm>
          <a:prstGeom prst="rect">
            <a:avLst/>
          </a:prstGeom>
        </p:spPr>
      </p:pic>
    </p:spTree>
    <p:extLst>
      <p:ext uri="{BB962C8B-B14F-4D97-AF65-F5344CB8AC3E}">
        <p14:creationId xmlns:p14="http://schemas.microsoft.com/office/powerpoint/2010/main" val="20977523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335231" y="448646"/>
            <a:ext cx="8911687" cy="678271"/>
          </a:xfrm>
        </p:spPr>
        <p:txBody>
          <a:bodyPr>
            <a:normAutofit/>
          </a:bodyPr>
          <a:lstStyle/>
          <a:p>
            <a:r>
              <a:rPr lang="tr-TR" dirty="0"/>
              <a:t>JSP - Dosya Yükleme</a:t>
            </a:r>
          </a:p>
        </p:txBody>
      </p:sp>
      <p:sp>
        <p:nvSpPr>
          <p:cNvPr id="3" name="Slayt Numarası Yer Tutucusu 2"/>
          <p:cNvSpPr>
            <a:spLocks noGrp="1"/>
          </p:cNvSpPr>
          <p:nvPr>
            <p:ph type="sldNum" sz="quarter" idx="12"/>
          </p:nvPr>
        </p:nvSpPr>
        <p:spPr/>
        <p:txBody>
          <a:bodyPr/>
          <a:lstStyle/>
          <a:p>
            <a:fld id="{CDD15192-AFC3-42C9-A3F5-4AF9E3D87F81}" type="slidenum">
              <a:rPr lang="tr-TR" smtClean="0"/>
              <a:t>29</a:t>
            </a:fld>
            <a:endParaRPr lang="tr-TR"/>
          </a:p>
        </p:txBody>
      </p:sp>
      <p:sp>
        <p:nvSpPr>
          <p:cNvPr id="7" name="İçerik Yer Tutucusu 6"/>
          <p:cNvSpPr>
            <a:spLocks noGrp="1"/>
          </p:cNvSpPr>
          <p:nvPr>
            <p:ph idx="1"/>
          </p:nvPr>
        </p:nvSpPr>
        <p:spPr>
          <a:xfrm>
            <a:off x="2331518" y="1535084"/>
            <a:ext cx="8915400" cy="3777622"/>
          </a:xfrm>
        </p:spPr>
        <p:txBody>
          <a:bodyPr>
            <a:normAutofit fontScale="85000" lnSpcReduction="20000"/>
          </a:bodyPr>
          <a:lstStyle/>
          <a:p>
            <a:r>
              <a:rPr lang="tr-TR" dirty="0"/>
              <a:t>JSP, kullanıcıların sunucuya dosya yüklemelerine izin vermek için bir HTML form etiketi ile birlikte kullanılabilir. Yüklenen bir dosya bir metin dosyası </a:t>
            </a:r>
            <a:r>
              <a:rPr lang="tr-TR" dirty="0" smtClean="0"/>
              <a:t>, </a:t>
            </a:r>
            <a:r>
              <a:rPr lang="tr-TR" dirty="0" err="1" smtClean="0"/>
              <a:t>binary</a:t>
            </a:r>
            <a:r>
              <a:rPr lang="tr-TR" dirty="0" smtClean="0"/>
              <a:t> </a:t>
            </a:r>
            <a:r>
              <a:rPr lang="tr-TR" dirty="0" smtClean="0"/>
              <a:t>, </a:t>
            </a:r>
            <a:r>
              <a:rPr lang="tr-TR" dirty="0"/>
              <a:t>resim dosyası veya herhangi bir belge olabilir.</a:t>
            </a:r>
            <a:endParaRPr lang="tr-TR" dirty="0" smtClean="0"/>
          </a:p>
          <a:p>
            <a:r>
              <a:rPr lang="tr-TR" dirty="0"/>
              <a:t>Dosya Yükleme Formu Oluşturma</a:t>
            </a:r>
          </a:p>
          <a:p>
            <a:r>
              <a:rPr lang="tr-TR" dirty="0"/>
              <a:t>Şimdi bir dosya yükleme formunun nasıl oluşturulduğunu anlayalım. Aşağıdaki HTML kodu bir yükleyici formu oluşturur. Dikkat edilmesi gereken önemli noktalar şunlardır:</a:t>
            </a:r>
          </a:p>
          <a:p>
            <a:r>
              <a:rPr lang="tr-TR" dirty="0"/>
              <a:t>Form </a:t>
            </a:r>
            <a:r>
              <a:rPr lang="tr-TR" b="1" dirty="0"/>
              <a:t>yöntemi</a:t>
            </a:r>
            <a:r>
              <a:rPr lang="tr-TR" dirty="0"/>
              <a:t> özelliği </a:t>
            </a:r>
            <a:r>
              <a:rPr lang="tr-TR" b="1" dirty="0"/>
              <a:t>POST</a:t>
            </a:r>
            <a:r>
              <a:rPr lang="tr-TR" dirty="0"/>
              <a:t> yöntemine </a:t>
            </a:r>
            <a:r>
              <a:rPr lang="tr-TR" dirty="0" smtClean="0"/>
              <a:t>ayarlanmalı</a:t>
            </a:r>
            <a:r>
              <a:rPr lang="tr-TR" dirty="0"/>
              <a:t>,</a:t>
            </a:r>
            <a:r>
              <a:rPr lang="tr-TR" dirty="0" smtClean="0"/>
              <a:t> </a:t>
            </a:r>
            <a:r>
              <a:rPr lang="tr-TR" dirty="0"/>
              <a:t>GET yöntemi kullanılamaz.</a:t>
            </a:r>
          </a:p>
          <a:p>
            <a:r>
              <a:rPr lang="tr-TR" dirty="0"/>
              <a:t>Form </a:t>
            </a:r>
            <a:r>
              <a:rPr lang="tr-TR" b="1" dirty="0" err="1"/>
              <a:t>enctype</a:t>
            </a:r>
            <a:r>
              <a:rPr lang="tr-TR" dirty="0"/>
              <a:t> niteliği, </a:t>
            </a:r>
            <a:r>
              <a:rPr lang="tr-TR" b="1" dirty="0" err="1"/>
              <a:t>multipart</a:t>
            </a:r>
            <a:r>
              <a:rPr lang="tr-TR" b="1" dirty="0"/>
              <a:t> / form-data</a:t>
            </a:r>
            <a:r>
              <a:rPr lang="tr-TR" dirty="0"/>
              <a:t> olarak ayarlanmalıdır .</a:t>
            </a:r>
          </a:p>
          <a:p>
            <a:r>
              <a:rPr lang="tr-TR" dirty="0"/>
              <a:t>Form </a:t>
            </a:r>
            <a:r>
              <a:rPr lang="tr-TR" b="1" dirty="0"/>
              <a:t>eylemi</a:t>
            </a:r>
            <a:r>
              <a:rPr lang="tr-TR" dirty="0"/>
              <a:t> özniteliği, arka uç sunucuda dosya yüklemeyi idare edecek bir JSP dosyasına ayarlanmalıdır. Aşağıdaki örnek, dosyayı yüklemek için </a:t>
            </a:r>
            <a:r>
              <a:rPr lang="tr-TR" b="1" dirty="0" err="1"/>
              <a:t>uploadFile.jsp</a:t>
            </a:r>
            <a:r>
              <a:rPr lang="tr-TR" dirty="0"/>
              <a:t> program dosyasını kullanıyor .</a:t>
            </a:r>
          </a:p>
          <a:p>
            <a:r>
              <a:rPr lang="tr-TR" dirty="0"/>
              <a:t>Tek bir dosya yüklemek için , </a:t>
            </a:r>
            <a:r>
              <a:rPr lang="tr-TR" b="1" dirty="0" err="1"/>
              <a:t>type</a:t>
            </a:r>
            <a:r>
              <a:rPr lang="tr-TR" b="1" dirty="0"/>
              <a:t> = "file"</a:t>
            </a:r>
            <a:r>
              <a:rPr lang="tr-TR" dirty="0"/>
              <a:t> özniteliğine sahip </a:t>
            </a:r>
            <a:r>
              <a:rPr lang="tr-TR" dirty="0" smtClean="0"/>
              <a:t>tek bir</a:t>
            </a:r>
            <a:r>
              <a:rPr lang="tr-TR" dirty="0"/>
              <a:t> </a:t>
            </a:r>
            <a:r>
              <a:rPr lang="tr-TR" b="1" dirty="0"/>
              <a:t>&lt;</a:t>
            </a:r>
            <a:r>
              <a:rPr lang="tr-TR" b="1" dirty="0" err="1" smtClean="0"/>
              <a:t>input</a:t>
            </a:r>
            <a:r>
              <a:rPr lang="tr-TR" b="1" dirty="0" smtClean="0"/>
              <a:t> .../&gt;</a:t>
            </a:r>
            <a:r>
              <a:rPr lang="tr-TR" dirty="0"/>
              <a:t> </a:t>
            </a:r>
            <a:r>
              <a:rPr lang="tr-TR" dirty="0" smtClean="0"/>
              <a:t>etiketi</a:t>
            </a:r>
            <a:r>
              <a:rPr lang="tr-TR" dirty="0"/>
              <a:t> </a:t>
            </a:r>
            <a:r>
              <a:rPr lang="tr-TR" dirty="0" smtClean="0"/>
              <a:t> kullanmalısınız</a:t>
            </a:r>
            <a:r>
              <a:rPr lang="tr-TR" dirty="0"/>
              <a:t> . </a:t>
            </a:r>
            <a:r>
              <a:rPr lang="tr-TR" dirty="0" smtClean="0"/>
              <a:t>Birden </a:t>
            </a:r>
            <a:r>
              <a:rPr lang="tr-TR" dirty="0"/>
              <a:t>fazla dosya yüklenmesine izin vermek için ad özelliği için farklı değerlere sahip birden fazla giriş etiketi ekleyin. Tarayıcı </a:t>
            </a:r>
            <a:r>
              <a:rPr lang="tr-TR" dirty="0" err="1"/>
              <a:t>Gözat</a:t>
            </a:r>
            <a:r>
              <a:rPr lang="tr-TR" dirty="0"/>
              <a:t> düğmesini her biriyle ilişkilendirir.</a:t>
            </a:r>
          </a:p>
        </p:txBody>
      </p:sp>
    </p:spTree>
    <p:extLst>
      <p:ext uri="{BB962C8B-B14F-4D97-AF65-F5344CB8AC3E}">
        <p14:creationId xmlns:p14="http://schemas.microsoft.com/office/powerpoint/2010/main" val="33035637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851993"/>
          </a:xfrm>
        </p:spPr>
        <p:txBody>
          <a:bodyPr/>
          <a:lstStyle/>
          <a:p>
            <a:r>
              <a:rPr lang="tr-TR" dirty="0"/>
              <a:t>JSP - </a:t>
            </a:r>
            <a:r>
              <a:rPr lang="tr-TR" dirty="0" smtClean="0"/>
              <a:t>Client </a:t>
            </a:r>
            <a:r>
              <a:rPr lang="tr-TR" dirty="0"/>
              <a:t>İsteği</a:t>
            </a:r>
          </a:p>
        </p:txBody>
      </p:sp>
      <p:graphicFrame>
        <p:nvGraphicFramePr>
          <p:cNvPr id="5" name="İçerik Yer Tutucusu 4"/>
          <p:cNvGraphicFramePr>
            <a:graphicFrameLocks noGrp="1"/>
          </p:cNvGraphicFramePr>
          <p:nvPr>
            <p:ph idx="1"/>
            <p:extLst>
              <p:ext uri="{D42A27DB-BD31-4B8C-83A1-F6EECF244321}">
                <p14:modId xmlns:p14="http://schemas.microsoft.com/office/powerpoint/2010/main" val="1680798483"/>
              </p:ext>
            </p:extLst>
          </p:nvPr>
        </p:nvGraphicFramePr>
        <p:xfrm>
          <a:off x="2589213" y="1566863"/>
          <a:ext cx="8915400" cy="5110480"/>
        </p:xfrm>
        <a:graphic>
          <a:graphicData uri="http://schemas.openxmlformats.org/drawingml/2006/table">
            <a:tbl>
              <a:tblPr firstRow="1" bandRow="1">
                <a:tableStyleId>{5C22544A-7EE6-4342-B048-85BDC9FD1C3A}</a:tableStyleId>
              </a:tblPr>
              <a:tblGrid>
                <a:gridCol w="813410">
                  <a:extLst>
                    <a:ext uri="{9D8B030D-6E8A-4147-A177-3AD203B41FA5}">
                      <a16:colId xmlns:a16="http://schemas.microsoft.com/office/drawing/2014/main" val="2445284046"/>
                    </a:ext>
                  </a:extLst>
                </a:gridCol>
                <a:gridCol w="8101990">
                  <a:extLst>
                    <a:ext uri="{9D8B030D-6E8A-4147-A177-3AD203B41FA5}">
                      <a16:colId xmlns:a16="http://schemas.microsoft.com/office/drawing/2014/main" val="601741088"/>
                    </a:ext>
                  </a:extLst>
                </a:gridCol>
              </a:tblGrid>
              <a:tr h="370840">
                <a:tc>
                  <a:txBody>
                    <a:bodyPr/>
                    <a:lstStyle/>
                    <a:p>
                      <a:pPr algn="ctr" fontAlgn="ctr"/>
                      <a:endParaRPr lang="tr-TR" sz="1100" dirty="0">
                        <a:effectLst/>
                      </a:endParaRPr>
                    </a:p>
                  </a:txBody>
                  <a:tcPr marL="76200" marR="76200" marT="76200" marB="76200" anchor="ctr"/>
                </a:tc>
                <a:tc>
                  <a:txBody>
                    <a:bodyPr/>
                    <a:lstStyle/>
                    <a:p>
                      <a:pPr algn="just" fontAlgn="t"/>
                      <a:endParaRPr lang="tr-TR" sz="1100" dirty="0">
                        <a:solidFill>
                          <a:srgbClr val="000000"/>
                        </a:solidFill>
                        <a:effectLst/>
                      </a:endParaRPr>
                    </a:p>
                  </a:txBody>
                  <a:tcPr marL="76200" marR="76200" marT="76200" marB="76200"/>
                </a:tc>
                <a:extLst>
                  <a:ext uri="{0D108BD9-81ED-4DB2-BD59-A6C34878D82A}">
                    <a16:rowId xmlns:a16="http://schemas.microsoft.com/office/drawing/2014/main" val="3779707427"/>
                  </a:ext>
                </a:extLst>
              </a:tr>
              <a:tr h="370840">
                <a:tc>
                  <a:txBody>
                    <a:bodyPr/>
                    <a:lstStyle/>
                    <a:p>
                      <a:pPr algn="ctr" fontAlgn="ctr"/>
                      <a:r>
                        <a:rPr lang="tr-TR" sz="1100" dirty="0">
                          <a:effectLst/>
                        </a:rPr>
                        <a:t>6</a:t>
                      </a:r>
                    </a:p>
                  </a:txBody>
                  <a:tcPr marL="76200" marR="76200" marT="76200" marB="76200" anchor="ctr"/>
                </a:tc>
                <a:tc>
                  <a:txBody>
                    <a:bodyPr/>
                    <a:lstStyle/>
                    <a:p>
                      <a:pPr algn="just" fontAlgn="t"/>
                      <a:r>
                        <a:rPr lang="tr-TR" sz="1100" b="1" dirty="0" smtClean="0">
                          <a:solidFill>
                            <a:srgbClr val="000000"/>
                          </a:solidFill>
                          <a:effectLst/>
                        </a:rPr>
                        <a:t>Connection</a:t>
                      </a:r>
                      <a:endParaRPr lang="tr-TR" sz="1100" dirty="0">
                        <a:solidFill>
                          <a:srgbClr val="000000"/>
                        </a:solidFill>
                        <a:effectLst/>
                      </a:endParaRPr>
                    </a:p>
                    <a:p>
                      <a:pPr algn="just" fontAlgn="t"/>
                      <a:r>
                        <a:rPr lang="tr-TR" sz="1100" dirty="0">
                          <a:solidFill>
                            <a:srgbClr val="000000"/>
                          </a:solidFill>
                          <a:effectLst/>
                        </a:rPr>
                        <a:t>Bu başlık, istemcinin kalıcı HTTP bağlantılarını idare edip edemediğini gösterir. Kalıcı bağlantılar, istemcinin veya başka bir tarayıcının, tek bir istekle birden fazla dosya almasına izin verir. </a:t>
                      </a:r>
                      <a:r>
                        <a:rPr lang="tr-TR" sz="1100" b="1" dirty="0" err="1">
                          <a:solidFill>
                            <a:srgbClr val="000000"/>
                          </a:solidFill>
                          <a:effectLst/>
                        </a:rPr>
                        <a:t>Keep-Alive</a:t>
                      </a:r>
                      <a:r>
                        <a:rPr lang="tr-TR" sz="1100" dirty="0">
                          <a:solidFill>
                            <a:srgbClr val="000000"/>
                          </a:solidFill>
                          <a:effectLst/>
                        </a:rPr>
                        <a:t> değeri, kalıcı bağlantıların kullanılması gerektiği anlamına gelir.</a:t>
                      </a:r>
                    </a:p>
                  </a:txBody>
                  <a:tcPr marL="76200" marR="76200" marT="76200" marB="76200"/>
                </a:tc>
                <a:extLst>
                  <a:ext uri="{0D108BD9-81ED-4DB2-BD59-A6C34878D82A}">
                    <a16:rowId xmlns:a16="http://schemas.microsoft.com/office/drawing/2014/main" val="219119783"/>
                  </a:ext>
                </a:extLst>
              </a:tr>
              <a:tr h="370840">
                <a:tc>
                  <a:txBody>
                    <a:bodyPr/>
                    <a:lstStyle/>
                    <a:p>
                      <a:pPr algn="ctr" fontAlgn="ctr"/>
                      <a:r>
                        <a:rPr lang="tr-TR" sz="1100">
                          <a:effectLst/>
                        </a:rPr>
                        <a:t>7</a:t>
                      </a:r>
                    </a:p>
                  </a:txBody>
                  <a:tcPr marL="76200" marR="76200" marT="76200" marB="76200" anchor="ctr"/>
                </a:tc>
                <a:tc>
                  <a:txBody>
                    <a:bodyPr/>
                    <a:lstStyle/>
                    <a:p>
                      <a:pPr algn="just" fontAlgn="t"/>
                      <a:r>
                        <a:rPr lang="tr-TR" sz="1100" b="1" dirty="0" smtClean="0">
                          <a:solidFill>
                            <a:srgbClr val="000000"/>
                          </a:solidFill>
                          <a:effectLst/>
                        </a:rPr>
                        <a:t>Content-</a:t>
                      </a:r>
                      <a:r>
                        <a:rPr lang="tr-TR" sz="1100" b="1" dirty="0" err="1" smtClean="0">
                          <a:solidFill>
                            <a:srgbClr val="000000"/>
                          </a:solidFill>
                          <a:effectLst/>
                        </a:rPr>
                        <a:t>Length</a:t>
                      </a:r>
                      <a:endParaRPr lang="tr-TR" sz="1100" b="1" dirty="0">
                        <a:solidFill>
                          <a:srgbClr val="000000"/>
                        </a:solidFill>
                        <a:effectLst/>
                      </a:endParaRPr>
                    </a:p>
                    <a:p>
                      <a:pPr algn="just" fontAlgn="t"/>
                      <a:r>
                        <a:rPr lang="tr-TR" sz="1100" dirty="0">
                          <a:solidFill>
                            <a:srgbClr val="000000"/>
                          </a:solidFill>
                          <a:effectLst/>
                        </a:rPr>
                        <a:t>Bu başlık yalnızca </a:t>
                      </a:r>
                      <a:r>
                        <a:rPr lang="tr-TR" sz="1100" b="1" dirty="0">
                          <a:solidFill>
                            <a:srgbClr val="000000"/>
                          </a:solidFill>
                          <a:effectLst/>
                        </a:rPr>
                        <a:t>POST</a:t>
                      </a:r>
                      <a:r>
                        <a:rPr lang="tr-TR" sz="1100" dirty="0">
                          <a:solidFill>
                            <a:srgbClr val="000000"/>
                          </a:solidFill>
                          <a:effectLst/>
                        </a:rPr>
                        <a:t> isteklerine uygulanabilir ve POST verilerinin bayt cinsinden boyutunu verir.</a:t>
                      </a:r>
                    </a:p>
                  </a:txBody>
                  <a:tcPr marL="76200" marR="76200" marT="76200" marB="76200"/>
                </a:tc>
                <a:extLst>
                  <a:ext uri="{0D108BD9-81ED-4DB2-BD59-A6C34878D82A}">
                    <a16:rowId xmlns:a16="http://schemas.microsoft.com/office/drawing/2014/main" val="2332539430"/>
                  </a:ext>
                </a:extLst>
              </a:tr>
              <a:tr h="370840">
                <a:tc>
                  <a:txBody>
                    <a:bodyPr/>
                    <a:lstStyle/>
                    <a:p>
                      <a:pPr algn="ctr" fontAlgn="ctr"/>
                      <a:r>
                        <a:rPr lang="tr-TR" sz="1100">
                          <a:effectLst/>
                        </a:rPr>
                        <a:t>8</a:t>
                      </a:r>
                    </a:p>
                  </a:txBody>
                  <a:tcPr marL="76200" marR="76200" marT="76200" marB="76200" anchor="ctr"/>
                </a:tc>
                <a:tc>
                  <a:txBody>
                    <a:bodyPr/>
                    <a:lstStyle/>
                    <a:p>
                      <a:pPr algn="just" fontAlgn="t"/>
                      <a:r>
                        <a:rPr lang="tr-TR" sz="1100" b="1" dirty="0" err="1" smtClean="0">
                          <a:solidFill>
                            <a:srgbClr val="000000"/>
                          </a:solidFill>
                          <a:effectLst/>
                        </a:rPr>
                        <a:t>Cookie</a:t>
                      </a:r>
                      <a:endParaRPr lang="tr-TR" sz="1100" dirty="0">
                        <a:solidFill>
                          <a:srgbClr val="000000"/>
                        </a:solidFill>
                        <a:effectLst/>
                      </a:endParaRPr>
                    </a:p>
                    <a:p>
                      <a:pPr algn="just" fontAlgn="t"/>
                      <a:r>
                        <a:rPr lang="tr-TR" sz="1100" dirty="0">
                          <a:solidFill>
                            <a:srgbClr val="000000"/>
                          </a:solidFill>
                          <a:effectLst/>
                        </a:rPr>
                        <a:t>Bu başlık, çerezleri daha önce tarayıcıya gönderen sunuculara döndürür.</a:t>
                      </a:r>
                    </a:p>
                  </a:txBody>
                  <a:tcPr marL="76200" marR="76200" marT="76200" marB="76200"/>
                </a:tc>
                <a:extLst>
                  <a:ext uri="{0D108BD9-81ED-4DB2-BD59-A6C34878D82A}">
                    <a16:rowId xmlns:a16="http://schemas.microsoft.com/office/drawing/2014/main" val="899507772"/>
                  </a:ext>
                </a:extLst>
              </a:tr>
              <a:tr h="370840">
                <a:tc>
                  <a:txBody>
                    <a:bodyPr/>
                    <a:lstStyle/>
                    <a:p>
                      <a:pPr algn="ctr" fontAlgn="ctr"/>
                      <a:r>
                        <a:rPr lang="tr-TR" sz="1100">
                          <a:effectLst/>
                        </a:rPr>
                        <a:t>9</a:t>
                      </a:r>
                    </a:p>
                  </a:txBody>
                  <a:tcPr marL="76200" marR="76200" marT="76200" marB="76200" anchor="ctr"/>
                </a:tc>
                <a:tc>
                  <a:txBody>
                    <a:bodyPr/>
                    <a:lstStyle/>
                    <a:p>
                      <a:pPr algn="just" fontAlgn="t"/>
                      <a:r>
                        <a:rPr lang="tr-TR" sz="1100" b="1" dirty="0" smtClean="0">
                          <a:solidFill>
                            <a:srgbClr val="000000"/>
                          </a:solidFill>
                          <a:effectLst/>
                        </a:rPr>
                        <a:t>Host</a:t>
                      </a:r>
                      <a:endParaRPr lang="tr-TR" sz="1100" dirty="0">
                        <a:solidFill>
                          <a:srgbClr val="000000"/>
                        </a:solidFill>
                        <a:effectLst/>
                      </a:endParaRPr>
                    </a:p>
                    <a:p>
                      <a:pPr algn="just" fontAlgn="t"/>
                      <a:r>
                        <a:rPr lang="tr-TR" sz="1100" dirty="0">
                          <a:solidFill>
                            <a:srgbClr val="000000"/>
                          </a:solidFill>
                          <a:effectLst/>
                        </a:rPr>
                        <a:t>Bu başlık, asıl URL'de verilen ana bilgisayarı ve bağlantı noktasını belirtir.</a:t>
                      </a:r>
                    </a:p>
                  </a:txBody>
                  <a:tcPr marL="76200" marR="76200" marT="76200" marB="76200"/>
                </a:tc>
                <a:extLst>
                  <a:ext uri="{0D108BD9-81ED-4DB2-BD59-A6C34878D82A}">
                    <a16:rowId xmlns:a16="http://schemas.microsoft.com/office/drawing/2014/main" val="451916137"/>
                  </a:ext>
                </a:extLst>
              </a:tr>
              <a:tr h="370840">
                <a:tc>
                  <a:txBody>
                    <a:bodyPr/>
                    <a:lstStyle/>
                    <a:p>
                      <a:pPr algn="ctr" fontAlgn="ctr"/>
                      <a:r>
                        <a:rPr lang="tr-TR" sz="1100">
                          <a:effectLst/>
                        </a:rPr>
                        <a:t>10</a:t>
                      </a:r>
                    </a:p>
                  </a:txBody>
                  <a:tcPr marL="76200" marR="76200" marT="76200" marB="76200" anchor="ctr"/>
                </a:tc>
                <a:tc>
                  <a:txBody>
                    <a:bodyPr/>
                    <a:lstStyle/>
                    <a:p>
                      <a:pPr algn="just" fontAlgn="t"/>
                      <a:r>
                        <a:rPr lang="tr-TR" sz="1100" b="1" dirty="0" err="1" smtClean="0">
                          <a:solidFill>
                            <a:srgbClr val="000000"/>
                          </a:solidFill>
                          <a:effectLst/>
                        </a:rPr>
                        <a:t>If</a:t>
                      </a:r>
                      <a:r>
                        <a:rPr lang="tr-TR" sz="1100" b="1" dirty="0" smtClean="0">
                          <a:solidFill>
                            <a:srgbClr val="000000"/>
                          </a:solidFill>
                          <a:effectLst/>
                        </a:rPr>
                        <a:t>-</a:t>
                      </a:r>
                      <a:r>
                        <a:rPr lang="tr-TR" sz="1100" b="1" dirty="0" err="1" smtClean="0">
                          <a:solidFill>
                            <a:srgbClr val="000000"/>
                          </a:solidFill>
                          <a:effectLst/>
                        </a:rPr>
                        <a:t>Modified</a:t>
                      </a:r>
                      <a:r>
                        <a:rPr lang="tr-TR" sz="1100" b="1" dirty="0" smtClean="0">
                          <a:solidFill>
                            <a:srgbClr val="000000"/>
                          </a:solidFill>
                          <a:effectLst/>
                        </a:rPr>
                        <a:t>-Since</a:t>
                      </a:r>
                      <a:endParaRPr lang="tr-TR" sz="1100" dirty="0" smtClean="0">
                        <a:solidFill>
                          <a:srgbClr val="000000"/>
                        </a:solidFill>
                        <a:effectLst/>
                      </a:endParaRPr>
                    </a:p>
                    <a:p>
                      <a:pPr algn="just" fontAlgn="t"/>
                      <a:r>
                        <a:rPr lang="tr-TR" sz="1100" dirty="0" smtClean="0">
                          <a:solidFill>
                            <a:srgbClr val="000000"/>
                          </a:solidFill>
                          <a:effectLst/>
                        </a:rPr>
                        <a:t>Bu başlık, müşterinin sayfayı yalnızca belirtilen tarihten sonra değiştirilmişse istediğini belirtir. Sunucu, bir kod gönderir, 304, daha yeni bir sonuç yoksa, </a:t>
                      </a:r>
                      <a:r>
                        <a:rPr lang="tr-TR" sz="1100" b="1" dirty="0" smtClean="0">
                          <a:solidFill>
                            <a:srgbClr val="000000"/>
                          </a:solidFill>
                          <a:effectLst/>
                        </a:rPr>
                        <a:t>Değiştirilmedi</a:t>
                      </a:r>
                      <a:r>
                        <a:rPr lang="tr-TR" sz="1100" dirty="0" smtClean="0">
                          <a:solidFill>
                            <a:srgbClr val="000000"/>
                          </a:solidFill>
                          <a:effectLst/>
                        </a:rPr>
                        <a:t> başlığı.</a:t>
                      </a:r>
                      <a:endParaRPr lang="tr-TR" sz="1100" dirty="0">
                        <a:solidFill>
                          <a:srgbClr val="000000"/>
                        </a:solidFill>
                        <a:effectLst/>
                      </a:endParaRPr>
                    </a:p>
                  </a:txBody>
                  <a:tcPr marL="76200" marR="76200" marT="76200" marB="76200"/>
                </a:tc>
                <a:extLst>
                  <a:ext uri="{0D108BD9-81ED-4DB2-BD59-A6C34878D82A}">
                    <a16:rowId xmlns:a16="http://schemas.microsoft.com/office/drawing/2014/main" val="3027081457"/>
                  </a:ext>
                </a:extLst>
              </a:tr>
              <a:tr h="370840">
                <a:tc>
                  <a:txBody>
                    <a:bodyPr/>
                    <a:lstStyle/>
                    <a:p>
                      <a:pPr algn="ctr" fontAlgn="ctr"/>
                      <a:r>
                        <a:rPr lang="tr-TR" sz="1100">
                          <a:effectLst/>
                        </a:rPr>
                        <a:t>11</a:t>
                      </a:r>
                    </a:p>
                  </a:txBody>
                  <a:tcPr marL="76200" marR="76200" marT="76200" marB="76200" anchor="ctr"/>
                </a:tc>
                <a:tc>
                  <a:txBody>
                    <a:bodyPr/>
                    <a:lstStyle/>
                    <a:p>
                      <a:pPr algn="just" fontAlgn="t"/>
                      <a:r>
                        <a:rPr lang="tr-TR" sz="1100" b="1" dirty="0" err="1" smtClean="0">
                          <a:solidFill>
                            <a:srgbClr val="000000"/>
                          </a:solidFill>
                          <a:effectLst/>
                        </a:rPr>
                        <a:t>If</a:t>
                      </a:r>
                      <a:r>
                        <a:rPr lang="tr-TR" sz="1100" b="1" dirty="0" smtClean="0">
                          <a:solidFill>
                            <a:srgbClr val="000000"/>
                          </a:solidFill>
                          <a:effectLst/>
                        </a:rPr>
                        <a:t>-</a:t>
                      </a:r>
                      <a:r>
                        <a:rPr lang="tr-TR" sz="1100" b="1" dirty="0" err="1" smtClean="0">
                          <a:solidFill>
                            <a:srgbClr val="000000"/>
                          </a:solidFill>
                          <a:effectLst/>
                        </a:rPr>
                        <a:t>Unmodified</a:t>
                      </a:r>
                      <a:r>
                        <a:rPr lang="tr-TR" sz="1100" b="1" dirty="0" smtClean="0">
                          <a:solidFill>
                            <a:srgbClr val="000000"/>
                          </a:solidFill>
                          <a:effectLst/>
                        </a:rPr>
                        <a:t>-Since</a:t>
                      </a:r>
                    </a:p>
                    <a:p>
                      <a:pPr algn="just" fontAlgn="t"/>
                      <a:r>
                        <a:rPr lang="tr-TR" sz="1100" dirty="0" smtClean="0">
                          <a:solidFill>
                            <a:srgbClr val="000000"/>
                          </a:solidFill>
                          <a:effectLst/>
                        </a:rPr>
                        <a:t>Bu başlık </a:t>
                      </a:r>
                      <a:r>
                        <a:rPr lang="tr-TR" sz="1100" b="1" dirty="0" err="1" smtClean="0">
                          <a:solidFill>
                            <a:srgbClr val="000000"/>
                          </a:solidFill>
                          <a:effectLst/>
                        </a:rPr>
                        <a:t>If</a:t>
                      </a:r>
                      <a:r>
                        <a:rPr lang="tr-TR" sz="1100" b="1" dirty="0" smtClean="0">
                          <a:solidFill>
                            <a:srgbClr val="000000"/>
                          </a:solidFill>
                          <a:effectLst/>
                        </a:rPr>
                        <a:t>-</a:t>
                      </a:r>
                      <a:r>
                        <a:rPr lang="tr-TR" sz="1100" b="1" dirty="0" err="1" smtClean="0">
                          <a:solidFill>
                            <a:srgbClr val="000000"/>
                          </a:solidFill>
                          <a:effectLst/>
                        </a:rPr>
                        <a:t>Modified</a:t>
                      </a:r>
                      <a:r>
                        <a:rPr lang="tr-TR" sz="1100" b="1" dirty="0" smtClean="0">
                          <a:solidFill>
                            <a:srgbClr val="000000"/>
                          </a:solidFill>
                          <a:effectLst/>
                        </a:rPr>
                        <a:t>-Since</a:t>
                      </a:r>
                      <a:r>
                        <a:rPr lang="tr-TR" sz="1100" dirty="0" smtClean="0">
                          <a:solidFill>
                            <a:srgbClr val="000000"/>
                          </a:solidFill>
                          <a:effectLst/>
                        </a:rPr>
                        <a:t> ; işlemin yalnızca belge belirtilen tarihten daha eskiyse başarılı olması gerektiğini belirtir.</a:t>
                      </a:r>
                      <a:endParaRPr lang="tr-TR" sz="1100" dirty="0">
                        <a:solidFill>
                          <a:srgbClr val="000000"/>
                        </a:solidFill>
                        <a:effectLst/>
                      </a:endParaRPr>
                    </a:p>
                  </a:txBody>
                  <a:tcPr marL="76200" marR="76200" marT="76200" marB="76200"/>
                </a:tc>
                <a:extLst>
                  <a:ext uri="{0D108BD9-81ED-4DB2-BD59-A6C34878D82A}">
                    <a16:rowId xmlns:a16="http://schemas.microsoft.com/office/drawing/2014/main" val="3818292953"/>
                  </a:ext>
                </a:extLst>
              </a:tr>
              <a:tr h="370840">
                <a:tc>
                  <a:txBody>
                    <a:bodyPr/>
                    <a:lstStyle/>
                    <a:p>
                      <a:pPr algn="ctr" fontAlgn="ctr"/>
                      <a:r>
                        <a:rPr lang="tr-TR" sz="1100">
                          <a:effectLst/>
                        </a:rPr>
                        <a:t>12</a:t>
                      </a:r>
                    </a:p>
                  </a:txBody>
                  <a:tcPr marL="76200" marR="76200" marT="76200" marB="76200" anchor="ctr"/>
                </a:tc>
                <a:tc>
                  <a:txBody>
                    <a:bodyPr/>
                    <a:lstStyle/>
                    <a:p>
                      <a:pPr algn="just" fontAlgn="t"/>
                      <a:r>
                        <a:rPr lang="tr-TR" sz="1100" b="1" dirty="0" err="1" smtClean="0">
                          <a:solidFill>
                            <a:srgbClr val="000000"/>
                          </a:solidFill>
                          <a:effectLst/>
                        </a:rPr>
                        <a:t>Referer</a:t>
                      </a:r>
                      <a:endParaRPr lang="tr-TR" sz="1100" dirty="0">
                        <a:solidFill>
                          <a:srgbClr val="000000"/>
                        </a:solidFill>
                        <a:effectLst/>
                      </a:endParaRPr>
                    </a:p>
                    <a:p>
                      <a:pPr algn="just" fontAlgn="t"/>
                      <a:r>
                        <a:rPr lang="tr-TR" sz="1100" dirty="0">
                          <a:solidFill>
                            <a:srgbClr val="000000"/>
                          </a:solidFill>
                          <a:effectLst/>
                        </a:rPr>
                        <a:t>Bu başlık, yönlendiren web sayfalarının URL’sini gösterir. Örneğin, 1. Web sayfasındaysanız ve 2. Web sayfasına giden bir bağlantıya tıklarsanız, tarayıcı 2. Web Sayfasını istediğinde, 1. Web Sayfasının URL'si Başvurucu başlığına dahil edilir.</a:t>
                      </a:r>
                    </a:p>
                  </a:txBody>
                  <a:tcPr marL="76200" marR="76200" marT="76200" marB="76200"/>
                </a:tc>
                <a:extLst>
                  <a:ext uri="{0D108BD9-81ED-4DB2-BD59-A6C34878D82A}">
                    <a16:rowId xmlns:a16="http://schemas.microsoft.com/office/drawing/2014/main" val="84944096"/>
                  </a:ext>
                </a:extLst>
              </a:tr>
              <a:tr h="370840">
                <a:tc>
                  <a:txBody>
                    <a:bodyPr/>
                    <a:lstStyle/>
                    <a:p>
                      <a:pPr algn="ctr" fontAlgn="ctr"/>
                      <a:r>
                        <a:rPr lang="tr-TR" sz="1100">
                          <a:effectLst/>
                        </a:rPr>
                        <a:t>13</a:t>
                      </a:r>
                    </a:p>
                  </a:txBody>
                  <a:tcPr marL="76200" marR="76200" marT="76200" marB="76200" anchor="ctr"/>
                </a:tc>
                <a:tc>
                  <a:txBody>
                    <a:bodyPr/>
                    <a:lstStyle/>
                    <a:p>
                      <a:pPr algn="just" fontAlgn="t"/>
                      <a:r>
                        <a:rPr lang="tr-TR" sz="1100" b="1" dirty="0">
                          <a:solidFill>
                            <a:srgbClr val="000000"/>
                          </a:solidFill>
                          <a:effectLst/>
                        </a:rPr>
                        <a:t>User-Agent</a:t>
                      </a:r>
                      <a:endParaRPr lang="tr-TR" sz="1100" dirty="0">
                        <a:solidFill>
                          <a:srgbClr val="000000"/>
                        </a:solidFill>
                        <a:effectLst/>
                      </a:endParaRPr>
                    </a:p>
                    <a:p>
                      <a:pPr algn="just" fontAlgn="t"/>
                      <a:r>
                        <a:rPr lang="tr-TR" sz="1100" dirty="0">
                          <a:solidFill>
                            <a:srgbClr val="000000"/>
                          </a:solidFill>
                          <a:effectLst/>
                        </a:rPr>
                        <a:t>Bu başlık, tarayıcıyı veya isteği yapan diğer istemciyi tanımlar ve farklı içerikleri farklı tarayıcı türlerine döndürmek için kullanılabilir.</a:t>
                      </a:r>
                    </a:p>
                  </a:txBody>
                  <a:tcPr marL="76200" marR="76200" marT="76200" marB="76200"/>
                </a:tc>
                <a:extLst>
                  <a:ext uri="{0D108BD9-81ED-4DB2-BD59-A6C34878D82A}">
                    <a16:rowId xmlns:a16="http://schemas.microsoft.com/office/drawing/2014/main" val="2938988762"/>
                  </a:ext>
                </a:extLst>
              </a:tr>
            </a:tbl>
          </a:graphicData>
        </a:graphic>
      </p:graphicFrame>
      <p:sp>
        <p:nvSpPr>
          <p:cNvPr id="3" name="Slayt Numarası Yer Tutucusu 2"/>
          <p:cNvSpPr>
            <a:spLocks noGrp="1"/>
          </p:cNvSpPr>
          <p:nvPr>
            <p:ph type="sldNum" sz="quarter" idx="12"/>
          </p:nvPr>
        </p:nvSpPr>
        <p:spPr/>
        <p:txBody>
          <a:bodyPr/>
          <a:lstStyle/>
          <a:p>
            <a:fld id="{CDD15192-AFC3-42C9-A3F5-4AF9E3D87F81}" type="slidenum">
              <a:rPr lang="tr-TR" smtClean="0"/>
              <a:t>3</a:t>
            </a:fld>
            <a:endParaRPr lang="tr-TR"/>
          </a:p>
        </p:txBody>
      </p:sp>
    </p:spTree>
    <p:extLst>
      <p:ext uri="{BB962C8B-B14F-4D97-AF65-F5344CB8AC3E}">
        <p14:creationId xmlns:p14="http://schemas.microsoft.com/office/powerpoint/2010/main" val="27648453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335231" y="448646"/>
            <a:ext cx="8911687" cy="678271"/>
          </a:xfrm>
        </p:spPr>
        <p:txBody>
          <a:bodyPr>
            <a:normAutofit/>
          </a:bodyPr>
          <a:lstStyle/>
          <a:p>
            <a:r>
              <a:rPr lang="tr-TR" dirty="0"/>
              <a:t>JSP - İşlem Tarihi</a:t>
            </a:r>
          </a:p>
        </p:txBody>
      </p:sp>
      <p:sp>
        <p:nvSpPr>
          <p:cNvPr id="3" name="Slayt Numarası Yer Tutucusu 2"/>
          <p:cNvSpPr>
            <a:spLocks noGrp="1"/>
          </p:cNvSpPr>
          <p:nvPr>
            <p:ph type="sldNum" sz="quarter" idx="12"/>
          </p:nvPr>
        </p:nvSpPr>
        <p:spPr/>
        <p:txBody>
          <a:bodyPr/>
          <a:lstStyle/>
          <a:p>
            <a:fld id="{CDD15192-AFC3-42C9-A3F5-4AF9E3D87F81}" type="slidenum">
              <a:rPr lang="tr-TR" smtClean="0"/>
              <a:t>30</a:t>
            </a:fld>
            <a:endParaRPr lang="tr-TR"/>
          </a:p>
        </p:txBody>
      </p:sp>
      <p:sp>
        <p:nvSpPr>
          <p:cNvPr id="7" name="İçerik Yer Tutucusu 6"/>
          <p:cNvSpPr>
            <a:spLocks noGrp="1"/>
          </p:cNvSpPr>
          <p:nvPr>
            <p:ph idx="1"/>
          </p:nvPr>
        </p:nvSpPr>
        <p:spPr>
          <a:xfrm>
            <a:off x="2331518" y="1535084"/>
            <a:ext cx="8915400" cy="3777622"/>
          </a:xfrm>
        </p:spPr>
        <p:txBody>
          <a:bodyPr>
            <a:normAutofit/>
          </a:bodyPr>
          <a:lstStyle/>
          <a:p>
            <a:r>
              <a:rPr lang="tr-TR" sz="1400" dirty="0"/>
              <a:t>SP kullanmanın en önemli avantajlarından biri, çekirdek Java'da bulunan tüm yöntemleri kullanabilmenizdir. </a:t>
            </a:r>
            <a:r>
              <a:rPr lang="tr-TR" sz="1400" b="1" dirty="0" err="1"/>
              <a:t>Java.util</a:t>
            </a:r>
            <a:r>
              <a:rPr lang="tr-TR" sz="1400" dirty="0"/>
              <a:t> paketinde mevcut olan </a:t>
            </a:r>
            <a:r>
              <a:rPr lang="tr-TR" sz="1400" b="1" dirty="0" err="1"/>
              <a:t>Date</a:t>
            </a:r>
            <a:r>
              <a:rPr lang="tr-TR" sz="1400" dirty="0"/>
              <a:t> sınıfına gireceğiz ; bu sınıf geçerli tarih ve saati kapsar.</a:t>
            </a:r>
          </a:p>
          <a:p>
            <a:r>
              <a:rPr lang="tr-TR" sz="1400" dirty="0" err="1"/>
              <a:t>Date</a:t>
            </a:r>
            <a:r>
              <a:rPr lang="tr-TR" sz="1400" dirty="0"/>
              <a:t> sınıfı iki yapıcıyı destekler. İlk yapıcı nesneyi geçerli tarih ve saat ile başlatır</a:t>
            </a:r>
            <a:r>
              <a:rPr lang="tr-TR" sz="1400" dirty="0" smtClean="0"/>
              <a:t>.</a:t>
            </a:r>
            <a:r>
              <a:rPr lang="tr-TR" sz="1400" dirty="0"/>
              <a:t> </a:t>
            </a:r>
            <a:endParaRPr lang="tr-TR" sz="1400" dirty="0" smtClean="0"/>
          </a:p>
          <a:p>
            <a:r>
              <a:rPr lang="tr-TR" sz="1400" dirty="0" smtClean="0"/>
              <a:t>Aşağıdaki </a:t>
            </a:r>
            <a:r>
              <a:rPr lang="tr-TR" sz="1400" dirty="0"/>
              <a:t>kurucu, 1 Ocak 1970 gece yarısından bu yana geçen milisaniye sayısına eşit bir argümanı kabul ediyor</a:t>
            </a:r>
            <a:r>
              <a:rPr lang="tr-TR" sz="1400" dirty="0" smtClean="0"/>
              <a:t>.</a:t>
            </a:r>
          </a:p>
          <a:p>
            <a:pPr marL="0" lvl="0" indent="0">
              <a:buNone/>
            </a:pPr>
            <a:r>
              <a:rPr lang="tr-TR" altLang="tr-TR" sz="1400" dirty="0" smtClean="0">
                <a:solidFill>
                  <a:schemeClr val="tx1"/>
                </a:solidFill>
                <a:latin typeface="Courier New" panose="02070309020205020404" pitchFamily="49" charset="0"/>
                <a:cs typeface="Courier New" panose="02070309020205020404" pitchFamily="49" charset="0"/>
              </a:rPr>
              <a:t>	</a:t>
            </a:r>
            <a:r>
              <a:rPr lang="tr-TR" altLang="tr-TR" sz="1400" dirty="0" err="1" smtClean="0">
                <a:solidFill>
                  <a:schemeClr val="tx1"/>
                </a:solidFill>
                <a:latin typeface="Courier New" panose="02070309020205020404" pitchFamily="49" charset="0"/>
                <a:cs typeface="Courier New" panose="02070309020205020404" pitchFamily="49" charset="0"/>
              </a:rPr>
              <a:t>Date</a:t>
            </a:r>
            <a:r>
              <a:rPr lang="tr-TR" altLang="tr-TR" sz="1400" dirty="0" smtClean="0">
                <a:solidFill>
                  <a:schemeClr val="tx1"/>
                </a:solidFill>
                <a:latin typeface="Courier New" panose="02070309020205020404" pitchFamily="49" charset="0"/>
                <a:cs typeface="Courier New" panose="02070309020205020404" pitchFamily="49" charset="0"/>
              </a:rPr>
              <a:t>(</a:t>
            </a:r>
            <a:r>
              <a:rPr lang="tr-TR" altLang="tr-TR" sz="1400" dirty="0" err="1" smtClean="0">
                <a:solidFill>
                  <a:schemeClr val="tx1"/>
                </a:solidFill>
                <a:latin typeface="Courier New" panose="02070309020205020404" pitchFamily="49" charset="0"/>
                <a:cs typeface="Courier New" panose="02070309020205020404" pitchFamily="49" charset="0"/>
              </a:rPr>
              <a:t>long</a:t>
            </a:r>
            <a:r>
              <a:rPr lang="tr-TR" altLang="tr-TR" sz="1400" dirty="0" smtClean="0">
                <a:solidFill>
                  <a:schemeClr val="tx1"/>
                </a:solidFill>
                <a:latin typeface="Courier New" panose="02070309020205020404" pitchFamily="49" charset="0"/>
                <a:cs typeface="Courier New" panose="02070309020205020404" pitchFamily="49" charset="0"/>
              </a:rPr>
              <a:t> </a:t>
            </a:r>
            <a:r>
              <a:rPr lang="tr-TR" altLang="tr-TR" sz="1400" dirty="0" err="1">
                <a:solidFill>
                  <a:schemeClr val="tx1"/>
                </a:solidFill>
                <a:latin typeface="Courier New" panose="02070309020205020404" pitchFamily="49" charset="0"/>
                <a:cs typeface="Courier New" panose="02070309020205020404" pitchFamily="49" charset="0"/>
              </a:rPr>
              <a:t>millisec</a:t>
            </a:r>
            <a:r>
              <a:rPr lang="tr-TR" altLang="tr-TR" sz="1400" dirty="0">
                <a:solidFill>
                  <a:schemeClr val="tx1"/>
                </a:solidFill>
                <a:latin typeface="Courier New" panose="02070309020205020404" pitchFamily="49" charset="0"/>
                <a:cs typeface="Courier New" panose="02070309020205020404" pitchFamily="49" charset="0"/>
              </a:rPr>
              <a:t>)</a:t>
            </a:r>
            <a:r>
              <a:rPr lang="tr-TR" altLang="tr-TR" sz="1400" dirty="0">
                <a:solidFill>
                  <a:schemeClr val="tx1"/>
                </a:solidFill>
              </a:rPr>
              <a:t> </a:t>
            </a:r>
            <a:endParaRPr lang="tr-TR" altLang="tr-TR" sz="1400" dirty="0" smtClean="0">
              <a:solidFill>
                <a:schemeClr val="tx1"/>
              </a:solidFill>
            </a:endParaRPr>
          </a:p>
          <a:p>
            <a:pPr marL="0" lvl="0" indent="0">
              <a:buNone/>
            </a:pPr>
            <a:endParaRPr lang="tr-TR" altLang="tr-TR" sz="1400" dirty="0">
              <a:solidFill>
                <a:schemeClr val="tx1"/>
              </a:solidFill>
              <a:latin typeface="Arial" panose="020B0604020202020204" pitchFamily="34" charset="0"/>
            </a:endParaRPr>
          </a:p>
          <a:p>
            <a:endParaRPr lang="tr-TR" sz="1400" dirty="0"/>
          </a:p>
        </p:txBody>
      </p:sp>
      <p:sp>
        <p:nvSpPr>
          <p:cNvPr id="4" name="Rectangle 1"/>
          <p:cNvSpPr>
            <a:spLocks noChangeArrowheads="1"/>
          </p:cNvSpPr>
          <p:nvPr/>
        </p:nvSpPr>
        <p:spPr bwMode="auto">
          <a:xfrm>
            <a:off x="0" y="74711"/>
            <a:ext cx="184731" cy="30777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24982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335231" y="382488"/>
            <a:ext cx="8911687" cy="678271"/>
          </a:xfrm>
        </p:spPr>
        <p:txBody>
          <a:bodyPr>
            <a:normAutofit/>
          </a:bodyPr>
          <a:lstStyle/>
          <a:p>
            <a:r>
              <a:rPr lang="tr-TR" dirty="0"/>
              <a:t>JSP - İşlem Tarihi</a:t>
            </a:r>
          </a:p>
        </p:txBody>
      </p:sp>
      <p:sp>
        <p:nvSpPr>
          <p:cNvPr id="3" name="Slayt Numarası Yer Tutucusu 2"/>
          <p:cNvSpPr>
            <a:spLocks noGrp="1"/>
          </p:cNvSpPr>
          <p:nvPr>
            <p:ph type="sldNum" sz="quarter" idx="12"/>
          </p:nvPr>
        </p:nvSpPr>
        <p:spPr/>
        <p:txBody>
          <a:bodyPr/>
          <a:lstStyle/>
          <a:p>
            <a:fld id="{CDD15192-AFC3-42C9-A3F5-4AF9E3D87F81}" type="slidenum">
              <a:rPr lang="tr-TR" smtClean="0"/>
              <a:t>31</a:t>
            </a:fld>
            <a:endParaRPr lang="tr-TR"/>
          </a:p>
        </p:txBody>
      </p:sp>
      <p:sp>
        <p:nvSpPr>
          <p:cNvPr id="7" name="İçerik Yer Tutucusu 6"/>
          <p:cNvSpPr>
            <a:spLocks noGrp="1"/>
          </p:cNvSpPr>
          <p:nvPr>
            <p:ph idx="1"/>
          </p:nvPr>
        </p:nvSpPr>
        <p:spPr>
          <a:xfrm>
            <a:off x="2331518" y="1535084"/>
            <a:ext cx="8915400" cy="3777622"/>
          </a:xfrm>
        </p:spPr>
        <p:txBody>
          <a:bodyPr>
            <a:normAutofit/>
          </a:bodyPr>
          <a:lstStyle/>
          <a:p>
            <a:pPr marL="0" lvl="0" indent="0">
              <a:buNone/>
            </a:pPr>
            <a:endParaRPr lang="tr-TR" altLang="tr-TR" sz="1400" dirty="0" smtClean="0">
              <a:solidFill>
                <a:schemeClr val="tx1"/>
              </a:solidFill>
              <a:latin typeface="Arial" panose="020B0604020202020204" pitchFamily="34" charset="0"/>
            </a:endParaRPr>
          </a:p>
          <a:p>
            <a:endParaRPr lang="tr-TR" sz="1400" dirty="0"/>
          </a:p>
        </p:txBody>
      </p:sp>
      <p:sp>
        <p:nvSpPr>
          <p:cNvPr id="4" name="Rectangle 1"/>
          <p:cNvSpPr>
            <a:spLocks noChangeArrowheads="1"/>
          </p:cNvSpPr>
          <p:nvPr/>
        </p:nvSpPr>
        <p:spPr bwMode="auto">
          <a:xfrm>
            <a:off x="0" y="74711"/>
            <a:ext cx="184731" cy="30777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4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8" name="İçerik Yer Tutucusu 5"/>
          <p:cNvGraphicFramePr>
            <a:graphicFrameLocks/>
          </p:cNvGraphicFramePr>
          <p:nvPr>
            <p:extLst>
              <p:ext uri="{D42A27DB-BD31-4B8C-83A1-F6EECF244321}">
                <p14:modId xmlns:p14="http://schemas.microsoft.com/office/powerpoint/2010/main" val="1423324069"/>
              </p:ext>
            </p:extLst>
          </p:nvPr>
        </p:nvGraphicFramePr>
        <p:xfrm>
          <a:off x="1793269" y="1060759"/>
          <a:ext cx="9991898" cy="5624108"/>
        </p:xfrm>
        <a:graphic>
          <a:graphicData uri="http://schemas.openxmlformats.org/drawingml/2006/table">
            <a:tbl>
              <a:tblPr firstRow="1" bandRow="1">
                <a:tableStyleId>{5C22544A-7EE6-4342-B048-85BDC9FD1C3A}</a:tableStyleId>
              </a:tblPr>
              <a:tblGrid>
                <a:gridCol w="601994">
                  <a:extLst>
                    <a:ext uri="{9D8B030D-6E8A-4147-A177-3AD203B41FA5}">
                      <a16:colId xmlns:a16="http://schemas.microsoft.com/office/drawing/2014/main" val="1756067071"/>
                    </a:ext>
                  </a:extLst>
                </a:gridCol>
                <a:gridCol w="9389904">
                  <a:extLst>
                    <a:ext uri="{9D8B030D-6E8A-4147-A177-3AD203B41FA5}">
                      <a16:colId xmlns:a16="http://schemas.microsoft.com/office/drawing/2014/main" val="11814319"/>
                    </a:ext>
                  </a:extLst>
                </a:gridCol>
              </a:tblGrid>
              <a:tr h="298857">
                <a:tc>
                  <a:txBody>
                    <a:bodyPr/>
                    <a:lstStyle/>
                    <a:p>
                      <a:pPr fontAlgn="t"/>
                      <a:r>
                        <a:rPr lang="tr-TR" sz="1100" dirty="0" err="1">
                          <a:effectLst/>
                        </a:rPr>
                        <a:t>S.No</a:t>
                      </a:r>
                      <a:r>
                        <a:rPr lang="tr-TR" sz="1100" dirty="0">
                          <a:effectLst/>
                        </a:rPr>
                        <a:t>.</a:t>
                      </a:r>
                    </a:p>
                  </a:txBody>
                  <a:tcPr marL="76200" marR="76200" marT="76200" marB="76200"/>
                </a:tc>
                <a:tc>
                  <a:txBody>
                    <a:bodyPr/>
                    <a:lstStyle/>
                    <a:p>
                      <a:pPr algn="ctr" fontAlgn="t"/>
                      <a:r>
                        <a:rPr lang="tr-TR" sz="1100">
                          <a:effectLst/>
                        </a:rPr>
                        <a:t>Yöntem ve Açıklama</a:t>
                      </a:r>
                    </a:p>
                  </a:txBody>
                  <a:tcPr marL="76200" marR="76200" marT="76200" marB="76200"/>
                </a:tc>
                <a:extLst>
                  <a:ext uri="{0D108BD9-81ED-4DB2-BD59-A6C34878D82A}">
                    <a16:rowId xmlns:a16="http://schemas.microsoft.com/office/drawing/2014/main" val="3179223357"/>
                  </a:ext>
                </a:extLst>
              </a:tr>
              <a:tr h="611946">
                <a:tc>
                  <a:txBody>
                    <a:bodyPr/>
                    <a:lstStyle/>
                    <a:p>
                      <a:pPr algn="ctr" fontAlgn="ctr"/>
                      <a:r>
                        <a:rPr lang="tr-TR" sz="1100">
                          <a:effectLst/>
                        </a:rPr>
                        <a:t>1</a:t>
                      </a:r>
                    </a:p>
                  </a:txBody>
                  <a:tcPr marL="76200" marR="76200" marT="76200" marB="76200" anchor="ctr"/>
                </a:tc>
                <a:tc>
                  <a:txBody>
                    <a:bodyPr/>
                    <a:lstStyle/>
                    <a:p>
                      <a:pPr algn="just" fontAlgn="t"/>
                      <a:r>
                        <a:rPr lang="tr-TR" sz="1100" b="1" i="0" kern="1200" dirty="0" err="1" smtClean="0">
                          <a:solidFill>
                            <a:schemeClr val="dk1"/>
                          </a:solidFill>
                          <a:effectLst/>
                          <a:latin typeface="+mn-lt"/>
                          <a:ea typeface="+mn-ea"/>
                          <a:cs typeface="+mn-cs"/>
                        </a:rPr>
                        <a:t>boolean</a:t>
                      </a:r>
                      <a:r>
                        <a:rPr lang="tr-TR" sz="1100" b="1" i="0" kern="1200" dirty="0" smtClean="0">
                          <a:solidFill>
                            <a:schemeClr val="dk1"/>
                          </a:solidFill>
                          <a:effectLst/>
                          <a:latin typeface="+mn-lt"/>
                          <a:ea typeface="+mn-ea"/>
                          <a:cs typeface="+mn-cs"/>
                        </a:rPr>
                        <a:t> </a:t>
                      </a:r>
                      <a:r>
                        <a:rPr lang="tr-TR" sz="1100" b="1" i="0" kern="1200" dirty="0" err="1" smtClean="0">
                          <a:solidFill>
                            <a:schemeClr val="dk1"/>
                          </a:solidFill>
                          <a:effectLst/>
                          <a:latin typeface="+mn-lt"/>
                          <a:ea typeface="+mn-ea"/>
                          <a:cs typeface="+mn-cs"/>
                        </a:rPr>
                        <a:t>after</a:t>
                      </a:r>
                      <a:r>
                        <a:rPr lang="tr-TR" sz="1100" b="1" i="0" kern="1200" dirty="0" smtClean="0">
                          <a:solidFill>
                            <a:schemeClr val="dk1"/>
                          </a:solidFill>
                          <a:effectLst/>
                          <a:latin typeface="+mn-lt"/>
                          <a:ea typeface="+mn-ea"/>
                          <a:cs typeface="+mn-cs"/>
                        </a:rPr>
                        <a:t>(</a:t>
                      </a:r>
                      <a:r>
                        <a:rPr lang="tr-TR" sz="1100" b="1" i="0" kern="1200" dirty="0" err="1" smtClean="0">
                          <a:solidFill>
                            <a:schemeClr val="dk1"/>
                          </a:solidFill>
                          <a:effectLst/>
                          <a:latin typeface="+mn-lt"/>
                          <a:ea typeface="+mn-ea"/>
                          <a:cs typeface="+mn-cs"/>
                        </a:rPr>
                        <a:t>Date</a:t>
                      </a:r>
                      <a:r>
                        <a:rPr lang="tr-TR" sz="1100" b="1" i="0" kern="1200" dirty="0" smtClean="0">
                          <a:solidFill>
                            <a:schemeClr val="dk1"/>
                          </a:solidFill>
                          <a:effectLst/>
                          <a:latin typeface="+mn-lt"/>
                          <a:ea typeface="+mn-ea"/>
                          <a:cs typeface="+mn-cs"/>
                        </a:rPr>
                        <a:t> </a:t>
                      </a:r>
                      <a:r>
                        <a:rPr lang="tr-TR" sz="1100" b="1" i="0" kern="1200" dirty="0" err="1" smtClean="0">
                          <a:solidFill>
                            <a:schemeClr val="dk1"/>
                          </a:solidFill>
                          <a:effectLst/>
                          <a:latin typeface="+mn-lt"/>
                          <a:ea typeface="+mn-ea"/>
                          <a:cs typeface="+mn-cs"/>
                        </a:rPr>
                        <a:t>date</a:t>
                      </a:r>
                      <a:r>
                        <a:rPr lang="tr-TR" sz="1100" b="1" i="0" kern="1200" dirty="0" smtClean="0">
                          <a:solidFill>
                            <a:schemeClr val="dk1"/>
                          </a:solidFill>
                          <a:effectLst/>
                          <a:latin typeface="+mn-lt"/>
                          <a:ea typeface="+mn-ea"/>
                          <a:cs typeface="+mn-cs"/>
                        </a:rPr>
                        <a:t>)</a:t>
                      </a:r>
                    </a:p>
                    <a:p>
                      <a:pPr algn="just" fontAlgn="t"/>
                      <a:r>
                        <a:rPr lang="tr-TR" sz="1100" dirty="0" smtClean="0">
                          <a:solidFill>
                            <a:srgbClr val="000000"/>
                          </a:solidFill>
                          <a:effectLst/>
                        </a:rPr>
                        <a:t>Çağrılan </a:t>
                      </a:r>
                      <a:r>
                        <a:rPr lang="tr-TR" sz="1100" dirty="0" err="1">
                          <a:solidFill>
                            <a:srgbClr val="000000"/>
                          </a:solidFill>
                          <a:effectLst/>
                        </a:rPr>
                        <a:t>Date</a:t>
                      </a:r>
                      <a:r>
                        <a:rPr lang="tr-TR" sz="1100" dirty="0">
                          <a:solidFill>
                            <a:srgbClr val="000000"/>
                          </a:solidFill>
                          <a:effectLst/>
                        </a:rPr>
                        <a:t> nesnesi, tarihe göre belirtilen tarihten sonra bir tarih içeriyorsa </a:t>
                      </a:r>
                      <a:r>
                        <a:rPr lang="tr-TR" sz="1100" dirty="0" err="1">
                          <a:solidFill>
                            <a:srgbClr val="000000"/>
                          </a:solidFill>
                          <a:effectLst/>
                        </a:rPr>
                        <a:t>true</a:t>
                      </a:r>
                      <a:r>
                        <a:rPr lang="tr-TR" sz="1100" dirty="0">
                          <a:solidFill>
                            <a:srgbClr val="000000"/>
                          </a:solidFill>
                          <a:effectLst/>
                        </a:rPr>
                        <a:t> değerini, aksi takdirde </a:t>
                      </a:r>
                      <a:r>
                        <a:rPr lang="tr-TR" sz="1100" dirty="0" err="1">
                          <a:solidFill>
                            <a:srgbClr val="000000"/>
                          </a:solidFill>
                          <a:effectLst/>
                        </a:rPr>
                        <a:t>false</a:t>
                      </a:r>
                      <a:r>
                        <a:rPr lang="tr-TR" sz="1100" dirty="0">
                          <a:solidFill>
                            <a:srgbClr val="000000"/>
                          </a:solidFill>
                          <a:effectLst/>
                        </a:rPr>
                        <a:t> değerini döndürür.</a:t>
                      </a:r>
                    </a:p>
                  </a:txBody>
                  <a:tcPr marL="76200" marR="76200" marT="76200" marB="76200"/>
                </a:tc>
                <a:extLst>
                  <a:ext uri="{0D108BD9-81ED-4DB2-BD59-A6C34878D82A}">
                    <a16:rowId xmlns:a16="http://schemas.microsoft.com/office/drawing/2014/main" val="3953382654"/>
                  </a:ext>
                </a:extLst>
              </a:tr>
              <a:tr h="455402">
                <a:tc>
                  <a:txBody>
                    <a:bodyPr/>
                    <a:lstStyle/>
                    <a:p>
                      <a:pPr algn="ctr" fontAlgn="ctr"/>
                      <a:r>
                        <a:rPr lang="tr-TR" sz="1100">
                          <a:effectLst/>
                        </a:rPr>
                        <a:t>2</a:t>
                      </a:r>
                    </a:p>
                  </a:txBody>
                  <a:tcPr marL="76200" marR="76200" marT="76200" marB="76200" anchor="ctr"/>
                </a:tc>
                <a:tc>
                  <a:txBody>
                    <a:bodyPr/>
                    <a:lstStyle/>
                    <a:p>
                      <a:r>
                        <a:rPr lang="tr-TR" sz="1100" b="1" i="0" kern="1200" dirty="0" err="1" smtClean="0">
                          <a:solidFill>
                            <a:schemeClr val="dk1"/>
                          </a:solidFill>
                          <a:effectLst/>
                          <a:latin typeface="+mn-lt"/>
                          <a:ea typeface="+mn-ea"/>
                          <a:cs typeface="+mn-cs"/>
                        </a:rPr>
                        <a:t>boolean</a:t>
                      </a:r>
                      <a:r>
                        <a:rPr lang="tr-TR" sz="1100" b="1" i="0" kern="1200" dirty="0" smtClean="0">
                          <a:solidFill>
                            <a:schemeClr val="dk1"/>
                          </a:solidFill>
                          <a:effectLst/>
                          <a:latin typeface="+mn-lt"/>
                          <a:ea typeface="+mn-ea"/>
                          <a:cs typeface="+mn-cs"/>
                        </a:rPr>
                        <a:t> </a:t>
                      </a:r>
                      <a:r>
                        <a:rPr lang="tr-TR" sz="1100" b="1" i="0" kern="1200" dirty="0" err="1" smtClean="0">
                          <a:solidFill>
                            <a:schemeClr val="dk1"/>
                          </a:solidFill>
                          <a:effectLst/>
                          <a:latin typeface="+mn-lt"/>
                          <a:ea typeface="+mn-ea"/>
                          <a:cs typeface="+mn-cs"/>
                        </a:rPr>
                        <a:t>before</a:t>
                      </a:r>
                      <a:r>
                        <a:rPr lang="tr-TR" sz="1100" b="1" i="0" kern="1200" dirty="0" smtClean="0">
                          <a:solidFill>
                            <a:schemeClr val="dk1"/>
                          </a:solidFill>
                          <a:effectLst/>
                          <a:latin typeface="+mn-lt"/>
                          <a:ea typeface="+mn-ea"/>
                          <a:cs typeface="+mn-cs"/>
                        </a:rPr>
                        <a:t>(</a:t>
                      </a:r>
                      <a:r>
                        <a:rPr lang="tr-TR" sz="1100" b="1" i="0" kern="1200" dirty="0" err="1" smtClean="0">
                          <a:solidFill>
                            <a:schemeClr val="dk1"/>
                          </a:solidFill>
                          <a:effectLst/>
                          <a:latin typeface="+mn-lt"/>
                          <a:ea typeface="+mn-ea"/>
                          <a:cs typeface="+mn-cs"/>
                        </a:rPr>
                        <a:t>Date</a:t>
                      </a:r>
                      <a:r>
                        <a:rPr lang="tr-TR" sz="1100" b="1" i="0" kern="1200" dirty="0" smtClean="0">
                          <a:solidFill>
                            <a:schemeClr val="dk1"/>
                          </a:solidFill>
                          <a:effectLst/>
                          <a:latin typeface="+mn-lt"/>
                          <a:ea typeface="+mn-ea"/>
                          <a:cs typeface="+mn-cs"/>
                        </a:rPr>
                        <a:t> </a:t>
                      </a:r>
                      <a:r>
                        <a:rPr lang="tr-TR" sz="1100" b="1" i="0" kern="1200" dirty="0" err="1" smtClean="0">
                          <a:solidFill>
                            <a:schemeClr val="dk1"/>
                          </a:solidFill>
                          <a:effectLst/>
                          <a:latin typeface="+mn-lt"/>
                          <a:ea typeface="+mn-ea"/>
                          <a:cs typeface="+mn-cs"/>
                        </a:rPr>
                        <a:t>date</a:t>
                      </a:r>
                      <a:r>
                        <a:rPr lang="tr-TR" sz="1100" b="1" i="0" kern="1200" dirty="0" smtClean="0">
                          <a:solidFill>
                            <a:schemeClr val="dk1"/>
                          </a:solidFill>
                          <a:effectLst/>
                          <a:latin typeface="+mn-lt"/>
                          <a:ea typeface="+mn-ea"/>
                          <a:cs typeface="+mn-cs"/>
                        </a:rPr>
                        <a:t>)</a:t>
                      </a:r>
                      <a:endParaRPr lang="tr-TR" sz="1100" b="0" i="0" kern="1200" dirty="0" smtClean="0">
                        <a:solidFill>
                          <a:schemeClr val="dk1"/>
                        </a:solidFill>
                        <a:effectLst/>
                        <a:latin typeface="+mn-lt"/>
                        <a:ea typeface="+mn-ea"/>
                        <a:cs typeface="+mn-cs"/>
                      </a:endParaRPr>
                    </a:p>
                    <a:p>
                      <a:r>
                        <a:rPr lang="tr-TR" sz="1100" dirty="0" smtClean="0">
                          <a:solidFill>
                            <a:srgbClr val="000000"/>
                          </a:solidFill>
                          <a:effectLst/>
                        </a:rPr>
                        <a:t>Çağrılan </a:t>
                      </a:r>
                      <a:r>
                        <a:rPr lang="tr-TR" sz="1100" dirty="0" err="1">
                          <a:solidFill>
                            <a:srgbClr val="000000"/>
                          </a:solidFill>
                          <a:effectLst/>
                        </a:rPr>
                        <a:t>Date</a:t>
                      </a:r>
                      <a:r>
                        <a:rPr lang="tr-TR" sz="1100" dirty="0">
                          <a:solidFill>
                            <a:srgbClr val="000000"/>
                          </a:solidFill>
                          <a:effectLst/>
                        </a:rPr>
                        <a:t> nesnesi tarihe göre belirtilenden daha eski bir tarih içeriyorsa </a:t>
                      </a:r>
                      <a:r>
                        <a:rPr lang="tr-TR" sz="1100" dirty="0" err="1">
                          <a:solidFill>
                            <a:srgbClr val="000000"/>
                          </a:solidFill>
                          <a:effectLst/>
                        </a:rPr>
                        <a:t>true</a:t>
                      </a:r>
                      <a:r>
                        <a:rPr lang="tr-TR" sz="1100" dirty="0">
                          <a:solidFill>
                            <a:srgbClr val="000000"/>
                          </a:solidFill>
                          <a:effectLst/>
                        </a:rPr>
                        <a:t> değerini, aksi takdirde </a:t>
                      </a:r>
                      <a:r>
                        <a:rPr lang="tr-TR" sz="1100" dirty="0" err="1">
                          <a:solidFill>
                            <a:srgbClr val="000000"/>
                          </a:solidFill>
                          <a:effectLst/>
                        </a:rPr>
                        <a:t>false</a:t>
                      </a:r>
                      <a:r>
                        <a:rPr lang="tr-TR" sz="1100" dirty="0">
                          <a:solidFill>
                            <a:srgbClr val="000000"/>
                          </a:solidFill>
                          <a:effectLst/>
                        </a:rPr>
                        <a:t> değerini döndürür.</a:t>
                      </a:r>
                    </a:p>
                  </a:txBody>
                  <a:tcPr marL="76200" marR="76200" marT="76200" marB="76200"/>
                </a:tc>
                <a:extLst>
                  <a:ext uri="{0D108BD9-81ED-4DB2-BD59-A6C34878D82A}">
                    <a16:rowId xmlns:a16="http://schemas.microsoft.com/office/drawing/2014/main" val="3844571954"/>
                  </a:ext>
                </a:extLst>
              </a:tr>
              <a:tr h="455402">
                <a:tc>
                  <a:txBody>
                    <a:bodyPr/>
                    <a:lstStyle/>
                    <a:p>
                      <a:pPr algn="ctr" fontAlgn="ctr"/>
                      <a:r>
                        <a:rPr lang="tr-TR" sz="1100">
                          <a:effectLst/>
                        </a:rPr>
                        <a:t>3</a:t>
                      </a:r>
                    </a:p>
                  </a:txBody>
                  <a:tcPr marL="76200" marR="76200" marT="76200" marB="76200" anchor="ctr"/>
                </a:tc>
                <a:tc>
                  <a:txBody>
                    <a:bodyPr/>
                    <a:lstStyle/>
                    <a:p>
                      <a:pPr algn="just" fontAlgn="t"/>
                      <a:r>
                        <a:rPr lang="tr-TR" sz="1100" b="1" i="0" kern="1200" dirty="0" smtClean="0">
                          <a:solidFill>
                            <a:schemeClr val="dk1"/>
                          </a:solidFill>
                          <a:effectLst/>
                          <a:latin typeface="+mn-lt"/>
                          <a:ea typeface="+mn-ea"/>
                          <a:cs typeface="+mn-cs"/>
                        </a:rPr>
                        <a:t>Object </a:t>
                      </a:r>
                      <a:r>
                        <a:rPr lang="tr-TR" sz="1100" b="1" i="0" kern="1200" dirty="0" err="1" smtClean="0">
                          <a:solidFill>
                            <a:schemeClr val="dk1"/>
                          </a:solidFill>
                          <a:effectLst/>
                          <a:latin typeface="+mn-lt"/>
                          <a:ea typeface="+mn-ea"/>
                          <a:cs typeface="+mn-cs"/>
                        </a:rPr>
                        <a:t>clone</a:t>
                      </a:r>
                      <a:r>
                        <a:rPr lang="tr-TR" sz="1100" b="1" i="0" kern="1200" dirty="0" smtClean="0">
                          <a:solidFill>
                            <a:schemeClr val="dk1"/>
                          </a:solidFill>
                          <a:effectLst/>
                          <a:latin typeface="+mn-lt"/>
                          <a:ea typeface="+mn-ea"/>
                          <a:cs typeface="+mn-cs"/>
                        </a:rPr>
                        <a:t>( )</a:t>
                      </a:r>
                      <a:r>
                        <a:rPr lang="tr-TR" sz="1100" dirty="0" smtClean="0">
                          <a:solidFill>
                            <a:srgbClr val="000000"/>
                          </a:solidFill>
                          <a:effectLst/>
                        </a:rPr>
                        <a:t>Çağrılan </a:t>
                      </a:r>
                      <a:r>
                        <a:rPr lang="tr-TR" sz="1100" dirty="0" err="1">
                          <a:solidFill>
                            <a:srgbClr val="000000"/>
                          </a:solidFill>
                          <a:effectLst/>
                        </a:rPr>
                        <a:t>Date</a:t>
                      </a:r>
                      <a:r>
                        <a:rPr lang="tr-TR" sz="1100" dirty="0">
                          <a:solidFill>
                            <a:srgbClr val="000000"/>
                          </a:solidFill>
                          <a:effectLst/>
                        </a:rPr>
                        <a:t> nesnesini çoğaltır.</a:t>
                      </a:r>
                    </a:p>
                  </a:txBody>
                  <a:tcPr marL="76200" marR="76200" marT="76200" marB="76200"/>
                </a:tc>
                <a:extLst>
                  <a:ext uri="{0D108BD9-81ED-4DB2-BD59-A6C34878D82A}">
                    <a16:rowId xmlns:a16="http://schemas.microsoft.com/office/drawing/2014/main" val="1962981965"/>
                  </a:ext>
                </a:extLst>
              </a:tr>
              <a:tr h="337542">
                <a:tc>
                  <a:txBody>
                    <a:bodyPr/>
                    <a:lstStyle/>
                    <a:p>
                      <a:pPr algn="ctr" fontAlgn="ctr"/>
                      <a:r>
                        <a:rPr lang="tr-TR" sz="1100">
                          <a:effectLst/>
                        </a:rPr>
                        <a:t>4</a:t>
                      </a:r>
                    </a:p>
                  </a:txBody>
                  <a:tcPr marL="76200" marR="76200" marT="76200" marB="76200" anchor="ctr"/>
                </a:tc>
                <a:tc>
                  <a:txBody>
                    <a:bodyPr/>
                    <a:lstStyle/>
                    <a:p>
                      <a:pPr algn="just" fontAlgn="t"/>
                      <a:r>
                        <a:rPr lang="tr-TR" sz="1100" b="1" dirty="0" err="1">
                          <a:solidFill>
                            <a:srgbClr val="000000"/>
                          </a:solidFill>
                          <a:effectLst/>
                        </a:rPr>
                        <a:t>int</a:t>
                      </a:r>
                      <a:r>
                        <a:rPr lang="tr-TR" sz="1100" b="1" dirty="0">
                          <a:solidFill>
                            <a:srgbClr val="000000"/>
                          </a:solidFill>
                          <a:effectLst/>
                        </a:rPr>
                        <a:t> </a:t>
                      </a:r>
                      <a:r>
                        <a:rPr lang="tr-TR" sz="1100" b="1" dirty="0" err="1">
                          <a:solidFill>
                            <a:srgbClr val="000000"/>
                          </a:solidFill>
                          <a:effectLst/>
                        </a:rPr>
                        <a:t>compareTo</a:t>
                      </a:r>
                      <a:r>
                        <a:rPr lang="tr-TR" sz="1100" b="1" dirty="0">
                          <a:solidFill>
                            <a:srgbClr val="000000"/>
                          </a:solidFill>
                          <a:effectLst/>
                        </a:rPr>
                        <a:t> </a:t>
                      </a:r>
                      <a:r>
                        <a:rPr lang="tr-TR" sz="1100" b="1" dirty="0" smtClean="0">
                          <a:solidFill>
                            <a:srgbClr val="000000"/>
                          </a:solidFill>
                          <a:effectLst/>
                        </a:rPr>
                        <a:t>(</a:t>
                      </a:r>
                      <a:r>
                        <a:rPr lang="tr-TR" sz="1100" b="1" i="0" kern="1200" dirty="0" err="1" smtClean="0">
                          <a:solidFill>
                            <a:schemeClr val="dk1"/>
                          </a:solidFill>
                          <a:effectLst/>
                          <a:latin typeface="+mn-lt"/>
                          <a:ea typeface="+mn-ea"/>
                          <a:cs typeface="+mn-cs"/>
                        </a:rPr>
                        <a:t>Date</a:t>
                      </a:r>
                      <a:r>
                        <a:rPr lang="tr-TR" sz="1100" b="1" i="0" kern="1200" dirty="0" smtClean="0">
                          <a:solidFill>
                            <a:schemeClr val="dk1"/>
                          </a:solidFill>
                          <a:effectLst/>
                          <a:latin typeface="+mn-lt"/>
                          <a:ea typeface="+mn-ea"/>
                          <a:cs typeface="+mn-cs"/>
                        </a:rPr>
                        <a:t> </a:t>
                      </a:r>
                      <a:r>
                        <a:rPr lang="tr-TR" sz="1100" b="1" i="0" kern="1200" dirty="0" err="1" smtClean="0">
                          <a:solidFill>
                            <a:schemeClr val="dk1"/>
                          </a:solidFill>
                          <a:effectLst/>
                          <a:latin typeface="+mn-lt"/>
                          <a:ea typeface="+mn-ea"/>
                          <a:cs typeface="+mn-cs"/>
                        </a:rPr>
                        <a:t>date</a:t>
                      </a:r>
                      <a:r>
                        <a:rPr lang="tr-TR" sz="1100" b="1" i="0" kern="1200" dirty="0" smtClean="0">
                          <a:solidFill>
                            <a:schemeClr val="dk1"/>
                          </a:solidFill>
                          <a:effectLst/>
                          <a:latin typeface="+mn-lt"/>
                          <a:ea typeface="+mn-ea"/>
                          <a:cs typeface="+mn-cs"/>
                        </a:rPr>
                        <a:t>)</a:t>
                      </a:r>
                    </a:p>
                    <a:p>
                      <a:pPr algn="just" fontAlgn="t"/>
                      <a:r>
                        <a:rPr lang="tr-TR" sz="1100" dirty="0" smtClean="0">
                          <a:solidFill>
                            <a:srgbClr val="000000"/>
                          </a:solidFill>
                          <a:effectLst/>
                        </a:rPr>
                        <a:t>Çağrılan </a:t>
                      </a:r>
                      <a:r>
                        <a:rPr lang="tr-TR" sz="1100" dirty="0">
                          <a:solidFill>
                            <a:srgbClr val="000000"/>
                          </a:solidFill>
                          <a:effectLst/>
                        </a:rPr>
                        <a:t>nesnenin değerini tarihinkiyle karşılaştırır. Değerler eşitse 0 değerini döndürür. Çağrılan nesne tarihten daha eskiyse negatif bir değer döndürür. Çağrılan nesne tarihten sonra ise pozitif bir değer döndürür.</a:t>
                      </a:r>
                    </a:p>
                  </a:txBody>
                  <a:tcPr marL="76200" marR="76200" marT="76200" marB="76200"/>
                </a:tc>
                <a:extLst>
                  <a:ext uri="{0D108BD9-81ED-4DB2-BD59-A6C34878D82A}">
                    <a16:rowId xmlns:a16="http://schemas.microsoft.com/office/drawing/2014/main" val="3087910096"/>
                  </a:ext>
                </a:extLst>
              </a:tr>
              <a:tr h="430154">
                <a:tc>
                  <a:txBody>
                    <a:bodyPr/>
                    <a:lstStyle/>
                    <a:p>
                      <a:pPr algn="ctr" fontAlgn="ctr"/>
                      <a:r>
                        <a:rPr lang="tr-TR" sz="1100">
                          <a:effectLst/>
                        </a:rPr>
                        <a:t>5</a:t>
                      </a:r>
                    </a:p>
                  </a:txBody>
                  <a:tcPr marL="76200" marR="76200" marT="76200" marB="76200" anchor="ctr"/>
                </a:tc>
                <a:tc>
                  <a:txBody>
                    <a:bodyPr/>
                    <a:lstStyle/>
                    <a:p>
                      <a:pPr algn="just" fontAlgn="t"/>
                      <a:r>
                        <a:rPr lang="tr-TR" sz="1100" b="1" dirty="0" err="1">
                          <a:solidFill>
                            <a:srgbClr val="000000"/>
                          </a:solidFill>
                          <a:effectLst/>
                        </a:rPr>
                        <a:t>int</a:t>
                      </a:r>
                      <a:r>
                        <a:rPr lang="tr-TR" sz="1100" b="1" dirty="0">
                          <a:solidFill>
                            <a:srgbClr val="000000"/>
                          </a:solidFill>
                          <a:effectLst/>
                        </a:rPr>
                        <a:t> </a:t>
                      </a:r>
                      <a:r>
                        <a:rPr lang="tr-TR" sz="1100" b="1" dirty="0" err="1">
                          <a:solidFill>
                            <a:srgbClr val="000000"/>
                          </a:solidFill>
                          <a:effectLst/>
                        </a:rPr>
                        <a:t>compareTo</a:t>
                      </a:r>
                      <a:r>
                        <a:rPr lang="tr-TR" sz="1100" b="1" dirty="0">
                          <a:solidFill>
                            <a:srgbClr val="000000"/>
                          </a:solidFill>
                          <a:effectLst/>
                        </a:rPr>
                        <a:t> </a:t>
                      </a:r>
                      <a:r>
                        <a:rPr lang="tr-TR" sz="1100" b="1" i="0" kern="1200" dirty="0" smtClean="0">
                          <a:solidFill>
                            <a:schemeClr val="dk1"/>
                          </a:solidFill>
                          <a:effectLst/>
                          <a:latin typeface="+mn-lt"/>
                          <a:ea typeface="+mn-ea"/>
                          <a:cs typeface="+mn-cs"/>
                        </a:rPr>
                        <a:t>(Object </a:t>
                      </a:r>
                      <a:r>
                        <a:rPr lang="tr-TR" sz="1100" b="1" i="0" kern="1200" dirty="0" err="1" smtClean="0">
                          <a:solidFill>
                            <a:schemeClr val="dk1"/>
                          </a:solidFill>
                          <a:effectLst/>
                          <a:latin typeface="+mn-lt"/>
                          <a:ea typeface="+mn-ea"/>
                          <a:cs typeface="+mn-cs"/>
                        </a:rPr>
                        <a:t>obj</a:t>
                      </a:r>
                      <a:r>
                        <a:rPr lang="tr-TR" sz="1100" b="1" i="0" kern="1200" dirty="0" smtClean="0">
                          <a:solidFill>
                            <a:schemeClr val="dk1"/>
                          </a:solidFill>
                          <a:effectLst/>
                          <a:latin typeface="+mn-lt"/>
                          <a:ea typeface="+mn-ea"/>
                          <a:cs typeface="+mn-cs"/>
                        </a:rPr>
                        <a:t>)</a:t>
                      </a:r>
                    </a:p>
                    <a:p>
                      <a:pPr algn="just" fontAlgn="t"/>
                      <a:r>
                        <a:rPr lang="tr-TR" sz="1100" dirty="0" err="1" smtClean="0">
                          <a:solidFill>
                            <a:srgbClr val="000000"/>
                          </a:solidFill>
                          <a:effectLst/>
                        </a:rPr>
                        <a:t>Obj</a:t>
                      </a:r>
                      <a:r>
                        <a:rPr lang="tr-TR" sz="1100" dirty="0" smtClean="0">
                          <a:solidFill>
                            <a:srgbClr val="000000"/>
                          </a:solidFill>
                          <a:effectLst/>
                        </a:rPr>
                        <a:t> </a:t>
                      </a:r>
                      <a:r>
                        <a:rPr lang="tr-TR" sz="1100" dirty="0">
                          <a:solidFill>
                            <a:srgbClr val="000000"/>
                          </a:solidFill>
                          <a:effectLst/>
                        </a:rPr>
                        <a:t>sınıfı </a:t>
                      </a:r>
                      <a:r>
                        <a:rPr lang="tr-TR" sz="1100" dirty="0" err="1">
                          <a:solidFill>
                            <a:srgbClr val="000000"/>
                          </a:solidFill>
                          <a:effectLst/>
                        </a:rPr>
                        <a:t>Date</a:t>
                      </a:r>
                      <a:r>
                        <a:rPr lang="tr-TR" sz="1100" dirty="0">
                          <a:solidFill>
                            <a:srgbClr val="000000"/>
                          </a:solidFill>
                          <a:effectLst/>
                        </a:rPr>
                        <a:t> ise, </a:t>
                      </a:r>
                      <a:r>
                        <a:rPr lang="tr-TR" sz="1100" dirty="0" err="1">
                          <a:solidFill>
                            <a:srgbClr val="000000"/>
                          </a:solidFill>
                          <a:effectLst/>
                        </a:rPr>
                        <a:t>To</a:t>
                      </a:r>
                      <a:r>
                        <a:rPr lang="tr-TR" sz="1100" dirty="0">
                          <a:solidFill>
                            <a:srgbClr val="000000"/>
                          </a:solidFill>
                          <a:effectLst/>
                        </a:rPr>
                        <a:t> (</a:t>
                      </a:r>
                      <a:r>
                        <a:rPr lang="tr-TR" sz="1100" dirty="0" err="1">
                          <a:solidFill>
                            <a:srgbClr val="000000"/>
                          </a:solidFill>
                          <a:effectLst/>
                        </a:rPr>
                        <a:t>Date</a:t>
                      </a:r>
                      <a:r>
                        <a:rPr lang="tr-TR" sz="1100" dirty="0">
                          <a:solidFill>
                            <a:srgbClr val="000000"/>
                          </a:solidFill>
                          <a:effectLst/>
                        </a:rPr>
                        <a:t>) ile karşılaştırmak için aynı şekilde çalışır. Aksi takdirde, bir </a:t>
                      </a:r>
                      <a:r>
                        <a:rPr lang="tr-TR" sz="1100" dirty="0" err="1">
                          <a:solidFill>
                            <a:srgbClr val="000000"/>
                          </a:solidFill>
                          <a:effectLst/>
                        </a:rPr>
                        <a:t>ClassCastException</a:t>
                      </a:r>
                      <a:r>
                        <a:rPr lang="tr-TR" sz="1100" dirty="0">
                          <a:solidFill>
                            <a:srgbClr val="000000"/>
                          </a:solidFill>
                          <a:effectLst/>
                        </a:rPr>
                        <a:t> atar.</a:t>
                      </a:r>
                    </a:p>
                  </a:txBody>
                  <a:tcPr marL="76200" marR="76200" marT="76200" marB="76200"/>
                </a:tc>
                <a:extLst>
                  <a:ext uri="{0D108BD9-81ED-4DB2-BD59-A6C34878D82A}">
                    <a16:rowId xmlns:a16="http://schemas.microsoft.com/office/drawing/2014/main" val="2262674117"/>
                  </a:ext>
                </a:extLst>
              </a:tr>
              <a:tr h="455402">
                <a:tc>
                  <a:txBody>
                    <a:bodyPr/>
                    <a:lstStyle/>
                    <a:p>
                      <a:pPr algn="ctr" fontAlgn="ctr"/>
                      <a:r>
                        <a:rPr lang="tr-TR" sz="1100">
                          <a:effectLst/>
                        </a:rPr>
                        <a:t>6</a:t>
                      </a:r>
                    </a:p>
                  </a:txBody>
                  <a:tcPr marL="76200" marR="76200" marT="76200" marB="76200" anchor="ctr"/>
                </a:tc>
                <a:tc>
                  <a:txBody>
                    <a:bodyPr/>
                    <a:lstStyle/>
                    <a:p>
                      <a:pPr algn="just" fontAlgn="t"/>
                      <a:r>
                        <a:rPr lang="tr-TR" sz="1100" b="1" i="0" kern="1200" dirty="0" err="1" smtClean="0">
                          <a:solidFill>
                            <a:schemeClr val="dk1"/>
                          </a:solidFill>
                          <a:effectLst/>
                          <a:latin typeface="+mn-lt"/>
                          <a:ea typeface="+mn-ea"/>
                          <a:cs typeface="+mn-cs"/>
                        </a:rPr>
                        <a:t>boolean</a:t>
                      </a:r>
                      <a:r>
                        <a:rPr lang="tr-TR" sz="1100" b="1" i="0" kern="1200" dirty="0" smtClean="0">
                          <a:solidFill>
                            <a:schemeClr val="dk1"/>
                          </a:solidFill>
                          <a:effectLst/>
                          <a:latin typeface="+mn-lt"/>
                          <a:ea typeface="+mn-ea"/>
                          <a:cs typeface="+mn-cs"/>
                        </a:rPr>
                        <a:t> </a:t>
                      </a:r>
                      <a:r>
                        <a:rPr lang="tr-TR" sz="1100" b="1" i="0" kern="1200" dirty="0" err="1" smtClean="0">
                          <a:solidFill>
                            <a:schemeClr val="dk1"/>
                          </a:solidFill>
                          <a:effectLst/>
                          <a:latin typeface="+mn-lt"/>
                          <a:ea typeface="+mn-ea"/>
                          <a:cs typeface="+mn-cs"/>
                        </a:rPr>
                        <a:t>equals</a:t>
                      </a:r>
                      <a:r>
                        <a:rPr lang="tr-TR" sz="1100" b="1" i="0" kern="1200" dirty="0" smtClean="0">
                          <a:solidFill>
                            <a:schemeClr val="dk1"/>
                          </a:solidFill>
                          <a:effectLst/>
                          <a:latin typeface="+mn-lt"/>
                          <a:ea typeface="+mn-ea"/>
                          <a:cs typeface="+mn-cs"/>
                        </a:rPr>
                        <a:t>(Object </a:t>
                      </a:r>
                      <a:r>
                        <a:rPr lang="tr-TR" sz="1100" b="1" i="0" kern="1200" dirty="0" err="1" smtClean="0">
                          <a:solidFill>
                            <a:schemeClr val="dk1"/>
                          </a:solidFill>
                          <a:effectLst/>
                          <a:latin typeface="+mn-lt"/>
                          <a:ea typeface="+mn-ea"/>
                          <a:cs typeface="+mn-cs"/>
                        </a:rPr>
                        <a:t>date</a:t>
                      </a:r>
                      <a:r>
                        <a:rPr lang="tr-TR" sz="1100" b="1" i="0" kern="1200" dirty="0" smtClean="0">
                          <a:solidFill>
                            <a:schemeClr val="dk1"/>
                          </a:solidFill>
                          <a:effectLst/>
                          <a:latin typeface="+mn-lt"/>
                          <a:ea typeface="+mn-ea"/>
                          <a:cs typeface="+mn-cs"/>
                        </a:rPr>
                        <a:t>)</a:t>
                      </a:r>
                      <a:endParaRPr lang="tr-TR" sz="1100" dirty="0">
                        <a:solidFill>
                          <a:srgbClr val="000000"/>
                        </a:solidFill>
                        <a:effectLst/>
                      </a:endParaRPr>
                    </a:p>
                    <a:p>
                      <a:pPr algn="just" fontAlgn="t"/>
                      <a:r>
                        <a:rPr lang="tr-TR" sz="1100" dirty="0">
                          <a:solidFill>
                            <a:srgbClr val="000000"/>
                          </a:solidFill>
                          <a:effectLst/>
                        </a:rPr>
                        <a:t>Çağrılan </a:t>
                      </a:r>
                      <a:r>
                        <a:rPr lang="tr-TR" sz="1100" dirty="0" err="1">
                          <a:solidFill>
                            <a:srgbClr val="000000"/>
                          </a:solidFill>
                          <a:effectLst/>
                        </a:rPr>
                        <a:t>Date</a:t>
                      </a:r>
                      <a:r>
                        <a:rPr lang="tr-TR" sz="1100" dirty="0">
                          <a:solidFill>
                            <a:srgbClr val="000000"/>
                          </a:solidFill>
                          <a:effectLst/>
                        </a:rPr>
                        <a:t> nesnesi tarih tarafından belirtilenle aynı saat ve tarihi içeriyorsa </a:t>
                      </a:r>
                      <a:r>
                        <a:rPr lang="tr-TR" sz="1100" dirty="0" err="1">
                          <a:solidFill>
                            <a:srgbClr val="000000"/>
                          </a:solidFill>
                          <a:effectLst/>
                        </a:rPr>
                        <a:t>true</a:t>
                      </a:r>
                      <a:r>
                        <a:rPr lang="tr-TR" sz="1100" dirty="0">
                          <a:solidFill>
                            <a:srgbClr val="000000"/>
                          </a:solidFill>
                          <a:effectLst/>
                        </a:rPr>
                        <a:t> değerini, aksi takdirde </a:t>
                      </a:r>
                      <a:r>
                        <a:rPr lang="tr-TR" sz="1100" dirty="0" err="1">
                          <a:solidFill>
                            <a:srgbClr val="000000"/>
                          </a:solidFill>
                          <a:effectLst/>
                        </a:rPr>
                        <a:t>false</a:t>
                      </a:r>
                      <a:r>
                        <a:rPr lang="tr-TR" sz="1100" dirty="0">
                          <a:solidFill>
                            <a:srgbClr val="000000"/>
                          </a:solidFill>
                          <a:effectLst/>
                        </a:rPr>
                        <a:t> değerini döndürür.</a:t>
                      </a:r>
                    </a:p>
                  </a:txBody>
                  <a:tcPr marL="76200" marR="76200" marT="76200" marB="76200"/>
                </a:tc>
                <a:extLst>
                  <a:ext uri="{0D108BD9-81ED-4DB2-BD59-A6C34878D82A}">
                    <a16:rowId xmlns:a16="http://schemas.microsoft.com/office/drawing/2014/main" val="2620623610"/>
                  </a:ext>
                </a:extLst>
              </a:tr>
              <a:tr h="455402">
                <a:tc>
                  <a:txBody>
                    <a:bodyPr/>
                    <a:lstStyle/>
                    <a:p>
                      <a:pPr algn="ctr" fontAlgn="ctr"/>
                      <a:r>
                        <a:rPr lang="tr-TR" sz="1100">
                          <a:effectLst/>
                        </a:rPr>
                        <a:t>7</a:t>
                      </a:r>
                    </a:p>
                  </a:txBody>
                  <a:tcPr marL="76200" marR="76200" marT="76200" marB="76200" anchor="ctr"/>
                </a:tc>
                <a:tc>
                  <a:txBody>
                    <a:bodyPr/>
                    <a:lstStyle/>
                    <a:p>
                      <a:pPr algn="just" fontAlgn="t"/>
                      <a:r>
                        <a:rPr lang="tr-TR" sz="1100" b="1" dirty="0" err="1" smtClean="0">
                          <a:solidFill>
                            <a:srgbClr val="000000"/>
                          </a:solidFill>
                          <a:effectLst/>
                        </a:rPr>
                        <a:t>long</a:t>
                      </a:r>
                      <a:r>
                        <a:rPr lang="tr-TR" sz="1100" b="1" dirty="0" smtClean="0">
                          <a:solidFill>
                            <a:srgbClr val="000000"/>
                          </a:solidFill>
                          <a:effectLst/>
                        </a:rPr>
                        <a:t> </a:t>
                      </a:r>
                      <a:r>
                        <a:rPr lang="tr-TR" sz="1100" b="1" dirty="0" err="1">
                          <a:solidFill>
                            <a:srgbClr val="000000"/>
                          </a:solidFill>
                          <a:effectLst/>
                        </a:rPr>
                        <a:t>getTime</a:t>
                      </a:r>
                      <a:r>
                        <a:rPr lang="tr-TR" sz="1100" b="1" dirty="0">
                          <a:solidFill>
                            <a:srgbClr val="000000"/>
                          </a:solidFill>
                          <a:effectLst/>
                        </a:rPr>
                        <a:t> ()</a:t>
                      </a:r>
                      <a:endParaRPr lang="tr-TR" sz="1100" dirty="0">
                        <a:solidFill>
                          <a:srgbClr val="000000"/>
                        </a:solidFill>
                        <a:effectLst/>
                      </a:endParaRPr>
                    </a:p>
                    <a:p>
                      <a:pPr algn="just" fontAlgn="t"/>
                      <a:r>
                        <a:rPr lang="tr-TR" sz="1100" dirty="0">
                          <a:solidFill>
                            <a:srgbClr val="000000"/>
                          </a:solidFill>
                          <a:effectLst/>
                        </a:rPr>
                        <a:t>1 Ocak 1970’ten bu yana geçen milisaniye sayısını döndürür.</a:t>
                      </a:r>
                    </a:p>
                  </a:txBody>
                  <a:tcPr marL="76200" marR="76200" marT="76200" marB="76200"/>
                </a:tc>
                <a:extLst>
                  <a:ext uri="{0D108BD9-81ED-4DB2-BD59-A6C34878D82A}">
                    <a16:rowId xmlns:a16="http://schemas.microsoft.com/office/drawing/2014/main" val="4024892214"/>
                  </a:ext>
                </a:extLst>
              </a:tr>
              <a:tr h="455402">
                <a:tc>
                  <a:txBody>
                    <a:bodyPr/>
                    <a:lstStyle/>
                    <a:p>
                      <a:pPr algn="ctr" fontAlgn="ctr"/>
                      <a:r>
                        <a:rPr lang="tr-TR" sz="1100">
                          <a:effectLst/>
                        </a:rPr>
                        <a:t>8</a:t>
                      </a:r>
                    </a:p>
                  </a:txBody>
                  <a:tcPr marL="76200" marR="76200" marT="76200" marB="76200" anchor="ctr"/>
                </a:tc>
                <a:tc>
                  <a:txBody>
                    <a:bodyPr/>
                    <a:lstStyle/>
                    <a:p>
                      <a:pPr algn="just" fontAlgn="t"/>
                      <a:r>
                        <a:rPr lang="tr-TR" sz="1100" b="1">
                          <a:solidFill>
                            <a:srgbClr val="000000"/>
                          </a:solidFill>
                          <a:effectLst/>
                        </a:rPr>
                        <a:t>int hashCode ()</a:t>
                      </a:r>
                      <a:endParaRPr lang="tr-TR" sz="1100">
                        <a:solidFill>
                          <a:srgbClr val="000000"/>
                        </a:solidFill>
                        <a:effectLst/>
                      </a:endParaRPr>
                    </a:p>
                    <a:p>
                      <a:pPr algn="just" fontAlgn="t"/>
                      <a:r>
                        <a:rPr lang="tr-TR" sz="1100">
                          <a:solidFill>
                            <a:srgbClr val="000000"/>
                          </a:solidFill>
                          <a:effectLst/>
                        </a:rPr>
                        <a:t>Çağrılan nesne için bir karma kodu döndürür.</a:t>
                      </a:r>
                    </a:p>
                  </a:txBody>
                  <a:tcPr marL="76200" marR="76200" marT="76200" marB="76200"/>
                </a:tc>
                <a:extLst>
                  <a:ext uri="{0D108BD9-81ED-4DB2-BD59-A6C34878D82A}">
                    <a16:rowId xmlns:a16="http://schemas.microsoft.com/office/drawing/2014/main" val="2249045915"/>
                  </a:ext>
                </a:extLst>
              </a:tr>
              <a:tr h="483864">
                <a:tc>
                  <a:txBody>
                    <a:bodyPr/>
                    <a:lstStyle/>
                    <a:p>
                      <a:pPr algn="ctr" fontAlgn="ctr"/>
                      <a:r>
                        <a:rPr lang="tr-TR" sz="1100">
                          <a:effectLst/>
                        </a:rPr>
                        <a:t>9</a:t>
                      </a:r>
                    </a:p>
                  </a:txBody>
                  <a:tcPr marL="76200" marR="76200" marT="76200" marB="76200" anchor="ctr"/>
                </a:tc>
                <a:tc>
                  <a:txBody>
                    <a:bodyPr/>
                    <a:lstStyle/>
                    <a:p>
                      <a:pPr algn="just" fontAlgn="t"/>
                      <a:r>
                        <a:rPr lang="tr-TR" sz="1100" b="1" dirty="0" err="1" smtClean="0">
                          <a:solidFill>
                            <a:srgbClr val="000000"/>
                          </a:solidFill>
                          <a:effectLst/>
                        </a:rPr>
                        <a:t>void</a:t>
                      </a:r>
                      <a:r>
                        <a:rPr lang="tr-TR" sz="1100" b="1" dirty="0" smtClean="0">
                          <a:solidFill>
                            <a:srgbClr val="000000"/>
                          </a:solidFill>
                          <a:effectLst/>
                        </a:rPr>
                        <a:t> </a:t>
                      </a:r>
                      <a:r>
                        <a:rPr lang="tr-TR" sz="1100" b="1" dirty="0" err="1">
                          <a:solidFill>
                            <a:srgbClr val="000000"/>
                          </a:solidFill>
                          <a:effectLst/>
                        </a:rPr>
                        <a:t>setTime</a:t>
                      </a:r>
                      <a:r>
                        <a:rPr lang="tr-TR" sz="1100" b="1" dirty="0">
                          <a:solidFill>
                            <a:srgbClr val="000000"/>
                          </a:solidFill>
                          <a:effectLst/>
                        </a:rPr>
                        <a:t> </a:t>
                      </a:r>
                      <a:r>
                        <a:rPr lang="tr-TR" sz="1100" b="1" dirty="0" smtClean="0">
                          <a:solidFill>
                            <a:srgbClr val="000000"/>
                          </a:solidFill>
                          <a:effectLst/>
                        </a:rPr>
                        <a:t>(</a:t>
                      </a:r>
                      <a:r>
                        <a:rPr lang="tr-TR" sz="1100" b="1" i="0" kern="1200" dirty="0" err="1" smtClean="0">
                          <a:solidFill>
                            <a:schemeClr val="dk1"/>
                          </a:solidFill>
                          <a:effectLst/>
                          <a:latin typeface="+mn-lt"/>
                          <a:ea typeface="+mn-ea"/>
                          <a:cs typeface="+mn-cs"/>
                        </a:rPr>
                        <a:t>long</a:t>
                      </a:r>
                      <a:r>
                        <a:rPr lang="tr-TR" sz="1100" b="1" i="0" kern="1200" dirty="0" smtClean="0">
                          <a:solidFill>
                            <a:schemeClr val="dk1"/>
                          </a:solidFill>
                          <a:effectLst/>
                          <a:latin typeface="+mn-lt"/>
                          <a:ea typeface="+mn-ea"/>
                          <a:cs typeface="+mn-cs"/>
                        </a:rPr>
                        <a:t> time</a:t>
                      </a:r>
                      <a:r>
                        <a:rPr lang="tr-TR" sz="1100" b="1" dirty="0" smtClean="0">
                          <a:solidFill>
                            <a:srgbClr val="000000"/>
                          </a:solidFill>
                          <a:effectLst/>
                        </a:rPr>
                        <a:t>)</a:t>
                      </a:r>
                      <a:endParaRPr lang="tr-TR" sz="1100" dirty="0">
                        <a:solidFill>
                          <a:srgbClr val="000000"/>
                        </a:solidFill>
                        <a:effectLst/>
                      </a:endParaRPr>
                    </a:p>
                    <a:p>
                      <a:pPr algn="just" fontAlgn="t"/>
                      <a:r>
                        <a:rPr lang="tr-TR" sz="1100" dirty="0">
                          <a:solidFill>
                            <a:srgbClr val="000000"/>
                          </a:solidFill>
                          <a:effectLst/>
                        </a:rPr>
                        <a:t>Saat ve tarihi, 1 Ocak 1970 gece yarısından itibaren geçen milisaniye cinsinden geçen zamanı gösteren, saat tarafından belirtilen şekilde ayarlar.</a:t>
                      </a:r>
                    </a:p>
                  </a:txBody>
                  <a:tcPr marL="76200" marR="76200" marT="76200" marB="76200"/>
                </a:tc>
                <a:extLst>
                  <a:ext uri="{0D108BD9-81ED-4DB2-BD59-A6C34878D82A}">
                    <a16:rowId xmlns:a16="http://schemas.microsoft.com/office/drawing/2014/main" val="2539695217"/>
                  </a:ext>
                </a:extLst>
              </a:tr>
              <a:tr h="483864">
                <a:tc>
                  <a:txBody>
                    <a:bodyPr/>
                    <a:lstStyle/>
                    <a:p>
                      <a:pPr algn="ctr" fontAlgn="ctr"/>
                      <a:r>
                        <a:rPr lang="tr-TR" sz="1100">
                          <a:effectLst/>
                        </a:rPr>
                        <a:t>10</a:t>
                      </a:r>
                    </a:p>
                  </a:txBody>
                  <a:tcPr marL="76200" marR="76200" marT="76200" marB="76200" anchor="ctr"/>
                </a:tc>
                <a:tc>
                  <a:txBody>
                    <a:bodyPr/>
                    <a:lstStyle/>
                    <a:p>
                      <a:pPr algn="just" fontAlgn="t"/>
                      <a:r>
                        <a:rPr lang="tr-TR" sz="1100" b="1" dirty="0" err="1">
                          <a:solidFill>
                            <a:srgbClr val="000000"/>
                          </a:solidFill>
                          <a:effectLst/>
                        </a:rPr>
                        <a:t>String</a:t>
                      </a:r>
                      <a:r>
                        <a:rPr lang="tr-TR" sz="1100" b="1" dirty="0">
                          <a:solidFill>
                            <a:srgbClr val="000000"/>
                          </a:solidFill>
                          <a:effectLst/>
                        </a:rPr>
                        <a:t> </a:t>
                      </a:r>
                      <a:r>
                        <a:rPr lang="tr-TR" sz="1100" b="1" dirty="0" err="1">
                          <a:solidFill>
                            <a:srgbClr val="000000"/>
                          </a:solidFill>
                          <a:effectLst/>
                        </a:rPr>
                        <a:t>toString</a:t>
                      </a:r>
                      <a:r>
                        <a:rPr lang="tr-TR" sz="1100" b="1" dirty="0">
                          <a:solidFill>
                            <a:srgbClr val="000000"/>
                          </a:solidFill>
                          <a:effectLst/>
                        </a:rPr>
                        <a:t> ()</a:t>
                      </a:r>
                      <a:endParaRPr lang="tr-TR" sz="1100" dirty="0">
                        <a:solidFill>
                          <a:srgbClr val="000000"/>
                        </a:solidFill>
                        <a:effectLst/>
                      </a:endParaRPr>
                    </a:p>
                    <a:p>
                      <a:pPr algn="just" fontAlgn="t"/>
                      <a:r>
                        <a:rPr lang="tr-TR" sz="1100" dirty="0">
                          <a:solidFill>
                            <a:srgbClr val="000000"/>
                          </a:solidFill>
                          <a:effectLst/>
                        </a:rPr>
                        <a:t>Çağrılan </a:t>
                      </a:r>
                      <a:r>
                        <a:rPr lang="tr-TR" sz="1100" dirty="0" err="1">
                          <a:solidFill>
                            <a:srgbClr val="000000"/>
                          </a:solidFill>
                          <a:effectLst/>
                        </a:rPr>
                        <a:t>Date</a:t>
                      </a:r>
                      <a:r>
                        <a:rPr lang="tr-TR" sz="1100" dirty="0">
                          <a:solidFill>
                            <a:srgbClr val="000000"/>
                          </a:solidFill>
                          <a:effectLst/>
                        </a:rPr>
                        <a:t> nesnesini bir </a:t>
                      </a:r>
                      <a:r>
                        <a:rPr lang="tr-TR" sz="1100" dirty="0" err="1" smtClean="0">
                          <a:solidFill>
                            <a:srgbClr val="000000"/>
                          </a:solidFill>
                          <a:effectLst/>
                        </a:rPr>
                        <a:t>Stringye</a:t>
                      </a:r>
                      <a:r>
                        <a:rPr lang="tr-TR" sz="1100" dirty="0" smtClean="0">
                          <a:solidFill>
                            <a:srgbClr val="000000"/>
                          </a:solidFill>
                          <a:effectLst/>
                        </a:rPr>
                        <a:t> </a:t>
                      </a:r>
                      <a:r>
                        <a:rPr lang="tr-TR" sz="1100" dirty="0">
                          <a:solidFill>
                            <a:srgbClr val="000000"/>
                          </a:solidFill>
                          <a:effectLst/>
                        </a:rPr>
                        <a:t>dönüştürür ve sonucu döndürür.</a:t>
                      </a:r>
                    </a:p>
                  </a:txBody>
                  <a:tcPr marL="76200" marR="76200" marT="76200" marB="76200"/>
                </a:tc>
                <a:extLst>
                  <a:ext uri="{0D108BD9-81ED-4DB2-BD59-A6C34878D82A}">
                    <a16:rowId xmlns:a16="http://schemas.microsoft.com/office/drawing/2014/main" val="2821271460"/>
                  </a:ext>
                </a:extLst>
              </a:tr>
            </a:tbl>
          </a:graphicData>
        </a:graphic>
      </p:graphicFrame>
    </p:spTree>
    <p:extLst>
      <p:ext uri="{BB962C8B-B14F-4D97-AF65-F5344CB8AC3E}">
        <p14:creationId xmlns:p14="http://schemas.microsoft.com/office/powerpoint/2010/main" val="2673164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335231" y="382488"/>
            <a:ext cx="8911687" cy="678271"/>
          </a:xfrm>
        </p:spPr>
        <p:txBody>
          <a:bodyPr>
            <a:normAutofit/>
          </a:bodyPr>
          <a:lstStyle/>
          <a:p>
            <a:r>
              <a:rPr lang="tr-TR" dirty="0"/>
              <a:t>Güncel Tarih ve Saati Alma</a:t>
            </a:r>
          </a:p>
        </p:txBody>
      </p:sp>
      <p:sp>
        <p:nvSpPr>
          <p:cNvPr id="3" name="Slayt Numarası Yer Tutucusu 2"/>
          <p:cNvSpPr>
            <a:spLocks noGrp="1"/>
          </p:cNvSpPr>
          <p:nvPr>
            <p:ph type="sldNum" sz="quarter" idx="12"/>
          </p:nvPr>
        </p:nvSpPr>
        <p:spPr/>
        <p:txBody>
          <a:bodyPr/>
          <a:lstStyle/>
          <a:p>
            <a:fld id="{CDD15192-AFC3-42C9-A3F5-4AF9E3D87F81}" type="slidenum">
              <a:rPr lang="tr-TR" smtClean="0"/>
              <a:t>32</a:t>
            </a:fld>
            <a:endParaRPr lang="tr-TR"/>
          </a:p>
        </p:txBody>
      </p:sp>
      <p:sp>
        <p:nvSpPr>
          <p:cNvPr id="7" name="İçerik Yer Tutucusu 6"/>
          <p:cNvSpPr>
            <a:spLocks noGrp="1"/>
          </p:cNvSpPr>
          <p:nvPr>
            <p:ph idx="1"/>
          </p:nvPr>
        </p:nvSpPr>
        <p:spPr>
          <a:xfrm>
            <a:off x="2335231" y="1252451"/>
            <a:ext cx="8915400" cy="3777622"/>
          </a:xfrm>
        </p:spPr>
        <p:txBody>
          <a:bodyPr>
            <a:normAutofit/>
          </a:bodyPr>
          <a:lstStyle/>
          <a:p>
            <a:r>
              <a:rPr lang="tr-TR" sz="1200" dirty="0" smtClean="0"/>
              <a:t>JSP </a:t>
            </a:r>
            <a:r>
              <a:rPr lang="tr-TR" sz="1200" dirty="0"/>
              <a:t>programında, geçerli tarih ve saati bulmak çok kolaydır. Geçerli tarih ve saati aşağıdaki gibi yazdırmak için </a:t>
            </a:r>
            <a:r>
              <a:rPr lang="tr-TR" sz="1200" b="1" i="1" dirty="0" err="1"/>
              <a:t>toString</a:t>
            </a:r>
            <a:r>
              <a:rPr lang="tr-TR" sz="1200" b="1" i="1" dirty="0"/>
              <a:t> ()</a:t>
            </a:r>
            <a:r>
              <a:rPr lang="tr-TR" sz="1200" dirty="0"/>
              <a:t> yöntemiyle basit bir </a:t>
            </a:r>
            <a:r>
              <a:rPr lang="tr-TR" sz="1200" dirty="0" err="1"/>
              <a:t>Date</a:t>
            </a:r>
            <a:r>
              <a:rPr lang="tr-TR" sz="1200" dirty="0"/>
              <a:t> nesnesini kullanabilirsiniz -</a:t>
            </a:r>
            <a:endParaRPr lang="tr-TR" sz="1050" dirty="0"/>
          </a:p>
        </p:txBody>
      </p:sp>
      <p:sp>
        <p:nvSpPr>
          <p:cNvPr id="4" name="Rectangle 1"/>
          <p:cNvSpPr>
            <a:spLocks noChangeArrowheads="1"/>
          </p:cNvSpPr>
          <p:nvPr/>
        </p:nvSpPr>
        <p:spPr bwMode="auto">
          <a:xfrm>
            <a:off x="0" y="74711"/>
            <a:ext cx="184731" cy="30777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400" b="0" i="0" u="none" strike="noStrike" cap="none" normalizeH="0" baseline="0" dirty="0" smtClean="0">
              <a:ln>
                <a:noFill/>
              </a:ln>
              <a:solidFill>
                <a:schemeClr val="tx1"/>
              </a:solidFill>
              <a:effectLst/>
              <a:latin typeface="Arial" panose="020B0604020202020204" pitchFamily="34" charset="0"/>
            </a:endParaRPr>
          </a:p>
        </p:txBody>
      </p:sp>
      <p:pic>
        <p:nvPicPr>
          <p:cNvPr id="6" name="Resim 5"/>
          <p:cNvPicPr>
            <a:picLocks noChangeAspect="1"/>
          </p:cNvPicPr>
          <p:nvPr/>
        </p:nvPicPr>
        <p:blipFill>
          <a:blip r:embed="rId2"/>
          <a:stretch>
            <a:fillRect/>
          </a:stretch>
        </p:blipFill>
        <p:spPr>
          <a:xfrm>
            <a:off x="2787197" y="2044238"/>
            <a:ext cx="7858125" cy="3733800"/>
          </a:xfrm>
          <a:prstGeom prst="rect">
            <a:avLst/>
          </a:prstGeom>
        </p:spPr>
      </p:pic>
    </p:spTree>
    <p:extLst>
      <p:ext uri="{BB962C8B-B14F-4D97-AF65-F5344CB8AC3E}">
        <p14:creationId xmlns:p14="http://schemas.microsoft.com/office/powerpoint/2010/main" val="19066102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335231" y="382488"/>
            <a:ext cx="8911687" cy="678271"/>
          </a:xfrm>
        </p:spPr>
        <p:txBody>
          <a:bodyPr>
            <a:normAutofit/>
          </a:bodyPr>
          <a:lstStyle/>
          <a:p>
            <a:r>
              <a:rPr lang="tr-TR" dirty="0"/>
              <a:t>JSP - Sayfa Yönlendirme</a:t>
            </a:r>
          </a:p>
        </p:txBody>
      </p:sp>
      <p:sp>
        <p:nvSpPr>
          <p:cNvPr id="3" name="Slayt Numarası Yer Tutucusu 2"/>
          <p:cNvSpPr>
            <a:spLocks noGrp="1"/>
          </p:cNvSpPr>
          <p:nvPr>
            <p:ph type="sldNum" sz="quarter" idx="12"/>
          </p:nvPr>
        </p:nvSpPr>
        <p:spPr/>
        <p:txBody>
          <a:bodyPr/>
          <a:lstStyle/>
          <a:p>
            <a:fld id="{CDD15192-AFC3-42C9-A3F5-4AF9E3D87F81}" type="slidenum">
              <a:rPr lang="tr-TR" smtClean="0"/>
              <a:t>33</a:t>
            </a:fld>
            <a:endParaRPr lang="tr-TR"/>
          </a:p>
        </p:txBody>
      </p:sp>
      <p:sp>
        <p:nvSpPr>
          <p:cNvPr id="7" name="İçerik Yer Tutucusu 6"/>
          <p:cNvSpPr>
            <a:spLocks noGrp="1"/>
          </p:cNvSpPr>
          <p:nvPr>
            <p:ph idx="1"/>
          </p:nvPr>
        </p:nvSpPr>
        <p:spPr>
          <a:xfrm>
            <a:off x="2335231" y="1252450"/>
            <a:ext cx="8915400" cy="4458393"/>
          </a:xfrm>
        </p:spPr>
        <p:txBody>
          <a:bodyPr>
            <a:normAutofit fontScale="85000" lnSpcReduction="20000"/>
          </a:bodyPr>
          <a:lstStyle/>
          <a:p>
            <a:pPr>
              <a:lnSpc>
                <a:spcPct val="150000"/>
              </a:lnSpc>
            </a:pPr>
            <a:r>
              <a:rPr lang="tr-TR" sz="1700" dirty="0"/>
              <a:t>Bu bölümde, JSP ile yönlendirme sayfasını tartışacağız. Sayfa yönlendirmesi, </a:t>
            </a:r>
            <a:r>
              <a:rPr lang="tr-TR" sz="1700" dirty="0" smtClean="0"/>
              <a:t>bir </a:t>
            </a:r>
            <a:r>
              <a:rPr lang="tr-TR" sz="1700" dirty="0"/>
              <a:t>belge yeni bir yere taşındığında kullanılır ve </a:t>
            </a:r>
            <a:r>
              <a:rPr lang="tr-TR" sz="1700" dirty="0" smtClean="0"/>
              <a:t>istemciyi </a:t>
            </a:r>
            <a:r>
              <a:rPr lang="tr-TR" sz="1700" dirty="0"/>
              <a:t>bu yeni konuma göndermemiz gerekir. Bu, yük dengeleme nedeniyle veya basit </a:t>
            </a:r>
            <a:r>
              <a:rPr lang="tr-TR" sz="1700" dirty="0" err="1"/>
              <a:t>randomizasyon</a:t>
            </a:r>
            <a:r>
              <a:rPr lang="tr-TR" sz="1700" dirty="0"/>
              <a:t> için olabilir.</a:t>
            </a:r>
          </a:p>
          <a:p>
            <a:pPr>
              <a:lnSpc>
                <a:spcPct val="150000"/>
              </a:lnSpc>
            </a:pPr>
            <a:r>
              <a:rPr lang="tr-TR" sz="1700" dirty="0"/>
              <a:t>Bir isteği başka bir sayfaya yönlendirmenin en basit yolu , yanıt </a:t>
            </a:r>
            <a:r>
              <a:rPr lang="tr-TR" sz="1700" dirty="0" smtClean="0"/>
              <a:t>nesne</a:t>
            </a:r>
          </a:p>
          <a:p>
            <a:pPr>
              <a:lnSpc>
                <a:spcPct val="150000"/>
              </a:lnSpc>
            </a:pPr>
            <a:r>
              <a:rPr lang="tr-TR" sz="1700" dirty="0"/>
              <a:t>Bu yöntem, yanıtı tarayıcıya durum kodu ve yeni sayfa konumu ile birlikte geri gönderir. Ayrıca kullanabilirsiniz </a:t>
            </a:r>
            <a:r>
              <a:rPr lang="tr-TR" sz="1700" b="1" dirty="0" err="1"/>
              <a:t>SetStatus</a:t>
            </a:r>
            <a:r>
              <a:rPr lang="tr-TR" sz="1700" b="1" dirty="0"/>
              <a:t> ()</a:t>
            </a:r>
            <a:r>
              <a:rPr lang="tr-TR" sz="1700" dirty="0"/>
              <a:t> ve </a:t>
            </a:r>
            <a:r>
              <a:rPr lang="tr-TR" sz="1700" b="1" dirty="0" err="1"/>
              <a:t>SetHeader</a:t>
            </a:r>
            <a:r>
              <a:rPr lang="tr-TR" sz="1700" b="1" dirty="0"/>
              <a:t> ()</a:t>
            </a:r>
            <a:r>
              <a:rPr lang="tr-TR" sz="1700" dirty="0"/>
              <a:t> aynı yönlendirme örneği elde etmek için yöntemler birlikte </a:t>
            </a:r>
            <a:r>
              <a:rPr lang="tr-TR" sz="1700" dirty="0" smtClean="0"/>
              <a:t>-sinin</a:t>
            </a:r>
            <a:r>
              <a:rPr lang="tr-TR" sz="1700" dirty="0"/>
              <a:t> </a:t>
            </a:r>
            <a:r>
              <a:rPr lang="tr-TR" sz="1700" b="1" dirty="0" err="1"/>
              <a:t>sendRedirect</a:t>
            </a:r>
            <a:r>
              <a:rPr lang="tr-TR" sz="1700" b="1" dirty="0"/>
              <a:t> ()</a:t>
            </a:r>
            <a:r>
              <a:rPr lang="tr-TR" sz="1700" dirty="0"/>
              <a:t> yöntemini kullanmaktır </a:t>
            </a:r>
            <a:r>
              <a:rPr lang="tr-TR" sz="1700" dirty="0" smtClean="0"/>
              <a:t>.</a:t>
            </a:r>
          </a:p>
          <a:p>
            <a:pPr marL="400050" lvl="1" indent="0">
              <a:lnSpc>
                <a:spcPct val="150000"/>
              </a:lnSpc>
              <a:buNone/>
            </a:pPr>
            <a:r>
              <a:rPr lang="tr-TR" altLang="tr-TR" sz="1700" dirty="0">
                <a:solidFill>
                  <a:schemeClr val="tx1"/>
                </a:solidFill>
                <a:latin typeface="Courier New" panose="02070309020205020404" pitchFamily="49" charset="0"/>
                <a:cs typeface="Courier New" panose="02070309020205020404" pitchFamily="49" charset="0"/>
              </a:rPr>
              <a:t>.... </a:t>
            </a:r>
            <a:endParaRPr lang="tr-TR" altLang="tr-TR" sz="1700" dirty="0" smtClean="0">
              <a:solidFill>
                <a:schemeClr val="tx1"/>
              </a:solidFill>
              <a:latin typeface="Courier New" panose="02070309020205020404" pitchFamily="49" charset="0"/>
              <a:cs typeface="Courier New" panose="02070309020205020404" pitchFamily="49" charset="0"/>
            </a:endParaRPr>
          </a:p>
          <a:p>
            <a:pPr marL="400050" lvl="1" indent="0">
              <a:lnSpc>
                <a:spcPct val="150000"/>
              </a:lnSpc>
              <a:buNone/>
            </a:pPr>
            <a:r>
              <a:rPr lang="tr-TR" altLang="tr-TR" sz="1700" dirty="0" err="1" smtClean="0">
                <a:solidFill>
                  <a:schemeClr val="tx1"/>
                </a:solidFill>
                <a:latin typeface="Courier New" panose="02070309020205020404" pitchFamily="49" charset="0"/>
                <a:cs typeface="Courier New" panose="02070309020205020404" pitchFamily="49" charset="0"/>
              </a:rPr>
              <a:t>String</a:t>
            </a:r>
            <a:r>
              <a:rPr lang="tr-TR" altLang="tr-TR" sz="1700" dirty="0" smtClean="0">
                <a:solidFill>
                  <a:schemeClr val="tx1"/>
                </a:solidFill>
                <a:latin typeface="Courier New" panose="02070309020205020404" pitchFamily="49" charset="0"/>
                <a:cs typeface="Courier New" panose="02070309020205020404" pitchFamily="49" charset="0"/>
              </a:rPr>
              <a:t> </a:t>
            </a:r>
            <a:r>
              <a:rPr lang="tr-TR" altLang="tr-TR" sz="1700" dirty="0">
                <a:solidFill>
                  <a:schemeClr val="tx1"/>
                </a:solidFill>
                <a:latin typeface="Courier New" panose="02070309020205020404" pitchFamily="49" charset="0"/>
                <a:cs typeface="Courier New" panose="02070309020205020404" pitchFamily="49" charset="0"/>
              </a:rPr>
              <a:t>site = "http://www.newpage.com" ; </a:t>
            </a:r>
            <a:endParaRPr lang="tr-TR" altLang="tr-TR" sz="1700" dirty="0" smtClean="0">
              <a:solidFill>
                <a:schemeClr val="tx1"/>
              </a:solidFill>
              <a:latin typeface="Courier New" panose="02070309020205020404" pitchFamily="49" charset="0"/>
              <a:cs typeface="Courier New" panose="02070309020205020404" pitchFamily="49" charset="0"/>
            </a:endParaRPr>
          </a:p>
          <a:p>
            <a:pPr marL="400050" lvl="1" indent="0">
              <a:lnSpc>
                <a:spcPct val="150000"/>
              </a:lnSpc>
              <a:buNone/>
            </a:pPr>
            <a:r>
              <a:rPr lang="tr-TR" altLang="tr-TR" sz="1700" dirty="0" err="1" smtClean="0">
                <a:solidFill>
                  <a:schemeClr val="tx1"/>
                </a:solidFill>
                <a:latin typeface="Courier New" panose="02070309020205020404" pitchFamily="49" charset="0"/>
                <a:cs typeface="Courier New" panose="02070309020205020404" pitchFamily="49" charset="0"/>
              </a:rPr>
              <a:t>response.setStatus</a:t>
            </a:r>
            <a:r>
              <a:rPr lang="tr-TR" altLang="tr-TR" sz="1700" dirty="0" smtClean="0">
                <a:solidFill>
                  <a:schemeClr val="tx1"/>
                </a:solidFill>
                <a:latin typeface="Courier New" panose="02070309020205020404" pitchFamily="49" charset="0"/>
                <a:cs typeface="Courier New" panose="02070309020205020404" pitchFamily="49" charset="0"/>
              </a:rPr>
              <a:t>(</a:t>
            </a:r>
            <a:r>
              <a:rPr lang="tr-TR" altLang="tr-TR" sz="1700" dirty="0" err="1" smtClean="0">
                <a:solidFill>
                  <a:schemeClr val="tx1"/>
                </a:solidFill>
                <a:latin typeface="Courier New" panose="02070309020205020404" pitchFamily="49" charset="0"/>
                <a:cs typeface="Courier New" panose="02070309020205020404" pitchFamily="49" charset="0"/>
              </a:rPr>
              <a:t>response.SC_MOVED_TEMPORARILY</a:t>
            </a:r>
            <a:r>
              <a:rPr lang="tr-TR" altLang="tr-TR" sz="1700" dirty="0">
                <a:solidFill>
                  <a:schemeClr val="tx1"/>
                </a:solidFill>
                <a:latin typeface="Courier New" panose="02070309020205020404" pitchFamily="49" charset="0"/>
                <a:cs typeface="Courier New" panose="02070309020205020404" pitchFamily="49" charset="0"/>
              </a:rPr>
              <a:t>); </a:t>
            </a:r>
            <a:endParaRPr lang="tr-TR" altLang="tr-TR" sz="1700" dirty="0" smtClean="0">
              <a:solidFill>
                <a:schemeClr val="tx1"/>
              </a:solidFill>
              <a:latin typeface="Courier New" panose="02070309020205020404" pitchFamily="49" charset="0"/>
              <a:cs typeface="Courier New" panose="02070309020205020404" pitchFamily="49" charset="0"/>
            </a:endParaRPr>
          </a:p>
          <a:p>
            <a:pPr marL="400050" lvl="1" indent="0">
              <a:lnSpc>
                <a:spcPct val="150000"/>
              </a:lnSpc>
              <a:buNone/>
            </a:pPr>
            <a:r>
              <a:rPr lang="tr-TR" altLang="tr-TR" sz="1700" dirty="0" err="1" smtClean="0">
                <a:solidFill>
                  <a:schemeClr val="tx1"/>
                </a:solidFill>
                <a:latin typeface="Courier New" panose="02070309020205020404" pitchFamily="49" charset="0"/>
                <a:cs typeface="Courier New" panose="02070309020205020404" pitchFamily="49" charset="0"/>
              </a:rPr>
              <a:t>response.setHeader</a:t>
            </a:r>
            <a:r>
              <a:rPr lang="tr-TR" altLang="tr-TR" sz="1700" dirty="0">
                <a:solidFill>
                  <a:schemeClr val="tx1"/>
                </a:solidFill>
                <a:latin typeface="Courier New" panose="02070309020205020404" pitchFamily="49" charset="0"/>
                <a:cs typeface="Courier New" panose="02070309020205020404" pitchFamily="49" charset="0"/>
              </a:rPr>
              <a:t>("</a:t>
            </a:r>
            <a:r>
              <a:rPr lang="tr-TR" altLang="tr-TR" sz="1700" dirty="0" err="1">
                <a:solidFill>
                  <a:schemeClr val="tx1"/>
                </a:solidFill>
                <a:latin typeface="Courier New" panose="02070309020205020404" pitchFamily="49" charset="0"/>
                <a:cs typeface="Courier New" panose="02070309020205020404" pitchFamily="49" charset="0"/>
              </a:rPr>
              <a:t>Location</a:t>
            </a:r>
            <a:r>
              <a:rPr lang="tr-TR" altLang="tr-TR" sz="1700" dirty="0">
                <a:solidFill>
                  <a:schemeClr val="tx1"/>
                </a:solidFill>
                <a:latin typeface="Courier New" panose="02070309020205020404" pitchFamily="49" charset="0"/>
                <a:cs typeface="Courier New" panose="02070309020205020404" pitchFamily="49" charset="0"/>
              </a:rPr>
              <a:t>", site); </a:t>
            </a:r>
            <a:endParaRPr lang="tr-TR" altLang="tr-TR" sz="1700" dirty="0" smtClean="0">
              <a:solidFill>
                <a:schemeClr val="tx1"/>
              </a:solidFill>
              <a:latin typeface="Courier New" panose="02070309020205020404" pitchFamily="49" charset="0"/>
              <a:cs typeface="Courier New" panose="02070309020205020404" pitchFamily="49" charset="0"/>
            </a:endParaRPr>
          </a:p>
          <a:p>
            <a:pPr marL="400050" lvl="1" indent="0">
              <a:lnSpc>
                <a:spcPct val="150000"/>
              </a:lnSpc>
              <a:buNone/>
            </a:pPr>
            <a:r>
              <a:rPr lang="tr-TR" altLang="tr-TR" sz="1700" dirty="0" smtClean="0">
                <a:solidFill>
                  <a:schemeClr val="tx1"/>
                </a:solidFill>
                <a:latin typeface="Courier New" panose="02070309020205020404" pitchFamily="49" charset="0"/>
                <a:cs typeface="Courier New" panose="02070309020205020404" pitchFamily="49" charset="0"/>
              </a:rPr>
              <a:t>.... </a:t>
            </a:r>
            <a:endParaRPr lang="tr-TR" altLang="tr-TR" sz="1700" dirty="0">
              <a:solidFill>
                <a:schemeClr val="tx1"/>
              </a:solidFill>
              <a:latin typeface="Courier New" panose="02070309020205020404" pitchFamily="49" charset="0"/>
              <a:cs typeface="Courier New" panose="02070309020205020404" pitchFamily="49" charset="0"/>
            </a:endParaRPr>
          </a:p>
          <a:p>
            <a:endParaRPr lang="tr-TR" sz="1100" dirty="0"/>
          </a:p>
        </p:txBody>
      </p:sp>
      <p:sp>
        <p:nvSpPr>
          <p:cNvPr id="4" name="Rectangle 1"/>
          <p:cNvSpPr>
            <a:spLocks noChangeArrowheads="1"/>
          </p:cNvSpPr>
          <p:nvPr/>
        </p:nvSpPr>
        <p:spPr bwMode="auto">
          <a:xfrm>
            <a:off x="0" y="74711"/>
            <a:ext cx="184731" cy="30777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97795"/>
            <a:ext cx="184731" cy="26161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1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04649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335231" y="382488"/>
            <a:ext cx="8911687" cy="678271"/>
          </a:xfrm>
        </p:spPr>
        <p:txBody>
          <a:bodyPr>
            <a:normAutofit/>
          </a:bodyPr>
          <a:lstStyle/>
          <a:p>
            <a:r>
              <a:rPr lang="tr-TR" dirty="0"/>
              <a:t>JSP - Sayfa Yönlendirme</a:t>
            </a:r>
          </a:p>
        </p:txBody>
      </p:sp>
      <p:sp>
        <p:nvSpPr>
          <p:cNvPr id="3" name="Slayt Numarası Yer Tutucusu 2"/>
          <p:cNvSpPr>
            <a:spLocks noGrp="1"/>
          </p:cNvSpPr>
          <p:nvPr>
            <p:ph type="sldNum" sz="quarter" idx="12"/>
          </p:nvPr>
        </p:nvSpPr>
        <p:spPr/>
        <p:txBody>
          <a:bodyPr/>
          <a:lstStyle/>
          <a:p>
            <a:fld id="{CDD15192-AFC3-42C9-A3F5-4AF9E3D87F81}" type="slidenum">
              <a:rPr lang="tr-TR" smtClean="0"/>
              <a:t>34</a:t>
            </a:fld>
            <a:endParaRPr lang="tr-TR"/>
          </a:p>
        </p:txBody>
      </p:sp>
      <p:sp>
        <p:nvSpPr>
          <p:cNvPr id="7" name="İçerik Yer Tutucusu 6"/>
          <p:cNvSpPr>
            <a:spLocks noGrp="1"/>
          </p:cNvSpPr>
          <p:nvPr>
            <p:ph idx="1"/>
          </p:nvPr>
        </p:nvSpPr>
        <p:spPr>
          <a:xfrm>
            <a:off x="2064547" y="1235825"/>
            <a:ext cx="9515081" cy="4458393"/>
          </a:xfrm>
        </p:spPr>
        <p:txBody>
          <a:bodyPr>
            <a:normAutofit/>
          </a:bodyPr>
          <a:lstStyle/>
          <a:p>
            <a:r>
              <a:rPr lang="tr-TR" dirty="0"/>
              <a:t>Bu örnek bir </a:t>
            </a:r>
            <a:r>
              <a:rPr lang="tr-TR" dirty="0" err="1"/>
              <a:t>JSP'nin</a:t>
            </a:r>
            <a:r>
              <a:rPr lang="tr-TR" dirty="0"/>
              <a:t> başka bir konuma nasıl sayfa yönlendirmesi yaptığını gösterir </a:t>
            </a:r>
            <a:endParaRPr lang="tr-TR" sz="1100" dirty="0"/>
          </a:p>
        </p:txBody>
      </p:sp>
      <p:sp>
        <p:nvSpPr>
          <p:cNvPr id="4" name="Rectangle 1"/>
          <p:cNvSpPr>
            <a:spLocks noChangeArrowheads="1"/>
          </p:cNvSpPr>
          <p:nvPr/>
        </p:nvSpPr>
        <p:spPr bwMode="auto">
          <a:xfrm>
            <a:off x="0" y="74711"/>
            <a:ext cx="184731" cy="30777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97795"/>
            <a:ext cx="184731" cy="26161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100" b="0" i="0" u="none" strike="noStrike" cap="none" normalizeH="0" baseline="0" dirty="0" smtClean="0">
              <a:ln>
                <a:noFill/>
              </a:ln>
              <a:solidFill>
                <a:schemeClr val="tx1"/>
              </a:solidFill>
              <a:effectLst/>
              <a:latin typeface="Arial" panose="020B0604020202020204" pitchFamily="34" charset="0"/>
            </a:endParaRPr>
          </a:p>
        </p:txBody>
      </p:sp>
      <p:pic>
        <p:nvPicPr>
          <p:cNvPr id="6" name="Resim 5"/>
          <p:cNvPicPr>
            <a:picLocks noChangeAspect="1"/>
          </p:cNvPicPr>
          <p:nvPr/>
        </p:nvPicPr>
        <p:blipFill>
          <a:blip r:embed="rId2"/>
          <a:stretch>
            <a:fillRect/>
          </a:stretch>
        </p:blipFill>
        <p:spPr>
          <a:xfrm>
            <a:off x="2499880" y="1857202"/>
            <a:ext cx="8439150" cy="4191000"/>
          </a:xfrm>
          <a:prstGeom prst="rect">
            <a:avLst/>
          </a:prstGeom>
        </p:spPr>
      </p:pic>
    </p:spTree>
    <p:extLst>
      <p:ext uri="{BB962C8B-B14F-4D97-AF65-F5344CB8AC3E}">
        <p14:creationId xmlns:p14="http://schemas.microsoft.com/office/powerpoint/2010/main" val="27506513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335231" y="382488"/>
            <a:ext cx="8911687" cy="678271"/>
          </a:xfrm>
        </p:spPr>
        <p:txBody>
          <a:bodyPr>
            <a:normAutofit/>
          </a:bodyPr>
          <a:lstStyle/>
          <a:p>
            <a:r>
              <a:rPr lang="tr-TR" dirty="0"/>
              <a:t>JSP - Otomatik Yenileme</a:t>
            </a:r>
          </a:p>
        </p:txBody>
      </p:sp>
      <p:sp>
        <p:nvSpPr>
          <p:cNvPr id="3" name="Slayt Numarası Yer Tutucusu 2"/>
          <p:cNvSpPr>
            <a:spLocks noGrp="1"/>
          </p:cNvSpPr>
          <p:nvPr>
            <p:ph type="sldNum" sz="quarter" idx="12"/>
          </p:nvPr>
        </p:nvSpPr>
        <p:spPr/>
        <p:txBody>
          <a:bodyPr/>
          <a:lstStyle/>
          <a:p>
            <a:fld id="{CDD15192-AFC3-42C9-A3F5-4AF9E3D87F81}" type="slidenum">
              <a:rPr lang="tr-TR" smtClean="0"/>
              <a:t>35</a:t>
            </a:fld>
            <a:endParaRPr lang="tr-TR"/>
          </a:p>
        </p:txBody>
      </p:sp>
      <p:sp>
        <p:nvSpPr>
          <p:cNvPr id="7" name="İçerik Yer Tutucusu 6"/>
          <p:cNvSpPr>
            <a:spLocks noGrp="1"/>
          </p:cNvSpPr>
          <p:nvPr>
            <p:ph idx="1"/>
          </p:nvPr>
        </p:nvSpPr>
        <p:spPr>
          <a:xfrm>
            <a:off x="2064547" y="1235825"/>
            <a:ext cx="9515081" cy="4458393"/>
          </a:xfrm>
        </p:spPr>
        <p:txBody>
          <a:bodyPr>
            <a:normAutofit/>
          </a:bodyPr>
          <a:lstStyle/>
          <a:p>
            <a:r>
              <a:rPr lang="tr-TR" sz="1400" dirty="0"/>
              <a:t>Canlı oyun puanı veya borsa durumunu veya döviz kuru oranını gösteren bir web sayfasını düşünün. Bu tür sayfaların tümü için, tarayıcınızdaki yenile veya yeniden yükle düğmesini kullanarak Web sayfanızı düzenli olarak yenilemeniz gerekir.</a:t>
            </a:r>
          </a:p>
          <a:p>
            <a:r>
              <a:rPr lang="tr-TR" sz="1400" dirty="0"/>
              <a:t>JSP, bir web sayfasını belirli bir aralıktan sonra otomatik olarak yenilenecek şekilde yapabileceğiniz bir mekanizma sağlayarak bu işi kolaylaştırır.</a:t>
            </a:r>
          </a:p>
          <a:p>
            <a:r>
              <a:rPr lang="tr-TR" sz="1400" dirty="0"/>
              <a:t>Bir Web sayfasını yenilemenin en basit yolu , yanıt nesnesinin </a:t>
            </a:r>
            <a:r>
              <a:rPr lang="tr-TR" sz="1400" b="1" dirty="0" err="1"/>
              <a:t>setIntHeader</a:t>
            </a:r>
            <a:r>
              <a:rPr lang="tr-TR" sz="1400" b="1" dirty="0"/>
              <a:t> ()</a:t>
            </a:r>
            <a:r>
              <a:rPr lang="tr-TR" sz="1400" dirty="0"/>
              <a:t> yöntemini kullanmaktır </a:t>
            </a:r>
            <a:endParaRPr lang="tr-TR" sz="1400" dirty="0" smtClean="0"/>
          </a:p>
          <a:p>
            <a:pPr marL="0" lvl="0" indent="0">
              <a:buNone/>
            </a:pPr>
            <a:r>
              <a:rPr lang="tr-TR" altLang="tr-TR" sz="1400" dirty="0" smtClean="0">
                <a:solidFill>
                  <a:schemeClr val="tx1"/>
                </a:solidFill>
                <a:latin typeface="Courier New" panose="02070309020205020404" pitchFamily="49" charset="0"/>
                <a:cs typeface="Courier New" panose="02070309020205020404" pitchFamily="49" charset="0"/>
              </a:rPr>
              <a:t>	</a:t>
            </a:r>
            <a:r>
              <a:rPr lang="tr-TR" altLang="tr-TR" sz="1400" dirty="0" err="1" smtClean="0">
                <a:solidFill>
                  <a:schemeClr val="tx1"/>
                </a:solidFill>
                <a:latin typeface="Courier New" panose="02070309020205020404" pitchFamily="49" charset="0"/>
                <a:cs typeface="Courier New" panose="02070309020205020404" pitchFamily="49" charset="0"/>
              </a:rPr>
              <a:t>public</a:t>
            </a:r>
            <a:r>
              <a:rPr lang="tr-TR" altLang="tr-TR" sz="1400" dirty="0" smtClean="0">
                <a:solidFill>
                  <a:schemeClr val="tx1"/>
                </a:solidFill>
                <a:latin typeface="Courier New" panose="02070309020205020404" pitchFamily="49" charset="0"/>
                <a:cs typeface="Courier New" panose="02070309020205020404" pitchFamily="49" charset="0"/>
              </a:rPr>
              <a:t> </a:t>
            </a:r>
            <a:r>
              <a:rPr lang="tr-TR" altLang="tr-TR" sz="1400" dirty="0" err="1">
                <a:solidFill>
                  <a:schemeClr val="tx1"/>
                </a:solidFill>
                <a:latin typeface="Courier New" panose="02070309020205020404" pitchFamily="49" charset="0"/>
                <a:cs typeface="Courier New" panose="02070309020205020404" pitchFamily="49" charset="0"/>
              </a:rPr>
              <a:t>void</a:t>
            </a:r>
            <a:r>
              <a:rPr lang="tr-TR" altLang="tr-TR" sz="1400" dirty="0">
                <a:solidFill>
                  <a:schemeClr val="tx1"/>
                </a:solidFill>
                <a:latin typeface="Courier New" panose="02070309020205020404" pitchFamily="49" charset="0"/>
                <a:cs typeface="Courier New" panose="02070309020205020404" pitchFamily="49" charset="0"/>
              </a:rPr>
              <a:t> </a:t>
            </a:r>
            <a:r>
              <a:rPr lang="tr-TR" altLang="tr-TR" sz="1400" dirty="0" err="1">
                <a:solidFill>
                  <a:schemeClr val="tx1"/>
                </a:solidFill>
                <a:latin typeface="Courier New" panose="02070309020205020404" pitchFamily="49" charset="0"/>
                <a:cs typeface="Courier New" panose="02070309020205020404" pitchFamily="49" charset="0"/>
              </a:rPr>
              <a:t>setIntHeader</a:t>
            </a:r>
            <a:r>
              <a:rPr lang="tr-TR" altLang="tr-TR" sz="1400" dirty="0">
                <a:solidFill>
                  <a:schemeClr val="tx1"/>
                </a:solidFill>
                <a:latin typeface="Courier New" panose="02070309020205020404" pitchFamily="49" charset="0"/>
                <a:cs typeface="Courier New" panose="02070309020205020404" pitchFamily="49" charset="0"/>
              </a:rPr>
              <a:t>(</a:t>
            </a:r>
            <a:r>
              <a:rPr lang="tr-TR" altLang="tr-TR" sz="1400" dirty="0" err="1">
                <a:solidFill>
                  <a:schemeClr val="tx1"/>
                </a:solidFill>
                <a:latin typeface="Courier New" panose="02070309020205020404" pitchFamily="49" charset="0"/>
                <a:cs typeface="Courier New" panose="02070309020205020404" pitchFamily="49" charset="0"/>
              </a:rPr>
              <a:t>String</a:t>
            </a:r>
            <a:r>
              <a:rPr lang="tr-TR" altLang="tr-TR" sz="1400" dirty="0">
                <a:solidFill>
                  <a:schemeClr val="tx1"/>
                </a:solidFill>
                <a:latin typeface="Courier New" panose="02070309020205020404" pitchFamily="49" charset="0"/>
                <a:cs typeface="Courier New" panose="02070309020205020404" pitchFamily="49" charset="0"/>
              </a:rPr>
              <a:t> </a:t>
            </a:r>
            <a:r>
              <a:rPr lang="tr-TR" altLang="tr-TR" sz="1400" dirty="0" err="1">
                <a:solidFill>
                  <a:schemeClr val="tx1"/>
                </a:solidFill>
                <a:latin typeface="Courier New" panose="02070309020205020404" pitchFamily="49" charset="0"/>
                <a:cs typeface="Courier New" panose="02070309020205020404" pitchFamily="49" charset="0"/>
              </a:rPr>
              <a:t>header</a:t>
            </a:r>
            <a:r>
              <a:rPr lang="tr-TR" altLang="tr-TR" sz="1400" dirty="0">
                <a:solidFill>
                  <a:schemeClr val="tx1"/>
                </a:solidFill>
                <a:latin typeface="Courier New" panose="02070309020205020404" pitchFamily="49" charset="0"/>
                <a:cs typeface="Courier New" panose="02070309020205020404" pitchFamily="49" charset="0"/>
              </a:rPr>
              <a:t>, </a:t>
            </a:r>
            <a:r>
              <a:rPr lang="tr-TR" altLang="tr-TR" sz="1400" dirty="0" err="1">
                <a:solidFill>
                  <a:schemeClr val="tx1"/>
                </a:solidFill>
                <a:latin typeface="Courier New" panose="02070309020205020404" pitchFamily="49" charset="0"/>
                <a:cs typeface="Courier New" panose="02070309020205020404" pitchFamily="49" charset="0"/>
              </a:rPr>
              <a:t>int</a:t>
            </a:r>
            <a:r>
              <a:rPr lang="tr-TR" altLang="tr-TR" sz="1400" dirty="0">
                <a:solidFill>
                  <a:schemeClr val="tx1"/>
                </a:solidFill>
                <a:latin typeface="Courier New" panose="02070309020205020404" pitchFamily="49" charset="0"/>
                <a:cs typeface="Courier New" panose="02070309020205020404" pitchFamily="49" charset="0"/>
              </a:rPr>
              <a:t> </a:t>
            </a:r>
            <a:r>
              <a:rPr lang="tr-TR" altLang="tr-TR" sz="1400" dirty="0" err="1">
                <a:solidFill>
                  <a:schemeClr val="tx1"/>
                </a:solidFill>
                <a:latin typeface="Courier New" panose="02070309020205020404" pitchFamily="49" charset="0"/>
                <a:cs typeface="Courier New" panose="02070309020205020404" pitchFamily="49" charset="0"/>
              </a:rPr>
              <a:t>headerValue</a:t>
            </a:r>
            <a:r>
              <a:rPr lang="tr-TR" altLang="tr-TR" sz="1400" dirty="0">
                <a:solidFill>
                  <a:schemeClr val="tx1"/>
                </a:solidFill>
                <a:latin typeface="Courier New" panose="02070309020205020404" pitchFamily="49" charset="0"/>
                <a:cs typeface="Courier New" panose="02070309020205020404" pitchFamily="49" charset="0"/>
              </a:rPr>
              <a:t>)</a:t>
            </a:r>
            <a:r>
              <a:rPr lang="tr-TR" altLang="tr-TR" sz="1400" dirty="0">
                <a:solidFill>
                  <a:schemeClr val="tx1"/>
                </a:solidFill>
              </a:rPr>
              <a:t> </a:t>
            </a:r>
            <a:endParaRPr lang="tr-TR" altLang="tr-TR" sz="1400" dirty="0" smtClean="0">
              <a:solidFill>
                <a:schemeClr val="tx1"/>
              </a:solidFill>
            </a:endParaRPr>
          </a:p>
          <a:p>
            <a:r>
              <a:rPr lang="tr-TR" sz="1400" dirty="0"/>
              <a:t>Bu yöntem, "Yenile" başlığını tarayıcıya saniye cinsinden zaman aralığını gösteren bir tamsayı değeriyle birlikte geri gönderir.</a:t>
            </a:r>
            <a:endParaRPr lang="tr-TR" altLang="tr-TR" sz="1400" dirty="0">
              <a:solidFill>
                <a:schemeClr val="tx1"/>
              </a:solidFill>
              <a:latin typeface="Arial" panose="020B0604020202020204" pitchFamily="34" charset="0"/>
            </a:endParaRPr>
          </a:p>
          <a:p>
            <a:endParaRPr lang="tr-TR" sz="1200" dirty="0"/>
          </a:p>
        </p:txBody>
      </p:sp>
      <p:sp>
        <p:nvSpPr>
          <p:cNvPr id="4" name="Rectangle 1"/>
          <p:cNvSpPr>
            <a:spLocks noChangeArrowheads="1"/>
          </p:cNvSpPr>
          <p:nvPr/>
        </p:nvSpPr>
        <p:spPr bwMode="auto">
          <a:xfrm>
            <a:off x="0" y="74711"/>
            <a:ext cx="184731" cy="30777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97795"/>
            <a:ext cx="184731" cy="26161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1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0" y="90100"/>
            <a:ext cx="184731"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7195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606813"/>
          </a:xfrm>
        </p:spPr>
        <p:txBody>
          <a:bodyPr>
            <a:normAutofit fontScale="90000"/>
          </a:bodyPr>
          <a:lstStyle/>
          <a:p>
            <a:r>
              <a:rPr lang="tr-TR" dirty="0" err="1"/>
              <a:t>HttpServletRequest</a:t>
            </a:r>
            <a:r>
              <a:rPr lang="tr-TR" dirty="0"/>
              <a:t> Nesnesi</a:t>
            </a:r>
          </a:p>
        </p:txBody>
      </p:sp>
      <p:graphicFrame>
        <p:nvGraphicFramePr>
          <p:cNvPr id="5" name="İçerik Yer Tutucusu 4"/>
          <p:cNvGraphicFramePr>
            <a:graphicFrameLocks noGrp="1"/>
          </p:cNvGraphicFramePr>
          <p:nvPr>
            <p:ph idx="1"/>
            <p:extLst>
              <p:ext uri="{D42A27DB-BD31-4B8C-83A1-F6EECF244321}">
                <p14:modId xmlns:p14="http://schemas.microsoft.com/office/powerpoint/2010/main" val="2078129726"/>
              </p:ext>
            </p:extLst>
          </p:nvPr>
        </p:nvGraphicFramePr>
        <p:xfrm>
          <a:off x="2536581" y="2314473"/>
          <a:ext cx="8915400" cy="4439920"/>
        </p:xfrm>
        <a:graphic>
          <a:graphicData uri="http://schemas.openxmlformats.org/drawingml/2006/table">
            <a:tbl>
              <a:tblPr firstRow="1" bandRow="1">
                <a:tableStyleId>{5C22544A-7EE6-4342-B048-85BDC9FD1C3A}</a:tableStyleId>
              </a:tblPr>
              <a:tblGrid>
                <a:gridCol w="813410">
                  <a:extLst>
                    <a:ext uri="{9D8B030D-6E8A-4147-A177-3AD203B41FA5}">
                      <a16:colId xmlns:a16="http://schemas.microsoft.com/office/drawing/2014/main" val="2445284046"/>
                    </a:ext>
                  </a:extLst>
                </a:gridCol>
                <a:gridCol w="8101990">
                  <a:extLst>
                    <a:ext uri="{9D8B030D-6E8A-4147-A177-3AD203B41FA5}">
                      <a16:colId xmlns:a16="http://schemas.microsoft.com/office/drawing/2014/main" val="601741088"/>
                    </a:ext>
                  </a:extLst>
                </a:gridCol>
              </a:tblGrid>
              <a:tr h="370840">
                <a:tc>
                  <a:txBody>
                    <a:bodyPr/>
                    <a:lstStyle/>
                    <a:p>
                      <a:pPr fontAlgn="t"/>
                      <a:r>
                        <a:rPr lang="tr-TR" sz="1100" dirty="0" err="1">
                          <a:effectLst/>
                        </a:rPr>
                        <a:t>S.No</a:t>
                      </a:r>
                      <a:r>
                        <a:rPr lang="tr-TR" sz="1100" dirty="0">
                          <a:effectLst/>
                        </a:rPr>
                        <a:t>.</a:t>
                      </a:r>
                    </a:p>
                  </a:txBody>
                  <a:tcPr marL="76200" marR="76200" marT="76200" marB="76200"/>
                </a:tc>
                <a:tc>
                  <a:txBody>
                    <a:bodyPr/>
                    <a:lstStyle/>
                    <a:p>
                      <a:pPr algn="ctr" fontAlgn="t"/>
                      <a:r>
                        <a:rPr lang="tr-TR" sz="1100" dirty="0">
                          <a:effectLst/>
                        </a:rPr>
                        <a:t>Yöntem ve Açıklama</a:t>
                      </a:r>
                    </a:p>
                  </a:txBody>
                  <a:tcPr marL="76200" marR="76200" marT="76200" marB="76200"/>
                </a:tc>
                <a:extLst>
                  <a:ext uri="{0D108BD9-81ED-4DB2-BD59-A6C34878D82A}">
                    <a16:rowId xmlns:a16="http://schemas.microsoft.com/office/drawing/2014/main" val="3779707427"/>
                  </a:ext>
                </a:extLst>
              </a:tr>
              <a:tr h="370840">
                <a:tc>
                  <a:txBody>
                    <a:bodyPr/>
                    <a:lstStyle/>
                    <a:p>
                      <a:pPr algn="ctr" fontAlgn="ctr"/>
                      <a:r>
                        <a:rPr lang="tr-TR" sz="1100">
                          <a:effectLst/>
                        </a:rPr>
                        <a:t>1</a:t>
                      </a:r>
                    </a:p>
                  </a:txBody>
                  <a:tcPr marL="76200" marR="76200" marT="76200" marB="76200" anchor="ctr"/>
                </a:tc>
                <a:tc>
                  <a:txBody>
                    <a:bodyPr/>
                    <a:lstStyle/>
                    <a:p>
                      <a:pPr algn="just" fontAlgn="t"/>
                      <a:r>
                        <a:rPr lang="tr-TR" sz="1100" b="1">
                          <a:solidFill>
                            <a:srgbClr val="000000"/>
                          </a:solidFill>
                          <a:effectLst/>
                        </a:rPr>
                        <a:t>Çerez [] getCookies ()</a:t>
                      </a:r>
                      <a:endParaRPr lang="tr-TR" sz="1100">
                        <a:solidFill>
                          <a:srgbClr val="000000"/>
                        </a:solidFill>
                        <a:effectLst/>
                      </a:endParaRPr>
                    </a:p>
                    <a:p>
                      <a:pPr algn="just" fontAlgn="t"/>
                      <a:r>
                        <a:rPr lang="tr-TR" sz="1100">
                          <a:solidFill>
                            <a:srgbClr val="000000"/>
                          </a:solidFill>
                          <a:effectLst/>
                        </a:rPr>
                        <a:t>İstemcinin bu istekle gönderdiği tüm Cookie nesnelerini içeren bir dizi döndürür.</a:t>
                      </a:r>
                    </a:p>
                  </a:txBody>
                  <a:tcPr marL="76200" marR="76200" marT="76200" marB="76200"/>
                </a:tc>
                <a:extLst>
                  <a:ext uri="{0D108BD9-81ED-4DB2-BD59-A6C34878D82A}">
                    <a16:rowId xmlns:a16="http://schemas.microsoft.com/office/drawing/2014/main" val="219119783"/>
                  </a:ext>
                </a:extLst>
              </a:tr>
              <a:tr h="370840">
                <a:tc>
                  <a:txBody>
                    <a:bodyPr/>
                    <a:lstStyle/>
                    <a:p>
                      <a:pPr algn="ctr" fontAlgn="ctr"/>
                      <a:r>
                        <a:rPr lang="tr-TR" sz="1100">
                          <a:effectLst/>
                        </a:rPr>
                        <a:t>2</a:t>
                      </a:r>
                    </a:p>
                  </a:txBody>
                  <a:tcPr marL="76200" marR="76200" marT="76200" marB="76200" anchor="ctr"/>
                </a:tc>
                <a:tc>
                  <a:txBody>
                    <a:bodyPr/>
                    <a:lstStyle/>
                    <a:p>
                      <a:pPr algn="just" fontAlgn="t"/>
                      <a:r>
                        <a:rPr lang="tr-TR" sz="1100" b="1" dirty="0" err="1" smtClean="0">
                          <a:solidFill>
                            <a:srgbClr val="000000"/>
                          </a:solidFill>
                          <a:effectLst/>
                        </a:rPr>
                        <a:t>Enumeration</a:t>
                      </a:r>
                      <a:r>
                        <a:rPr lang="tr-TR" sz="1100" b="1" dirty="0" smtClean="0">
                          <a:solidFill>
                            <a:srgbClr val="000000"/>
                          </a:solidFill>
                          <a:effectLst/>
                        </a:rPr>
                        <a:t>  </a:t>
                      </a:r>
                      <a:r>
                        <a:rPr lang="tr-TR" sz="1100" b="1" dirty="0" err="1">
                          <a:solidFill>
                            <a:srgbClr val="000000"/>
                          </a:solidFill>
                          <a:effectLst/>
                        </a:rPr>
                        <a:t>getAttributeNames</a:t>
                      </a:r>
                      <a:r>
                        <a:rPr lang="tr-TR" sz="1100" b="1" dirty="0">
                          <a:solidFill>
                            <a:srgbClr val="000000"/>
                          </a:solidFill>
                          <a:effectLst/>
                        </a:rPr>
                        <a:t> ()</a:t>
                      </a:r>
                      <a:endParaRPr lang="tr-TR" sz="1100" dirty="0">
                        <a:solidFill>
                          <a:srgbClr val="000000"/>
                        </a:solidFill>
                        <a:effectLst/>
                      </a:endParaRPr>
                    </a:p>
                    <a:p>
                      <a:pPr algn="just" fontAlgn="t"/>
                      <a:r>
                        <a:rPr lang="tr-TR" sz="1100" dirty="0">
                          <a:solidFill>
                            <a:srgbClr val="000000"/>
                          </a:solidFill>
                          <a:effectLst/>
                        </a:rPr>
                        <a:t>Bu istek için kullanılabilir niteliklerin adlarını içeren bir Numaralandırma döndürür.</a:t>
                      </a:r>
                    </a:p>
                  </a:txBody>
                  <a:tcPr marL="76200" marR="76200" marT="76200" marB="76200"/>
                </a:tc>
                <a:extLst>
                  <a:ext uri="{0D108BD9-81ED-4DB2-BD59-A6C34878D82A}">
                    <a16:rowId xmlns:a16="http://schemas.microsoft.com/office/drawing/2014/main" val="2332539430"/>
                  </a:ext>
                </a:extLst>
              </a:tr>
              <a:tr h="370840">
                <a:tc>
                  <a:txBody>
                    <a:bodyPr/>
                    <a:lstStyle/>
                    <a:p>
                      <a:pPr algn="ctr" fontAlgn="ctr"/>
                      <a:r>
                        <a:rPr lang="tr-TR" sz="1100">
                          <a:effectLst/>
                        </a:rPr>
                        <a:t>3</a:t>
                      </a:r>
                    </a:p>
                  </a:txBody>
                  <a:tcPr marL="76200" marR="76200" marT="76200" marB="76200" anchor="ctr"/>
                </a:tc>
                <a:tc>
                  <a:txBody>
                    <a:bodyPr/>
                    <a:lstStyle/>
                    <a:p>
                      <a:pPr algn="just" fontAlgn="t"/>
                      <a:r>
                        <a:rPr lang="tr-TR" sz="1100" b="1" dirty="0" err="1" smtClean="0">
                          <a:solidFill>
                            <a:srgbClr val="000000"/>
                          </a:solidFill>
                          <a:effectLst/>
                        </a:rPr>
                        <a:t>Enumeration</a:t>
                      </a:r>
                      <a:r>
                        <a:rPr lang="tr-TR" sz="1100" b="1" dirty="0" smtClean="0">
                          <a:solidFill>
                            <a:srgbClr val="000000"/>
                          </a:solidFill>
                          <a:effectLst/>
                        </a:rPr>
                        <a:t> </a:t>
                      </a:r>
                      <a:r>
                        <a:rPr lang="tr-TR" sz="1100" b="1" dirty="0" err="1">
                          <a:solidFill>
                            <a:srgbClr val="000000"/>
                          </a:solidFill>
                          <a:effectLst/>
                        </a:rPr>
                        <a:t>getHeaderNames</a:t>
                      </a:r>
                      <a:r>
                        <a:rPr lang="tr-TR" sz="1100" b="1" dirty="0">
                          <a:solidFill>
                            <a:srgbClr val="000000"/>
                          </a:solidFill>
                          <a:effectLst/>
                        </a:rPr>
                        <a:t> ()</a:t>
                      </a:r>
                      <a:endParaRPr lang="tr-TR" sz="1100" dirty="0">
                        <a:solidFill>
                          <a:srgbClr val="000000"/>
                        </a:solidFill>
                        <a:effectLst/>
                      </a:endParaRPr>
                    </a:p>
                    <a:p>
                      <a:pPr algn="just" fontAlgn="t"/>
                      <a:r>
                        <a:rPr lang="tr-TR" sz="1100" dirty="0">
                          <a:solidFill>
                            <a:srgbClr val="000000"/>
                          </a:solidFill>
                          <a:effectLst/>
                        </a:rPr>
                        <a:t>Bu isteğin içerdiği tüm başlık adlarının bir numaralandırmasını döndürür.</a:t>
                      </a:r>
                    </a:p>
                  </a:txBody>
                  <a:tcPr marL="76200" marR="76200" marT="76200" marB="76200"/>
                </a:tc>
                <a:extLst>
                  <a:ext uri="{0D108BD9-81ED-4DB2-BD59-A6C34878D82A}">
                    <a16:rowId xmlns:a16="http://schemas.microsoft.com/office/drawing/2014/main" val="899507772"/>
                  </a:ext>
                </a:extLst>
              </a:tr>
              <a:tr h="370840">
                <a:tc>
                  <a:txBody>
                    <a:bodyPr/>
                    <a:lstStyle/>
                    <a:p>
                      <a:pPr algn="ctr" fontAlgn="ctr"/>
                      <a:r>
                        <a:rPr lang="tr-TR" sz="1100">
                          <a:effectLst/>
                        </a:rPr>
                        <a:t>4</a:t>
                      </a:r>
                    </a:p>
                  </a:txBody>
                  <a:tcPr marL="76200" marR="76200" marT="76200" marB="76200" anchor="ctr"/>
                </a:tc>
                <a:tc>
                  <a:txBody>
                    <a:bodyPr/>
                    <a:lstStyle/>
                    <a:p>
                      <a:pPr algn="just" fontAlgn="t"/>
                      <a:r>
                        <a:rPr lang="tr-TR" sz="1100" b="1" dirty="0" err="1" smtClean="0">
                          <a:solidFill>
                            <a:srgbClr val="000000"/>
                          </a:solidFill>
                          <a:effectLst/>
                        </a:rPr>
                        <a:t>Enumeration</a:t>
                      </a:r>
                      <a:r>
                        <a:rPr lang="tr-TR" sz="1100" b="1" dirty="0" smtClean="0">
                          <a:solidFill>
                            <a:srgbClr val="000000"/>
                          </a:solidFill>
                          <a:effectLst/>
                        </a:rPr>
                        <a:t> </a:t>
                      </a:r>
                      <a:r>
                        <a:rPr lang="tr-TR" sz="1100" b="1" dirty="0" err="1">
                          <a:solidFill>
                            <a:srgbClr val="000000"/>
                          </a:solidFill>
                          <a:effectLst/>
                        </a:rPr>
                        <a:t>getParameterNames</a:t>
                      </a:r>
                      <a:r>
                        <a:rPr lang="tr-TR" sz="1100" b="1" dirty="0">
                          <a:solidFill>
                            <a:srgbClr val="000000"/>
                          </a:solidFill>
                          <a:effectLst/>
                        </a:rPr>
                        <a:t> ()</a:t>
                      </a:r>
                      <a:endParaRPr lang="tr-TR" sz="1100" dirty="0">
                        <a:solidFill>
                          <a:srgbClr val="000000"/>
                        </a:solidFill>
                        <a:effectLst/>
                      </a:endParaRPr>
                    </a:p>
                    <a:p>
                      <a:pPr algn="just" fontAlgn="t"/>
                      <a:r>
                        <a:rPr lang="tr-TR" sz="1100" dirty="0">
                          <a:solidFill>
                            <a:srgbClr val="000000"/>
                          </a:solidFill>
                          <a:effectLst/>
                        </a:rPr>
                        <a:t>Bu istekte bulunan parametrelerin adlarını içeren </a:t>
                      </a:r>
                      <a:r>
                        <a:rPr lang="tr-TR" sz="1100" dirty="0" err="1">
                          <a:solidFill>
                            <a:srgbClr val="000000"/>
                          </a:solidFill>
                          <a:effectLst/>
                        </a:rPr>
                        <a:t>String</a:t>
                      </a:r>
                      <a:r>
                        <a:rPr lang="tr-TR" sz="1100" dirty="0">
                          <a:solidFill>
                            <a:srgbClr val="000000"/>
                          </a:solidFill>
                          <a:effectLst/>
                        </a:rPr>
                        <a:t> nesnelerinin numaralandırmasını döndürür.</a:t>
                      </a:r>
                    </a:p>
                  </a:txBody>
                  <a:tcPr marL="76200" marR="76200" marT="76200" marB="76200"/>
                </a:tc>
                <a:extLst>
                  <a:ext uri="{0D108BD9-81ED-4DB2-BD59-A6C34878D82A}">
                    <a16:rowId xmlns:a16="http://schemas.microsoft.com/office/drawing/2014/main" val="451916137"/>
                  </a:ext>
                </a:extLst>
              </a:tr>
              <a:tr h="370840">
                <a:tc>
                  <a:txBody>
                    <a:bodyPr/>
                    <a:lstStyle/>
                    <a:p>
                      <a:pPr algn="ctr" fontAlgn="ctr"/>
                      <a:r>
                        <a:rPr lang="tr-TR" sz="1100">
                          <a:effectLst/>
                        </a:rPr>
                        <a:t>5</a:t>
                      </a:r>
                    </a:p>
                  </a:txBody>
                  <a:tcPr marL="76200" marR="76200" marT="76200" marB="76200" anchor="ctr"/>
                </a:tc>
                <a:tc>
                  <a:txBody>
                    <a:bodyPr/>
                    <a:lstStyle/>
                    <a:p>
                      <a:pPr algn="just" fontAlgn="t"/>
                      <a:r>
                        <a:rPr lang="tr-TR" sz="1100" b="1">
                          <a:solidFill>
                            <a:srgbClr val="000000"/>
                          </a:solidFill>
                          <a:effectLst/>
                        </a:rPr>
                        <a:t>HttpSession getSession ()</a:t>
                      </a:r>
                      <a:endParaRPr lang="tr-TR" sz="1100">
                        <a:solidFill>
                          <a:srgbClr val="000000"/>
                        </a:solidFill>
                        <a:effectLst/>
                      </a:endParaRPr>
                    </a:p>
                    <a:p>
                      <a:pPr algn="just" fontAlgn="t"/>
                      <a:r>
                        <a:rPr lang="tr-TR" sz="1100">
                          <a:solidFill>
                            <a:srgbClr val="000000"/>
                          </a:solidFill>
                          <a:effectLst/>
                        </a:rPr>
                        <a:t>Bu istekle ilişkili geçerli oturumu döndürür veya isteğin bir oturumu yoksa, bir tane oluşturur.</a:t>
                      </a:r>
                    </a:p>
                  </a:txBody>
                  <a:tcPr marL="76200" marR="76200" marT="76200" marB="76200"/>
                </a:tc>
                <a:extLst>
                  <a:ext uri="{0D108BD9-81ED-4DB2-BD59-A6C34878D82A}">
                    <a16:rowId xmlns:a16="http://schemas.microsoft.com/office/drawing/2014/main" val="3027081457"/>
                  </a:ext>
                </a:extLst>
              </a:tr>
              <a:tr h="370840">
                <a:tc>
                  <a:txBody>
                    <a:bodyPr/>
                    <a:lstStyle/>
                    <a:p>
                      <a:pPr algn="ctr" fontAlgn="ctr"/>
                      <a:r>
                        <a:rPr lang="tr-TR" sz="1100">
                          <a:effectLst/>
                        </a:rPr>
                        <a:t>6</a:t>
                      </a:r>
                    </a:p>
                  </a:txBody>
                  <a:tcPr marL="76200" marR="76200" marT="76200" marB="76200" anchor="ctr"/>
                </a:tc>
                <a:tc>
                  <a:txBody>
                    <a:bodyPr/>
                    <a:lstStyle/>
                    <a:p>
                      <a:pPr algn="just" fontAlgn="t"/>
                      <a:r>
                        <a:rPr lang="tr-TR" sz="1100" b="1">
                          <a:solidFill>
                            <a:srgbClr val="000000"/>
                          </a:solidFill>
                          <a:effectLst/>
                        </a:rPr>
                        <a:t>HttpSession getSession (boolean oluşturma)</a:t>
                      </a:r>
                      <a:endParaRPr lang="tr-TR" sz="1100">
                        <a:solidFill>
                          <a:srgbClr val="000000"/>
                        </a:solidFill>
                        <a:effectLst/>
                      </a:endParaRPr>
                    </a:p>
                    <a:p>
                      <a:pPr algn="just" fontAlgn="t"/>
                      <a:r>
                        <a:rPr lang="tr-TR" sz="1100">
                          <a:solidFill>
                            <a:srgbClr val="000000"/>
                          </a:solidFill>
                          <a:effectLst/>
                        </a:rPr>
                        <a:t>Bu istekle ilişkilendirilmiş geçerli HttpSession'ı döndürür veya geçerli bir oturum yoksa ve oluştur doğru ise yeni bir oturum döndürür.</a:t>
                      </a:r>
                    </a:p>
                  </a:txBody>
                  <a:tcPr marL="76200" marR="76200" marT="76200" marB="76200"/>
                </a:tc>
                <a:extLst>
                  <a:ext uri="{0D108BD9-81ED-4DB2-BD59-A6C34878D82A}">
                    <a16:rowId xmlns:a16="http://schemas.microsoft.com/office/drawing/2014/main" val="3818292953"/>
                  </a:ext>
                </a:extLst>
              </a:tr>
              <a:tr h="370840">
                <a:tc>
                  <a:txBody>
                    <a:bodyPr/>
                    <a:lstStyle/>
                    <a:p>
                      <a:pPr algn="ctr" fontAlgn="ctr"/>
                      <a:r>
                        <a:rPr lang="tr-TR" sz="1100">
                          <a:effectLst/>
                        </a:rPr>
                        <a:t>7</a:t>
                      </a:r>
                    </a:p>
                  </a:txBody>
                  <a:tcPr marL="76200" marR="76200" marT="76200" marB="76200" anchor="ctr"/>
                </a:tc>
                <a:tc>
                  <a:txBody>
                    <a:bodyPr/>
                    <a:lstStyle/>
                    <a:p>
                      <a:pPr algn="just" fontAlgn="t"/>
                      <a:r>
                        <a:rPr lang="tr-TR" sz="1100" b="1" dirty="0" err="1" smtClean="0">
                          <a:solidFill>
                            <a:srgbClr val="000000"/>
                          </a:solidFill>
                          <a:effectLst/>
                        </a:rPr>
                        <a:t>Locale</a:t>
                      </a:r>
                      <a:r>
                        <a:rPr lang="tr-TR" sz="1100" b="1" dirty="0" smtClean="0">
                          <a:solidFill>
                            <a:srgbClr val="000000"/>
                          </a:solidFill>
                          <a:effectLst/>
                        </a:rPr>
                        <a:t> </a:t>
                      </a:r>
                      <a:r>
                        <a:rPr lang="tr-TR" sz="1100" b="1" dirty="0" err="1" smtClean="0">
                          <a:solidFill>
                            <a:srgbClr val="000000"/>
                          </a:solidFill>
                          <a:effectLst/>
                        </a:rPr>
                        <a:t>getLocale</a:t>
                      </a:r>
                      <a:r>
                        <a:rPr lang="tr-TR" sz="1100" b="1" dirty="0" smtClean="0">
                          <a:solidFill>
                            <a:srgbClr val="000000"/>
                          </a:solidFill>
                          <a:effectLst/>
                        </a:rPr>
                        <a:t> </a:t>
                      </a:r>
                      <a:r>
                        <a:rPr lang="tr-TR" sz="1100" b="1" dirty="0">
                          <a:solidFill>
                            <a:srgbClr val="000000"/>
                          </a:solidFill>
                          <a:effectLst/>
                        </a:rPr>
                        <a:t>()</a:t>
                      </a:r>
                      <a:endParaRPr lang="tr-TR" sz="1100" dirty="0">
                        <a:solidFill>
                          <a:srgbClr val="000000"/>
                        </a:solidFill>
                        <a:effectLst/>
                      </a:endParaRPr>
                    </a:p>
                    <a:p>
                      <a:pPr algn="just" fontAlgn="t"/>
                      <a:r>
                        <a:rPr lang="tr-TR" sz="1100" dirty="0">
                          <a:solidFill>
                            <a:srgbClr val="000000"/>
                          </a:solidFill>
                          <a:effectLst/>
                        </a:rPr>
                        <a:t>Dilin Kabul Et başlığına bağlı olarak, müşterinin içeriği kabul edeceği tercih edilen Yerel Ayarı döndürür.</a:t>
                      </a:r>
                    </a:p>
                  </a:txBody>
                  <a:tcPr marL="76200" marR="76200" marT="76200" marB="76200"/>
                </a:tc>
                <a:extLst>
                  <a:ext uri="{0D108BD9-81ED-4DB2-BD59-A6C34878D82A}">
                    <a16:rowId xmlns:a16="http://schemas.microsoft.com/office/drawing/2014/main" val="84944096"/>
                  </a:ext>
                </a:extLst>
              </a:tr>
              <a:tr h="370840">
                <a:tc>
                  <a:txBody>
                    <a:bodyPr/>
                    <a:lstStyle/>
                    <a:p>
                      <a:pPr algn="ctr" fontAlgn="ctr"/>
                      <a:r>
                        <a:rPr lang="tr-TR" sz="1100">
                          <a:effectLst/>
                        </a:rPr>
                        <a:t>8</a:t>
                      </a:r>
                    </a:p>
                  </a:txBody>
                  <a:tcPr marL="76200" marR="76200" marT="76200" marB="76200" anchor="ctr"/>
                </a:tc>
                <a:tc>
                  <a:txBody>
                    <a:bodyPr/>
                    <a:lstStyle/>
                    <a:p>
                      <a:pPr algn="just" fontAlgn="t"/>
                      <a:r>
                        <a:rPr lang="tr-TR" sz="1100" b="1" dirty="0" smtClean="0">
                          <a:solidFill>
                            <a:srgbClr val="000000"/>
                          </a:solidFill>
                          <a:effectLst/>
                        </a:rPr>
                        <a:t>Object </a:t>
                      </a:r>
                      <a:r>
                        <a:rPr lang="tr-TR" sz="1100" b="1" dirty="0" err="1">
                          <a:solidFill>
                            <a:srgbClr val="000000"/>
                          </a:solidFill>
                          <a:effectLst/>
                        </a:rPr>
                        <a:t>getAttribute</a:t>
                      </a:r>
                      <a:r>
                        <a:rPr lang="tr-TR" sz="1100" b="1" dirty="0">
                          <a:solidFill>
                            <a:srgbClr val="000000"/>
                          </a:solidFill>
                          <a:effectLst/>
                        </a:rPr>
                        <a:t> </a:t>
                      </a:r>
                      <a:r>
                        <a:rPr lang="tr-TR" sz="1100" b="1" dirty="0" smtClean="0">
                          <a:solidFill>
                            <a:srgbClr val="000000"/>
                          </a:solidFill>
                          <a:effectLst/>
                        </a:rPr>
                        <a:t>(</a:t>
                      </a:r>
                      <a:r>
                        <a:rPr lang="tr-TR" sz="1100" b="1" dirty="0" err="1" smtClean="0">
                          <a:solidFill>
                            <a:srgbClr val="000000"/>
                          </a:solidFill>
                          <a:effectLst/>
                        </a:rPr>
                        <a:t>String</a:t>
                      </a:r>
                      <a:r>
                        <a:rPr lang="tr-TR" sz="1100" b="1" dirty="0" smtClean="0">
                          <a:solidFill>
                            <a:srgbClr val="000000"/>
                          </a:solidFill>
                          <a:effectLst/>
                        </a:rPr>
                        <a:t>  </a:t>
                      </a:r>
                      <a:r>
                        <a:rPr lang="tr-TR" sz="1100" b="1" dirty="0">
                          <a:solidFill>
                            <a:srgbClr val="000000"/>
                          </a:solidFill>
                          <a:effectLst/>
                        </a:rPr>
                        <a:t>adı)</a:t>
                      </a:r>
                      <a:endParaRPr lang="tr-TR" sz="1100" dirty="0">
                        <a:solidFill>
                          <a:srgbClr val="000000"/>
                        </a:solidFill>
                        <a:effectLst/>
                      </a:endParaRPr>
                    </a:p>
                    <a:p>
                      <a:pPr algn="just" fontAlgn="t"/>
                      <a:r>
                        <a:rPr lang="tr-TR" sz="1100" dirty="0">
                          <a:solidFill>
                            <a:srgbClr val="000000"/>
                          </a:solidFill>
                          <a:effectLst/>
                        </a:rPr>
                        <a:t>Adlandırılmış özniteliğin değerini bir Nesne olarak veya verilen adın hiçbir özniteliği yoksa </a:t>
                      </a:r>
                      <a:r>
                        <a:rPr lang="tr-TR" sz="1100" dirty="0" err="1">
                          <a:solidFill>
                            <a:srgbClr val="000000"/>
                          </a:solidFill>
                          <a:effectLst/>
                        </a:rPr>
                        <a:t>null</a:t>
                      </a:r>
                      <a:r>
                        <a:rPr lang="tr-TR" sz="1100" dirty="0">
                          <a:solidFill>
                            <a:srgbClr val="000000"/>
                          </a:solidFill>
                          <a:effectLst/>
                        </a:rPr>
                        <a:t> değerini döndürür.</a:t>
                      </a:r>
                    </a:p>
                  </a:txBody>
                  <a:tcPr marL="76200" marR="76200" marT="76200" marB="76200"/>
                </a:tc>
                <a:extLst>
                  <a:ext uri="{0D108BD9-81ED-4DB2-BD59-A6C34878D82A}">
                    <a16:rowId xmlns:a16="http://schemas.microsoft.com/office/drawing/2014/main" val="2938988762"/>
                  </a:ext>
                </a:extLst>
              </a:tr>
            </a:tbl>
          </a:graphicData>
        </a:graphic>
      </p:graphicFrame>
      <p:sp>
        <p:nvSpPr>
          <p:cNvPr id="3" name="Slayt Numarası Yer Tutucusu 2"/>
          <p:cNvSpPr>
            <a:spLocks noGrp="1"/>
          </p:cNvSpPr>
          <p:nvPr>
            <p:ph type="sldNum" sz="quarter" idx="12"/>
          </p:nvPr>
        </p:nvSpPr>
        <p:spPr/>
        <p:txBody>
          <a:bodyPr/>
          <a:lstStyle/>
          <a:p>
            <a:fld id="{CDD15192-AFC3-42C9-A3F5-4AF9E3D87F81}" type="slidenum">
              <a:rPr lang="tr-TR" smtClean="0"/>
              <a:t>4</a:t>
            </a:fld>
            <a:endParaRPr lang="tr-TR"/>
          </a:p>
        </p:txBody>
      </p:sp>
      <p:sp>
        <p:nvSpPr>
          <p:cNvPr id="6" name="Dikdörtgen 5"/>
          <p:cNvSpPr/>
          <p:nvPr/>
        </p:nvSpPr>
        <p:spPr>
          <a:xfrm>
            <a:off x="2417885" y="1298810"/>
            <a:ext cx="9152792" cy="1015663"/>
          </a:xfrm>
          <a:prstGeom prst="rect">
            <a:avLst/>
          </a:prstGeom>
        </p:spPr>
        <p:txBody>
          <a:bodyPr wrap="square">
            <a:spAutoFit/>
          </a:bodyPr>
          <a:lstStyle/>
          <a:p>
            <a:pPr algn="just"/>
            <a:r>
              <a:rPr lang="tr-TR" sz="1200" dirty="0">
                <a:solidFill>
                  <a:srgbClr val="000000"/>
                </a:solidFill>
              </a:rPr>
              <a:t>İstek nesnesi bir </a:t>
            </a:r>
            <a:r>
              <a:rPr lang="tr-TR" sz="1200" b="1" dirty="0" err="1">
                <a:solidFill>
                  <a:srgbClr val="000000"/>
                </a:solidFill>
              </a:rPr>
              <a:t>javax.servlet.http.HttpServletRequest</a:t>
            </a:r>
            <a:r>
              <a:rPr lang="tr-TR" sz="1200" dirty="0">
                <a:solidFill>
                  <a:srgbClr val="000000"/>
                </a:solidFill>
              </a:rPr>
              <a:t> nesnesinin bir örneğidir . Bir müşteri bir sayfa istediğinde, JSP motoru bu talebi temsil etmek için yeni bir nesne yaratır.</a:t>
            </a:r>
          </a:p>
          <a:p>
            <a:pPr algn="just"/>
            <a:r>
              <a:rPr lang="tr-TR" sz="1200" dirty="0">
                <a:solidFill>
                  <a:srgbClr val="000000"/>
                </a:solidFill>
              </a:rPr>
              <a:t>İstek nesnesi, </a:t>
            </a:r>
            <a:r>
              <a:rPr lang="tr-TR" sz="1200" b="1" dirty="0">
                <a:solidFill>
                  <a:srgbClr val="000000"/>
                </a:solidFill>
              </a:rPr>
              <a:t>form verileri, çerezler, HTTP yöntemleri</a:t>
            </a:r>
            <a:r>
              <a:rPr lang="tr-TR" sz="1200" dirty="0">
                <a:solidFill>
                  <a:srgbClr val="000000"/>
                </a:solidFill>
              </a:rPr>
              <a:t> vb. Dahil olmak üzere HTTP başlık bilgilerini almak için yöntemler sunar .</a:t>
            </a:r>
          </a:p>
          <a:p>
            <a:pPr algn="just"/>
            <a:r>
              <a:rPr lang="tr-TR" sz="1200" dirty="0">
                <a:solidFill>
                  <a:srgbClr val="000000"/>
                </a:solidFill>
              </a:rPr>
              <a:t>Aşağıdaki tabloda, JSP programınızdaki HTTP başlığını okumak için kullanılabilecek önemli yöntemler listelenmiştir. Bu yöntemler, web sunucusuna istemci isteğini temsil eden </a:t>
            </a:r>
            <a:r>
              <a:rPr lang="tr-TR" sz="1200" i="1" dirty="0" err="1">
                <a:solidFill>
                  <a:srgbClr val="000000"/>
                </a:solidFill>
              </a:rPr>
              <a:t>HttpServletRequest</a:t>
            </a:r>
            <a:r>
              <a:rPr lang="tr-TR" sz="1200" dirty="0">
                <a:solidFill>
                  <a:srgbClr val="000000"/>
                </a:solidFill>
              </a:rPr>
              <a:t> nesnesiyle kullanılabilir .</a:t>
            </a:r>
            <a:endParaRPr lang="tr-TR" sz="1200" b="0" i="0" dirty="0">
              <a:solidFill>
                <a:srgbClr val="000000"/>
              </a:solidFill>
              <a:effectLst/>
            </a:endParaRPr>
          </a:p>
        </p:txBody>
      </p:sp>
    </p:spTree>
    <p:extLst>
      <p:ext uri="{BB962C8B-B14F-4D97-AF65-F5344CB8AC3E}">
        <p14:creationId xmlns:p14="http://schemas.microsoft.com/office/powerpoint/2010/main" val="2174618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606813"/>
          </a:xfrm>
        </p:spPr>
        <p:txBody>
          <a:bodyPr>
            <a:normAutofit fontScale="90000"/>
          </a:bodyPr>
          <a:lstStyle/>
          <a:p>
            <a:r>
              <a:rPr lang="tr-TR" dirty="0" err="1"/>
              <a:t>HttpServletRequest</a:t>
            </a:r>
            <a:r>
              <a:rPr lang="tr-TR" dirty="0"/>
              <a:t> Nesnesi</a:t>
            </a:r>
          </a:p>
        </p:txBody>
      </p:sp>
      <p:sp>
        <p:nvSpPr>
          <p:cNvPr id="3" name="Slayt Numarası Yer Tutucusu 2"/>
          <p:cNvSpPr>
            <a:spLocks noGrp="1"/>
          </p:cNvSpPr>
          <p:nvPr>
            <p:ph type="sldNum" sz="quarter" idx="12"/>
          </p:nvPr>
        </p:nvSpPr>
        <p:spPr/>
        <p:txBody>
          <a:bodyPr/>
          <a:lstStyle/>
          <a:p>
            <a:fld id="{CDD15192-AFC3-42C9-A3F5-4AF9E3D87F81}" type="slidenum">
              <a:rPr lang="tr-TR" smtClean="0"/>
              <a:t>5</a:t>
            </a:fld>
            <a:endParaRPr lang="tr-TR"/>
          </a:p>
        </p:txBody>
      </p:sp>
      <p:graphicFrame>
        <p:nvGraphicFramePr>
          <p:cNvPr id="7" name="İçerik Yer Tutucusu 6"/>
          <p:cNvGraphicFramePr>
            <a:graphicFrameLocks noGrp="1"/>
          </p:cNvGraphicFramePr>
          <p:nvPr>
            <p:ph idx="1"/>
            <p:extLst>
              <p:ext uri="{D42A27DB-BD31-4B8C-83A1-F6EECF244321}">
                <p14:modId xmlns:p14="http://schemas.microsoft.com/office/powerpoint/2010/main" val="3994295048"/>
              </p:ext>
            </p:extLst>
          </p:nvPr>
        </p:nvGraphicFramePr>
        <p:xfrm>
          <a:off x="2404575" y="1230923"/>
          <a:ext cx="8915400" cy="5552440"/>
        </p:xfrm>
        <a:graphic>
          <a:graphicData uri="http://schemas.openxmlformats.org/drawingml/2006/table">
            <a:tbl>
              <a:tblPr firstRow="1" bandRow="1">
                <a:tableStyleId>{5C22544A-7EE6-4342-B048-85BDC9FD1C3A}</a:tableStyleId>
              </a:tblPr>
              <a:tblGrid>
                <a:gridCol w="707902">
                  <a:extLst>
                    <a:ext uri="{9D8B030D-6E8A-4147-A177-3AD203B41FA5}">
                      <a16:colId xmlns:a16="http://schemas.microsoft.com/office/drawing/2014/main" val="4115553016"/>
                    </a:ext>
                  </a:extLst>
                </a:gridCol>
                <a:gridCol w="8207498">
                  <a:extLst>
                    <a:ext uri="{9D8B030D-6E8A-4147-A177-3AD203B41FA5}">
                      <a16:colId xmlns:a16="http://schemas.microsoft.com/office/drawing/2014/main" val="3885697315"/>
                    </a:ext>
                  </a:extLst>
                </a:gridCol>
              </a:tblGrid>
              <a:tr h="370840">
                <a:tc>
                  <a:txBody>
                    <a:bodyPr/>
                    <a:lstStyle/>
                    <a:p>
                      <a:pPr fontAlgn="t"/>
                      <a:r>
                        <a:rPr lang="tr-TR" sz="1100" dirty="0" err="1">
                          <a:effectLst/>
                        </a:rPr>
                        <a:t>S.No</a:t>
                      </a:r>
                      <a:r>
                        <a:rPr lang="tr-TR" sz="1100" dirty="0">
                          <a:effectLst/>
                        </a:rPr>
                        <a:t>.</a:t>
                      </a:r>
                    </a:p>
                  </a:txBody>
                  <a:tcPr marL="76200" marR="76200" marT="76200" marB="76200"/>
                </a:tc>
                <a:tc>
                  <a:txBody>
                    <a:bodyPr/>
                    <a:lstStyle/>
                    <a:p>
                      <a:pPr algn="ctr" fontAlgn="t"/>
                      <a:r>
                        <a:rPr lang="tr-TR" sz="1100" dirty="0">
                          <a:effectLst/>
                        </a:rPr>
                        <a:t>Yöntem ve Açıklama</a:t>
                      </a:r>
                    </a:p>
                  </a:txBody>
                  <a:tcPr marL="76200" marR="76200" marT="76200" marB="76200"/>
                </a:tc>
                <a:extLst>
                  <a:ext uri="{0D108BD9-81ED-4DB2-BD59-A6C34878D82A}">
                    <a16:rowId xmlns:a16="http://schemas.microsoft.com/office/drawing/2014/main" val="663469858"/>
                  </a:ext>
                </a:extLst>
              </a:tr>
              <a:tr h="370840">
                <a:tc>
                  <a:txBody>
                    <a:bodyPr/>
                    <a:lstStyle/>
                    <a:p>
                      <a:pPr algn="ctr" fontAlgn="ctr"/>
                      <a:r>
                        <a:rPr lang="tr-TR" sz="1000" dirty="0">
                          <a:effectLst/>
                        </a:rPr>
                        <a:t>9</a:t>
                      </a:r>
                    </a:p>
                  </a:txBody>
                  <a:tcPr marL="76200" marR="76200" marT="76200" marB="76200" anchor="ctr"/>
                </a:tc>
                <a:tc>
                  <a:txBody>
                    <a:bodyPr/>
                    <a:lstStyle/>
                    <a:p>
                      <a:pPr algn="just" fontAlgn="t"/>
                      <a:r>
                        <a:rPr lang="tr-TR" sz="1000" b="1" dirty="0" err="1">
                          <a:solidFill>
                            <a:srgbClr val="000000"/>
                          </a:solidFill>
                          <a:effectLst/>
                        </a:rPr>
                        <a:t>ServletInputStream</a:t>
                      </a:r>
                      <a:r>
                        <a:rPr lang="tr-TR" sz="1000" b="1" dirty="0">
                          <a:solidFill>
                            <a:srgbClr val="000000"/>
                          </a:solidFill>
                          <a:effectLst/>
                        </a:rPr>
                        <a:t> </a:t>
                      </a:r>
                      <a:r>
                        <a:rPr lang="tr-TR" sz="1000" b="1" dirty="0" err="1">
                          <a:solidFill>
                            <a:srgbClr val="000000"/>
                          </a:solidFill>
                          <a:effectLst/>
                        </a:rPr>
                        <a:t>getInputStream</a:t>
                      </a:r>
                      <a:r>
                        <a:rPr lang="tr-TR" sz="1000" b="1" dirty="0">
                          <a:solidFill>
                            <a:srgbClr val="000000"/>
                          </a:solidFill>
                          <a:effectLst/>
                        </a:rPr>
                        <a:t> ()</a:t>
                      </a:r>
                      <a:endParaRPr lang="tr-TR" sz="1000" dirty="0">
                        <a:solidFill>
                          <a:srgbClr val="000000"/>
                        </a:solidFill>
                        <a:effectLst/>
                      </a:endParaRPr>
                    </a:p>
                    <a:p>
                      <a:pPr algn="just" fontAlgn="t"/>
                      <a:r>
                        <a:rPr lang="tr-TR" sz="1000" dirty="0">
                          <a:solidFill>
                            <a:srgbClr val="000000"/>
                          </a:solidFill>
                          <a:effectLst/>
                        </a:rPr>
                        <a:t>Bir </a:t>
                      </a:r>
                      <a:r>
                        <a:rPr lang="tr-TR" sz="1000" dirty="0" err="1">
                          <a:solidFill>
                            <a:srgbClr val="000000"/>
                          </a:solidFill>
                          <a:effectLst/>
                        </a:rPr>
                        <a:t>ServletInputStream</a:t>
                      </a:r>
                      <a:r>
                        <a:rPr lang="tr-TR" sz="1000" dirty="0">
                          <a:solidFill>
                            <a:srgbClr val="000000"/>
                          </a:solidFill>
                          <a:effectLst/>
                        </a:rPr>
                        <a:t> kullanarak isteğin gövdesini ikili veri olarak alır.</a:t>
                      </a:r>
                    </a:p>
                  </a:txBody>
                  <a:tcPr marL="76200" marR="76200" marT="76200" marB="76200"/>
                </a:tc>
                <a:extLst>
                  <a:ext uri="{0D108BD9-81ED-4DB2-BD59-A6C34878D82A}">
                    <a16:rowId xmlns:a16="http://schemas.microsoft.com/office/drawing/2014/main" val="1912364826"/>
                  </a:ext>
                </a:extLst>
              </a:tr>
              <a:tr h="370840">
                <a:tc>
                  <a:txBody>
                    <a:bodyPr/>
                    <a:lstStyle/>
                    <a:p>
                      <a:pPr algn="ctr" fontAlgn="ctr"/>
                      <a:r>
                        <a:rPr lang="tr-TR" sz="1000">
                          <a:effectLst/>
                        </a:rPr>
                        <a:t>10</a:t>
                      </a:r>
                    </a:p>
                  </a:txBody>
                  <a:tcPr marL="76200" marR="76200" marT="76200" marB="76200" anchor="ctr"/>
                </a:tc>
                <a:tc>
                  <a:txBody>
                    <a:bodyPr/>
                    <a:lstStyle/>
                    <a:p>
                      <a:pPr algn="just" fontAlgn="t"/>
                      <a:r>
                        <a:rPr lang="tr-TR" sz="1000" b="1" dirty="0" err="1" smtClean="0">
                          <a:solidFill>
                            <a:srgbClr val="000000"/>
                          </a:solidFill>
                          <a:effectLst/>
                        </a:rPr>
                        <a:t>String</a:t>
                      </a:r>
                      <a:r>
                        <a:rPr lang="tr-TR" sz="1000" b="1" dirty="0" smtClean="0">
                          <a:solidFill>
                            <a:srgbClr val="000000"/>
                          </a:solidFill>
                          <a:effectLst/>
                        </a:rPr>
                        <a:t>  </a:t>
                      </a:r>
                      <a:r>
                        <a:rPr lang="tr-TR" sz="1000" b="1" dirty="0" err="1">
                          <a:solidFill>
                            <a:srgbClr val="000000"/>
                          </a:solidFill>
                          <a:effectLst/>
                        </a:rPr>
                        <a:t>getAuthType</a:t>
                      </a:r>
                      <a:r>
                        <a:rPr lang="tr-TR" sz="1000" b="1" dirty="0">
                          <a:solidFill>
                            <a:srgbClr val="000000"/>
                          </a:solidFill>
                          <a:effectLst/>
                        </a:rPr>
                        <a:t> ()</a:t>
                      </a:r>
                      <a:endParaRPr lang="tr-TR" sz="1000" dirty="0">
                        <a:solidFill>
                          <a:srgbClr val="000000"/>
                        </a:solidFill>
                        <a:effectLst/>
                      </a:endParaRPr>
                    </a:p>
                    <a:p>
                      <a:pPr algn="just" fontAlgn="t"/>
                      <a:r>
                        <a:rPr lang="tr-TR" sz="1000" dirty="0">
                          <a:solidFill>
                            <a:srgbClr val="000000"/>
                          </a:solidFill>
                          <a:effectLst/>
                        </a:rPr>
                        <a:t>Sunucu uygulamasını korumak için kullanılan kimlik doğrulama şemasının adını, örneğin, "BASIC" veya "SSL" veya JSP korumalı değilse </a:t>
                      </a:r>
                      <a:r>
                        <a:rPr lang="tr-TR" sz="1000" dirty="0" err="1">
                          <a:solidFill>
                            <a:srgbClr val="000000"/>
                          </a:solidFill>
                          <a:effectLst/>
                        </a:rPr>
                        <a:t>null</a:t>
                      </a:r>
                      <a:r>
                        <a:rPr lang="tr-TR" sz="1000" dirty="0">
                          <a:solidFill>
                            <a:srgbClr val="000000"/>
                          </a:solidFill>
                          <a:effectLst/>
                        </a:rPr>
                        <a:t> değerini döndürür.</a:t>
                      </a:r>
                    </a:p>
                  </a:txBody>
                  <a:tcPr marL="76200" marR="76200" marT="76200" marB="76200"/>
                </a:tc>
                <a:extLst>
                  <a:ext uri="{0D108BD9-81ED-4DB2-BD59-A6C34878D82A}">
                    <a16:rowId xmlns:a16="http://schemas.microsoft.com/office/drawing/2014/main" val="3158179237"/>
                  </a:ext>
                </a:extLst>
              </a:tr>
              <a:tr h="370840">
                <a:tc>
                  <a:txBody>
                    <a:bodyPr/>
                    <a:lstStyle/>
                    <a:p>
                      <a:pPr algn="ctr" fontAlgn="ctr"/>
                      <a:r>
                        <a:rPr lang="tr-TR" sz="1000">
                          <a:effectLst/>
                        </a:rPr>
                        <a:t>11</a:t>
                      </a:r>
                    </a:p>
                  </a:txBody>
                  <a:tcPr marL="76200" marR="76200" marT="76200" marB="76200" anchor="ctr"/>
                </a:tc>
                <a:tc>
                  <a:txBody>
                    <a:bodyPr/>
                    <a:lstStyle/>
                    <a:p>
                      <a:pPr algn="just" fontAlgn="t"/>
                      <a:r>
                        <a:rPr lang="tr-TR" sz="1000" b="1" dirty="0" err="1" smtClean="0">
                          <a:solidFill>
                            <a:srgbClr val="000000"/>
                          </a:solidFill>
                          <a:effectLst/>
                        </a:rPr>
                        <a:t>String</a:t>
                      </a:r>
                      <a:r>
                        <a:rPr lang="tr-TR" sz="1000" b="1" dirty="0" smtClean="0">
                          <a:solidFill>
                            <a:srgbClr val="000000"/>
                          </a:solidFill>
                          <a:effectLst/>
                        </a:rPr>
                        <a:t>  </a:t>
                      </a:r>
                      <a:r>
                        <a:rPr lang="tr-TR" sz="1000" b="1" dirty="0" err="1">
                          <a:solidFill>
                            <a:srgbClr val="000000"/>
                          </a:solidFill>
                          <a:effectLst/>
                        </a:rPr>
                        <a:t>getCharacterEncoding</a:t>
                      </a:r>
                      <a:r>
                        <a:rPr lang="tr-TR" sz="1000" b="1" dirty="0">
                          <a:solidFill>
                            <a:srgbClr val="000000"/>
                          </a:solidFill>
                          <a:effectLst/>
                        </a:rPr>
                        <a:t> ()</a:t>
                      </a:r>
                      <a:endParaRPr lang="tr-TR" sz="1000" dirty="0">
                        <a:solidFill>
                          <a:srgbClr val="000000"/>
                        </a:solidFill>
                        <a:effectLst/>
                      </a:endParaRPr>
                    </a:p>
                    <a:p>
                      <a:pPr algn="just" fontAlgn="t"/>
                      <a:r>
                        <a:rPr lang="tr-TR" sz="1000" dirty="0">
                          <a:solidFill>
                            <a:srgbClr val="000000"/>
                          </a:solidFill>
                          <a:effectLst/>
                        </a:rPr>
                        <a:t>Bu isteğin gövdesinde kullanılan karakter kodlamasının adını döndürür.</a:t>
                      </a:r>
                    </a:p>
                  </a:txBody>
                  <a:tcPr marL="76200" marR="76200" marT="76200" marB="76200"/>
                </a:tc>
                <a:extLst>
                  <a:ext uri="{0D108BD9-81ED-4DB2-BD59-A6C34878D82A}">
                    <a16:rowId xmlns:a16="http://schemas.microsoft.com/office/drawing/2014/main" val="2034118033"/>
                  </a:ext>
                </a:extLst>
              </a:tr>
              <a:tr h="370840">
                <a:tc>
                  <a:txBody>
                    <a:bodyPr/>
                    <a:lstStyle/>
                    <a:p>
                      <a:pPr algn="ctr" fontAlgn="ctr"/>
                      <a:r>
                        <a:rPr lang="tr-TR" sz="1000">
                          <a:effectLst/>
                        </a:rPr>
                        <a:t>12</a:t>
                      </a:r>
                    </a:p>
                  </a:txBody>
                  <a:tcPr marL="76200" marR="76200" marT="76200" marB="76200" anchor="ctr"/>
                </a:tc>
                <a:tc>
                  <a:txBody>
                    <a:bodyPr/>
                    <a:lstStyle/>
                    <a:p>
                      <a:pPr algn="just" fontAlgn="t"/>
                      <a:r>
                        <a:rPr lang="tr-TR" sz="1000" b="1" dirty="0" err="1" smtClean="0">
                          <a:solidFill>
                            <a:srgbClr val="000000"/>
                          </a:solidFill>
                          <a:effectLst/>
                        </a:rPr>
                        <a:t>String</a:t>
                      </a:r>
                      <a:r>
                        <a:rPr lang="tr-TR" sz="1000" b="1" dirty="0" smtClean="0">
                          <a:solidFill>
                            <a:srgbClr val="000000"/>
                          </a:solidFill>
                          <a:effectLst/>
                        </a:rPr>
                        <a:t>  </a:t>
                      </a:r>
                      <a:r>
                        <a:rPr lang="tr-TR" sz="1000" b="1" dirty="0" err="1">
                          <a:solidFill>
                            <a:srgbClr val="000000"/>
                          </a:solidFill>
                          <a:effectLst/>
                        </a:rPr>
                        <a:t>getContentType</a:t>
                      </a:r>
                      <a:r>
                        <a:rPr lang="tr-TR" sz="1000" b="1" dirty="0">
                          <a:solidFill>
                            <a:srgbClr val="000000"/>
                          </a:solidFill>
                          <a:effectLst/>
                        </a:rPr>
                        <a:t> ()</a:t>
                      </a:r>
                      <a:endParaRPr lang="tr-TR" sz="1000" dirty="0">
                        <a:solidFill>
                          <a:srgbClr val="000000"/>
                        </a:solidFill>
                        <a:effectLst/>
                      </a:endParaRPr>
                    </a:p>
                    <a:p>
                      <a:pPr algn="just" fontAlgn="t"/>
                      <a:r>
                        <a:rPr lang="tr-TR" sz="1000" dirty="0">
                          <a:solidFill>
                            <a:srgbClr val="000000"/>
                          </a:solidFill>
                          <a:effectLst/>
                        </a:rPr>
                        <a:t>İsteğin gövdesinin MIME türünü, tür bilinmiyorsa </a:t>
                      </a:r>
                      <a:r>
                        <a:rPr lang="tr-TR" sz="1000" dirty="0" err="1">
                          <a:solidFill>
                            <a:srgbClr val="000000"/>
                          </a:solidFill>
                          <a:effectLst/>
                        </a:rPr>
                        <a:t>null</a:t>
                      </a:r>
                      <a:r>
                        <a:rPr lang="tr-TR" sz="1000" dirty="0">
                          <a:solidFill>
                            <a:srgbClr val="000000"/>
                          </a:solidFill>
                          <a:effectLst/>
                        </a:rPr>
                        <a:t> değerini döndürür.</a:t>
                      </a:r>
                    </a:p>
                  </a:txBody>
                  <a:tcPr marL="76200" marR="76200" marT="76200" marB="76200"/>
                </a:tc>
                <a:extLst>
                  <a:ext uri="{0D108BD9-81ED-4DB2-BD59-A6C34878D82A}">
                    <a16:rowId xmlns:a16="http://schemas.microsoft.com/office/drawing/2014/main" val="3179668288"/>
                  </a:ext>
                </a:extLst>
              </a:tr>
              <a:tr h="370840">
                <a:tc>
                  <a:txBody>
                    <a:bodyPr/>
                    <a:lstStyle/>
                    <a:p>
                      <a:pPr algn="ctr" fontAlgn="ctr"/>
                      <a:r>
                        <a:rPr lang="tr-TR" sz="1000">
                          <a:effectLst/>
                        </a:rPr>
                        <a:t>13</a:t>
                      </a:r>
                    </a:p>
                  </a:txBody>
                  <a:tcPr marL="76200" marR="76200" marT="76200" marB="76200" anchor="ctr"/>
                </a:tc>
                <a:tc>
                  <a:txBody>
                    <a:bodyPr/>
                    <a:lstStyle/>
                    <a:p>
                      <a:pPr algn="just" fontAlgn="t"/>
                      <a:r>
                        <a:rPr lang="tr-TR" sz="1000" b="1" dirty="0" err="1" smtClean="0">
                          <a:solidFill>
                            <a:srgbClr val="000000"/>
                          </a:solidFill>
                          <a:effectLst/>
                        </a:rPr>
                        <a:t>String</a:t>
                      </a:r>
                      <a:r>
                        <a:rPr lang="tr-TR" sz="1000" b="1" dirty="0" smtClean="0">
                          <a:solidFill>
                            <a:srgbClr val="000000"/>
                          </a:solidFill>
                          <a:effectLst/>
                        </a:rPr>
                        <a:t>  </a:t>
                      </a:r>
                      <a:r>
                        <a:rPr lang="tr-TR" sz="1000" b="1" dirty="0" err="1">
                          <a:solidFill>
                            <a:srgbClr val="000000"/>
                          </a:solidFill>
                          <a:effectLst/>
                        </a:rPr>
                        <a:t>getContextPath</a:t>
                      </a:r>
                      <a:r>
                        <a:rPr lang="tr-TR" sz="1000" b="1" dirty="0">
                          <a:solidFill>
                            <a:srgbClr val="000000"/>
                          </a:solidFill>
                          <a:effectLst/>
                        </a:rPr>
                        <a:t> ()</a:t>
                      </a:r>
                      <a:endParaRPr lang="tr-TR" sz="1000" dirty="0">
                        <a:solidFill>
                          <a:srgbClr val="000000"/>
                        </a:solidFill>
                        <a:effectLst/>
                      </a:endParaRPr>
                    </a:p>
                    <a:p>
                      <a:pPr algn="just" fontAlgn="t"/>
                      <a:r>
                        <a:rPr lang="tr-TR" sz="1000" dirty="0">
                          <a:solidFill>
                            <a:srgbClr val="000000"/>
                          </a:solidFill>
                          <a:effectLst/>
                        </a:rPr>
                        <a:t>İsteğin içeriğini belirten istek </a:t>
                      </a:r>
                      <a:r>
                        <a:rPr lang="tr-TR" sz="1000" dirty="0" err="1">
                          <a:solidFill>
                            <a:srgbClr val="000000"/>
                          </a:solidFill>
                          <a:effectLst/>
                        </a:rPr>
                        <a:t>URI'sının</a:t>
                      </a:r>
                      <a:r>
                        <a:rPr lang="tr-TR" sz="1000" dirty="0">
                          <a:solidFill>
                            <a:srgbClr val="000000"/>
                          </a:solidFill>
                          <a:effectLst/>
                        </a:rPr>
                        <a:t> kısmını döndürür.</a:t>
                      </a:r>
                    </a:p>
                  </a:txBody>
                  <a:tcPr marL="76200" marR="76200" marT="76200" marB="76200"/>
                </a:tc>
                <a:extLst>
                  <a:ext uri="{0D108BD9-81ED-4DB2-BD59-A6C34878D82A}">
                    <a16:rowId xmlns:a16="http://schemas.microsoft.com/office/drawing/2014/main" val="680828869"/>
                  </a:ext>
                </a:extLst>
              </a:tr>
              <a:tr h="370840">
                <a:tc>
                  <a:txBody>
                    <a:bodyPr/>
                    <a:lstStyle/>
                    <a:p>
                      <a:pPr algn="ctr" fontAlgn="ctr"/>
                      <a:r>
                        <a:rPr lang="tr-TR" sz="1000">
                          <a:effectLst/>
                        </a:rPr>
                        <a:t>14</a:t>
                      </a:r>
                    </a:p>
                  </a:txBody>
                  <a:tcPr marL="76200" marR="76200" marT="76200" marB="76200" anchor="ctr"/>
                </a:tc>
                <a:tc>
                  <a:txBody>
                    <a:bodyPr/>
                    <a:lstStyle/>
                    <a:p>
                      <a:pPr algn="just" fontAlgn="t"/>
                      <a:r>
                        <a:rPr lang="tr-TR" sz="1000" b="1" dirty="0" err="1" smtClean="0">
                          <a:solidFill>
                            <a:srgbClr val="000000"/>
                          </a:solidFill>
                          <a:effectLst/>
                        </a:rPr>
                        <a:t>String</a:t>
                      </a:r>
                      <a:r>
                        <a:rPr lang="tr-TR" sz="1000" b="1" dirty="0" smtClean="0">
                          <a:solidFill>
                            <a:srgbClr val="000000"/>
                          </a:solidFill>
                          <a:effectLst/>
                        </a:rPr>
                        <a:t>  </a:t>
                      </a:r>
                      <a:r>
                        <a:rPr lang="tr-TR" sz="1000" b="1" dirty="0" err="1">
                          <a:solidFill>
                            <a:srgbClr val="000000"/>
                          </a:solidFill>
                          <a:effectLst/>
                        </a:rPr>
                        <a:t>getHeader</a:t>
                      </a:r>
                      <a:r>
                        <a:rPr lang="tr-TR" sz="1000" b="1" dirty="0">
                          <a:solidFill>
                            <a:srgbClr val="000000"/>
                          </a:solidFill>
                          <a:effectLst/>
                        </a:rPr>
                        <a:t> </a:t>
                      </a:r>
                      <a:r>
                        <a:rPr lang="tr-TR" sz="1000" b="1" dirty="0" smtClean="0">
                          <a:solidFill>
                            <a:srgbClr val="000000"/>
                          </a:solidFill>
                          <a:effectLst/>
                        </a:rPr>
                        <a:t>(</a:t>
                      </a:r>
                      <a:r>
                        <a:rPr lang="tr-TR" sz="1000" b="1" dirty="0" err="1" smtClean="0">
                          <a:solidFill>
                            <a:srgbClr val="000000"/>
                          </a:solidFill>
                          <a:effectLst/>
                        </a:rPr>
                        <a:t>String</a:t>
                      </a:r>
                      <a:r>
                        <a:rPr lang="tr-TR" sz="1000" b="1" dirty="0" smtClean="0">
                          <a:solidFill>
                            <a:srgbClr val="000000"/>
                          </a:solidFill>
                          <a:effectLst/>
                        </a:rPr>
                        <a:t>  </a:t>
                      </a:r>
                      <a:r>
                        <a:rPr lang="tr-TR" sz="1000" b="1" dirty="0">
                          <a:solidFill>
                            <a:srgbClr val="000000"/>
                          </a:solidFill>
                          <a:effectLst/>
                        </a:rPr>
                        <a:t>adı)</a:t>
                      </a:r>
                      <a:endParaRPr lang="tr-TR" sz="1000" dirty="0">
                        <a:solidFill>
                          <a:srgbClr val="000000"/>
                        </a:solidFill>
                        <a:effectLst/>
                      </a:endParaRPr>
                    </a:p>
                    <a:p>
                      <a:pPr algn="just" fontAlgn="t"/>
                      <a:r>
                        <a:rPr lang="tr-TR" sz="1000" dirty="0">
                          <a:solidFill>
                            <a:srgbClr val="000000"/>
                          </a:solidFill>
                          <a:effectLst/>
                        </a:rPr>
                        <a:t>Belirtilen istek başlığının değerini bir </a:t>
                      </a:r>
                      <a:r>
                        <a:rPr lang="tr-TR" sz="1000" dirty="0" err="1" smtClean="0">
                          <a:solidFill>
                            <a:srgbClr val="000000"/>
                          </a:solidFill>
                          <a:effectLst/>
                        </a:rPr>
                        <a:t>String</a:t>
                      </a:r>
                      <a:r>
                        <a:rPr lang="tr-TR" sz="1000" dirty="0" smtClean="0">
                          <a:solidFill>
                            <a:srgbClr val="000000"/>
                          </a:solidFill>
                          <a:effectLst/>
                        </a:rPr>
                        <a:t>  </a:t>
                      </a:r>
                      <a:r>
                        <a:rPr lang="tr-TR" sz="1000" dirty="0">
                          <a:solidFill>
                            <a:srgbClr val="000000"/>
                          </a:solidFill>
                          <a:effectLst/>
                        </a:rPr>
                        <a:t>olarak döndürür.</a:t>
                      </a:r>
                    </a:p>
                  </a:txBody>
                  <a:tcPr marL="76200" marR="76200" marT="76200" marB="76200"/>
                </a:tc>
                <a:extLst>
                  <a:ext uri="{0D108BD9-81ED-4DB2-BD59-A6C34878D82A}">
                    <a16:rowId xmlns:a16="http://schemas.microsoft.com/office/drawing/2014/main" val="2612326661"/>
                  </a:ext>
                </a:extLst>
              </a:tr>
              <a:tr h="370840">
                <a:tc>
                  <a:txBody>
                    <a:bodyPr/>
                    <a:lstStyle/>
                    <a:p>
                      <a:pPr algn="ctr" fontAlgn="ctr"/>
                      <a:r>
                        <a:rPr lang="tr-TR" sz="1000">
                          <a:effectLst/>
                        </a:rPr>
                        <a:t>15</a:t>
                      </a:r>
                    </a:p>
                  </a:txBody>
                  <a:tcPr marL="76200" marR="76200" marT="76200" marB="76200" anchor="ctr"/>
                </a:tc>
                <a:tc>
                  <a:txBody>
                    <a:bodyPr/>
                    <a:lstStyle/>
                    <a:p>
                      <a:pPr algn="just" fontAlgn="t"/>
                      <a:r>
                        <a:rPr lang="tr-TR" sz="1000" b="1" dirty="0" err="1" smtClean="0">
                          <a:solidFill>
                            <a:srgbClr val="000000"/>
                          </a:solidFill>
                          <a:effectLst/>
                        </a:rPr>
                        <a:t>String</a:t>
                      </a:r>
                      <a:r>
                        <a:rPr lang="tr-TR" sz="1000" b="1" dirty="0" smtClean="0">
                          <a:solidFill>
                            <a:srgbClr val="000000"/>
                          </a:solidFill>
                          <a:effectLst/>
                        </a:rPr>
                        <a:t>  </a:t>
                      </a:r>
                      <a:r>
                        <a:rPr lang="tr-TR" sz="1000" b="1" dirty="0" err="1">
                          <a:solidFill>
                            <a:srgbClr val="000000"/>
                          </a:solidFill>
                          <a:effectLst/>
                        </a:rPr>
                        <a:t>getMethod</a:t>
                      </a:r>
                      <a:r>
                        <a:rPr lang="tr-TR" sz="1000" b="1" dirty="0">
                          <a:solidFill>
                            <a:srgbClr val="000000"/>
                          </a:solidFill>
                          <a:effectLst/>
                        </a:rPr>
                        <a:t> ()</a:t>
                      </a:r>
                      <a:endParaRPr lang="tr-TR" sz="1000" dirty="0">
                        <a:solidFill>
                          <a:srgbClr val="000000"/>
                        </a:solidFill>
                        <a:effectLst/>
                      </a:endParaRPr>
                    </a:p>
                    <a:p>
                      <a:pPr algn="just" fontAlgn="t"/>
                      <a:r>
                        <a:rPr lang="tr-TR" sz="1000" dirty="0">
                          <a:solidFill>
                            <a:srgbClr val="000000"/>
                          </a:solidFill>
                          <a:effectLst/>
                        </a:rPr>
                        <a:t>Bu isteğin yapıldığı HTTP yönteminin adını döndürür, örneğin, GET, POST veya PUT.</a:t>
                      </a:r>
                    </a:p>
                  </a:txBody>
                  <a:tcPr marL="76200" marR="76200" marT="76200" marB="76200"/>
                </a:tc>
                <a:extLst>
                  <a:ext uri="{0D108BD9-81ED-4DB2-BD59-A6C34878D82A}">
                    <a16:rowId xmlns:a16="http://schemas.microsoft.com/office/drawing/2014/main" val="411821973"/>
                  </a:ext>
                </a:extLst>
              </a:tr>
              <a:tr h="370840">
                <a:tc>
                  <a:txBody>
                    <a:bodyPr/>
                    <a:lstStyle/>
                    <a:p>
                      <a:pPr algn="ctr" fontAlgn="ctr"/>
                      <a:r>
                        <a:rPr lang="tr-TR" sz="1000">
                          <a:effectLst/>
                        </a:rPr>
                        <a:t>16</a:t>
                      </a:r>
                    </a:p>
                  </a:txBody>
                  <a:tcPr marL="76200" marR="76200" marT="76200" marB="76200" anchor="ctr"/>
                </a:tc>
                <a:tc>
                  <a:txBody>
                    <a:bodyPr/>
                    <a:lstStyle/>
                    <a:p>
                      <a:pPr algn="just" fontAlgn="t"/>
                      <a:r>
                        <a:rPr lang="tr-TR" sz="1000" b="1" dirty="0" err="1" smtClean="0">
                          <a:solidFill>
                            <a:srgbClr val="000000"/>
                          </a:solidFill>
                          <a:effectLst/>
                        </a:rPr>
                        <a:t>String</a:t>
                      </a:r>
                      <a:r>
                        <a:rPr lang="tr-TR" sz="1000" b="1" dirty="0" smtClean="0">
                          <a:solidFill>
                            <a:srgbClr val="000000"/>
                          </a:solidFill>
                          <a:effectLst/>
                        </a:rPr>
                        <a:t>  </a:t>
                      </a:r>
                      <a:r>
                        <a:rPr lang="tr-TR" sz="1000" b="1" dirty="0" err="1">
                          <a:solidFill>
                            <a:srgbClr val="000000"/>
                          </a:solidFill>
                          <a:effectLst/>
                        </a:rPr>
                        <a:t>getParameter</a:t>
                      </a:r>
                      <a:r>
                        <a:rPr lang="tr-TR" sz="1000" b="1" dirty="0">
                          <a:solidFill>
                            <a:srgbClr val="000000"/>
                          </a:solidFill>
                          <a:effectLst/>
                        </a:rPr>
                        <a:t> </a:t>
                      </a:r>
                      <a:r>
                        <a:rPr lang="tr-TR" sz="1000" b="1" dirty="0" smtClean="0">
                          <a:solidFill>
                            <a:srgbClr val="000000"/>
                          </a:solidFill>
                          <a:effectLst/>
                        </a:rPr>
                        <a:t>(</a:t>
                      </a:r>
                      <a:r>
                        <a:rPr lang="tr-TR" sz="1000" b="1" dirty="0" err="1" smtClean="0">
                          <a:solidFill>
                            <a:srgbClr val="000000"/>
                          </a:solidFill>
                          <a:effectLst/>
                        </a:rPr>
                        <a:t>String</a:t>
                      </a:r>
                      <a:r>
                        <a:rPr lang="tr-TR" sz="1000" b="1" dirty="0" smtClean="0">
                          <a:solidFill>
                            <a:srgbClr val="000000"/>
                          </a:solidFill>
                          <a:effectLst/>
                        </a:rPr>
                        <a:t>  </a:t>
                      </a:r>
                      <a:r>
                        <a:rPr lang="tr-TR" sz="1000" b="1" dirty="0">
                          <a:solidFill>
                            <a:srgbClr val="000000"/>
                          </a:solidFill>
                          <a:effectLst/>
                        </a:rPr>
                        <a:t>adı)</a:t>
                      </a:r>
                      <a:endParaRPr lang="tr-TR" sz="1000" dirty="0">
                        <a:solidFill>
                          <a:srgbClr val="000000"/>
                        </a:solidFill>
                        <a:effectLst/>
                      </a:endParaRPr>
                    </a:p>
                    <a:p>
                      <a:pPr algn="just" fontAlgn="t"/>
                      <a:r>
                        <a:rPr lang="tr-TR" sz="1000" dirty="0" err="1">
                          <a:solidFill>
                            <a:srgbClr val="000000"/>
                          </a:solidFill>
                          <a:effectLst/>
                        </a:rPr>
                        <a:t>Request</a:t>
                      </a:r>
                      <a:r>
                        <a:rPr lang="tr-TR" sz="1000" dirty="0">
                          <a:solidFill>
                            <a:srgbClr val="000000"/>
                          </a:solidFill>
                          <a:effectLst/>
                        </a:rPr>
                        <a:t> parametresinin değerini </a:t>
                      </a:r>
                      <a:r>
                        <a:rPr lang="tr-TR" sz="1000" dirty="0" err="1">
                          <a:solidFill>
                            <a:srgbClr val="000000"/>
                          </a:solidFill>
                          <a:effectLst/>
                        </a:rPr>
                        <a:t>String</a:t>
                      </a:r>
                      <a:r>
                        <a:rPr lang="tr-TR" sz="1000" dirty="0">
                          <a:solidFill>
                            <a:srgbClr val="000000"/>
                          </a:solidFill>
                          <a:effectLst/>
                        </a:rPr>
                        <a:t> olarak döndürür veya parametre yoksa </a:t>
                      </a:r>
                      <a:r>
                        <a:rPr lang="tr-TR" sz="1000" dirty="0" err="1">
                          <a:solidFill>
                            <a:srgbClr val="000000"/>
                          </a:solidFill>
                          <a:effectLst/>
                        </a:rPr>
                        <a:t>null</a:t>
                      </a:r>
                      <a:r>
                        <a:rPr lang="tr-TR" sz="1000" dirty="0">
                          <a:solidFill>
                            <a:srgbClr val="000000"/>
                          </a:solidFill>
                          <a:effectLst/>
                        </a:rPr>
                        <a:t> değerini döndürür.</a:t>
                      </a:r>
                    </a:p>
                  </a:txBody>
                  <a:tcPr marL="76200" marR="76200" marT="76200" marB="76200"/>
                </a:tc>
                <a:extLst>
                  <a:ext uri="{0D108BD9-81ED-4DB2-BD59-A6C34878D82A}">
                    <a16:rowId xmlns:a16="http://schemas.microsoft.com/office/drawing/2014/main" val="3698904593"/>
                  </a:ext>
                </a:extLst>
              </a:tr>
              <a:tr h="370840">
                <a:tc>
                  <a:txBody>
                    <a:bodyPr/>
                    <a:lstStyle/>
                    <a:p>
                      <a:pPr algn="ctr" fontAlgn="ctr"/>
                      <a:r>
                        <a:rPr lang="tr-TR" sz="1000">
                          <a:effectLst/>
                        </a:rPr>
                        <a:t>17</a:t>
                      </a:r>
                    </a:p>
                  </a:txBody>
                  <a:tcPr marL="76200" marR="76200" marT="76200" marB="76200" anchor="ctr"/>
                </a:tc>
                <a:tc>
                  <a:txBody>
                    <a:bodyPr/>
                    <a:lstStyle/>
                    <a:p>
                      <a:pPr algn="just" fontAlgn="t"/>
                      <a:r>
                        <a:rPr lang="tr-TR" sz="1000" b="1">
                          <a:solidFill>
                            <a:srgbClr val="000000"/>
                          </a:solidFill>
                          <a:effectLst/>
                        </a:rPr>
                        <a:t>String getPathInfo ()</a:t>
                      </a:r>
                      <a:endParaRPr lang="tr-TR" sz="1000">
                        <a:solidFill>
                          <a:srgbClr val="000000"/>
                        </a:solidFill>
                        <a:effectLst/>
                      </a:endParaRPr>
                    </a:p>
                    <a:p>
                      <a:pPr algn="just" fontAlgn="t"/>
                      <a:r>
                        <a:rPr lang="tr-TR" sz="1000">
                          <a:solidFill>
                            <a:srgbClr val="000000"/>
                          </a:solidFill>
                          <a:effectLst/>
                        </a:rPr>
                        <a:t>Bu isteği yaptığında istemcinin gönderdiği URL ile ilişkili ek yol bilgilerini döndürür.</a:t>
                      </a:r>
                    </a:p>
                  </a:txBody>
                  <a:tcPr marL="76200" marR="76200" marT="76200" marB="76200"/>
                </a:tc>
                <a:extLst>
                  <a:ext uri="{0D108BD9-81ED-4DB2-BD59-A6C34878D82A}">
                    <a16:rowId xmlns:a16="http://schemas.microsoft.com/office/drawing/2014/main" val="2655288227"/>
                  </a:ext>
                </a:extLst>
              </a:tr>
              <a:tr h="370840">
                <a:tc>
                  <a:txBody>
                    <a:bodyPr/>
                    <a:lstStyle/>
                    <a:p>
                      <a:pPr algn="ctr" fontAlgn="ctr"/>
                      <a:r>
                        <a:rPr lang="tr-TR" sz="1000">
                          <a:effectLst/>
                        </a:rPr>
                        <a:t>18</a:t>
                      </a:r>
                    </a:p>
                  </a:txBody>
                  <a:tcPr marL="76200" marR="76200" marT="76200" marB="76200" anchor="ctr"/>
                </a:tc>
                <a:tc>
                  <a:txBody>
                    <a:bodyPr/>
                    <a:lstStyle/>
                    <a:p>
                      <a:pPr algn="just" fontAlgn="t"/>
                      <a:r>
                        <a:rPr lang="tr-TR" sz="1000" b="1" dirty="0" err="1" smtClean="0">
                          <a:solidFill>
                            <a:srgbClr val="000000"/>
                          </a:solidFill>
                          <a:effectLst/>
                        </a:rPr>
                        <a:t>String</a:t>
                      </a:r>
                      <a:r>
                        <a:rPr lang="tr-TR" sz="1000" b="1" dirty="0" smtClean="0">
                          <a:solidFill>
                            <a:srgbClr val="000000"/>
                          </a:solidFill>
                          <a:effectLst/>
                        </a:rPr>
                        <a:t>  </a:t>
                      </a:r>
                      <a:r>
                        <a:rPr lang="tr-TR" sz="1000" b="1" dirty="0" err="1">
                          <a:solidFill>
                            <a:srgbClr val="000000"/>
                          </a:solidFill>
                          <a:effectLst/>
                        </a:rPr>
                        <a:t>getProtocol</a:t>
                      </a:r>
                      <a:r>
                        <a:rPr lang="tr-TR" sz="1000" b="1" dirty="0">
                          <a:solidFill>
                            <a:srgbClr val="000000"/>
                          </a:solidFill>
                          <a:effectLst/>
                        </a:rPr>
                        <a:t> ()</a:t>
                      </a:r>
                      <a:endParaRPr lang="tr-TR" sz="1000" dirty="0">
                        <a:solidFill>
                          <a:srgbClr val="000000"/>
                        </a:solidFill>
                        <a:effectLst/>
                      </a:endParaRPr>
                    </a:p>
                    <a:p>
                      <a:pPr algn="just" fontAlgn="t"/>
                      <a:r>
                        <a:rPr lang="tr-TR" sz="1000" dirty="0">
                          <a:solidFill>
                            <a:srgbClr val="000000"/>
                          </a:solidFill>
                          <a:effectLst/>
                        </a:rPr>
                        <a:t>İsteğin kullandığı protokolün adını ve sürümünü döndürür.</a:t>
                      </a:r>
                    </a:p>
                  </a:txBody>
                  <a:tcPr marL="76200" marR="76200" marT="76200" marB="76200"/>
                </a:tc>
                <a:extLst>
                  <a:ext uri="{0D108BD9-81ED-4DB2-BD59-A6C34878D82A}">
                    <a16:rowId xmlns:a16="http://schemas.microsoft.com/office/drawing/2014/main" val="1580927569"/>
                  </a:ext>
                </a:extLst>
              </a:tr>
              <a:tr h="370840">
                <a:tc>
                  <a:txBody>
                    <a:bodyPr/>
                    <a:lstStyle/>
                    <a:p>
                      <a:pPr algn="ctr" fontAlgn="ctr"/>
                      <a:r>
                        <a:rPr lang="tr-TR" sz="1000">
                          <a:effectLst/>
                        </a:rPr>
                        <a:t>19</a:t>
                      </a:r>
                    </a:p>
                  </a:txBody>
                  <a:tcPr marL="76200" marR="76200" marT="76200" marB="76200" anchor="ctr"/>
                </a:tc>
                <a:tc>
                  <a:txBody>
                    <a:bodyPr/>
                    <a:lstStyle/>
                    <a:p>
                      <a:pPr algn="just" fontAlgn="t"/>
                      <a:r>
                        <a:rPr lang="tr-TR" sz="1000" b="1" dirty="0" err="1" smtClean="0">
                          <a:solidFill>
                            <a:srgbClr val="000000"/>
                          </a:solidFill>
                          <a:effectLst/>
                        </a:rPr>
                        <a:t>String</a:t>
                      </a:r>
                      <a:r>
                        <a:rPr lang="tr-TR" sz="1000" b="1" dirty="0" smtClean="0">
                          <a:solidFill>
                            <a:srgbClr val="000000"/>
                          </a:solidFill>
                          <a:effectLst/>
                        </a:rPr>
                        <a:t>  </a:t>
                      </a:r>
                      <a:r>
                        <a:rPr lang="tr-TR" sz="1000" b="1" dirty="0" err="1">
                          <a:solidFill>
                            <a:srgbClr val="000000"/>
                          </a:solidFill>
                          <a:effectLst/>
                        </a:rPr>
                        <a:t>getQueryString</a:t>
                      </a:r>
                      <a:r>
                        <a:rPr lang="tr-TR" sz="1000" b="1" dirty="0">
                          <a:solidFill>
                            <a:srgbClr val="000000"/>
                          </a:solidFill>
                          <a:effectLst/>
                        </a:rPr>
                        <a:t> ()</a:t>
                      </a:r>
                      <a:endParaRPr lang="tr-TR" sz="1000" dirty="0">
                        <a:solidFill>
                          <a:srgbClr val="000000"/>
                        </a:solidFill>
                        <a:effectLst/>
                      </a:endParaRPr>
                    </a:p>
                    <a:p>
                      <a:pPr algn="just" fontAlgn="t"/>
                      <a:r>
                        <a:rPr lang="tr-TR" sz="1000" dirty="0">
                          <a:solidFill>
                            <a:srgbClr val="000000"/>
                          </a:solidFill>
                          <a:effectLst/>
                        </a:rPr>
                        <a:t>Yoldan sonra istek URL'sinde bulunan sorgu </a:t>
                      </a:r>
                      <a:r>
                        <a:rPr lang="tr-TR" sz="1000" dirty="0" err="1" smtClean="0">
                          <a:solidFill>
                            <a:srgbClr val="000000"/>
                          </a:solidFill>
                          <a:effectLst/>
                        </a:rPr>
                        <a:t>String</a:t>
                      </a:r>
                      <a:r>
                        <a:rPr lang="tr-TR" sz="1000" dirty="0" smtClean="0">
                          <a:solidFill>
                            <a:srgbClr val="000000"/>
                          </a:solidFill>
                          <a:effectLst/>
                        </a:rPr>
                        <a:t> sini </a:t>
                      </a:r>
                      <a:r>
                        <a:rPr lang="tr-TR" sz="1000" dirty="0">
                          <a:solidFill>
                            <a:srgbClr val="000000"/>
                          </a:solidFill>
                          <a:effectLst/>
                        </a:rPr>
                        <a:t>döndürür.</a:t>
                      </a:r>
                    </a:p>
                  </a:txBody>
                  <a:tcPr marL="76200" marR="76200" marT="76200" marB="76200"/>
                </a:tc>
                <a:extLst>
                  <a:ext uri="{0D108BD9-81ED-4DB2-BD59-A6C34878D82A}">
                    <a16:rowId xmlns:a16="http://schemas.microsoft.com/office/drawing/2014/main" val="2806058694"/>
                  </a:ext>
                </a:extLst>
              </a:tr>
            </a:tbl>
          </a:graphicData>
        </a:graphic>
      </p:graphicFrame>
    </p:spTree>
    <p:extLst>
      <p:ext uri="{BB962C8B-B14F-4D97-AF65-F5344CB8AC3E}">
        <p14:creationId xmlns:p14="http://schemas.microsoft.com/office/powerpoint/2010/main" val="4176530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484375"/>
            <a:ext cx="8911687" cy="606813"/>
          </a:xfrm>
        </p:spPr>
        <p:txBody>
          <a:bodyPr>
            <a:normAutofit fontScale="90000"/>
          </a:bodyPr>
          <a:lstStyle/>
          <a:p>
            <a:r>
              <a:rPr lang="tr-TR" dirty="0" err="1"/>
              <a:t>HttpServletRequest</a:t>
            </a:r>
            <a:r>
              <a:rPr lang="tr-TR" dirty="0"/>
              <a:t> Nesnesi</a:t>
            </a:r>
          </a:p>
        </p:txBody>
      </p:sp>
      <p:sp>
        <p:nvSpPr>
          <p:cNvPr id="3" name="Slayt Numarası Yer Tutucusu 2"/>
          <p:cNvSpPr>
            <a:spLocks noGrp="1"/>
          </p:cNvSpPr>
          <p:nvPr>
            <p:ph type="sldNum" sz="quarter" idx="12"/>
          </p:nvPr>
        </p:nvSpPr>
        <p:spPr/>
        <p:txBody>
          <a:bodyPr/>
          <a:lstStyle/>
          <a:p>
            <a:fld id="{CDD15192-AFC3-42C9-A3F5-4AF9E3D87F81}" type="slidenum">
              <a:rPr lang="tr-TR" smtClean="0"/>
              <a:t>6</a:t>
            </a:fld>
            <a:endParaRPr lang="tr-TR"/>
          </a:p>
        </p:txBody>
      </p:sp>
      <p:graphicFrame>
        <p:nvGraphicFramePr>
          <p:cNvPr id="7" name="İçerik Yer Tutucusu 6"/>
          <p:cNvGraphicFramePr>
            <a:graphicFrameLocks noGrp="1"/>
          </p:cNvGraphicFramePr>
          <p:nvPr>
            <p:ph idx="1"/>
            <p:extLst>
              <p:ext uri="{D42A27DB-BD31-4B8C-83A1-F6EECF244321}">
                <p14:modId xmlns:p14="http://schemas.microsoft.com/office/powerpoint/2010/main" val="2288702275"/>
              </p:ext>
            </p:extLst>
          </p:nvPr>
        </p:nvGraphicFramePr>
        <p:xfrm>
          <a:off x="2404575" y="1091188"/>
          <a:ext cx="8915400" cy="5704840"/>
        </p:xfrm>
        <a:graphic>
          <a:graphicData uri="http://schemas.openxmlformats.org/drawingml/2006/table">
            <a:tbl>
              <a:tblPr firstRow="1" bandRow="1">
                <a:tableStyleId>{5C22544A-7EE6-4342-B048-85BDC9FD1C3A}</a:tableStyleId>
              </a:tblPr>
              <a:tblGrid>
                <a:gridCol w="707902">
                  <a:extLst>
                    <a:ext uri="{9D8B030D-6E8A-4147-A177-3AD203B41FA5}">
                      <a16:colId xmlns:a16="http://schemas.microsoft.com/office/drawing/2014/main" val="4115553016"/>
                    </a:ext>
                  </a:extLst>
                </a:gridCol>
                <a:gridCol w="8207498">
                  <a:extLst>
                    <a:ext uri="{9D8B030D-6E8A-4147-A177-3AD203B41FA5}">
                      <a16:colId xmlns:a16="http://schemas.microsoft.com/office/drawing/2014/main" val="3885697315"/>
                    </a:ext>
                  </a:extLst>
                </a:gridCol>
              </a:tblGrid>
              <a:tr h="370840">
                <a:tc>
                  <a:txBody>
                    <a:bodyPr/>
                    <a:lstStyle/>
                    <a:p>
                      <a:pPr fontAlgn="t"/>
                      <a:r>
                        <a:rPr lang="tr-TR" sz="1000" dirty="0" err="1">
                          <a:effectLst/>
                        </a:rPr>
                        <a:t>S.No</a:t>
                      </a:r>
                      <a:r>
                        <a:rPr lang="tr-TR" sz="1000" dirty="0">
                          <a:effectLst/>
                        </a:rPr>
                        <a:t>.</a:t>
                      </a:r>
                    </a:p>
                  </a:txBody>
                  <a:tcPr marL="76200" marR="76200" marT="76200" marB="76200"/>
                </a:tc>
                <a:tc>
                  <a:txBody>
                    <a:bodyPr/>
                    <a:lstStyle/>
                    <a:p>
                      <a:pPr algn="ctr" fontAlgn="t"/>
                      <a:r>
                        <a:rPr lang="tr-TR" sz="1000" dirty="0">
                          <a:effectLst/>
                        </a:rPr>
                        <a:t>Yöntem ve Açıklama</a:t>
                      </a:r>
                    </a:p>
                  </a:txBody>
                  <a:tcPr marL="76200" marR="76200" marT="76200" marB="76200"/>
                </a:tc>
                <a:extLst>
                  <a:ext uri="{0D108BD9-81ED-4DB2-BD59-A6C34878D82A}">
                    <a16:rowId xmlns:a16="http://schemas.microsoft.com/office/drawing/2014/main" val="663469858"/>
                  </a:ext>
                </a:extLst>
              </a:tr>
              <a:tr h="370840">
                <a:tc>
                  <a:txBody>
                    <a:bodyPr/>
                    <a:lstStyle/>
                    <a:p>
                      <a:pPr algn="ctr" fontAlgn="ctr"/>
                      <a:r>
                        <a:rPr lang="tr-TR" sz="1000">
                          <a:effectLst/>
                        </a:rPr>
                        <a:t>20</a:t>
                      </a:r>
                    </a:p>
                  </a:txBody>
                  <a:tcPr marL="76200" marR="76200" marT="76200" marB="76200" anchor="ctr"/>
                </a:tc>
                <a:tc>
                  <a:txBody>
                    <a:bodyPr/>
                    <a:lstStyle/>
                    <a:p>
                      <a:pPr algn="just" fontAlgn="t"/>
                      <a:r>
                        <a:rPr lang="tr-TR" sz="1000" b="1" dirty="0" err="1" smtClean="0">
                          <a:solidFill>
                            <a:srgbClr val="000000"/>
                          </a:solidFill>
                          <a:effectLst/>
                        </a:rPr>
                        <a:t>String</a:t>
                      </a:r>
                      <a:r>
                        <a:rPr lang="tr-TR" sz="1000" b="1" dirty="0" smtClean="0">
                          <a:solidFill>
                            <a:srgbClr val="000000"/>
                          </a:solidFill>
                          <a:effectLst/>
                        </a:rPr>
                        <a:t>  </a:t>
                      </a:r>
                      <a:r>
                        <a:rPr lang="tr-TR" sz="1000" b="1" dirty="0" err="1">
                          <a:solidFill>
                            <a:srgbClr val="000000"/>
                          </a:solidFill>
                          <a:effectLst/>
                        </a:rPr>
                        <a:t>getRemoteAddr</a:t>
                      </a:r>
                      <a:r>
                        <a:rPr lang="tr-TR" sz="1000" b="1" dirty="0">
                          <a:solidFill>
                            <a:srgbClr val="000000"/>
                          </a:solidFill>
                          <a:effectLst/>
                        </a:rPr>
                        <a:t> ()</a:t>
                      </a:r>
                      <a:endParaRPr lang="tr-TR" sz="1000" dirty="0">
                        <a:solidFill>
                          <a:srgbClr val="000000"/>
                        </a:solidFill>
                        <a:effectLst/>
                      </a:endParaRPr>
                    </a:p>
                    <a:p>
                      <a:pPr algn="just" fontAlgn="t"/>
                      <a:r>
                        <a:rPr lang="tr-TR" sz="1000" dirty="0">
                          <a:solidFill>
                            <a:srgbClr val="000000"/>
                          </a:solidFill>
                          <a:effectLst/>
                        </a:rPr>
                        <a:t>İsteği gönderen istemcinin İnternet Protokolü (IP) adresini döndürür.</a:t>
                      </a:r>
                    </a:p>
                  </a:txBody>
                  <a:tcPr marL="76200" marR="76200" marT="76200" marB="76200"/>
                </a:tc>
                <a:extLst>
                  <a:ext uri="{0D108BD9-81ED-4DB2-BD59-A6C34878D82A}">
                    <a16:rowId xmlns:a16="http://schemas.microsoft.com/office/drawing/2014/main" val="1912364826"/>
                  </a:ext>
                </a:extLst>
              </a:tr>
              <a:tr h="370840">
                <a:tc>
                  <a:txBody>
                    <a:bodyPr/>
                    <a:lstStyle/>
                    <a:p>
                      <a:pPr algn="ctr" fontAlgn="ctr"/>
                      <a:r>
                        <a:rPr lang="tr-TR" sz="1000">
                          <a:effectLst/>
                        </a:rPr>
                        <a:t>21</a:t>
                      </a:r>
                    </a:p>
                  </a:txBody>
                  <a:tcPr marL="76200" marR="76200" marT="76200" marB="76200" anchor="ctr"/>
                </a:tc>
                <a:tc>
                  <a:txBody>
                    <a:bodyPr/>
                    <a:lstStyle/>
                    <a:p>
                      <a:pPr algn="just" fontAlgn="t"/>
                      <a:r>
                        <a:rPr lang="tr-TR" sz="1000" b="1" dirty="0" err="1" smtClean="0">
                          <a:solidFill>
                            <a:srgbClr val="000000"/>
                          </a:solidFill>
                          <a:effectLst/>
                        </a:rPr>
                        <a:t>String</a:t>
                      </a:r>
                      <a:r>
                        <a:rPr lang="tr-TR" sz="1000" b="1" dirty="0" smtClean="0">
                          <a:solidFill>
                            <a:srgbClr val="000000"/>
                          </a:solidFill>
                          <a:effectLst/>
                        </a:rPr>
                        <a:t>  </a:t>
                      </a:r>
                      <a:r>
                        <a:rPr lang="tr-TR" sz="1000" b="1" dirty="0" err="1">
                          <a:solidFill>
                            <a:srgbClr val="000000"/>
                          </a:solidFill>
                          <a:effectLst/>
                        </a:rPr>
                        <a:t>getRemoteHost</a:t>
                      </a:r>
                      <a:r>
                        <a:rPr lang="tr-TR" sz="1000" b="1" dirty="0">
                          <a:solidFill>
                            <a:srgbClr val="000000"/>
                          </a:solidFill>
                          <a:effectLst/>
                        </a:rPr>
                        <a:t> ()</a:t>
                      </a:r>
                      <a:endParaRPr lang="tr-TR" sz="1000" dirty="0">
                        <a:solidFill>
                          <a:srgbClr val="000000"/>
                        </a:solidFill>
                        <a:effectLst/>
                      </a:endParaRPr>
                    </a:p>
                    <a:p>
                      <a:pPr algn="just" fontAlgn="t"/>
                      <a:r>
                        <a:rPr lang="tr-TR" sz="1000" dirty="0">
                          <a:solidFill>
                            <a:srgbClr val="000000"/>
                          </a:solidFill>
                          <a:effectLst/>
                        </a:rPr>
                        <a:t>İsteği gönderen istemcinin tam adını belirtir.</a:t>
                      </a:r>
                    </a:p>
                  </a:txBody>
                  <a:tcPr marL="76200" marR="76200" marT="76200" marB="76200"/>
                </a:tc>
                <a:extLst>
                  <a:ext uri="{0D108BD9-81ED-4DB2-BD59-A6C34878D82A}">
                    <a16:rowId xmlns:a16="http://schemas.microsoft.com/office/drawing/2014/main" val="3158179237"/>
                  </a:ext>
                </a:extLst>
              </a:tr>
              <a:tr h="370840">
                <a:tc>
                  <a:txBody>
                    <a:bodyPr/>
                    <a:lstStyle/>
                    <a:p>
                      <a:pPr algn="ctr" fontAlgn="ctr"/>
                      <a:r>
                        <a:rPr lang="tr-TR" sz="1000">
                          <a:effectLst/>
                        </a:rPr>
                        <a:t>22</a:t>
                      </a:r>
                    </a:p>
                  </a:txBody>
                  <a:tcPr marL="76200" marR="76200" marT="76200" marB="76200" anchor="ctr"/>
                </a:tc>
                <a:tc>
                  <a:txBody>
                    <a:bodyPr/>
                    <a:lstStyle/>
                    <a:p>
                      <a:pPr algn="just" fontAlgn="t"/>
                      <a:r>
                        <a:rPr lang="tr-TR" sz="1000" b="1" dirty="0" err="1" smtClean="0">
                          <a:solidFill>
                            <a:srgbClr val="000000"/>
                          </a:solidFill>
                          <a:effectLst/>
                        </a:rPr>
                        <a:t>String</a:t>
                      </a:r>
                      <a:r>
                        <a:rPr lang="tr-TR" sz="1000" b="1" dirty="0" smtClean="0">
                          <a:solidFill>
                            <a:srgbClr val="000000"/>
                          </a:solidFill>
                          <a:effectLst/>
                        </a:rPr>
                        <a:t>  </a:t>
                      </a:r>
                      <a:r>
                        <a:rPr lang="tr-TR" sz="1000" b="1" dirty="0" err="1">
                          <a:solidFill>
                            <a:srgbClr val="000000"/>
                          </a:solidFill>
                          <a:effectLst/>
                        </a:rPr>
                        <a:t>getRemoteUser</a:t>
                      </a:r>
                      <a:r>
                        <a:rPr lang="tr-TR" sz="1000" b="1" dirty="0">
                          <a:solidFill>
                            <a:srgbClr val="000000"/>
                          </a:solidFill>
                          <a:effectLst/>
                        </a:rPr>
                        <a:t> ()</a:t>
                      </a:r>
                      <a:endParaRPr lang="tr-TR" sz="1000" dirty="0">
                        <a:solidFill>
                          <a:srgbClr val="000000"/>
                        </a:solidFill>
                        <a:effectLst/>
                      </a:endParaRPr>
                    </a:p>
                    <a:p>
                      <a:pPr algn="just" fontAlgn="t"/>
                      <a:r>
                        <a:rPr lang="tr-TR" sz="1000" dirty="0">
                          <a:solidFill>
                            <a:srgbClr val="000000"/>
                          </a:solidFill>
                          <a:effectLst/>
                        </a:rPr>
                        <a:t>Bu kimliği doğrulayan kullanıcının, kimliği doğrulanmışsa kimliğini veya kimliği doğrulanmamışsa </a:t>
                      </a:r>
                      <a:r>
                        <a:rPr lang="tr-TR" sz="1000" dirty="0" err="1">
                          <a:solidFill>
                            <a:srgbClr val="000000"/>
                          </a:solidFill>
                          <a:effectLst/>
                        </a:rPr>
                        <a:t>null</a:t>
                      </a:r>
                      <a:r>
                        <a:rPr lang="tr-TR" sz="1000" dirty="0">
                          <a:solidFill>
                            <a:srgbClr val="000000"/>
                          </a:solidFill>
                          <a:effectLst/>
                        </a:rPr>
                        <a:t> değerini döndürür.</a:t>
                      </a:r>
                    </a:p>
                  </a:txBody>
                  <a:tcPr marL="76200" marR="76200" marT="76200" marB="76200"/>
                </a:tc>
                <a:extLst>
                  <a:ext uri="{0D108BD9-81ED-4DB2-BD59-A6C34878D82A}">
                    <a16:rowId xmlns:a16="http://schemas.microsoft.com/office/drawing/2014/main" val="2034118033"/>
                  </a:ext>
                </a:extLst>
              </a:tr>
              <a:tr h="370840">
                <a:tc>
                  <a:txBody>
                    <a:bodyPr/>
                    <a:lstStyle/>
                    <a:p>
                      <a:pPr algn="ctr" fontAlgn="ctr"/>
                      <a:r>
                        <a:rPr lang="tr-TR" sz="1000">
                          <a:effectLst/>
                        </a:rPr>
                        <a:t>23</a:t>
                      </a:r>
                    </a:p>
                  </a:txBody>
                  <a:tcPr marL="76200" marR="76200" marT="76200" marB="76200" anchor="ctr"/>
                </a:tc>
                <a:tc>
                  <a:txBody>
                    <a:bodyPr/>
                    <a:lstStyle/>
                    <a:p>
                      <a:pPr algn="just" fontAlgn="t"/>
                      <a:r>
                        <a:rPr lang="tr-TR" sz="1000" b="1" dirty="0" err="1" smtClean="0">
                          <a:solidFill>
                            <a:srgbClr val="000000"/>
                          </a:solidFill>
                          <a:effectLst/>
                        </a:rPr>
                        <a:t>String</a:t>
                      </a:r>
                      <a:r>
                        <a:rPr lang="tr-TR" sz="1000" b="1" dirty="0" smtClean="0">
                          <a:solidFill>
                            <a:srgbClr val="000000"/>
                          </a:solidFill>
                          <a:effectLst/>
                        </a:rPr>
                        <a:t>  </a:t>
                      </a:r>
                      <a:r>
                        <a:rPr lang="tr-TR" sz="1000" b="1" dirty="0" err="1">
                          <a:solidFill>
                            <a:srgbClr val="000000"/>
                          </a:solidFill>
                          <a:effectLst/>
                        </a:rPr>
                        <a:t>getRequestURI</a:t>
                      </a:r>
                      <a:r>
                        <a:rPr lang="tr-TR" sz="1000" b="1" dirty="0">
                          <a:solidFill>
                            <a:srgbClr val="000000"/>
                          </a:solidFill>
                          <a:effectLst/>
                        </a:rPr>
                        <a:t> ()</a:t>
                      </a:r>
                      <a:endParaRPr lang="tr-TR" sz="1000" dirty="0">
                        <a:solidFill>
                          <a:srgbClr val="000000"/>
                        </a:solidFill>
                        <a:effectLst/>
                      </a:endParaRPr>
                    </a:p>
                    <a:p>
                      <a:pPr algn="just" fontAlgn="t"/>
                      <a:r>
                        <a:rPr lang="tr-TR" sz="1000" dirty="0">
                          <a:solidFill>
                            <a:srgbClr val="000000"/>
                          </a:solidFill>
                          <a:effectLst/>
                        </a:rPr>
                        <a:t>Bu isteğin URL'sini, protokol adından, HTTP isteğinin ilk satırındaki sorgu </a:t>
                      </a:r>
                      <a:r>
                        <a:rPr lang="tr-TR" sz="1000" dirty="0" err="1" smtClean="0">
                          <a:solidFill>
                            <a:srgbClr val="000000"/>
                          </a:solidFill>
                          <a:effectLst/>
                        </a:rPr>
                        <a:t>String</a:t>
                      </a:r>
                      <a:r>
                        <a:rPr lang="tr-TR" sz="1000" dirty="0" smtClean="0">
                          <a:solidFill>
                            <a:srgbClr val="000000"/>
                          </a:solidFill>
                          <a:effectLst/>
                        </a:rPr>
                        <a:t> sine </a:t>
                      </a:r>
                      <a:r>
                        <a:rPr lang="tr-TR" sz="1000" dirty="0">
                          <a:solidFill>
                            <a:srgbClr val="000000"/>
                          </a:solidFill>
                          <a:effectLst/>
                        </a:rPr>
                        <a:t>kadar döndürür.</a:t>
                      </a:r>
                    </a:p>
                  </a:txBody>
                  <a:tcPr marL="76200" marR="76200" marT="76200" marB="76200"/>
                </a:tc>
                <a:extLst>
                  <a:ext uri="{0D108BD9-81ED-4DB2-BD59-A6C34878D82A}">
                    <a16:rowId xmlns:a16="http://schemas.microsoft.com/office/drawing/2014/main" val="3179668288"/>
                  </a:ext>
                </a:extLst>
              </a:tr>
              <a:tr h="370840">
                <a:tc>
                  <a:txBody>
                    <a:bodyPr/>
                    <a:lstStyle/>
                    <a:p>
                      <a:pPr algn="ctr" fontAlgn="ctr"/>
                      <a:r>
                        <a:rPr lang="tr-TR" sz="1000">
                          <a:effectLst/>
                        </a:rPr>
                        <a:t>24</a:t>
                      </a:r>
                    </a:p>
                  </a:txBody>
                  <a:tcPr marL="76200" marR="76200" marT="76200" marB="76200" anchor="ctr"/>
                </a:tc>
                <a:tc>
                  <a:txBody>
                    <a:bodyPr/>
                    <a:lstStyle/>
                    <a:p>
                      <a:pPr algn="just" fontAlgn="t"/>
                      <a:r>
                        <a:rPr lang="tr-TR" sz="1000" b="1" dirty="0" err="1" smtClean="0">
                          <a:solidFill>
                            <a:srgbClr val="000000"/>
                          </a:solidFill>
                          <a:effectLst/>
                        </a:rPr>
                        <a:t>String</a:t>
                      </a:r>
                      <a:r>
                        <a:rPr lang="tr-TR" sz="1000" b="1" dirty="0" smtClean="0">
                          <a:solidFill>
                            <a:srgbClr val="000000"/>
                          </a:solidFill>
                          <a:effectLst/>
                        </a:rPr>
                        <a:t>  </a:t>
                      </a:r>
                      <a:r>
                        <a:rPr lang="tr-TR" sz="1000" b="1" dirty="0" err="1">
                          <a:solidFill>
                            <a:srgbClr val="000000"/>
                          </a:solidFill>
                          <a:effectLst/>
                        </a:rPr>
                        <a:t>getRequestedSessionId</a:t>
                      </a:r>
                      <a:r>
                        <a:rPr lang="tr-TR" sz="1000" b="1" dirty="0">
                          <a:solidFill>
                            <a:srgbClr val="000000"/>
                          </a:solidFill>
                          <a:effectLst/>
                        </a:rPr>
                        <a:t> ()</a:t>
                      </a:r>
                      <a:endParaRPr lang="tr-TR" sz="1000" dirty="0">
                        <a:solidFill>
                          <a:srgbClr val="000000"/>
                        </a:solidFill>
                        <a:effectLst/>
                      </a:endParaRPr>
                    </a:p>
                    <a:p>
                      <a:pPr algn="just" fontAlgn="t"/>
                      <a:r>
                        <a:rPr lang="tr-TR" sz="1000" dirty="0">
                          <a:solidFill>
                            <a:srgbClr val="000000"/>
                          </a:solidFill>
                          <a:effectLst/>
                        </a:rPr>
                        <a:t>İstemci tarafından belirtilen oturum kimliğini döndürür.</a:t>
                      </a:r>
                    </a:p>
                  </a:txBody>
                  <a:tcPr marL="76200" marR="76200" marT="76200" marB="76200"/>
                </a:tc>
                <a:extLst>
                  <a:ext uri="{0D108BD9-81ED-4DB2-BD59-A6C34878D82A}">
                    <a16:rowId xmlns:a16="http://schemas.microsoft.com/office/drawing/2014/main" val="680828869"/>
                  </a:ext>
                </a:extLst>
              </a:tr>
              <a:tr h="370840">
                <a:tc>
                  <a:txBody>
                    <a:bodyPr/>
                    <a:lstStyle/>
                    <a:p>
                      <a:pPr algn="ctr" fontAlgn="ctr"/>
                      <a:r>
                        <a:rPr lang="tr-TR" sz="1000">
                          <a:effectLst/>
                        </a:rPr>
                        <a:t>25</a:t>
                      </a:r>
                    </a:p>
                  </a:txBody>
                  <a:tcPr marL="76200" marR="76200" marT="76200" marB="76200" anchor="ctr"/>
                </a:tc>
                <a:tc>
                  <a:txBody>
                    <a:bodyPr/>
                    <a:lstStyle/>
                    <a:p>
                      <a:pPr algn="just" fontAlgn="t"/>
                      <a:r>
                        <a:rPr lang="tr-TR" sz="1000" b="1" dirty="0" err="1" smtClean="0">
                          <a:solidFill>
                            <a:srgbClr val="000000"/>
                          </a:solidFill>
                          <a:effectLst/>
                        </a:rPr>
                        <a:t>String</a:t>
                      </a:r>
                      <a:r>
                        <a:rPr lang="tr-TR" sz="1000" b="1" dirty="0" smtClean="0">
                          <a:solidFill>
                            <a:srgbClr val="000000"/>
                          </a:solidFill>
                          <a:effectLst/>
                        </a:rPr>
                        <a:t>  </a:t>
                      </a:r>
                      <a:r>
                        <a:rPr lang="tr-TR" sz="1000" b="1" dirty="0" err="1">
                          <a:solidFill>
                            <a:srgbClr val="000000"/>
                          </a:solidFill>
                          <a:effectLst/>
                        </a:rPr>
                        <a:t>getServletPath</a:t>
                      </a:r>
                      <a:r>
                        <a:rPr lang="tr-TR" sz="1000" b="1" dirty="0">
                          <a:solidFill>
                            <a:srgbClr val="000000"/>
                          </a:solidFill>
                          <a:effectLst/>
                        </a:rPr>
                        <a:t> ()</a:t>
                      </a:r>
                      <a:endParaRPr lang="tr-TR" sz="1000" dirty="0">
                        <a:solidFill>
                          <a:srgbClr val="000000"/>
                        </a:solidFill>
                        <a:effectLst/>
                      </a:endParaRPr>
                    </a:p>
                    <a:p>
                      <a:pPr algn="just" fontAlgn="t"/>
                      <a:r>
                        <a:rPr lang="tr-TR" sz="1000" dirty="0">
                          <a:solidFill>
                            <a:srgbClr val="000000"/>
                          </a:solidFill>
                          <a:effectLst/>
                        </a:rPr>
                        <a:t>Bu isteğin URL'sini </a:t>
                      </a:r>
                      <a:r>
                        <a:rPr lang="tr-TR" sz="1000" dirty="0" err="1">
                          <a:solidFill>
                            <a:srgbClr val="000000"/>
                          </a:solidFill>
                          <a:effectLst/>
                        </a:rPr>
                        <a:t>JSP'yi</a:t>
                      </a:r>
                      <a:r>
                        <a:rPr lang="tr-TR" sz="1000" dirty="0">
                          <a:solidFill>
                            <a:srgbClr val="000000"/>
                          </a:solidFill>
                          <a:effectLst/>
                        </a:rPr>
                        <a:t> çağıran kısmını döndürür.</a:t>
                      </a:r>
                    </a:p>
                  </a:txBody>
                  <a:tcPr marL="76200" marR="76200" marT="76200" marB="76200"/>
                </a:tc>
                <a:extLst>
                  <a:ext uri="{0D108BD9-81ED-4DB2-BD59-A6C34878D82A}">
                    <a16:rowId xmlns:a16="http://schemas.microsoft.com/office/drawing/2014/main" val="2612326661"/>
                  </a:ext>
                </a:extLst>
              </a:tr>
              <a:tr h="370840">
                <a:tc>
                  <a:txBody>
                    <a:bodyPr/>
                    <a:lstStyle/>
                    <a:p>
                      <a:pPr algn="ctr" fontAlgn="ctr"/>
                      <a:r>
                        <a:rPr lang="tr-TR" sz="1000">
                          <a:effectLst/>
                        </a:rPr>
                        <a:t>26</a:t>
                      </a:r>
                    </a:p>
                  </a:txBody>
                  <a:tcPr marL="76200" marR="76200" marT="76200" marB="76200" anchor="ctr"/>
                </a:tc>
                <a:tc>
                  <a:txBody>
                    <a:bodyPr/>
                    <a:lstStyle/>
                    <a:p>
                      <a:pPr algn="just" fontAlgn="t"/>
                      <a:r>
                        <a:rPr lang="tr-TR" sz="1000" b="1" dirty="0" err="1" smtClean="0">
                          <a:solidFill>
                            <a:srgbClr val="000000"/>
                          </a:solidFill>
                          <a:effectLst/>
                        </a:rPr>
                        <a:t>String</a:t>
                      </a:r>
                      <a:r>
                        <a:rPr lang="tr-TR" sz="1000" b="1" dirty="0" smtClean="0">
                          <a:solidFill>
                            <a:srgbClr val="000000"/>
                          </a:solidFill>
                          <a:effectLst/>
                        </a:rPr>
                        <a:t>  </a:t>
                      </a:r>
                      <a:r>
                        <a:rPr lang="tr-TR" sz="1000" b="1" dirty="0">
                          <a:solidFill>
                            <a:srgbClr val="000000"/>
                          </a:solidFill>
                          <a:effectLst/>
                        </a:rPr>
                        <a:t>[] </a:t>
                      </a:r>
                      <a:r>
                        <a:rPr lang="tr-TR" sz="1000" b="1" dirty="0" err="1">
                          <a:solidFill>
                            <a:srgbClr val="000000"/>
                          </a:solidFill>
                          <a:effectLst/>
                        </a:rPr>
                        <a:t>getParameterValues</a:t>
                      </a:r>
                      <a:r>
                        <a:rPr lang="tr-TR" sz="1000" b="1" dirty="0">
                          <a:solidFill>
                            <a:srgbClr val="000000"/>
                          </a:solidFill>
                          <a:effectLst/>
                        </a:rPr>
                        <a:t> ​​</a:t>
                      </a:r>
                      <a:r>
                        <a:rPr lang="tr-TR" sz="1000" b="1" dirty="0" smtClean="0">
                          <a:solidFill>
                            <a:srgbClr val="000000"/>
                          </a:solidFill>
                          <a:effectLst/>
                        </a:rPr>
                        <a:t>(</a:t>
                      </a:r>
                      <a:r>
                        <a:rPr lang="tr-TR" sz="1000" b="1" dirty="0" err="1" smtClean="0">
                          <a:solidFill>
                            <a:srgbClr val="000000"/>
                          </a:solidFill>
                          <a:effectLst/>
                        </a:rPr>
                        <a:t>String</a:t>
                      </a:r>
                      <a:r>
                        <a:rPr lang="tr-TR" sz="1000" b="1" dirty="0" smtClean="0">
                          <a:solidFill>
                            <a:srgbClr val="000000"/>
                          </a:solidFill>
                          <a:effectLst/>
                        </a:rPr>
                        <a:t>  </a:t>
                      </a:r>
                      <a:r>
                        <a:rPr lang="tr-TR" sz="1000" b="1" dirty="0">
                          <a:solidFill>
                            <a:srgbClr val="000000"/>
                          </a:solidFill>
                          <a:effectLst/>
                        </a:rPr>
                        <a:t>adı)</a:t>
                      </a:r>
                      <a:endParaRPr lang="tr-TR" sz="1000" dirty="0">
                        <a:solidFill>
                          <a:srgbClr val="000000"/>
                        </a:solidFill>
                        <a:effectLst/>
                      </a:endParaRPr>
                    </a:p>
                    <a:p>
                      <a:pPr algn="just" fontAlgn="t"/>
                      <a:r>
                        <a:rPr lang="tr-TR" sz="1000" dirty="0">
                          <a:solidFill>
                            <a:srgbClr val="000000"/>
                          </a:solidFill>
                          <a:effectLst/>
                        </a:rPr>
                        <a:t>Belirli bir istek parametresinin sahip olduğu tüm değerleri içeren bir </a:t>
                      </a:r>
                      <a:r>
                        <a:rPr lang="tr-TR" sz="1000" dirty="0" err="1">
                          <a:solidFill>
                            <a:srgbClr val="000000"/>
                          </a:solidFill>
                          <a:effectLst/>
                        </a:rPr>
                        <a:t>String</a:t>
                      </a:r>
                      <a:r>
                        <a:rPr lang="tr-TR" sz="1000" dirty="0">
                          <a:solidFill>
                            <a:srgbClr val="000000"/>
                          </a:solidFill>
                          <a:effectLst/>
                        </a:rPr>
                        <a:t> nesnesi dizisi veya parametre yoksa, </a:t>
                      </a:r>
                      <a:r>
                        <a:rPr lang="tr-TR" sz="1000" dirty="0" err="1">
                          <a:solidFill>
                            <a:srgbClr val="000000"/>
                          </a:solidFill>
                          <a:effectLst/>
                        </a:rPr>
                        <a:t>null</a:t>
                      </a:r>
                      <a:r>
                        <a:rPr lang="tr-TR" sz="1000" dirty="0">
                          <a:solidFill>
                            <a:srgbClr val="000000"/>
                          </a:solidFill>
                          <a:effectLst/>
                        </a:rPr>
                        <a:t> değerini döndürür.</a:t>
                      </a:r>
                    </a:p>
                  </a:txBody>
                  <a:tcPr marL="76200" marR="76200" marT="76200" marB="76200"/>
                </a:tc>
                <a:extLst>
                  <a:ext uri="{0D108BD9-81ED-4DB2-BD59-A6C34878D82A}">
                    <a16:rowId xmlns:a16="http://schemas.microsoft.com/office/drawing/2014/main" val="411821973"/>
                  </a:ext>
                </a:extLst>
              </a:tr>
              <a:tr h="370840">
                <a:tc>
                  <a:txBody>
                    <a:bodyPr/>
                    <a:lstStyle/>
                    <a:p>
                      <a:pPr algn="ctr" fontAlgn="ctr"/>
                      <a:r>
                        <a:rPr lang="tr-TR" sz="1000">
                          <a:effectLst/>
                        </a:rPr>
                        <a:t>27</a:t>
                      </a:r>
                    </a:p>
                  </a:txBody>
                  <a:tcPr marL="76200" marR="76200" marT="76200" marB="76200" anchor="ctr"/>
                </a:tc>
                <a:tc>
                  <a:txBody>
                    <a:bodyPr/>
                    <a:lstStyle/>
                    <a:p>
                      <a:pPr algn="just" fontAlgn="t"/>
                      <a:r>
                        <a:rPr lang="tr-TR" sz="1000" b="1">
                          <a:solidFill>
                            <a:srgbClr val="000000"/>
                          </a:solidFill>
                          <a:effectLst/>
                        </a:rPr>
                        <a:t>boolean isSecure ()</a:t>
                      </a:r>
                      <a:endParaRPr lang="tr-TR" sz="1000">
                        <a:solidFill>
                          <a:srgbClr val="000000"/>
                        </a:solidFill>
                        <a:effectLst/>
                      </a:endParaRPr>
                    </a:p>
                    <a:p>
                      <a:pPr algn="just" fontAlgn="t"/>
                      <a:r>
                        <a:rPr lang="tr-TR" sz="1000">
                          <a:solidFill>
                            <a:srgbClr val="000000"/>
                          </a:solidFill>
                          <a:effectLst/>
                        </a:rPr>
                        <a:t>Bu isteğin HTTPS gibi güvenli bir kanal kullanılarak yapıldığını belirten bir boolean döndürür.</a:t>
                      </a:r>
                    </a:p>
                  </a:txBody>
                  <a:tcPr marL="76200" marR="76200" marT="76200" marB="76200"/>
                </a:tc>
                <a:extLst>
                  <a:ext uri="{0D108BD9-81ED-4DB2-BD59-A6C34878D82A}">
                    <a16:rowId xmlns:a16="http://schemas.microsoft.com/office/drawing/2014/main" val="3698904593"/>
                  </a:ext>
                </a:extLst>
              </a:tr>
              <a:tr h="370840">
                <a:tc>
                  <a:txBody>
                    <a:bodyPr/>
                    <a:lstStyle/>
                    <a:p>
                      <a:pPr algn="ctr" fontAlgn="ctr"/>
                      <a:r>
                        <a:rPr lang="tr-TR" sz="1000">
                          <a:effectLst/>
                        </a:rPr>
                        <a:t>28</a:t>
                      </a:r>
                    </a:p>
                  </a:txBody>
                  <a:tcPr marL="76200" marR="76200" marT="76200" marB="76200" anchor="ctr"/>
                </a:tc>
                <a:tc>
                  <a:txBody>
                    <a:bodyPr/>
                    <a:lstStyle/>
                    <a:p>
                      <a:pPr algn="just" fontAlgn="t"/>
                      <a:r>
                        <a:rPr lang="tr-TR" sz="1000" b="1">
                          <a:solidFill>
                            <a:srgbClr val="000000"/>
                          </a:solidFill>
                          <a:effectLst/>
                        </a:rPr>
                        <a:t>int getContentLength ()</a:t>
                      </a:r>
                      <a:endParaRPr lang="tr-TR" sz="1000">
                        <a:solidFill>
                          <a:srgbClr val="000000"/>
                        </a:solidFill>
                        <a:effectLst/>
                      </a:endParaRPr>
                    </a:p>
                    <a:p>
                      <a:pPr algn="just" fontAlgn="t"/>
                      <a:r>
                        <a:rPr lang="tr-TR" sz="1000">
                          <a:solidFill>
                            <a:srgbClr val="000000"/>
                          </a:solidFill>
                          <a:effectLst/>
                        </a:rPr>
                        <a:t>İstek gövdesinin bayt cinsinden uzunluğunu döndürür ve giriş akışı tarafından kullanılabilir duruma getirilirse, uzunluk bilinmiyorsa -1 değerini döndürür.</a:t>
                      </a:r>
                    </a:p>
                  </a:txBody>
                  <a:tcPr marL="76200" marR="76200" marT="76200" marB="76200"/>
                </a:tc>
                <a:extLst>
                  <a:ext uri="{0D108BD9-81ED-4DB2-BD59-A6C34878D82A}">
                    <a16:rowId xmlns:a16="http://schemas.microsoft.com/office/drawing/2014/main" val="2655288227"/>
                  </a:ext>
                </a:extLst>
              </a:tr>
              <a:tr h="370840">
                <a:tc>
                  <a:txBody>
                    <a:bodyPr/>
                    <a:lstStyle/>
                    <a:p>
                      <a:pPr algn="ctr" fontAlgn="ctr"/>
                      <a:r>
                        <a:rPr lang="tr-TR" sz="1000">
                          <a:effectLst/>
                        </a:rPr>
                        <a:t>29</a:t>
                      </a:r>
                    </a:p>
                  </a:txBody>
                  <a:tcPr marL="76200" marR="76200" marT="76200" marB="76200" anchor="ctr"/>
                </a:tc>
                <a:tc>
                  <a:txBody>
                    <a:bodyPr/>
                    <a:lstStyle/>
                    <a:p>
                      <a:pPr algn="just" fontAlgn="t"/>
                      <a:r>
                        <a:rPr lang="tr-TR" sz="1000" b="1" dirty="0" err="1">
                          <a:solidFill>
                            <a:srgbClr val="000000"/>
                          </a:solidFill>
                          <a:effectLst/>
                        </a:rPr>
                        <a:t>int</a:t>
                      </a:r>
                      <a:r>
                        <a:rPr lang="tr-TR" sz="1000" b="1" dirty="0">
                          <a:solidFill>
                            <a:srgbClr val="000000"/>
                          </a:solidFill>
                          <a:effectLst/>
                        </a:rPr>
                        <a:t> </a:t>
                      </a:r>
                      <a:r>
                        <a:rPr lang="tr-TR" sz="1000" b="1" dirty="0" err="1">
                          <a:solidFill>
                            <a:srgbClr val="000000"/>
                          </a:solidFill>
                          <a:effectLst/>
                        </a:rPr>
                        <a:t>getIntHeader</a:t>
                      </a:r>
                      <a:r>
                        <a:rPr lang="tr-TR" sz="1000" b="1" dirty="0">
                          <a:solidFill>
                            <a:srgbClr val="000000"/>
                          </a:solidFill>
                          <a:effectLst/>
                        </a:rPr>
                        <a:t> </a:t>
                      </a:r>
                      <a:r>
                        <a:rPr lang="tr-TR" sz="1000" b="1" dirty="0" smtClean="0">
                          <a:solidFill>
                            <a:srgbClr val="000000"/>
                          </a:solidFill>
                          <a:effectLst/>
                        </a:rPr>
                        <a:t>(</a:t>
                      </a:r>
                      <a:r>
                        <a:rPr lang="tr-TR" sz="1000" b="1" dirty="0" err="1" smtClean="0">
                          <a:solidFill>
                            <a:srgbClr val="000000"/>
                          </a:solidFill>
                          <a:effectLst/>
                        </a:rPr>
                        <a:t>String</a:t>
                      </a:r>
                      <a:r>
                        <a:rPr lang="tr-TR" sz="1000" b="1" dirty="0" smtClean="0">
                          <a:solidFill>
                            <a:srgbClr val="000000"/>
                          </a:solidFill>
                          <a:effectLst/>
                        </a:rPr>
                        <a:t>  </a:t>
                      </a:r>
                      <a:r>
                        <a:rPr lang="tr-TR" sz="1000" b="1" dirty="0">
                          <a:solidFill>
                            <a:srgbClr val="000000"/>
                          </a:solidFill>
                          <a:effectLst/>
                        </a:rPr>
                        <a:t>adı)</a:t>
                      </a:r>
                      <a:endParaRPr lang="tr-TR" sz="1000" dirty="0">
                        <a:solidFill>
                          <a:srgbClr val="000000"/>
                        </a:solidFill>
                        <a:effectLst/>
                      </a:endParaRPr>
                    </a:p>
                    <a:p>
                      <a:pPr algn="just" fontAlgn="t"/>
                      <a:r>
                        <a:rPr lang="tr-TR" sz="1000" dirty="0">
                          <a:solidFill>
                            <a:srgbClr val="000000"/>
                          </a:solidFill>
                          <a:effectLst/>
                        </a:rPr>
                        <a:t>Belirtilen istek başlığının değerini </a:t>
                      </a:r>
                      <a:r>
                        <a:rPr lang="tr-TR" sz="1000" dirty="0" err="1">
                          <a:solidFill>
                            <a:srgbClr val="000000"/>
                          </a:solidFill>
                          <a:effectLst/>
                        </a:rPr>
                        <a:t>int</a:t>
                      </a:r>
                      <a:r>
                        <a:rPr lang="tr-TR" sz="1000" dirty="0">
                          <a:solidFill>
                            <a:srgbClr val="000000"/>
                          </a:solidFill>
                          <a:effectLst/>
                        </a:rPr>
                        <a:t> olarak döndürür.</a:t>
                      </a:r>
                    </a:p>
                  </a:txBody>
                  <a:tcPr marL="76200" marR="76200" marT="76200" marB="76200"/>
                </a:tc>
                <a:extLst>
                  <a:ext uri="{0D108BD9-81ED-4DB2-BD59-A6C34878D82A}">
                    <a16:rowId xmlns:a16="http://schemas.microsoft.com/office/drawing/2014/main" val="1580927569"/>
                  </a:ext>
                </a:extLst>
              </a:tr>
              <a:tr h="370840">
                <a:tc>
                  <a:txBody>
                    <a:bodyPr/>
                    <a:lstStyle/>
                    <a:p>
                      <a:pPr algn="ctr" fontAlgn="ctr"/>
                      <a:r>
                        <a:rPr lang="tr-TR" sz="1000">
                          <a:effectLst/>
                        </a:rPr>
                        <a:t>30</a:t>
                      </a:r>
                    </a:p>
                  </a:txBody>
                  <a:tcPr marL="76200" marR="76200" marT="76200" marB="76200" anchor="ctr"/>
                </a:tc>
                <a:tc>
                  <a:txBody>
                    <a:bodyPr/>
                    <a:lstStyle/>
                    <a:p>
                      <a:pPr algn="just" fontAlgn="t"/>
                      <a:r>
                        <a:rPr lang="tr-TR" sz="1000" b="1" dirty="0" err="1">
                          <a:solidFill>
                            <a:srgbClr val="000000"/>
                          </a:solidFill>
                          <a:effectLst/>
                        </a:rPr>
                        <a:t>int</a:t>
                      </a:r>
                      <a:r>
                        <a:rPr lang="tr-TR" sz="1000" b="1" dirty="0">
                          <a:solidFill>
                            <a:srgbClr val="000000"/>
                          </a:solidFill>
                          <a:effectLst/>
                        </a:rPr>
                        <a:t> </a:t>
                      </a:r>
                      <a:r>
                        <a:rPr lang="tr-TR" sz="1000" b="1" dirty="0" err="1">
                          <a:solidFill>
                            <a:srgbClr val="000000"/>
                          </a:solidFill>
                          <a:effectLst/>
                        </a:rPr>
                        <a:t>getServerPort</a:t>
                      </a:r>
                      <a:r>
                        <a:rPr lang="tr-TR" sz="1000" b="1" dirty="0">
                          <a:solidFill>
                            <a:srgbClr val="000000"/>
                          </a:solidFill>
                          <a:effectLst/>
                        </a:rPr>
                        <a:t> ()</a:t>
                      </a:r>
                      <a:endParaRPr lang="tr-TR" sz="1000" dirty="0">
                        <a:solidFill>
                          <a:srgbClr val="000000"/>
                        </a:solidFill>
                        <a:effectLst/>
                      </a:endParaRPr>
                    </a:p>
                    <a:p>
                      <a:pPr algn="just" fontAlgn="t"/>
                      <a:r>
                        <a:rPr lang="tr-TR" sz="1000" dirty="0">
                          <a:solidFill>
                            <a:srgbClr val="000000"/>
                          </a:solidFill>
                          <a:effectLst/>
                        </a:rPr>
                        <a:t>Bu isteğin alındığı port numarasını döndürür.</a:t>
                      </a:r>
                    </a:p>
                  </a:txBody>
                  <a:tcPr marL="76200" marR="76200" marT="76200" marB="76200"/>
                </a:tc>
                <a:extLst>
                  <a:ext uri="{0D108BD9-81ED-4DB2-BD59-A6C34878D82A}">
                    <a16:rowId xmlns:a16="http://schemas.microsoft.com/office/drawing/2014/main" val="2806058694"/>
                  </a:ext>
                </a:extLst>
              </a:tr>
            </a:tbl>
          </a:graphicData>
        </a:graphic>
      </p:graphicFrame>
    </p:spTree>
    <p:extLst>
      <p:ext uri="{BB962C8B-B14F-4D97-AF65-F5344CB8AC3E}">
        <p14:creationId xmlns:p14="http://schemas.microsoft.com/office/powerpoint/2010/main" val="38831555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734427"/>
          </a:xfrm>
        </p:spPr>
        <p:txBody>
          <a:bodyPr/>
          <a:lstStyle/>
          <a:p>
            <a:r>
              <a:rPr lang="tr-TR" dirty="0" err="1" smtClean="0"/>
              <a:t>HttpServletRequest</a:t>
            </a:r>
            <a:r>
              <a:rPr lang="tr-TR" dirty="0" smtClean="0"/>
              <a:t> Örneği</a:t>
            </a:r>
            <a:endParaRPr lang="tr-TR" dirty="0"/>
          </a:p>
        </p:txBody>
      </p:sp>
      <p:sp>
        <p:nvSpPr>
          <p:cNvPr id="3" name="İçerik Yer Tutucusu 2"/>
          <p:cNvSpPr>
            <a:spLocks noGrp="1"/>
          </p:cNvSpPr>
          <p:nvPr>
            <p:ph idx="1"/>
          </p:nvPr>
        </p:nvSpPr>
        <p:spPr>
          <a:xfrm>
            <a:off x="2589212" y="1358537"/>
            <a:ext cx="4084150" cy="4937760"/>
          </a:xfrm>
        </p:spPr>
        <p:txBody>
          <a:bodyPr>
            <a:normAutofit/>
          </a:bodyPr>
          <a:lstStyle/>
          <a:p>
            <a:r>
              <a:rPr lang="tr-TR" sz="1400" dirty="0"/>
              <a:t>HTTP başlık bilgisini okumak için </a:t>
            </a:r>
            <a:r>
              <a:rPr lang="tr-TR" sz="1400" b="1" dirty="0" err="1"/>
              <a:t>HttpServletRequest</a:t>
            </a:r>
            <a:r>
              <a:rPr lang="tr-TR" sz="1400" dirty="0"/>
              <a:t> yönteminin </a:t>
            </a:r>
            <a:r>
              <a:rPr lang="tr-TR" sz="1400" b="1" dirty="0" err="1"/>
              <a:t>getHeaderNames</a:t>
            </a:r>
            <a:r>
              <a:rPr lang="tr-TR" sz="1400" b="1" dirty="0"/>
              <a:t> ()</a:t>
            </a:r>
            <a:r>
              <a:rPr lang="tr-TR" sz="1400" dirty="0"/>
              <a:t> yöntemini kullanan örnek </a:t>
            </a:r>
            <a:r>
              <a:rPr lang="tr-TR" sz="1400" b="1" dirty="0"/>
              <a:t>aşağıdadır</a:t>
            </a:r>
            <a:r>
              <a:rPr lang="tr-TR" sz="1400" dirty="0"/>
              <a:t> . Bu yöntem, geçerli HTTP isteğiyle ilişkili başlık bilgisini içeren bir Numaralandırma döndürür.</a:t>
            </a:r>
          </a:p>
          <a:p>
            <a:r>
              <a:rPr lang="tr-TR" sz="1400" dirty="0"/>
              <a:t>Bir Numaralandırma yaptıktan sonra, Numaralandırmayı standart şekilde devre dışı bırakabiliriz. Biz  </a:t>
            </a:r>
            <a:r>
              <a:rPr lang="tr-TR" sz="1400" b="1" i="1" dirty="0" err="1"/>
              <a:t>hasMoreElements</a:t>
            </a:r>
            <a:r>
              <a:rPr lang="tr-TR" sz="1400" b="1" i="1" dirty="0"/>
              <a:t> ()</a:t>
            </a:r>
            <a:r>
              <a:rPr lang="tr-TR" sz="1400" dirty="0"/>
              <a:t> </a:t>
            </a:r>
            <a:r>
              <a:rPr lang="tr-TR" sz="1400" dirty="0"/>
              <a:t>metodunu durdurmak için kullanacağız </a:t>
            </a:r>
            <a:r>
              <a:rPr lang="tr-TR" sz="1400" dirty="0"/>
              <a:t>ve ne zaman olduğunu belirlemek için  </a:t>
            </a:r>
            <a:r>
              <a:rPr lang="tr-TR" sz="1400" b="1" i="1" dirty="0" err="1"/>
              <a:t>nextElement</a:t>
            </a:r>
            <a:r>
              <a:rPr lang="tr-TR" sz="1400" b="1" i="1" dirty="0"/>
              <a:t> ()</a:t>
            </a:r>
            <a:r>
              <a:rPr lang="tr-TR" sz="1400" dirty="0"/>
              <a:t> metodu her parametre </a:t>
            </a:r>
            <a:r>
              <a:rPr lang="tr-TR" sz="1400" dirty="0" smtClean="0"/>
              <a:t>adını </a:t>
            </a:r>
            <a:r>
              <a:rPr lang="tr-TR" sz="1400" dirty="0"/>
              <a:t>alır.</a:t>
            </a:r>
          </a:p>
        </p:txBody>
      </p:sp>
      <p:sp>
        <p:nvSpPr>
          <p:cNvPr id="4" name="Slayt Numarası Yer Tutucusu 3"/>
          <p:cNvSpPr>
            <a:spLocks noGrp="1"/>
          </p:cNvSpPr>
          <p:nvPr>
            <p:ph type="sldNum" sz="quarter" idx="12"/>
          </p:nvPr>
        </p:nvSpPr>
        <p:spPr/>
        <p:txBody>
          <a:bodyPr/>
          <a:lstStyle/>
          <a:p>
            <a:fld id="{CDD15192-AFC3-42C9-A3F5-4AF9E3D87F81}" type="slidenum">
              <a:rPr lang="tr-TR" smtClean="0"/>
              <a:t>7</a:t>
            </a:fld>
            <a:endParaRPr lang="tr-TR"/>
          </a:p>
        </p:txBody>
      </p:sp>
      <p:pic>
        <p:nvPicPr>
          <p:cNvPr id="5" name="Resim 4"/>
          <p:cNvPicPr>
            <a:picLocks noChangeAspect="1"/>
          </p:cNvPicPr>
          <p:nvPr/>
        </p:nvPicPr>
        <p:blipFill rotWithShape="1">
          <a:blip r:embed="rId2"/>
          <a:srcRect l="20556" t="30349" r="61254" b="16318"/>
          <a:stretch/>
        </p:blipFill>
        <p:spPr>
          <a:xfrm>
            <a:off x="6875585" y="1358537"/>
            <a:ext cx="5093332" cy="5486400"/>
          </a:xfrm>
          <a:prstGeom prst="rect">
            <a:avLst/>
          </a:prstGeom>
        </p:spPr>
      </p:pic>
    </p:spTree>
    <p:extLst>
      <p:ext uri="{BB962C8B-B14F-4D97-AF65-F5344CB8AC3E}">
        <p14:creationId xmlns:p14="http://schemas.microsoft.com/office/powerpoint/2010/main" val="8020483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721364"/>
          </a:xfrm>
        </p:spPr>
        <p:txBody>
          <a:bodyPr/>
          <a:lstStyle/>
          <a:p>
            <a:r>
              <a:rPr lang="tr-TR" dirty="0"/>
              <a:t>JSP - Sunucu Yanıtı</a:t>
            </a:r>
          </a:p>
        </p:txBody>
      </p:sp>
      <p:sp>
        <p:nvSpPr>
          <p:cNvPr id="3" name="İçerik Yer Tutucusu 2"/>
          <p:cNvSpPr>
            <a:spLocks noGrp="1"/>
          </p:cNvSpPr>
          <p:nvPr>
            <p:ph idx="1"/>
          </p:nvPr>
        </p:nvSpPr>
        <p:spPr>
          <a:xfrm>
            <a:off x="2589212" y="1345473"/>
            <a:ext cx="8915400" cy="5107577"/>
          </a:xfrm>
        </p:spPr>
        <p:txBody>
          <a:bodyPr>
            <a:normAutofit/>
          </a:bodyPr>
          <a:lstStyle/>
          <a:p>
            <a:r>
              <a:rPr lang="tr-TR" dirty="0"/>
              <a:t>Bir Web sunucusu bir HTTP isteğine yanıt verdiğinde, yanıt tipik olarak bir durum satırı, bazı yanıt başlıkları, boş bir satır ve belgeden oluşur. Tipik bir cevap şöyle görünür </a:t>
            </a:r>
            <a:r>
              <a:rPr lang="tr-TR" dirty="0" smtClean="0"/>
              <a:t>–</a:t>
            </a:r>
          </a:p>
          <a:p>
            <a:endParaRPr lang="tr-TR" dirty="0"/>
          </a:p>
          <a:p>
            <a:endParaRPr lang="tr-TR" dirty="0" smtClean="0"/>
          </a:p>
          <a:p>
            <a:endParaRPr lang="tr-TR" dirty="0"/>
          </a:p>
          <a:p>
            <a:endParaRPr lang="tr-TR" dirty="0" smtClean="0"/>
          </a:p>
          <a:p>
            <a:endParaRPr lang="tr-TR" dirty="0"/>
          </a:p>
          <a:p>
            <a:endParaRPr lang="tr-TR" dirty="0" smtClean="0"/>
          </a:p>
          <a:p>
            <a:endParaRPr lang="tr-TR" dirty="0"/>
          </a:p>
          <a:p>
            <a:r>
              <a:rPr lang="tr-TR" dirty="0"/>
              <a:t>Durum satırı, HTTP versiyonundan </a:t>
            </a:r>
            <a:r>
              <a:rPr lang="tr-TR" b="1" dirty="0"/>
              <a:t>(örnekte HTTP / 1.1)</a:t>
            </a:r>
            <a:r>
              <a:rPr lang="tr-TR" dirty="0"/>
              <a:t> , bir durum kodundan </a:t>
            </a:r>
            <a:r>
              <a:rPr lang="tr-TR" b="1" dirty="0" smtClean="0"/>
              <a:t>(</a:t>
            </a:r>
            <a:r>
              <a:rPr lang="tr-TR" b="1" dirty="0"/>
              <a:t>200 </a:t>
            </a:r>
            <a:r>
              <a:rPr lang="tr-TR" b="1" dirty="0" smtClean="0"/>
              <a:t>örnekte)</a:t>
            </a:r>
            <a:r>
              <a:rPr lang="tr-TR" dirty="0"/>
              <a:t> ve durum koduna karşılık gelen çok kısa bir mesajdan </a:t>
            </a:r>
            <a:r>
              <a:rPr lang="tr-TR" b="1" dirty="0" smtClean="0"/>
              <a:t>(</a:t>
            </a:r>
            <a:r>
              <a:rPr lang="tr-TR" b="1" dirty="0"/>
              <a:t>OK in </a:t>
            </a:r>
            <a:r>
              <a:rPr lang="tr-TR" b="1" dirty="0" err="1"/>
              <a:t>the</a:t>
            </a:r>
            <a:r>
              <a:rPr lang="tr-TR" b="1" dirty="0"/>
              <a:t> </a:t>
            </a:r>
            <a:r>
              <a:rPr lang="tr-TR" b="1" dirty="0" err="1"/>
              <a:t>example</a:t>
            </a:r>
            <a:r>
              <a:rPr lang="tr-TR" b="1" dirty="0" smtClean="0"/>
              <a:t>) </a:t>
            </a:r>
            <a:r>
              <a:rPr lang="tr-TR" dirty="0"/>
              <a:t>oluşur .</a:t>
            </a:r>
          </a:p>
        </p:txBody>
      </p:sp>
      <p:sp>
        <p:nvSpPr>
          <p:cNvPr id="4" name="Slayt Numarası Yer Tutucusu 3"/>
          <p:cNvSpPr>
            <a:spLocks noGrp="1"/>
          </p:cNvSpPr>
          <p:nvPr>
            <p:ph type="sldNum" sz="quarter" idx="12"/>
          </p:nvPr>
        </p:nvSpPr>
        <p:spPr/>
        <p:txBody>
          <a:bodyPr/>
          <a:lstStyle/>
          <a:p>
            <a:fld id="{CDD15192-AFC3-42C9-A3F5-4AF9E3D87F81}" type="slidenum">
              <a:rPr lang="tr-TR" smtClean="0"/>
              <a:t>8</a:t>
            </a:fld>
            <a:endParaRPr lang="tr-TR"/>
          </a:p>
        </p:txBody>
      </p:sp>
      <p:pic>
        <p:nvPicPr>
          <p:cNvPr id="5" name="Resim 4"/>
          <p:cNvPicPr>
            <a:picLocks noChangeAspect="1"/>
          </p:cNvPicPr>
          <p:nvPr/>
        </p:nvPicPr>
        <p:blipFill rotWithShape="1">
          <a:blip r:embed="rId2"/>
          <a:srcRect l="30883" t="44343" r="51029" b="28638"/>
          <a:stretch/>
        </p:blipFill>
        <p:spPr>
          <a:xfrm>
            <a:off x="2921115" y="2263934"/>
            <a:ext cx="3307977" cy="2676481"/>
          </a:xfrm>
          <a:prstGeom prst="rect">
            <a:avLst/>
          </a:prstGeom>
        </p:spPr>
      </p:pic>
    </p:spTree>
    <p:extLst>
      <p:ext uri="{BB962C8B-B14F-4D97-AF65-F5344CB8AC3E}">
        <p14:creationId xmlns:p14="http://schemas.microsoft.com/office/powerpoint/2010/main" val="1268133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401280" y="562488"/>
            <a:ext cx="8911687" cy="407856"/>
          </a:xfrm>
        </p:spPr>
        <p:txBody>
          <a:bodyPr>
            <a:noAutofit/>
          </a:bodyPr>
          <a:lstStyle/>
          <a:p>
            <a:r>
              <a:rPr lang="tr-TR" sz="3200" dirty="0"/>
              <a:t>JSP - Sunucu Yanıtı</a:t>
            </a:r>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3117041015"/>
              </p:ext>
            </p:extLst>
          </p:nvPr>
        </p:nvGraphicFramePr>
        <p:xfrm>
          <a:off x="2549270" y="1422796"/>
          <a:ext cx="8615708" cy="5256246"/>
        </p:xfrm>
        <a:graphic>
          <a:graphicData uri="http://schemas.openxmlformats.org/drawingml/2006/table">
            <a:tbl>
              <a:tblPr firstRow="1" bandRow="1">
                <a:tableStyleId>{5C22544A-7EE6-4342-B048-85BDC9FD1C3A}</a:tableStyleId>
              </a:tblPr>
              <a:tblGrid>
                <a:gridCol w="1330882">
                  <a:extLst>
                    <a:ext uri="{9D8B030D-6E8A-4147-A177-3AD203B41FA5}">
                      <a16:colId xmlns:a16="http://schemas.microsoft.com/office/drawing/2014/main" val="96861179"/>
                    </a:ext>
                  </a:extLst>
                </a:gridCol>
                <a:gridCol w="7284826">
                  <a:extLst>
                    <a:ext uri="{9D8B030D-6E8A-4147-A177-3AD203B41FA5}">
                      <a16:colId xmlns:a16="http://schemas.microsoft.com/office/drawing/2014/main" val="1576273255"/>
                    </a:ext>
                  </a:extLst>
                </a:gridCol>
              </a:tblGrid>
              <a:tr h="363872">
                <a:tc>
                  <a:txBody>
                    <a:bodyPr/>
                    <a:lstStyle/>
                    <a:p>
                      <a:pPr fontAlgn="t"/>
                      <a:r>
                        <a:rPr lang="tr-TR" sz="1400" dirty="0" err="1">
                          <a:effectLst/>
                        </a:rPr>
                        <a:t>S.No</a:t>
                      </a:r>
                      <a:r>
                        <a:rPr lang="tr-TR" sz="1400" dirty="0">
                          <a:effectLst/>
                        </a:rPr>
                        <a:t>.</a:t>
                      </a:r>
                    </a:p>
                  </a:txBody>
                  <a:tcPr marL="76200" marR="76200" marT="76200" marB="76200"/>
                </a:tc>
                <a:tc>
                  <a:txBody>
                    <a:bodyPr/>
                    <a:lstStyle/>
                    <a:p>
                      <a:pPr algn="ctr" fontAlgn="t"/>
                      <a:r>
                        <a:rPr lang="tr-TR" sz="1400" b="1" i="0" kern="1200" dirty="0" smtClean="0">
                          <a:solidFill>
                            <a:schemeClr val="lt1"/>
                          </a:solidFill>
                          <a:effectLst/>
                          <a:latin typeface="+mn-lt"/>
                          <a:ea typeface="+mn-ea"/>
                          <a:cs typeface="+mn-cs"/>
                        </a:rPr>
                        <a:t>Başlık ve Açıklama</a:t>
                      </a:r>
                      <a:endParaRPr lang="tr-TR" sz="1400" dirty="0">
                        <a:effectLst/>
                      </a:endParaRPr>
                    </a:p>
                  </a:txBody>
                  <a:tcPr marL="76200" marR="76200" marT="76200" marB="76200"/>
                </a:tc>
                <a:extLst>
                  <a:ext uri="{0D108BD9-81ED-4DB2-BD59-A6C34878D82A}">
                    <a16:rowId xmlns:a16="http://schemas.microsoft.com/office/drawing/2014/main" val="3420275464"/>
                  </a:ext>
                </a:extLst>
              </a:tr>
              <a:tr h="498031">
                <a:tc>
                  <a:txBody>
                    <a:bodyPr/>
                    <a:lstStyle/>
                    <a:p>
                      <a:pPr algn="ctr" fontAlgn="ctr"/>
                      <a:r>
                        <a:rPr lang="tr-TR" sz="1100">
                          <a:effectLst/>
                        </a:rPr>
                        <a:t>1</a:t>
                      </a:r>
                    </a:p>
                  </a:txBody>
                  <a:tcPr marL="76200" marR="76200" marT="76200" marB="76200" anchor="ctr"/>
                </a:tc>
                <a:tc>
                  <a:txBody>
                    <a:bodyPr/>
                    <a:lstStyle/>
                    <a:p>
                      <a:pPr algn="just" fontAlgn="t"/>
                      <a:r>
                        <a:rPr lang="tr-TR" sz="1200" b="1" i="0" kern="1200" dirty="0" err="1" smtClean="0">
                          <a:solidFill>
                            <a:schemeClr val="dk1"/>
                          </a:solidFill>
                          <a:effectLst/>
                          <a:latin typeface="+mn-lt"/>
                          <a:ea typeface="+mn-ea"/>
                          <a:cs typeface="+mn-cs"/>
                        </a:rPr>
                        <a:t>Allow</a:t>
                      </a:r>
                      <a:endParaRPr lang="tr-TR" sz="1800" b="1" i="0" kern="1200" dirty="0" smtClean="0">
                        <a:solidFill>
                          <a:schemeClr val="dk1"/>
                        </a:solidFill>
                        <a:effectLst/>
                        <a:latin typeface="+mn-lt"/>
                        <a:ea typeface="+mn-ea"/>
                        <a:cs typeface="+mn-cs"/>
                      </a:endParaRPr>
                    </a:p>
                    <a:p>
                      <a:pPr algn="just" fontAlgn="t"/>
                      <a:r>
                        <a:rPr lang="tr-TR" sz="1100" dirty="0" smtClean="0">
                          <a:solidFill>
                            <a:srgbClr val="000000"/>
                          </a:solidFill>
                          <a:effectLst/>
                        </a:rPr>
                        <a:t>Bu başlık , sunucunun desteklediği istek yöntemlerini ( </a:t>
                      </a:r>
                      <a:r>
                        <a:rPr lang="tr-TR" sz="1100" b="1" dirty="0" smtClean="0">
                          <a:solidFill>
                            <a:srgbClr val="000000"/>
                          </a:solidFill>
                          <a:effectLst/>
                        </a:rPr>
                        <a:t>GET, POST</a:t>
                      </a:r>
                      <a:r>
                        <a:rPr lang="tr-TR" sz="1100" dirty="0" smtClean="0">
                          <a:solidFill>
                            <a:srgbClr val="000000"/>
                          </a:solidFill>
                          <a:effectLst/>
                        </a:rPr>
                        <a:t> vb.) Belirtir.</a:t>
                      </a:r>
                      <a:endParaRPr lang="tr-TR" sz="1100" dirty="0">
                        <a:solidFill>
                          <a:srgbClr val="000000"/>
                        </a:solidFill>
                        <a:effectLst/>
                      </a:endParaRPr>
                    </a:p>
                  </a:txBody>
                  <a:tcPr marL="76200" marR="76200" marT="76200" marB="76200"/>
                </a:tc>
                <a:extLst>
                  <a:ext uri="{0D108BD9-81ED-4DB2-BD59-A6C34878D82A}">
                    <a16:rowId xmlns:a16="http://schemas.microsoft.com/office/drawing/2014/main" val="1938954960"/>
                  </a:ext>
                </a:extLst>
              </a:tr>
              <a:tr h="601788">
                <a:tc>
                  <a:txBody>
                    <a:bodyPr/>
                    <a:lstStyle/>
                    <a:p>
                      <a:pPr algn="ctr" fontAlgn="ctr"/>
                      <a:r>
                        <a:rPr lang="tr-TR" sz="1100">
                          <a:effectLst/>
                        </a:rPr>
                        <a:t>2</a:t>
                      </a:r>
                    </a:p>
                  </a:txBody>
                  <a:tcPr marL="76200" marR="76200" marT="76200" marB="76200" anchor="ctr"/>
                </a:tc>
                <a:tc>
                  <a:txBody>
                    <a:bodyPr/>
                    <a:lstStyle/>
                    <a:p>
                      <a:pPr algn="just" fontAlgn="t"/>
                      <a:r>
                        <a:rPr lang="tr-TR" sz="1100" b="1" dirty="0" err="1">
                          <a:solidFill>
                            <a:srgbClr val="000000"/>
                          </a:solidFill>
                          <a:effectLst/>
                        </a:rPr>
                        <a:t>Cache</a:t>
                      </a:r>
                      <a:r>
                        <a:rPr lang="tr-TR" sz="1100" b="1" dirty="0">
                          <a:solidFill>
                            <a:srgbClr val="000000"/>
                          </a:solidFill>
                          <a:effectLst/>
                        </a:rPr>
                        <a:t>-Control</a:t>
                      </a:r>
                      <a:endParaRPr lang="tr-TR" sz="1100" dirty="0">
                        <a:solidFill>
                          <a:srgbClr val="000000"/>
                        </a:solidFill>
                        <a:effectLst/>
                      </a:endParaRPr>
                    </a:p>
                    <a:p>
                      <a:pPr algn="just" fontAlgn="t"/>
                      <a:r>
                        <a:rPr lang="tr-TR" sz="1100" dirty="0">
                          <a:solidFill>
                            <a:srgbClr val="000000"/>
                          </a:solidFill>
                          <a:effectLst/>
                        </a:rPr>
                        <a:t>Bu başlık, yanıt belgesinin güvenli bir şekilde önbelleğe alınabileceği koşulları belirtir. </a:t>
                      </a:r>
                      <a:r>
                        <a:rPr lang="tr-TR" sz="1100" b="1" dirty="0" err="1" smtClean="0">
                          <a:solidFill>
                            <a:srgbClr val="000000"/>
                          </a:solidFill>
                          <a:effectLst/>
                        </a:rPr>
                        <a:t>Public</a:t>
                      </a:r>
                      <a:r>
                        <a:rPr lang="tr-TR" sz="1100" b="1" dirty="0" smtClean="0">
                          <a:solidFill>
                            <a:srgbClr val="000000"/>
                          </a:solidFill>
                          <a:effectLst/>
                        </a:rPr>
                        <a:t>, </a:t>
                      </a:r>
                      <a:r>
                        <a:rPr lang="tr-TR" sz="1100" b="1" dirty="0">
                          <a:solidFill>
                            <a:srgbClr val="000000"/>
                          </a:solidFill>
                          <a:effectLst/>
                        </a:rPr>
                        <a:t>özel</a:t>
                      </a:r>
                      <a:r>
                        <a:rPr lang="tr-TR" sz="1100" dirty="0">
                          <a:solidFill>
                            <a:srgbClr val="000000"/>
                          </a:solidFill>
                          <a:effectLst/>
                        </a:rPr>
                        <a:t> veya </a:t>
                      </a:r>
                      <a:r>
                        <a:rPr lang="tr-TR" sz="1100" b="1" dirty="0" err="1">
                          <a:solidFill>
                            <a:srgbClr val="000000"/>
                          </a:solidFill>
                          <a:effectLst/>
                        </a:rPr>
                        <a:t>önbelleksiz</a:t>
                      </a:r>
                      <a:r>
                        <a:rPr lang="tr-TR" sz="1100" dirty="0">
                          <a:solidFill>
                            <a:srgbClr val="000000"/>
                          </a:solidFill>
                          <a:effectLst/>
                        </a:rPr>
                        <a:t> vb. Değerlere sahip olabilir.</a:t>
                      </a:r>
                    </a:p>
                  </a:txBody>
                  <a:tcPr marL="76200" marR="76200" marT="76200" marB="76200"/>
                </a:tc>
                <a:extLst>
                  <a:ext uri="{0D108BD9-81ED-4DB2-BD59-A6C34878D82A}">
                    <a16:rowId xmlns:a16="http://schemas.microsoft.com/office/drawing/2014/main" val="3525050214"/>
                  </a:ext>
                </a:extLst>
              </a:tr>
              <a:tr h="601788">
                <a:tc>
                  <a:txBody>
                    <a:bodyPr/>
                    <a:lstStyle/>
                    <a:p>
                      <a:pPr algn="ctr" fontAlgn="ctr"/>
                      <a:r>
                        <a:rPr lang="tr-TR" sz="1100">
                          <a:effectLst/>
                        </a:rPr>
                        <a:t>3</a:t>
                      </a:r>
                    </a:p>
                  </a:txBody>
                  <a:tcPr marL="76200" marR="76200" marT="76200" marB="76200" anchor="ctr"/>
                </a:tc>
                <a:tc>
                  <a:txBody>
                    <a:bodyPr/>
                    <a:lstStyle/>
                    <a:p>
                      <a:pPr algn="just" fontAlgn="t"/>
                      <a:r>
                        <a:rPr lang="tr-TR" sz="1200" b="1" i="0" kern="1200" dirty="0" smtClean="0">
                          <a:solidFill>
                            <a:schemeClr val="dk1"/>
                          </a:solidFill>
                          <a:effectLst/>
                          <a:latin typeface="+mn-lt"/>
                          <a:ea typeface="+mn-ea"/>
                          <a:cs typeface="+mn-cs"/>
                        </a:rPr>
                        <a:t>Connection</a:t>
                      </a:r>
                      <a:endParaRPr lang="tr-TR" sz="1800" b="1" i="0" kern="1200" dirty="0" smtClean="0">
                        <a:solidFill>
                          <a:schemeClr val="dk1"/>
                        </a:solidFill>
                        <a:effectLst/>
                        <a:latin typeface="+mn-lt"/>
                        <a:ea typeface="+mn-ea"/>
                        <a:cs typeface="+mn-cs"/>
                      </a:endParaRPr>
                    </a:p>
                    <a:p>
                      <a:pPr algn="just" fontAlgn="t"/>
                      <a:r>
                        <a:rPr lang="tr-TR" sz="1100" dirty="0" smtClean="0">
                          <a:solidFill>
                            <a:srgbClr val="000000"/>
                          </a:solidFill>
                          <a:effectLst/>
                        </a:rPr>
                        <a:t>Bu </a:t>
                      </a:r>
                      <a:r>
                        <a:rPr lang="tr-TR" sz="1100" dirty="0">
                          <a:solidFill>
                            <a:srgbClr val="000000"/>
                          </a:solidFill>
                          <a:effectLst/>
                        </a:rPr>
                        <a:t>başlık, tarayıcıya kalıcı HTTP bağlantılarının kullanılıp kullanılmayacağını bildirir. Değeri </a:t>
                      </a:r>
                      <a:r>
                        <a:rPr lang="tr-TR" sz="1100" b="1" dirty="0">
                          <a:solidFill>
                            <a:srgbClr val="000000"/>
                          </a:solidFill>
                          <a:effectLst/>
                        </a:rPr>
                        <a:t>yakın</a:t>
                      </a:r>
                      <a:r>
                        <a:rPr lang="tr-TR" sz="1100" dirty="0">
                          <a:solidFill>
                            <a:srgbClr val="000000"/>
                          </a:solidFill>
                          <a:effectLst/>
                        </a:rPr>
                        <a:t> kalıcı HTTP bağlantılarını kullanmak ve böylece tarayıcıyı talimatı </a:t>
                      </a:r>
                      <a:r>
                        <a:rPr lang="tr-TR" sz="1100" b="1" dirty="0">
                          <a:solidFill>
                            <a:srgbClr val="000000"/>
                          </a:solidFill>
                          <a:effectLst/>
                        </a:rPr>
                        <a:t>canlı tutma</a:t>
                      </a:r>
                      <a:r>
                        <a:rPr lang="tr-TR" sz="1100" dirty="0">
                          <a:solidFill>
                            <a:srgbClr val="000000"/>
                          </a:solidFill>
                          <a:effectLst/>
                        </a:rPr>
                        <a:t> aracı kalıcı bağlantılarını kullanarak.</a:t>
                      </a:r>
                    </a:p>
                  </a:txBody>
                  <a:tcPr marL="76200" marR="76200" marT="76200" marB="76200"/>
                </a:tc>
                <a:extLst>
                  <a:ext uri="{0D108BD9-81ED-4DB2-BD59-A6C34878D82A}">
                    <a16:rowId xmlns:a16="http://schemas.microsoft.com/office/drawing/2014/main" val="2191017060"/>
                  </a:ext>
                </a:extLst>
              </a:tr>
              <a:tr h="773264">
                <a:tc>
                  <a:txBody>
                    <a:bodyPr/>
                    <a:lstStyle/>
                    <a:p>
                      <a:pPr algn="ctr" fontAlgn="ctr"/>
                      <a:r>
                        <a:rPr lang="tr-TR" sz="1100">
                          <a:effectLst/>
                        </a:rPr>
                        <a:t>4</a:t>
                      </a:r>
                    </a:p>
                  </a:txBody>
                  <a:tcPr marL="76200" marR="76200" marT="76200" marB="76200" anchor="ctr"/>
                </a:tc>
                <a:tc>
                  <a:txBody>
                    <a:bodyPr/>
                    <a:lstStyle/>
                    <a:p>
                      <a:pPr algn="just" fontAlgn="t"/>
                      <a:r>
                        <a:rPr lang="tr-TR" sz="1200" b="1" i="0" kern="1200" dirty="0" smtClean="0">
                          <a:solidFill>
                            <a:schemeClr val="dk1"/>
                          </a:solidFill>
                          <a:effectLst/>
                          <a:latin typeface="+mn-lt"/>
                          <a:ea typeface="+mn-ea"/>
                          <a:cs typeface="+mn-cs"/>
                        </a:rPr>
                        <a:t>Content-</a:t>
                      </a:r>
                      <a:r>
                        <a:rPr lang="tr-TR" sz="1200" b="1" i="0" kern="1200" dirty="0" err="1" smtClean="0">
                          <a:solidFill>
                            <a:schemeClr val="dk1"/>
                          </a:solidFill>
                          <a:effectLst/>
                          <a:latin typeface="+mn-lt"/>
                          <a:ea typeface="+mn-ea"/>
                          <a:cs typeface="+mn-cs"/>
                        </a:rPr>
                        <a:t>Disposition</a:t>
                      </a:r>
                      <a:endParaRPr lang="tr-TR" sz="1200" b="1" i="0" kern="1200" dirty="0" smtClean="0">
                        <a:solidFill>
                          <a:schemeClr val="dk1"/>
                        </a:solidFill>
                        <a:effectLst/>
                        <a:latin typeface="+mn-lt"/>
                        <a:ea typeface="+mn-ea"/>
                        <a:cs typeface="+mn-cs"/>
                      </a:endParaRPr>
                    </a:p>
                    <a:p>
                      <a:pPr algn="just" fontAlgn="t"/>
                      <a:r>
                        <a:rPr lang="tr-TR" sz="1100" dirty="0" smtClean="0">
                          <a:solidFill>
                            <a:srgbClr val="000000"/>
                          </a:solidFill>
                          <a:effectLst/>
                        </a:rPr>
                        <a:t>Bu </a:t>
                      </a:r>
                      <a:r>
                        <a:rPr lang="tr-TR" sz="1100" dirty="0">
                          <a:solidFill>
                            <a:srgbClr val="000000"/>
                          </a:solidFill>
                          <a:effectLst/>
                        </a:rPr>
                        <a:t>başlık, tarayıcıdan kullanıcıdan verilen ismin bir dosyasındaki diske cevabı kaydetmesini istemesini talep etmenizi sağlar.</a:t>
                      </a:r>
                    </a:p>
                  </a:txBody>
                  <a:tcPr marL="76200" marR="76200" marT="76200" marB="76200"/>
                </a:tc>
                <a:extLst>
                  <a:ext uri="{0D108BD9-81ED-4DB2-BD59-A6C34878D82A}">
                    <a16:rowId xmlns:a16="http://schemas.microsoft.com/office/drawing/2014/main" val="3867420026"/>
                  </a:ext>
                </a:extLst>
              </a:tr>
              <a:tr h="773264">
                <a:tc>
                  <a:txBody>
                    <a:bodyPr/>
                    <a:lstStyle/>
                    <a:p>
                      <a:pPr algn="ctr" fontAlgn="ctr"/>
                      <a:r>
                        <a:rPr lang="tr-TR" sz="1100">
                          <a:effectLst/>
                        </a:rPr>
                        <a:t>5</a:t>
                      </a:r>
                    </a:p>
                  </a:txBody>
                  <a:tcPr marL="76200" marR="76200" marT="76200" marB="76200" anchor="ctr"/>
                </a:tc>
                <a:tc>
                  <a:txBody>
                    <a:bodyPr/>
                    <a:lstStyle/>
                    <a:p>
                      <a:pPr algn="just" fontAlgn="t"/>
                      <a:r>
                        <a:rPr lang="tr-TR" sz="1200" b="1" i="0" kern="1200" dirty="0" smtClean="0">
                          <a:solidFill>
                            <a:schemeClr val="dk1"/>
                          </a:solidFill>
                          <a:effectLst/>
                          <a:latin typeface="+mn-lt"/>
                          <a:ea typeface="+mn-ea"/>
                          <a:cs typeface="+mn-cs"/>
                        </a:rPr>
                        <a:t>Content-</a:t>
                      </a:r>
                      <a:r>
                        <a:rPr lang="tr-TR" sz="1200" b="1" i="0" kern="1200" dirty="0" err="1" smtClean="0">
                          <a:solidFill>
                            <a:schemeClr val="dk1"/>
                          </a:solidFill>
                          <a:effectLst/>
                          <a:latin typeface="+mn-lt"/>
                          <a:ea typeface="+mn-ea"/>
                          <a:cs typeface="+mn-cs"/>
                        </a:rPr>
                        <a:t>Encoding</a:t>
                      </a:r>
                      <a:endParaRPr lang="tr-TR" sz="1200" b="1" i="0" kern="1200" dirty="0" smtClean="0">
                        <a:solidFill>
                          <a:schemeClr val="dk1"/>
                        </a:solidFill>
                        <a:effectLst/>
                        <a:latin typeface="+mn-lt"/>
                        <a:ea typeface="+mn-ea"/>
                        <a:cs typeface="+mn-cs"/>
                      </a:endParaRPr>
                    </a:p>
                    <a:p>
                      <a:pPr algn="just" fontAlgn="t"/>
                      <a:r>
                        <a:rPr lang="tr-TR" sz="1100" dirty="0" smtClean="0">
                          <a:solidFill>
                            <a:srgbClr val="000000"/>
                          </a:solidFill>
                          <a:effectLst/>
                        </a:rPr>
                        <a:t>Bu </a:t>
                      </a:r>
                      <a:r>
                        <a:rPr lang="tr-TR" sz="1100" dirty="0">
                          <a:solidFill>
                            <a:srgbClr val="000000"/>
                          </a:solidFill>
                          <a:effectLst/>
                        </a:rPr>
                        <a:t>başlık, aktarım sırasında sayfanın kodlanma şeklini belirtir.</a:t>
                      </a:r>
                    </a:p>
                  </a:txBody>
                  <a:tcPr marL="76200" marR="76200" marT="76200" marB="76200"/>
                </a:tc>
                <a:extLst>
                  <a:ext uri="{0D108BD9-81ED-4DB2-BD59-A6C34878D82A}">
                    <a16:rowId xmlns:a16="http://schemas.microsoft.com/office/drawing/2014/main" val="3344272982"/>
                  </a:ext>
                </a:extLst>
              </a:tr>
              <a:tr h="613278">
                <a:tc>
                  <a:txBody>
                    <a:bodyPr/>
                    <a:lstStyle/>
                    <a:p>
                      <a:pPr algn="ctr" fontAlgn="ctr"/>
                      <a:r>
                        <a:rPr lang="tr-TR" sz="1100">
                          <a:effectLst/>
                        </a:rPr>
                        <a:t>6</a:t>
                      </a:r>
                    </a:p>
                  </a:txBody>
                  <a:tcPr marL="76200" marR="76200" marT="76200" marB="76200" anchor="ctr"/>
                </a:tc>
                <a:tc>
                  <a:txBody>
                    <a:bodyPr/>
                    <a:lstStyle/>
                    <a:p>
                      <a:pPr algn="just" fontAlgn="t"/>
                      <a:r>
                        <a:rPr lang="tr-TR" sz="1100" b="1">
                          <a:solidFill>
                            <a:srgbClr val="000000"/>
                          </a:solidFill>
                          <a:effectLst/>
                        </a:rPr>
                        <a:t>Content-Language</a:t>
                      </a:r>
                      <a:endParaRPr lang="tr-TR" sz="1100">
                        <a:solidFill>
                          <a:srgbClr val="000000"/>
                        </a:solidFill>
                        <a:effectLst/>
                      </a:endParaRPr>
                    </a:p>
                    <a:p>
                      <a:pPr algn="just" fontAlgn="t"/>
                      <a:r>
                        <a:rPr lang="tr-TR" sz="1100">
                          <a:solidFill>
                            <a:srgbClr val="000000"/>
                          </a:solidFill>
                          <a:effectLst/>
                        </a:rPr>
                        <a:t>Bu başlık, belgenin yazıldığı dili gösterir. Örneğin, </a:t>
                      </a:r>
                      <a:r>
                        <a:rPr lang="tr-TR" sz="1100" b="1">
                          <a:solidFill>
                            <a:srgbClr val="000000"/>
                          </a:solidFill>
                          <a:effectLst/>
                        </a:rPr>
                        <a:t>en, en-us, ru</a:t>
                      </a:r>
                      <a:r>
                        <a:rPr lang="tr-TR" sz="1100">
                          <a:solidFill>
                            <a:srgbClr val="000000"/>
                          </a:solidFill>
                          <a:effectLst/>
                        </a:rPr>
                        <a:t> vb.</a:t>
                      </a:r>
                    </a:p>
                  </a:txBody>
                  <a:tcPr marL="76200" marR="76200" marT="76200" marB="76200"/>
                </a:tc>
                <a:extLst>
                  <a:ext uri="{0D108BD9-81ED-4DB2-BD59-A6C34878D82A}">
                    <a16:rowId xmlns:a16="http://schemas.microsoft.com/office/drawing/2014/main" val="1905559863"/>
                  </a:ext>
                </a:extLst>
              </a:tr>
              <a:tr h="901880">
                <a:tc>
                  <a:txBody>
                    <a:bodyPr/>
                    <a:lstStyle/>
                    <a:p>
                      <a:pPr algn="ctr" fontAlgn="ctr"/>
                      <a:r>
                        <a:rPr lang="tr-TR" sz="1100">
                          <a:effectLst/>
                        </a:rPr>
                        <a:t>7</a:t>
                      </a:r>
                    </a:p>
                  </a:txBody>
                  <a:tcPr marL="76200" marR="76200" marT="76200" marB="76200" anchor="ctr"/>
                </a:tc>
                <a:tc>
                  <a:txBody>
                    <a:bodyPr/>
                    <a:lstStyle/>
                    <a:p>
                      <a:pPr algn="just" fontAlgn="t"/>
                      <a:r>
                        <a:rPr lang="tr-TR" sz="1200" b="1" i="0" kern="1200" dirty="0" smtClean="0">
                          <a:solidFill>
                            <a:schemeClr val="dk1"/>
                          </a:solidFill>
                          <a:effectLst/>
                          <a:latin typeface="+mn-lt"/>
                          <a:ea typeface="+mn-ea"/>
                          <a:cs typeface="+mn-cs"/>
                        </a:rPr>
                        <a:t>Content-</a:t>
                      </a:r>
                      <a:r>
                        <a:rPr lang="tr-TR" sz="1200" b="1" i="0" kern="1200" dirty="0" err="1" smtClean="0">
                          <a:solidFill>
                            <a:schemeClr val="dk1"/>
                          </a:solidFill>
                          <a:effectLst/>
                          <a:latin typeface="+mn-lt"/>
                          <a:ea typeface="+mn-ea"/>
                          <a:cs typeface="+mn-cs"/>
                        </a:rPr>
                        <a:t>Length</a:t>
                      </a:r>
                      <a:endParaRPr lang="tr-TR" sz="1200" b="1" i="0" kern="1200" dirty="0" smtClean="0">
                        <a:solidFill>
                          <a:schemeClr val="dk1"/>
                        </a:solidFill>
                        <a:effectLst/>
                        <a:latin typeface="+mn-lt"/>
                        <a:ea typeface="+mn-ea"/>
                        <a:cs typeface="+mn-cs"/>
                      </a:endParaRPr>
                    </a:p>
                    <a:p>
                      <a:pPr algn="just" fontAlgn="t"/>
                      <a:r>
                        <a:rPr lang="tr-TR" sz="1100" dirty="0" smtClean="0">
                          <a:solidFill>
                            <a:srgbClr val="000000"/>
                          </a:solidFill>
                          <a:effectLst/>
                        </a:rPr>
                        <a:t>Bu </a:t>
                      </a:r>
                      <a:r>
                        <a:rPr lang="tr-TR" sz="1100" dirty="0">
                          <a:solidFill>
                            <a:srgbClr val="000000"/>
                          </a:solidFill>
                          <a:effectLst/>
                        </a:rPr>
                        <a:t>başlık, yanıttaki bayt sayısını gösterir. Bu bilgi sadece tarayıcı sürekli (canlı) bir HTTP bağlantısı kullanıyorsa gereklidir.</a:t>
                      </a:r>
                    </a:p>
                  </a:txBody>
                  <a:tcPr marL="76200" marR="76200" marT="76200" marB="76200"/>
                </a:tc>
                <a:extLst>
                  <a:ext uri="{0D108BD9-81ED-4DB2-BD59-A6C34878D82A}">
                    <a16:rowId xmlns:a16="http://schemas.microsoft.com/office/drawing/2014/main" val="1439498304"/>
                  </a:ext>
                </a:extLst>
              </a:tr>
            </a:tbl>
          </a:graphicData>
        </a:graphic>
      </p:graphicFrame>
      <p:sp>
        <p:nvSpPr>
          <p:cNvPr id="3" name="Slayt Numarası Yer Tutucusu 2"/>
          <p:cNvSpPr>
            <a:spLocks noGrp="1"/>
          </p:cNvSpPr>
          <p:nvPr>
            <p:ph type="sldNum" sz="quarter" idx="12"/>
          </p:nvPr>
        </p:nvSpPr>
        <p:spPr/>
        <p:txBody>
          <a:bodyPr/>
          <a:lstStyle/>
          <a:p>
            <a:fld id="{CDD15192-AFC3-42C9-A3F5-4AF9E3D87F81}" type="slidenum">
              <a:rPr lang="tr-TR" smtClean="0"/>
              <a:t>9</a:t>
            </a:fld>
            <a:endParaRPr lang="tr-TR"/>
          </a:p>
        </p:txBody>
      </p:sp>
    </p:spTree>
    <p:extLst>
      <p:ext uri="{BB962C8B-B14F-4D97-AF65-F5344CB8AC3E}">
        <p14:creationId xmlns:p14="http://schemas.microsoft.com/office/powerpoint/2010/main" val="1102004795"/>
      </p:ext>
    </p:extLst>
  </p:cSld>
  <p:clrMapOvr>
    <a:masterClrMapping/>
  </p:clrMapOvr>
  <p:timing>
    <p:tnLst>
      <p:par>
        <p:cTn id="1" dur="indefinite" restart="never" nodeType="tmRoot"/>
      </p:par>
    </p:tnLst>
  </p:timing>
</p:sld>
</file>

<file path=ppt/theme/theme1.xml><?xml version="1.0" encoding="utf-8"?>
<a:theme xmlns:a="http://schemas.openxmlformats.org/drawingml/2006/main" name="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435</TotalTime>
  <Words>2655</Words>
  <Application>Microsoft Office PowerPoint</Application>
  <PresentationFormat>Geniş ekran</PresentationFormat>
  <Paragraphs>631</Paragraphs>
  <Slides>35</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35</vt:i4>
      </vt:variant>
    </vt:vector>
  </HeadingPairs>
  <TitlesOfParts>
    <vt:vector size="41" baseType="lpstr">
      <vt:lpstr>Arial</vt:lpstr>
      <vt:lpstr>Calibri</vt:lpstr>
      <vt:lpstr>Century Gothic</vt:lpstr>
      <vt:lpstr>Courier New</vt:lpstr>
      <vt:lpstr>Wingdings 3</vt:lpstr>
      <vt:lpstr>Duman</vt:lpstr>
      <vt:lpstr>JSP (Java Server Pages)</vt:lpstr>
      <vt:lpstr>JSP - Client İsteği</vt:lpstr>
      <vt:lpstr>JSP - Client İsteği</vt:lpstr>
      <vt:lpstr>HttpServletRequest Nesnesi</vt:lpstr>
      <vt:lpstr>HttpServletRequest Nesnesi</vt:lpstr>
      <vt:lpstr>HttpServletRequest Nesnesi</vt:lpstr>
      <vt:lpstr>HttpServletRequest Örneği</vt:lpstr>
      <vt:lpstr>JSP - Sunucu Yanıtı</vt:lpstr>
      <vt:lpstr>JSP - Sunucu Yanıtı</vt:lpstr>
      <vt:lpstr>JSP - Sunucu Yanıtı</vt:lpstr>
      <vt:lpstr>HttpServletResponse Nesnesi</vt:lpstr>
      <vt:lpstr>HttpServletResponse Nesnesi</vt:lpstr>
      <vt:lpstr>HttpServletResponse Nesnesi</vt:lpstr>
      <vt:lpstr>HttpServletResponse Örneği</vt:lpstr>
      <vt:lpstr>JSP - Http Durum Kodları</vt:lpstr>
      <vt:lpstr>JSP - Http Durum Kodları</vt:lpstr>
      <vt:lpstr>JSP - Http Durum Kodları</vt:lpstr>
      <vt:lpstr>JSP - Filtreler</vt:lpstr>
      <vt:lpstr>JSP Filtre Örneği</vt:lpstr>
      <vt:lpstr>Web.xml'de JSP Filtre Eşlemesi</vt:lpstr>
      <vt:lpstr>Birden Çok Filtre Kullanma</vt:lpstr>
      <vt:lpstr>Filtreler Uygulama Sırası</vt:lpstr>
      <vt:lpstr>JSP - Çerezlerin Kullanımı</vt:lpstr>
      <vt:lpstr>JSP - Çerezlerin Kullanımı</vt:lpstr>
      <vt:lpstr>AD VE SOYADI IÇIN ÇEREZLERI AYARLAMA</vt:lpstr>
      <vt:lpstr>JSP - Oturum İzleme</vt:lpstr>
      <vt:lpstr>JSP - Oturum İzleme</vt:lpstr>
      <vt:lpstr>JSP – Oturum Bilgisi</vt:lpstr>
      <vt:lpstr>JSP - Dosya Yükleme</vt:lpstr>
      <vt:lpstr>JSP - İşlem Tarihi</vt:lpstr>
      <vt:lpstr>JSP - İşlem Tarihi</vt:lpstr>
      <vt:lpstr>Güncel Tarih ve Saati Alma</vt:lpstr>
      <vt:lpstr>JSP - Sayfa Yönlendirme</vt:lpstr>
      <vt:lpstr>JSP - Sayfa Yönlendirme</vt:lpstr>
      <vt:lpstr>JSP - Otomatik Yenileme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JSP (Java Server Pages)</dc:title>
  <dc:creator>ttmzzn</dc:creator>
  <cp:lastModifiedBy>Taha MUEZZINOGLU</cp:lastModifiedBy>
  <cp:revision>43</cp:revision>
  <dcterms:created xsi:type="dcterms:W3CDTF">2019-12-03T18:43:35Z</dcterms:created>
  <dcterms:modified xsi:type="dcterms:W3CDTF">2019-12-04T13:07:21Z</dcterms:modified>
</cp:coreProperties>
</file>