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sldIdLst>
    <p:sldId id="256" r:id="rId2"/>
    <p:sldId id="257" r:id="rId3"/>
    <p:sldId id="260" r:id="rId4"/>
    <p:sldId id="262" r:id="rId5"/>
    <p:sldId id="261" r:id="rId6"/>
    <p:sldId id="264" r:id="rId7"/>
    <p:sldId id="265" r:id="rId8"/>
    <p:sldId id="266" r:id="rId9"/>
    <p:sldId id="263"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9B3E9-8A27-41EA-AEC2-0777B4C74B55}" type="datetimeFigureOut">
              <a:rPr lang="tr-TR" smtClean="0"/>
              <a:t>4.12.2019</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180D3-B415-4BB3-9FBA-1C2581802F29}" type="slidenum">
              <a:rPr lang="tr-TR" smtClean="0"/>
              <a:t>‹#›</a:t>
            </a:fld>
            <a:endParaRPr lang="tr-TR"/>
          </a:p>
        </p:txBody>
      </p:sp>
    </p:spTree>
    <p:extLst>
      <p:ext uri="{BB962C8B-B14F-4D97-AF65-F5344CB8AC3E}">
        <p14:creationId xmlns:p14="http://schemas.microsoft.com/office/powerpoint/2010/main" val="2237638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0180D3-B415-4BB3-9FBA-1C2581802F29}" type="slidenum">
              <a:rPr lang="tr-TR" smtClean="0"/>
              <a:t>24</a:t>
            </a:fld>
            <a:endParaRPr lang="tr-TR"/>
          </a:p>
        </p:txBody>
      </p:sp>
    </p:spTree>
    <p:extLst>
      <p:ext uri="{BB962C8B-B14F-4D97-AF65-F5344CB8AC3E}">
        <p14:creationId xmlns:p14="http://schemas.microsoft.com/office/powerpoint/2010/main" val="3388257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0180D3-B415-4BB3-9FBA-1C2581802F29}" type="slidenum">
              <a:rPr lang="tr-TR" smtClean="0"/>
              <a:t>25</a:t>
            </a:fld>
            <a:endParaRPr lang="tr-TR"/>
          </a:p>
        </p:txBody>
      </p:sp>
    </p:spTree>
    <p:extLst>
      <p:ext uri="{BB962C8B-B14F-4D97-AF65-F5344CB8AC3E}">
        <p14:creationId xmlns:p14="http://schemas.microsoft.com/office/powerpoint/2010/main" val="3644838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0180D3-B415-4BB3-9FBA-1C2581802F29}" type="slidenum">
              <a:rPr lang="tr-TR" smtClean="0"/>
              <a:t>30</a:t>
            </a:fld>
            <a:endParaRPr lang="tr-TR"/>
          </a:p>
        </p:txBody>
      </p:sp>
    </p:spTree>
    <p:extLst>
      <p:ext uri="{BB962C8B-B14F-4D97-AF65-F5344CB8AC3E}">
        <p14:creationId xmlns:p14="http://schemas.microsoft.com/office/powerpoint/2010/main" val="2430315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7A5D42D6-60DE-4D7C-BBDE-9458895F2648}" type="datetime1">
              <a:rPr lang="tr-TR" smtClean="0"/>
              <a:t>4.12.2019</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1369650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5B4E4A7-0ED0-4323-AD61-0C50306F2E12}" type="datetime1">
              <a:rPr lang="tr-TR" smtClean="0"/>
              <a:t>4.12.2019</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63620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D7916F2B-7B83-4674-92D0-9928ACBAD6B7}" type="datetime1">
              <a:rPr lang="tr-TR" smtClean="0"/>
              <a:t>4.12.2019</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DD15192-AFC3-42C9-A3F5-4AF9E3D87F81}"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0359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D195B84B-58D0-4437-85C9-A6BB939A13FF}" type="datetime1">
              <a:rPr lang="tr-TR" smtClean="0"/>
              <a:t>4.12.2019</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2456519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32602630-8199-444B-A7CB-FA4F23BBE163}" type="datetime1">
              <a:rPr lang="tr-TR" smtClean="0"/>
              <a:t>4.12.2019</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D15192-AFC3-42C9-A3F5-4AF9E3D87F81}"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9996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0929CECE-2077-423F-BC8D-3315AE6CF8BB}" type="datetime1">
              <a:rPr lang="tr-TR" smtClean="0"/>
              <a:t>4.12.2019</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2220539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5C86AB4-8473-4AC0-9F7B-964891A3378F}" type="datetime1">
              <a:rPr lang="tr-TR" smtClean="0"/>
              <a:t>4.12.2019</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3184858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06B6BCE-9A29-4D12-A18F-3A9E8122E23A}" type="datetime1">
              <a:rPr lang="tr-TR" smtClean="0"/>
              <a:t>4.12.2019</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4174054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B4CCF8E-DBB5-4C20-AA5E-51EB2E6DE515}" type="datetime1">
              <a:rPr lang="tr-TR" smtClean="0"/>
              <a:t>4.12.2019</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2885844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F6C273E-412F-49AB-8243-6A8954FC27FD}" type="datetime1">
              <a:rPr lang="tr-TR" smtClean="0"/>
              <a:t>4.12.2019</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243314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823333F5-3362-4F25-95D1-0976324DA49D}" type="datetime1">
              <a:rPr lang="tr-TR" smtClean="0"/>
              <a:t>4.12.2019</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1358684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E46F90FD-F44E-4C0E-9C1A-2BC8058C3D70}" type="datetime1">
              <a:rPr lang="tr-TR" smtClean="0"/>
              <a:t>4.12.2019</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2785956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71E2765C-B45C-4833-BDC3-B5C752ADC221}" type="datetime1">
              <a:rPr lang="tr-TR" smtClean="0"/>
              <a:t>4.12.2019</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61515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0A771-692B-46B2-8CC3-37A86FFBD7A7}" type="datetime1">
              <a:rPr lang="tr-TR" smtClean="0"/>
              <a:t>4.12.2019</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3188118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F14B878-6BF7-4C34-8D40-2D23B5BA714E}" type="datetime1">
              <a:rPr lang="tr-TR" smtClean="0"/>
              <a:t>4.12.2019</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338656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4C3FA41-0D6B-4C45-A0C3-154203CC86A8}" type="datetime1">
              <a:rPr lang="tr-TR" smtClean="0"/>
              <a:t>4.12.2019</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2683207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DBBE69F-DC94-4C22-B8A7-A36D90CC6BB4}" type="datetime1">
              <a:rPr lang="tr-TR" smtClean="0"/>
              <a:t>4.12.2019</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DD15192-AFC3-42C9-A3F5-4AF9E3D87F81}" type="slidenum">
              <a:rPr lang="tr-TR" smtClean="0"/>
              <a:t>‹#›</a:t>
            </a:fld>
            <a:endParaRPr lang="tr-TR"/>
          </a:p>
        </p:txBody>
      </p:sp>
    </p:spTree>
    <p:extLst>
      <p:ext uri="{BB962C8B-B14F-4D97-AF65-F5344CB8AC3E}">
        <p14:creationId xmlns:p14="http://schemas.microsoft.com/office/powerpoint/2010/main" val="159634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omcat.apache.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JSP (Java Server </a:t>
            </a:r>
            <a:r>
              <a:rPr lang="tr-TR" dirty="0" err="1" smtClean="0"/>
              <a:t>Pages</a:t>
            </a:r>
            <a:r>
              <a:rPr lang="tr-TR" dirty="0" smtClean="0"/>
              <a:t>)</a:t>
            </a:r>
            <a:endParaRPr lang="tr-TR" dirty="0"/>
          </a:p>
        </p:txBody>
      </p:sp>
      <p:sp>
        <p:nvSpPr>
          <p:cNvPr id="3" name="Alt Başlık 2"/>
          <p:cNvSpPr>
            <a:spLocks noGrp="1"/>
          </p:cNvSpPr>
          <p:nvPr>
            <p:ph type="subTitle" idx="1"/>
          </p:nvPr>
        </p:nvSpPr>
        <p:spPr/>
        <p:txBody>
          <a:bodyPr/>
          <a:lstStyle/>
          <a:p>
            <a:r>
              <a:rPr lang="tr-TR" dirty="0" smtClean="0"/>
              <a:t> </a:t>
            </a:r>
            <a:endParaRPr lang="tr-TR" dirty="0"/>
          </a:p>
        </p:txBody>
      </p:sp>
    </p:spTree>
    <p:extLst>
      <p:ext uri="{BB962C8B-B14F-4D97-AF65-F5344CB8AC3E}">
        <p14:creationId xmlns:p14="http://schemas.microsoft.com/office/powerpoint/2010/main" val="31574020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08301"/>
          </a:xfrm>
        </p:spPr>
        <p:txBody>
          <a:bodyPr>
            <a:normAutofit fontScale="90000"/>
          </a:bodyPr>
          <a:lstStyle/>
          <a:p>
            <a:r>
              <a:rPr lang="tr-TR"/>
              <a:t>JSP İşleme</a:t>
            </a:r>
            <a:br>
              <a:rPr lang="tr-TR"/>
            </a:br>
            <a:endParaRPr lang="tr-TR"/>
          </a:p>
        </p:txBody>
      </p:sp>
      <p:sp>
        <p:nvSpPr>
          <p:cNvPr id="3" name="İçerik Yer Tutucusu 2"/>
          <p:cNvSpPr>
            <a:spLocks noGrp="1"/>
          </p:cNvSpPr>
          <p:nvPr>
            <p:ph idx="1"/>
          </p:nvPr>
        </p:nvSpPr>
        <p:spPr>
          <a:xfrm>
            <a:off x="2445520" y="1332411"/>
            <a:ext cx="8915400" cy="5290458"/>
          </a:xfrm>
        </p:spPr>
        <p:txBody>
          <a:bodyPr>
            <a:normAutofit fontScale="92500" lnSpcReduction="20000"/>
          </a:bodyPr>
          <a:lstStyle/>
          <a:p>
            <a:r>
              <a:rPr lang="tr-TR" dirty="0"/>
              <a:t>Aşağıdaki adımlar, web sunucusunun JSP kullanarak Web sayfasını nasıl oluşturduğunu açıklar -</a:t>
            </a:r>
          </a:p>
          <a:p>
            <a:r>
              <a:rPr lang="tr-TR" dirty="0"/>
              <a:t>Normal bir sayfada olduğu gibi, tarayıcınız web sunucusuna bir HTTP isteği gönderir.</a:t>
            </a:r>
          </a:p>
          <a:p>
            <a:r>
              <a:rPr lang="tr-TR" dirty="0"/>
              <a:t>Web sunucusu, HTTP isteğinin bir JSP sayfası için olduğunu kabul eder ve bir JSP motoruna iletir. Bu, </a:t>
            </a:r>
            <a:r>
              <a:rPr lang="tr-TR" b="1" dirty="0"/>
              <a:t>.html</a:t>
            </a:r>
            <a:r>
              <a:rPr lang="tr-TR" dirty="0"/>
              <a:t> yerine </a:t>
            </a:r>
            <a:r>
              <a:rPr lang="tr-TR" b="1" dirty="0"/>
              <a:t>.</a:t>
            </a:r>
            <a:r>
              <a:rPr lang="tr-TR" b="1" dirty="0" err="1"/>
              <a:t>jsp</a:t>
            </a:r>
            <a:r>
              <a:rPr lang="tr-TR" dirty="0"/>
              <a:t> ile biten URL veya JSP sayfası kullanılarak yapılır .</a:t>
            </a:r>
          </a:p>
          <a:p>
            <a:r>
              <a:rPr lang="tr-TR" dirty="0"/>
              <a:t>JSP motoru, JSP sayfasını diskten yükler ve bir sunucu uygulaması içeriğine dönüştürür. Bu dönüştürme, tüm şablon metninin </a:t>
            </a:r>
            <a:r>
              <a:rPr lang="tr-TR" dirty="0" err="1"/>
              <a:t>println</a:t>
            </a:r>
            <a:r>
              <a:rPr lang="tr-TR" dirty="0"/>
              <a:t> () ifadelerine ve tüm JSP öğelerinin Java koduna </a:t>
            </a:r>
            <a:r>
              <a:rPr lang="tr-TR" dirty="0" smtClean="0"/>
              <a:t>dönüştürüldüğü için </a:t>
            </a:r>
            <a:r>
              <a:rPr lang="tr-TR" dirty="0"/>
              <a:t>çok basittir. Bu kod, sayfanın karşılık gelen dinamik davranışını uygular.</a:t>
            </a:r>
          </a:p>
          <a:p>
            <a:r>
              <a:rPr lang="tr-TR" dirty="0"/>
              <a:t>JSP motoru, sunucu uygulamasını çalıştırılabilir bir sınıfa derler ve orijinal isteği bir sunucu uygulaması motoruna iletir.</a:t>
            </a:r>
          </a:p>
          <a:p>
            <a:r>
              <a:rPr lang="tr-TR" dirty="0"/>
              <a:t>Sunucu sunucusunun adı verilen web sunucusunun bir kısmı, </a:t>
            </a:r>
            <a:r>
              <a:rPr lang="tr-TR" dirty="0" err="1"/>
              <a:t>Servlet</a:t>
            </a:r>
            <a:r>
              <a:rPr lang="tr-TR" dirty="0"/>
              <a:t> sınıfını yükler ve çalıştırır. Yürütme sırasında sunucu sunucusu, HTML biçiminde bir çıktı üretir. Çıktı, HTTP yanıtı içinde sunucu uygulaması tarafından web sunucusuna iletilir.</a:t>
            </a:r>
          </a:p>
          <a:p>
            <a:r>
              <a:rPr lang="tr-TR" dirty="0"/>
              <a:t>Web sunucusu, tarayıcınıza HTTP yanıtını statik HTML içeriği yönünden iletir.</a:t>
            </a:r>
          </a:p>
          <a:p>
            <a:r>
              <a:rPr lang="tr-TR" dirty="0"/>
              <a:t>Son olarak, web tarayıcısı, HTTP yanıtı içinde dinamik olarak oluşturulan HTML sayfasını, statik bir </a:t>
            </a:r>
            <a:r>
              <a:rPr lang="tr-TR" dirty="0" err="1"/>
              <a:t>sayfamış</a:t>
            </a:r>
            <a:r>
              <a:rPr lang="tr-TR" dirty="0"/>
              <a:t> gibi işler.</a:t>
            </a:r>
          </a:p>
        </p:txBody>
      </p:sp>
      <p:sp>
        <p:nvSpPr>
          <p:cNvPr id="4" name="Slayt Numarası Yer Tutucusu 3"/>
          <p:cNvSpPr>
            <a:spLocks noGrp="1"/>
          </p:cNvSpPr>
          <p:nvPr>
            <p:ph type="sldNum" sz="quarter" idx="12"/>
          </p:nvPr>
        </p:nvSpPr>
        <p:spPr/>
        <p:txBody>
          <a:bodyPr/>
          <a:lstStyle/>
          <a:p>
            <a:fld id="{CDD15192-AFC3-42C9-A3F5-4AF9E3D87F81}" type="slidenum">
              <a:rPr lang="tr-TR" smtClean="0"/>
              <a:t>10</a:t>
            </a:fld>
            <a:endParaRPr lang="tr-TR"/>
          </a:p>
        </p:txBody>
      </p:sp>
    </p:spTree>
    <p:extLst>
      <p:ext uri="{BB962C8B-B14F-4D97-AF65-F5344CB8AC3E}">
        <p14:creationId xmlns:p14="http://schemas.microsoft.com/office/powerpoint/2010/main" val="32674232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08301"/>
          </a:xfrm>
        </p:spPr>
        <p:txBody>
          <a:bodyPr>
            <a:normAutofit fontScale="90000"/>
          </a:bodyPr>
          <a:lstStyle/>
          <a:p>
            <a:r>
              <a:rPr lang="tr-TR"/>
              <a:t>JSP İşleme</a:t>
            </a:r>
            <a:br>
              <a:rPr lang="tr-TR"/>
            </a:br>
            <a:endParaRPr lang="tr-TR"/>
          </a:p>
        </p:txBody>
      </p:sp>
      <p:sp>
        <p:nvSpPr>
          <p:cNvPr id="3" name="İçerik Yer Tutucusu 2"/>
          <p:cNvSpPr>
            <a:spLocks noGrp="1"/>
          </p:cNvSpPr>
          <p:nvPr>
            <p:ph idx="1"/>
          </p:nvPr>
        </p:nvSpPr>
        <p:spPr>
          <a:xfrm>
            <a:off x="2445520" y="1332411"/>
            <a:ext cx="8915400" cy="5290458"/>
          </a:xfrm>
        </p:spPr>
        <p:txBody>
          <a:bodyPr>
            <a:normAutofit/>
          </a:bodyPr>
          <a:lstStyle/>
          <a:p>
            <a:r>
              <a:rPr lang="tr-TR" dirty="0" smtClean="0"/>
              <a:t>Önceki Slaytta </a:t>
            </a:r>
            <a:r>
              <a:rPr lang="tr-TR" dirty="0"/>
              <a:t>belirtilen adımların tümü aşağıdaki şemada görülebilir -</a:t>
            </a:r>
          </a:p>
        </p:txBody>
      </p:sp>
      <p:pic>
        <p:nvPicPr>
          <p:cNvPr id="8194" name="Picture 2" descr="JSP İşl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5" y="2247129"/>
            <a:ext cx="7989943" cy="4114481"/>
          </a:xfrm>
          <a:prstGeom prst="rect">
            <a:avLst/>
          </a:prstGeom>
          <a:noFill/>
          <a:extLst>
            <a:ext uri="{909E8E84-426E-40DD-AFC4-6F175D3DCCD1}">
              <a14:hiddenFill xmlns:a14="http://schemas.microsoft.com/office/drawing/2010/main">
                <a:solidFill>
                  <a:srgbClr val="FFFFFF"/>
                </a:solidFill>
              </a14:hiddenFill>
            </a:ext>
          </a:extLst>
        </p:spPr>
      </p:pic>
      <p:sp>
        <p:nvSpPr>
          <p:cNvPr id="4" name="Slayt Numarası Yer Tutucusu 3"/>
          <p:cNvSpPr>
            <a:spLocks noGrp="1"/>
          </p:cNvSpPr>
          <p:nvPr>
            <p:ph type="sldNum" sz="quarter" idx="12"/>
          </p:nvPr>
        </p:nvSpPr>
        <p:spPr/>
        <p:txBody>
          <a:bodyPr/>
          <a:lstStyle/>
          <a:p>
            <a:fld id="{CDD15192-AFC3-42C9-A3F5-4AF9E3D87F81}" type="slidenum">
              <a:rPr lang="tr-TR" smtClean="0"/>
              <a:t>11</a:t>
            </a:fld>
            <a:endParaRPr lang="tr-TR"/>
          </a:p>
        </p:txBody>
      </p:sp>
    </p:spTree>
    <p:extLst>
      <p:ext uri="{BB962C8B-B14F-4D97-AF65-F5344CB8AC3E}">
        <p14:creationId xmlns:p14="http://schemas.microsoft.com/office/powerpoint/2010/main" val="1488785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08301"/>
          </a:xfrm>
        </p:spPr>
        <p:txBody>
          <a:bodyPr>
            <a:normAutofit fontScale="90000"/>
          </a:bodyPr>
          <a:lstStyle/>
          <a:p>
            <a:r>
              <a:rPr lang="tr-TR"/>
              <a:t>JSP İşleme</a:t>
            </a:r>
            <a:br>
              <a:rPr lang="tr-TR"/>
            </a:br>
            <a:endParaRPr lang="tr-TR"/>
          </a:p>
        </p:txBody>
      </p:sp>
      <p:sp>
        <p:nvSpPr>
          <p:cNvPr id="3" name="İçerik Yer Tutucusu 2"/>
          <p:cNvSpPr>
            <a:spLocks noGrp="1"/>
          </p:cNvSpPr>
          <p:nvPr>
            <p:ph idx="1"/>
          </p:nvPr>
        </p:nvSpPr>
        <p:spPr>
          <a:xfrm>
            <a:off x="2445520" y="1332411"/>
            <a:ext cx="8915400" cy="5290458"/>
          </a:xfrm>
        </p:spPr>
        <p:txBody>
          <a:bodyPr>
            <a:normAutofit/>
          </a:bodyPr>
          <a:lstStyle/>
          <a:p>
            <a:pPr>
              <a:lnSpc>
                <a:spcPct val="150000"/>
              </a:lnSpc>
            </a:pPr>
            <a:r>
              <a:rPr lang="tr-TR" dirty="0" smtClean="0"/>
              <a:t>Genellikle</a:t>
            </a:r>
            <a:r>
              <a:rPr lang="tr-TR" dirty="0"/>
              <a:t>, JSP altyapısı bir JSP dosyası için bir sunucu uygulamasının zaten var olup olmadığını ve </a:t>
            </a:r>
            <a:r>
              <a:rPr lang="tr-TR" dirty="0" err="1"/>
              <a:t>JSP'deki</a:t>
            </a:r>
            <a:r>
              <a:rPr lang="tr-TR" dirty="0"/>
              <a:t> değişiklik tarihinin sunucu uygulamasından daha eski olup olmadığını kontrol eder. JSP, oluşturulan sunucu uygulamasından daha eskiyse, JSP kabı, </a:t>
            </a:r>
            <a:r>
              <a:rPr lang="tr-TR" dirty="0" err="1"/>
              <a:t>JSP'nin</a:t>
            </a:r>
            <a:r>
              <a:rPr lang="tr-TR" dirty="0"/>
              <a:t> değişmediğini ve oluşturulan sunucu uygulamasının hala </a:t>
            </a:r>
            <a:r>
              <a:rPr lang="tr-TR" dirty="0" err="1"/>
              <a:t>JSP'nin</a:t>
            </a:r>
            <a:r>
              <a:rPr lang="tr-TR" dirty="0"/>
              <a:t> içeriğiyle eşleştiğini varsayar. Bu, süreci diğer betik dillerinden (PHP gibi) daha verimli ve dolayısıyla daha hızlı hale getirir.</a:t>
            </a:r>
          </a:p>
          <a:p>
            <a:pPr>
              <a:lnSpc>
                <a:spcPct val="150000"/>
              </a:lnSpc>
            </a:pPr>
            <a:r>
              <a:rPr lang="tr-TR" dirty="0"/>
              <a:t>Yani, bir şekilde, bir JSP sayfası gerçekten bir Java programlama sihirbazı olmadan bir sunucu uygulaması yazmak için başka bir yoldur. Çeviri aşaması dışında, bir JSP sayfası tam olarak normal bir sunucu uygulaması gibi kullanılır.</a:t>
            </a:r>
          </a:p>
        </p:txBody>
      </p:sp>
      <p:sp>
        <p:nvSpPr>
          <p:cNvPr id="4" name="Slayt Numarası Yer Tutucusu 3"/>
          <p:cNvSpPr>
            <a:spLocks noGrp="1"/>
          </p:cNvSpPr>
          <p:nvPr>
            <p:ph type="sldNum" sz="quarter" idx="12"/>
          </p:nvPr>
        </p:nvSpPr>
        <p:spPr/>
        <p:txBody>
          <a:bodyPr/>
          <a:lstStyle/>
          <a:p>
            <a:fld id="{CDD15192-AFC3-42C9-A3F5-4AF9E3D87F81}" type="slidenum">
              <a:rPr lang="tr-TR" smtClean="0"/>
              <a:t>12</a:t>
            </a:fld>
            <a:endParaRPr lang="tr-TR"/>
          </a:p>
        </p:txBody>
      </p:sp>
    </p:spTree>
    <p:extLst>
      <p:ext uri="{BB962C8B-B14F-4D97-AF65-F5344CB8AC3E}">
        <p14:creationId xmlns:p14="http://schemas.microsoft.com/office/powerpoint/2010/main" val="4050212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34427"/>
          </a:xfrm>
        </p:spPr>
        <p:txBody>
          <a:bodyPr>
            <a:normAutofit fontScale="90000"/>
          </a:bodyPr>
          <a:lstStyle/>
          <a:p>
            <a:r>
              <a:rPr lang="tr-TR" dirty="0"/>
              <a:t>JSP - Yaşam Döngüsü</a:t>
            </a:r>
            <a:br>
              <a:rPr lang="tr-TR" dirty="0"/>
            </a:br>
            <a:endParaRPr lang="tr-TR" dirty="0"/>
          </a:p>
        </p:txBody>
      </p:sp>
      <p:sp>
        <p:nvSpPr>
          <p:cNvPr id="3" name="İçerik Yer Tutucusu 2"/>
          <p:cNvSpPr>
            <a:spLocks noGrp="1"/>
          </p:cNvSpPr>
          <p:nvPr>
            <p:ph idx="1"/>
          </p:nvPr>
        </p:nvSpPr>
        <p:spPr>
          <a:xfrm>
            <a:off x="2589212" y="1358537"/>
            <a:ext cx="8915400" cy="4552685"/>
          </a:xfrm>
        </p:spPr>
        <p:txBody>
          <a:bodyPr/>
          <a:lstStyle/>
          <a:p>
            <a:pPr>
              <a:lnSpc>
                <a:spcPct val="150000"/>
              </a:lnSpc>
            </a:pPr>
            <a:r>
              <a:rPr lang="tr-TR" dirty="0"/>
              <a:t>Bu bölümde, </a:t>
            </a:r>
            <a:r>
              <a:rPr lang="tr-TR" dirty="0" err="1"/>
              <a:t>JSP'nin</a:t>
            </a:r>
            <a:r>
              <a:rPr lang="tr-TR" dirty="0"/>
              <a:t> yaşam döngüsünü tartışacağız. </a:t>
            </a:r>
            <a:r>
              <a:rPr lang="tr-TR" dirty="0" err="1"/>
              <a:t>JSP'nin</a:t>
            </a:r>
            <a:r>
              <a:rPr lang="tr-TR" dirty="0"/>
              <a:t> düşük seviyeli işlevselliğini anlamanın anahtarı, izledikleri basit yaşam döngüsünü anlamaktır.</a:t>
            </a:r>
          </a:p>
          <a:p>
            <a:pPr>
              <a:lnSpc>
                <a:spcPct val="150000"/>
              </a:lnSpc>
            </a:pPr>
            <a:r>
              <a:rPr lang="tr-TR" dirty="0"/>
              <a:t>Bir JSP yaşam döngüsü, </a:t>
            </a:r>
            <a:r>
              <a:rPr lang="tr-TR" dirty="0" smtClean="0"/>
              <a:t>oluşturulmasından </a:t>
            </a:r>
            <a:r>
              <a:rPr lang="tr-TR" dirty="0"/>
              <a:t>yıkımına kadar olan süreç olarak tanımlanmaktadır. Bu, bir </a:t>
            </a:r>
            <a:r>
              <a:rPr lang="tr-TR" dirty="0" err="1"/>
              <a:t>JSP'yi</a:t>
            </a:r>
            <a:r>
              <a:rPr lang="tr-TR" dirty="0"/>
              <a:t> sunucu uygulamasına derlemek için gerekli olan ek bir adım ile bir sunucu uygulaması yaşam döngüsüne benzer.</a:t>
            </a:r>
          </a:p>
        </p:txBody>
      </p:sp>
      <p:sp>
        <p:nvSpPr>
          <p:cNvPr id="4" name="Slayt Numarası Yer Tutucusu 3"/>
          <p:cNvSpPr>
            <a:spLocks noGrp="1"/>
          </p:cNvSpPr>
          <p:nvPr>
            <p:ph type="sldNum" sz="quarter" idx="12"/>
          </p:nvPr>
        </p:nvSpPr>
        <p:spPr/>
        <p:txBody>
          <a:bodyPr/>
          <a:lstStyle/>
          <a:p>
            <a:fld id="{CDD15192-AFC3-42C9-A3F5-4AF9E3D87F81}" type="slidenum">
              <a:rPr lang="tr-TR" smtClean="0"/>
              <a:t>13</a:t>
            </a:fld>
            <a:endParaRPr lang="tr-TR"/>
          </a:p>
        </p:txBody>
      </p:sp>
    </p:spTree>
    <p:extLst>
      <p:ext uri="{BB962C8B-B14F-4D97-AF65-F5344CB8AC3E}">
        <p14:creationId xmlns:p14="http://schemas.microsoft.com/office/powerpoint/2010/main" val="1698469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08301"/>
          </a:xfrm>
        </p:spPr>
        <p:txBody>
          <a:bodyPr>
            <a:normAutofit fontScale="90000"/>
          </a:bodyPr>
          <a:lstStyle/>
          <a:p>
            <a:r>
              <a:rPr lang="tr-TR" dirty="0"/>
              <a:t>JSP - Yaşam Döngüsü</a:t>
            </a:r>
            <a:br>
              <a:rPr lang="tr-TR" dirty="0"/>
            </a:br>
            <a:r>
              <a:rPr lang="tr-TR" dirty="0"/>
              <a:t/>
            </a:r>
            <a:br>
              <a:rPr lang="tr-TR" dirty="0"/>
            </a:br>
            <a:endParaRPr lang="tr-TR" dirty="0"/>
          </a:p>
        </p:txBody>
      </p:sp>
      <p:sp>
        <p:nvSpPr>
          <p:cNvPr id="3" name="İçerik Yer Tutucusu 2"/>
          <p:cNvSpPr>
            <a:spLocks noGrp="1"/>
          </p:cNvSpPr>
          <p:nvPr>
            <p:ph idx="1"/>
          </p:nvPr>
        </p:nvSpPr>
        <p:spPr>
          <a:xfrm>
            <a:off x="2592925" y="1332411"/>
            <a:ext cx="8915400" cy="2090058"/>
          </a:xfrm>
        </p:spPr>
        <p:txBody>
          <a:bodyPr>
            <a:normAutofit fontScale="85000" lnSpcReduction="20000"/>
          </a:bodyPr>
          <a:lstStyle/>
          <a:p>
            <a:r>
              <a:rPr lang="tr-TR" dirty="0"/>
              <a:t>Aşağıdakiler bir JSP tarafından izlenen yollar.</a:t>
            </a:r>
          </a:p>
          <a:p>
            <a:r>
              <a:rPr lang="tr-TR" dirty="0"/>
              <a:t>Derleme</a:t>
            </a:r>
          </a:p>
          <a:p>
            <a:r>
              <a:rPr lang="tr-TR" dirty="0"/>
              <a:t>Başlatma</a:t>
            </a:r>
          </a:p>
          <a:p>
            <a:r>
              <a:rPr lang="tr-TR" dirty="0" smtClean="0"/>
              <a:t>Yürütme</a:t>
            </a:r>
            <a:endParaRPr lang="tr-TR" dirty="0"/>
          </a:p>
          <a:p>
            <a:r>
              <a:rPr lang="tr-TR" dirty="0"/>
              <a:t>Temizlemek</a:t>
            </a:r>
          </a:p>
          <a:p>
            <a:r>
              <a:rPr lang="tr-TR" dirty="0"/>
              <a:t>Bir JSP yaşam döngüsünün dört ana aşaması, </a:t>
            </a:r>
            <a:r>
              <a:rPr lang="tr-TR" dirty="0" err="1"/>
              <a:t>Servlet</a:t>
            </a:r>
            <a:r>
              <a:rPr lang="tr-TR" dirty="0"/>
              <a:t> Yaşam Döngüsüne çok benzer. Dört faz aşağıda tanımlanmıştır -</a:t>
            </a:r>
          </a:p>
          <a:p>
            <a:endParaRPr lang="tr-TR" dirty="0"/>
          </a:p>
        </p:txBody>
      </p:sp>
      <p:pic>
        <p:nvPicPr>
          <p:cNvPr id="9218" name="Picture 2" descr="JSP Yaşam Döngüs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5716" y="3358846"/>
            <a:ext cx="4938939" cy="3399926"/>
          </a:xfrm>
          <a:prstGeom prst="rect">
            <a:avLst/>
          </a:prstGeom>
          <a:noFill/>
          <a:extLst>
            <a:ext uri="{909E8E84-426E-40DD-AFC4-6F175D3DCCD1}">
              <a14:hiddenFill xmlns:a14="http://schemas.microsoft.com/office/drawing/2010/main">
                <a:solidFill>
                  <a:srgbClr val="FFFFFF"/>
                </a:solidFill>
              </a14:hiddenFill>
            </a:ext>
          </a:extLst>
        </p:spPr>
      </p:pic>
      <p:sp>
        <p:nvSpPr>
          <p:cNvPr id="4" name="Slayt Numarası Yer Tutucusu 3"/>
          <p:cNvSpPr>
            <a:spLocks noGrp="1"/>
          </p:cNvSpPr>
          <p:nvPr>
            <p:ph type="sldNum" sz="quarter" idx="12"/>
          </p:nvPr>
        </p:nvSpPr>
        <p:spPr/>
        <p:txBody>
          <a:bodyPr/>
          <a:lstStyle/>
          <a:p>
            <a:fld id="{CDD15192-AFC3-42C9-A3F5-4AF9E3D87F81}" type="slidenum">
              <a:rPr lang="tr-TR" smtClean="0"/>
              <a:t>14</a:t>
            </a:fld>
            <a:endParaRPr lang="tr-TR"/>
          </a:p>
        </p:txBody>
      </p:sp>
    </p:spTree>
    <p:extLst>
      <p:ext uri="{BB962C8B-B14F-4D97-AF65-F5344CB8AC3E}">
        <p14:creationId xmlns:p14="http://schemas.microsoft.com/office/powerpoint/2010/main" val="3332680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34427"/>
          </a:xfrm>
        </p:spPr>
        <p:txBody>
          <a:bodyPr>
            <a:normAutofit fontScale="90000"/>
          </a:bodyPr>
          <a:lstStyle/>
          <a:p>
            <a:r>
              <a:rPr lang="tr-TR" dirty="0"/>
              <a:t>JSP - Yaşam Döngüsü</a:t>
            </a:r>
            <a:br>
              <a:rPr lang="tr-TR" dirty="0"/>
            </a:br>
            <a:endParaRPr lang="tr-TR" dirty="0"/>
          </a:p>
        </p:txBody>
      </p:sp>
      <p:sp>
        <p:nvSpPr>
          <p:cNvPr id="3" name="İçerik Yer Tutucusu 2"/>
          <p:cNvSpPr>
            <a:spLocks noGrp="1"/>
          </p:cNvSpPr>
          <p:nvPr>
            <p:ph idx="1"/>
          </p:nvPr>
        </p:nvSpPr>
        <p:spPr>
          <a:xfrm>
            <a:off x="2676887" y="1358537"/>
            <a:ext cx="8915400" cy="20300055"/>
          </a:xfrm>
        </p:spPr>
        <p:txBody>
          <a:bodyPr/>
          <a:lstStyle/>
          <a:p>
            <a:r>
              <a:rPr lang="tr-TR" sz="1600" b="1" dirty="0"/>
              <a:t>JSP Derlemesi</a:t>
            </a:r>
          </a:p>
          <a:p>
            <a:r>
              <a:rPr lang="tr-TR" sz="1600" dirty="0"/>
              <a:t>Bir tarayıcı bir JSP istediğinde, JSP motoru önce sayfayı derleyip derlememesi gerektiğini kontrol eder. Sayfa hiç derlenmemişse veya JSP en son derlendiğinden beri değiştirilmişse, JSP motoru sayfayı derler.</a:t>
            </a:r>
          </a:p>
          <a:p>
            <a:r>
              <a:rPr lang="tr-TR" sz="1600" dirty="0"/>
              <a:t>Derleme işlemi üç adımdan oluşur -</a:t>
            </a:r>
          </a:p>
          <a:p>
            <a:r>
              <a:rPr lang="tr-TR" sz="1600" dirty="0" err="1"/>
              <a:t>JSP'yi</a:t>
            </a:r>
            <a:r>
              <a:rPr lang="tr-TR" sz="1600" dirty="0"/>
              <a:t> ayrıştırma.</a:t>
            </a:r>
          </a:p>
          <a:p>
            <a:r>
              <a:rPr lang="tr-TR" sz="1600" dirty="0" err="1"/>
              <a:t>JSP'yi</a:t>
            </a:r>
            <a:r>
              <a:rPr lang="tr-TR" sz="1600" dirty="0"/>
              <a:t> bir sunucu uygulamasına dönüştürme.</a:t>
            </a:r>
          </a:p>
          <a:p>
            <a:r>
              <a:rPr lang="tr-TR" sz="1600" dirty="0" err="1"/>
              <a:t>Servleti</a:t>
            </a:r>
            <a:r>
              <a:rPr lang="tr-TR" sz="1600" dirty="0"/>
              <a:t> derlemek.</a:t>
            </a:r>
          </a:p>
          <a:p>
            <a:r>
              <a:rPr lang="tr-TR" sz="1600" b="1" dirty="0"/>
              <a:t>JSP Başlatma</a:t>
            </a:r>
          </a:p>
          <a:p>
            <a:r>
              <a:rPr lang="tr-TR" sz="1600" dirty="0"/>
              <a:t>Bir </a:t>
            </a:r>
            <a:r>
              <a:rPr lang="tr-TR" sz="1600" dirty="0" err="1" smtClean="0"/>
              <a:t>container</a:t>
            </a:r>
            <a:r>
              <a:rPr lang="tr-TR" sz="1600" dirty="0" smtClean="0"/>
              <a:t> </a:t>
            </a:r>
            <a:r>
              <a:rPr lang="tr-TR" sz="1600" dirty="0"/>
              <a:t>bir JSP yüklediğinde, herhangi bir isteği yerine getirmeden önce </a:t>
            </a:r>
            <a:r>
              <a:rPr lang="tr-TR" sz="1600" b="1" dirty="0" err="1"/>
              <a:t>jspInit</a:t>
            </a:r>
            <a:r>
              <a:rPr lang="tr-TR" sz="1600" b="1" dirty="0"/>
              <a:t> ()</a:t>
            </a:r>
            <a:r>
              <a:rPr lang="tr-TR" sz="1600" dirty="0"/>
              <a:t> yöntemini çağırır . </a:t>
            </a:r>
            <a:r>
              <a:rPr lang="tr-TR" sz="1600" b="1" dirty="0" err="1"/>
              <a:t>JSP'ye</a:t>
            </a:r>
            <a:r>
              <a:rPr lang="tr-TR" sz="1600" dirty="0"/>
              <a:t> özgü başlatma işlemini yapmanız gerekirse, </a:t>
            </a:r>
            <a:r>
              <a:rPr lang="tr-TR" sz="1600" b="1" dirty="0" err="1"/>
              <a:t>jspInit</a:t>
            </a:r>
            <a:r>
              <a:rPr lang="tr-TR" sz="1600" b="1" dirty="0"/>
              <a:t> ()</a:t>
            </a:r>
            <a:r>
              <a:rPr lang="tr-TR" sz="1600" dirty="0"/>
              <a:t> yöntemini geçersiz </a:t>
            </a:r>
            <a:r>
              <a:rPr lang="tr-TR" sz="1600" b="1" dirty="0"/>
              <a:t>kılın</a:t>
            </a:r>
            <a:r>
              <a:rPr lang="tr-TR" sz="1600" dirty="0"/>
              <a:t> </a:t>
            </a:r>
            <a:r>
              <a:rPr lang="tr-TR" sz="1600" dirty="0" smtClean="0"/>
              <a:t>-</a:t>
            </a:r>
          </a:p>
          <a:p>
            <a:r>
              <a:rPr lang="tr-TR" altLang="tr-TR" sz="1600" dirty="0" smtClean="0">
                <a:solidFill>
                  <a:srgbClr val="000088"/>
                </a:solidFill>
                <a:latin typeface="Courier New" panose="02070309020205020404" pitchFamily="49" charset="0"/>
                <a:cs typeface="Courier New" panose="02070309020205020404" pitchFamily="49" charset="0"/>
              </a:rPr>
              <a:t> </a:t>
            </a:r>
            <a:r>
              <a:rPr lang="tr-TR" altLang="tr-TR" sz="1600" dirty="0" err="1" smtClean="0">
                <a:solidFill>
                  <a:srgbClr val="000088"/>
                </a:solidFill>
                <a:latin typeface="Courier New" panose="02070309020205020404" pitchFamily="49" charset="0"/>
                <a:cs typeface="Courier New" panose="02070309020205020404" pitchFamily="49" charset="0"/>
              </a:rPr>
              <a:t>public</a:t>
            </a:r>
            <a:r>
              <a:rPr lang="tr-TR" altLang="tr-TR" sz="1600" dirty="0" smtClean="0">
                <a:solidFill>
                  <a:srgbClr val="000000"/>
                </a:solidFill>
                <a:latin typeface="Courier New" panose="02070309020205020404" pitchFamily="49" charset="0"/>
                <a:cs typeface="Courier New" panose="02070309020205020404" pitchFamily="49" charset="0"/>
              </a:rPr>
              <a:t> </a:t>
            </a:r>
            <a:r>
              <a:rPr lang="tr-TR" altLang="tr-TR" sz="1600" dirty="0" err="1">
                <a:solidFill>
                  <a:srgbClr val="000088"/>
                </a:solidFill>
                <a:latin typeface="Courier New" panose="02070309020205020404" pitchFamily="49" charset="0"/>
                <a:cs typeface="Courier New" panose="02070309020205020404" pitchFamily="49" charset="0"/>
              </a:rPr>
              <a:t>void</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err="1">
                <a:solidFill>
                  <a:srgbClr val="000000"/>
                </a:solidFill>
                <a:latin typeface="Courier New" panose="02070309020205020404" pitchFamily="49" charset="0"/>
                <a:cs typeface="Courier New" panose="02070309020205020404" pitchFamily="49" charset="0"/>
              </a:rPr>
              <a:t>jspInit</a:t>
            </a:r>
            <a:r>
              <a:rPr lang="tr-TR" altLang="tr-TR" sz="1600" dirty="0" smtClean="0">
                <a:solidFill>
                  <a:srgbClr val="666600"/>
                </a:solidFill>
                <a:latin typeface="Courier New" panose="02070309020205020404" pitchFamily="49" charset="0"/>
                <a:cs typeface="Courier New" panose="02070309020205020404" pitchFamily="49" charset="0"/>
              </a:rPr>
              <a:t>(){</a:t>
            </a:r>
          </a:p>
          <a:p>
            <a:pPr marL="0" indent="0">
              <a:buNone/>
            </a:pPr>
            <a:r>
              <a:rPr lang="tr-TR" altLang="tr-TR" sz="1600" dirty="0">
                <a:solidFill>
                  <a:srgbClr val="666600"/>
                </a:solidFill>
                <a:latin typeface="Courier New" panose="02070309020205020404" pitchFamily="49" charset="0"/>
                <a:cs typeface="Courier New" panose="02070309020205020404" pitchFamily="49" charset="0"/>
              </a:rPr>
              <a:t>	</a:t>
            </a:r>
            <a:r>
              <a:rPr lang="tr-TR" altLang="tr-TR" sz="1600" dirty="0" smtClean="0">
                <a:solidFill>
                  <a:srgbClr val="000000"/>
                </a:solidFill>
                <a:latin typeface="Courier New" panose="02070309020205020404" pitchFamily="49" charset="0"/>
                <a:cs typeface="Courier New" panose="02070309020205020404" pitchFamily="49" charset="0"/>
              </a:rPr>
              <a:t> </a:t>
            </a:r>
            <a:r>
              <a:rPr lang="tr-TR" altLang="tr-TR" sz="1600" dirty="0">
                <a:solidFill>
                  <a:srgbClr val="880000"/>
                </a:solidFill>
                <a:latin typeface="Courier New" panose="02070309020205020404" pitchFamily="49" charset="0"/>
                <a:cs typeface="Courier New" panose="02070309020205020404" pitchFamily="49" charset="0"/>
              </a:rPr>
              <a:t>// </a:t>
            </a:r>
            <a:r>
              <a:rPr lang="tr-TR" altLang="tr-TR" sz="1600" dirty="0" err="1">
                <a:solidFill>
                  <a:srgbClr val="880000"/>
                </a:solidFill>
                <a:latin typeface="Courier New" panose="02070309020205020404" pitchFamily="49" charset="0"/>
                <a:cs typeface="Courier New" panose="02070309020205020404" pitchFamily="49" charset="0"/>
              </a:rPr>
              <a:t>Initialization</a:t>
            </a:r>
            <a:r>
              <a:rPr lang="tr-TR" altLang="tr-TR" sz="1600" dirty="0">
                <a:solidFill>
                  <a:srgbClr val="880000"/>
                </a:solidFill>
                <a:latin typeface="Courier New" panose="02070309020205020404" pitchFamily="49" charset="0"/>
                <a:cs typeface="Courier New" panose="02070309020205020404" pitchFamily="49" charset="0"/>
              </a:rPr>
              <a:t> </a:t>
            </a:r>
            <a:r>
              <a:rPr lang="tr-TR" altLang="tr-TR" sz="1600" dirty="0" err="1">
                <a:solidFill>
                  <a:srgbClr val="880000"/>
                </a:solidFill>
                <a:latin typeface="Courier New" panose="02070309020205020404" pitchFamily="49" charset="0"/>
                <a:cs typeface="Courier New" panose="02070309020205020404" pitchFamily="49" charset="0"/>
              </a:rPr>
              <a:t>code</a:t>
            </a:r>
            <a:r>
              <a:rPr lang="tr-TR" altLang="tr-TR" sz="1600" dirty="0">
                <a:solidFill>
                  <a:srgbClr val="880000"/>
                </a:solidFill>
                <a:latin typeface="Courier New" panose="02070309020205020404" pitchFamily="49" charset="0"/>
                <a:cs typeface="Courier New" panose="02070309020205020404" pitchFamily="49" charset="0"/>
              </a:rPr>
              <a:t>...</a:t>
            </a:r>
            <a:r>
              <a:rPr lang="tr-TR" altLang="tr-TR" sz="1600" dirty="0">
                <a:solidFill>
                  <a:srgbClr val="000000"/>
                </a:solidFill>
                <a:latin typeface="Courier New" panose="02070309020205020404" pitchFamily="49" charset="0"/>
                <a:cs typeface="Courier New" panose="02070309020205020404" pitchFamily="49" charset="0"/>
              </a:rPr>
              <a:t> </a:t>
            </a:r>
            <a:endParaRPr lang="tr-TR" altLang="tr-TR" sz="1600" dirty="0" smtClean="0">
              <a:solidFill>
                <a:srgbClr val="000000"/>
              </a:solidFill>
              <a:latin typeface="Courier New" panose="02070309020205020404" pitchFamily="49" charset="0"/>
              <a:cs typeface="Courier New" panose="02070309020205020404" pitchFamily="49" charset="0"/>
            </a:endParaRPr>
          </a:p>
          <a:p>
            <a:pPr marL="0" indent="0">
              <a:buNone/>
            </a:pP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smtClean="0">
                <a:solidFill>
                  <a:srgbClr val="666600"/>
                </a:solidFill>
                <a:latin typeface="Courier New" panose="02070309020205020404" pitchFamily="49" charset="0"/>
                <a:cs typeface="Courier New" panose="02070309020205020404" pitchFamily="49" charset="0"/>
              </a:rPr>
              <a:t>}</a:t>
            </a:r>
            <a:r>
              <a:rPr lang="tr-TR" altLang="tr-TR" sz="1600" dirty="0" smtClean="0">
                <a:solidFill>
                  <a:schemeClr val="tx1"/>
                </a:solidFill>
              </a:rPr>
              <a:t> </a:t>
            </a:r>
            <a:endParaRPr lang="tr-TR" altLang="tr-TR" sz="1600" dirty="0">
              <a:solidFill>
                <a:schemeClr val="tx1"/>
              </a:solidFill>
              <a:latin typeface="Arial" panose="020B0604020202020204" pitchFamily="34" charset="0"/>
            </a:endParaRPr>
          </a:p>
          <a:p>
            <a:endParaRPr lang="tr-TR" sz="1600" dirty="0"/>
          </a:p>
        </p:txBody>
      </p:sp>
      <p:sp>
        <p:nvSpPr>
          <p:cNvPr id="4" name="Rectangle 1"/>
          <p:cNvSpPr>
            <a:spLocks noChangeArrowheads="1"/>
          </p:cNvSpPr>
          <p:nvPr/>
        </p:nvSpPr>
        <p:spPr bwMode="auto">
          <a:xfrm>
            <a:off x="0" y="104040"/>
            <a:ext cx="184731" cy="2491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600" b="0" i="0" u="none" strike="noStrike" cap="none" normalizeH="0" baseline="0" dirty="0" smtClean="0">
              <a:ln>
                <a:noFill/>
              </a:ln>
              <a:solidFill>
                <a:schemeClr val="tx1"/>
              </a:solidFill>
              <a:effectLst/>
              <a:latin typeface="Arial" panose="020B0604020202020204" pitchFamily="34" charset="0"/>
            </a:endParaRPr>
          </a:p>
        </p:txBody>
      </p:sp>
      <p:sp>
        <p:nvSpPr>
          <p:cNvPr id="5" name="Slayt Numarası Yer Tutucusu 4"/>
          <p:cNvSpPr>
            <a:spLocks noGrp="1"/>
          </p:cNvSpPr>
          <p:nvPr>
            <p:ph type="sldNum" sz="quarter" idx="12"/>
          </p:nvPr>
        </p:nvSpPr>
        <p:spPr/>
        <p:txBody>
          <a:bodyPr/>
          <a:lstStyle/>
          <a:p>
            <a:fld id="{CDD15192-AFC3-42C9-A3F5-4AF9E3D87F81}" type="slidenum">
              <a:rPr lang="tr-TR" smtClean="0"/>
              <a:t>15</a:t>
            </a:fld>
            <a:endParaRPr lang="tr-TR"/>
          </a:p>
        </p:txBody>
      </p:sp>
    </p:spTree>
    <p:extLst>
      <p:ext uri="{BB962C8B-B14F-4D97-AF65-F5344CB8AC3E}">
        <p14:creationId xmlns:p14="http://schemas.microsoft.com/office/powerpoint/2010/main" val="2335938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34427"/>
          </a:xfrm>
        </p:spPr>
        <p:txBody>
          <a:bodyPr>
            <a:normAutofit fontScale="90000"/>
          </a:bodyPr>
          <a:lstStyle/>
          <a:p>
            <a:r>
              <a:rPr lang="tr-TR" dirty="0"/>
              <a:t>JSP - Yaşam Döngüsü</a:t>
            </a:r>
            <a:br>
              <a:rPr lang="tr-TR" dirty="0"/>
            </a:br>
            <a:endParaRPr lang="tr-TR" dirty="0"/>
          </a:p>
        </p:txBody>
      </p:sp>
      <p:sp>
        <p:nvSpPr>
          <p:cNvPr id="3" name="İçerik Yer Tutucusu 2"/>
          <p:cNvSpPr>
            <a:spLocks noGrp="1"/>
          </p:cNvSpPr>
          <p:nvPr>
            <p:ph idx="1"/>
          </p:nvPr>
        </p:nvSpPr>
        <p:spPr>
          <a:xfrm>
            <a:off x="2402567" y="1358537"/>
            <a:ext cx="8915400" cy="20300055"/>
          </a:xfrm>
        </p:spPr>
        <p:txBody>
          <a:bodyPr/>
          <a:lstStyle/>
          <a:p>
            <a:r>
              <a:rPr lang="tr-TR" sz="1600" b="1" dirty="0"/>
              <a:t>JSP Yürütme</a:t>
            </a:r>
          </a:p>
          <a:p>
            <a:r>
              <a:rPr lang="tr-TR" sz="1600" dirty="0"/>
              <a:t>JSP yaşam döngüsünün bu aşaması, JSP yok edilinceye kadar taleplerle olan tüm etkileşimleri temsil eder.</a:t>
            </a:r>
          </a:p>
          <a:p>
            <a:r>
              <a:rPr lang="tr-TR" sz="1600" dirty="0"/>
              <a:t>Bir tarayıcı bir JSP istediğinde ve sayfa yüklenip başlatıldığında, JSP motoru, </a:t>
            </a:r>
            <a:r>
              <a:rPr lang="tr-TR" sz="1600" b="1" dirty="0" err="1"/>
              <a:t>JSP'deki</a:t>
            </a:r>
            <a:r>
              <a:rPr lang="tr-TR" sz="1600" b="1" dirty="0"/>
              <a:t> _</a:t>
            </a:r>
            <a:r>
              <a:rPr lang="tr-TR" sz="1600" b="1" dirty="0" err="1"/>
              <a:t>jspService</a:t>
            </a:r>
            <a:r>
              <a:rPr lang="tr-TR" sz="1600" b="1" dirty="0"/>
              <a:t> ()</a:t>
            </a:r>
            <a:r>
              <a:rPr lang="tr-TR" sz="1600" dirty="0"/>
              <a:t> yöntemini çağırır .</a:t>
            </a:r>
          </a:p>
          <a:p>
            <a:r>
              <a:rPr lang="tr-TR" sz="1600" dirty="0"/>
              <a:t>_</a:t>
            </a:r>
            <a:r>
              <a:rPr lang="tr-TR" sz="1600" dirty="0" err="1"/>
              <a:t>JspService</a:t>
            </a:r>
            <a:r>
              <a:rPr lang="tr-TR" sz="1600" dirty="0"/>
              <a:t> () yöntemi, bir </a:t>
            </a:r>
            <a:r>
              <a:rPr lang="tr-TR" sz="1600" b="1" dirty="0" err="1"/>
              <a:t>HttpServletRequest</a:t>
            </a:r>
            <a:r>
              <a:rPr lang="tr-TR" sz="1600" dirty="0"/>
              <a:t> ve bir </a:t>
            </a:r>
            <a:r>
              <a:rPr lang="tr-TR" sz="1600" b="1" dirty="0" err="1"/>
              <a:t>HttpServletResponse</a:t>
            </a:r>
            <a:r>
              <a:rPr lang="tr-TR" sz="1600" dirty="0"/>
              <a:t> parametresini aşağıdaki gibi alır </a:t>
            </a:r>
            <a:r>
              <a:rPr lang="tr-TR" sz="1600" dirty="0" smtClean="0"/>
              <a:t>–</a:t>
            </a:r>
          </a:p>
          <a:p>
            <a:r>
              <a:rPr lang="tr-TR" altLang="tr-TR" sz="1600" dirty="0" smtClean="0">
                <a:solidFill>
                  <a:srgbClr val="000088"/>
                </a:solidFill>
                <a:latin typeface="Courier New" panose="02070309020205020404" pitchFamily="49" charset="0"/>
                <a:cs typeface="Courier New" panose="02070309020205020404" pitchFamily="49" charset="0"/>
              </a:rPr>
              <a:t> </a:t>
            </a:r>
            <a:r>
              <a:rPr lang="tr-TR" altLang="tr-TR" sz="1600" dirty="0" err="1" smtClean="0">
                <a:solidFill>
                  <a:srgbClr val="000088"/>
                </a:solidFill>
                <a:latin typeface="Courier New" panose="02070309020205020404" pitchFamily="49" charset="0"/>
                <a:cs typeface="Courier New" panose="02070309020205020404" pitchFamily="49" charset="0"/>
              </a:rPr>
              <a:t>void</a:t>
            </a:r>
            <a:r>
              <a:rPr lang="tr-TR" altLang="tr-TR" sz="1600" dirty="0" smtClean="0">
                <a:solidFill>
                  <a:srgbClr val="000000"/>
                </a:solidFill>
                <a:latin typeface="Courier New" panose="02070309020205020404" pitchFamily="49" charset="0"/>
                <a:cs typeface="Courier New" panose="02070309020205020404" pitchFamily="49" charset="0"/>
              </a:rPr>
              <a:t> </a:t>
            </a:r>
            <a:r>
              <a:rPr lang="tr-TR" altLang="tr-TR" sz="1600" dirty="0">
                <a:solidFill>
                  <a:srgbClr val="000000"/>
                </a:solidFill>
                <a:latin typeface="Courier New" panose="02070309020205020404" pitchFamily="49" charset="0"/>
                <a:cs typeface="Courier New" panose="02070309020205020404" pitchFamily="49" charset="0"/>
              </a:rPr>
              <a:t>_</a:t>
            </a:r>
            <a:r>
              <a:rPr lang="tr-TR" altLang="tr-TR" sz="1600" dirty="0" err="1">
                <a:solidFill>
                  <a:srgbClr val="000000"/>
                </a:solidFill>
                <a:latin typeface="Courier New" panose="02070309020205020404" pitchFamily="49" charset="0"/>
                <a:cs typeface="Courier New" panose="02070309020205020404" pitchFamily="49" charset="0"/>
              </a:rPr>
              <a:t>jspService</a:t>
            </a:r>
            <a:r>
              <a:rPr lang="tr-TR" altLang="tr-TR" sz="1600" dirty="0">
                <a:solidFill>
                  <a:srgbClr val="666600"/>
                </a:solidFill>
                <a:latin typeface="Courier New" panose="02070309020205020404" pitchFamily="49" charset="0"/>
                <a:cs typeface="Courier New" panose="02070309020205020404" pitchFamily="49" charset="0"/>
              </a:rPr>
              <a:t>(</a:t>
            </a:r>
            <a:r>
              <a:rPr lang="tr-TR" altLang="tr-TR" sz="1600" dirty="0" err="1">
                <a:solidFill>
                  <a:srgbClr val="660066"/>
                </a:solidFill>
                <a:latin typeface="Courier New" panose="02070309020205020404" pitchFamily="49" charset="0"/>
                <a:cs typeface="Courier New" panose="02070309020205020404" pitchFamily="49" charset="0"/>
              </a:rPr>
              <a:t>HttpServletRequest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err="1">
                <a:solidFill>
                  <a:srgbClr val="000000"/>
                </a:solidFill>
                <a:latin typeface="Courier New" panose="02070309020205020404" pitchFamily="49" charset="0"/>
                <a:cs typeface="Courier New" panose="02070309020205020404" pitchFamily="49" charset="0"/>
              </a:rPr>
              <a:t>request</a:t>
            </a:r>
            <a:r>
              <a:rPr lang="tr-TR" altLang="tr-TR" sz="1600" dirty="0">
                <a:solidFill>
                  <a:srgbClr val="666600"/>
                </a:solidFill>
                <a:latin typeface="Courier New" panose="02070309020205020404" pitchFamily="49" charset="0"/>
                <a:cs typeface="Courier New" panose="02070309020205020404" pitchFamily="49" charset="0"/>
              </a:rPr>
              <a: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err="1">
                <a:solidFill>
                  <a:srgbClr val="660066"/>
                </a:solidFill>
                <a:latin typeface="Courier New" panose="02070309020205020404" pitchFamily="49" charset="0"/>
                <a:cs typeface="Courier New" panose="02070309020205020404" pitchFamily="49" charset="0"/>
              </a:rPr>
              <a:t>HttpServletResponse</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smtClean="0">
                <a:solidFill>
                  <a:srgbClr val="000000"/>
                </a:solidFill>
                <a:latin typeface="Courier New" panose="02070309020205020404" pitchFamily="49" charset="0"/>
                <a:cs typeface="Courier New" panose="02070309020205020404" pitchFamily="49" charset="0"/>
              </a:rPr>
              <a:t>     	</a:t>
            </a:r>
            <a:r>
              <a:rPr lang="tr-TR" altLang="tr-TR" sz="1600" dirty="0" err="1" smtClean="0">
                <a:solidFill>
                  <a:srgbClr val="000000"/>
                </a:solidFill>
                <a:latin typeface="Courier New" panose="02070309020205020404" pitchFamily="49" charset="0"/>
                <a:cs typeface="Courier New" panose="02070309020205020404" pitchFamily="49" charset="0"/>
              </a:rPr>
              <a:t>response</a:t>
            </a:r>
            <a:r>
              <a:rPr lang="tr-TR" altLang="tr-TR" sz="1600" dirty="0">
                <a:solidFill>
                  <a:srgbClr val="666600"/>
                </a:solidFill>
                <a:latin typeface="Courier New" panose="02070309020205020404" pitchFamily="49" charset="0"/>
                <a:cs typeface="Courier New" panose="02070309020205020404" pitchFamily="49" charset="0"/>
              </a:rPr>
              <a: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a:solidFill>
                  <a:srgbClr val="666600"/>
                </a:solidFill>
                <a:latin typeface="Courier New" panose="02070309020205020404" pitchFamily="49" charset="0"/>
                <a:cs typeface="Courier New" panose="02070309020205020404" pitchFamily="49" charset="0"/>
              </a:rPr>
              <a:t>{</a:t>
            </a:r>
            <a:r>
              <a:rPr lang="tr-TR" altLang="tr-TR" sz="1600" dirty="0">
                <a:solidFill>
                  <a:srgbClr val="000000"/>
                </a:solidFill>
                <a:latin typeface="Courier New" panose="02070309020205020404" pitchFamily="49" charset="0"/>
                <a:cs typeface="Courier New" panose="02070309020205020404" pitchFamily="49" charset="0"/>
              </a:rPr>
              <a:t> </a:t>
            </a:r>
            <a:endParaRPr lang="tr-TR" altLang="tr-TR" sz="1600" dirty="0" smtClean="0">
              <a:solidFill>
                <a:srgbClr val="000000"/>
              </a:solidFill>
              <a:latin typeface="Courier New" panose="02070309020205020404" pitchFamily="49" charset="0"/>
              <a:cs typeface="Courier New" panose="02070309020205020404" pitchFamily="49" charset="0"/>
            </a:endParaRPr>
          </a:p>
          <a:p>
            <a:pPr marL="0" indent="0">
              <a:buNone/>
            </a:pPr>
            <a:r>
              <a:rPr lang="tr-TR" altLang="tr-TR" sz="1600" dirty="0" smtClean="0">
                <a:solidFill>
                  <a:srgbClr val="880000"/>
                </a:solidFill>
                <a:latin typeface="Courier New" panose="02070309020205020404" pitchFamily="49" charset="0"/>
                <a:cs typeface="Courier New" panose="02070309020205020404" pitchFamily="49" charset="0"/>
              </a:rPr>
              <a:t>	// </a:t>
            </a:r>
            <a:r>
              <a:rPr lang="tr-TR" altLang="tr-TR" sz="1600" dirty="0">
                <a:solidFill>
                  <a:srgbClr val="880000"/>
                </a:solidFill>
                <a:latin typeface="Courier New" panose="02070309020205020404" pitchFamily="49" charset="0"/>
                <a:cs typeface="Courier New" panose="02070309020205020404" pitchFamily="49" charset="0"/>
              </a:rPr>
              <a:t>Service </a:t>
            </a:r>
            <a:r>
              <a:rPr lang="tr-TR" altLang="tr-TR" sz="1600" dirty="0" err="1">
                <a:solidFill>
                  <a:srgbClr val="880000"/>
                </a:solidFill>
                <a:latin typeface="Courier New" panose="02070309020205020404" pitchFamily="49" charset="0"/>
                <a:cs typeface="Courier New" panose="02070309020205020404" pitchFamily="49" charset="0"/>
              </a:rPr>
              <a:t>handling</a:t>
            </a:r>
            <a:r>
              <a:rPr lang="tr-TR" altLang="tr-TR" sz="1600" dirty="0">
                <a:solidFill>
                  <a:srgbClr val="880000"/>
                </a:solidFill>
                <a:latin typeface="Courier New" panose="02070309020205020404" pitchFamily="49" charset="0"/>
                <a:cs typeface="Courier New" panose="02070309020205020404" pitchFamily="49" charset="0"/>
              </a:rPr>
              <a:t> </a:t>
            </a:r>
            <a:r>
              <a:rPr lang="tr-TR" altLang="tr-TR" sz="1600" dirty="0" err="1">
                <a:solidFill>
                  <a:srgbClr val="880000"/>
                </a:solidFill>
                <a:latin typeface="Courier New" panose="02070309020205020404" pitchFamily="49" charset="0"/>
                <a:cs typeface="Courier New" panose="02070309020205020404" pitchFamily="49" charset="0"/>
              </a:rPr>
              <a:t>code</a:t>
            </a:r>
            <a:r>
              <a:rPr lang="tr-TR" altLang="tr-TR" sz="1600" dirty="0">
                <a:solidFill>
                  <a:srgbClr val="880000"/>
                </a:solidFill>
                <a:latin typeface="Courier New" panose="02070309020205020404" pitchFamily="49" charset="0"/>
                <a:cs typeface="Courier New" panose="02070309020205020404" pitchFamily="49" charset="0"/>
              </a:rPr>
              <a:t>...</a:t>
            </a:r>
            <a:r>
              <a:rPr lang="tr-TR" altLang="tr-TR" sz="1600" dirty="0">
                <a:solidFill>
                  <a:srgbClr val="000000"/>
                </a:solidFill>
                <a:latin typeface="Courier New" panose="02070309020205020404" pitchFamily="49" charset="0"/>
                <a:cs typeface="Courier New" panose="02070309020205020404" pitchFamily="49" charset="0"/>
              </a:rPr>
              <a:t> </a:t>
            </a:r>
            <a:endParaRPr lang="tr-TR" altLang="tr-TR" sz="1600" dirty="0" smtClean="0">
              <a:solidFill>
                <a:srgbClr val="000000"/>
              </a:solidFill>
              <a:latin typeface="Courier New" panose="02070309020205020404" pitchFamily="49" charset="0"/>
              <a:cs typeface="Courier New" panose="02070309020205020404" pitchFamily="49" charset="0"/>
            </a:endParaRPr>
          </a:p>
          <a:p>
            <a:pPr marL="0" indent="0">
              <a:buNone/>
            </a:pPr>
            <a:r>
              <a:rPr lang="tr-TR" altLang="tr-TR" sz="1600" dirty="0" smtClean="0">
                <a:solidFill>
                  <a:srgbClr val="666600"/>
                </a:solidFill>
                <a:latin typeface="Courier New" panose="02070309020205020404" pitchFamily="49" charset="0"/>
                <a:cs typeface="Courier New" panose="02070309020205020404" pitchFamily="49" charset="0"/>
              </a:rPr>
              <a:t>	}</a:t>
            </a:r>
            <a:r>
              <a:rPr lang="tr-TR" altLang="tr-TR" sz="1600" dirty="0" smtClean="0">
                <a:solidFill>
                  <a:schemeClr val="tx1"/>
                </a:solidFill>
              </a:rPr>
              <a:t> </a:t>
            </a:r>
            <a:endParaRPr lang="tr-TR" altLang="tr-TR" sz="1600" dirty="0">
              <a:solidFill>
                <a:schemeClr val="tx1"/>
              </a:solidFill>
              <a:latin typeface="Arial" panose="020B0604020202020204" pitchFamily="34" charset="0"/>
            </a:endParaRPr>
          </a:p>
          <a:p>
            <a:r>
              <a:rPr lang="tr-TR" dirty="0"/>
              <a:t>Bir </a:t>
            </a:r>
            <a:r>
              <a:rPr lang="tr-TR" b="1" dirty="0" err="1"/>
              <a:t>JSP'nin</a:t>
            </a:r>
            <a:r>
              <a:rPr lang="tr-TR" b="1" dirty="0"/>
              <a:t> _</a:t>
            </a:r>
            <a:r>
              <a:rPr lang="tr-TR" b="1" dirty="0" err="1"/>
              <a:t>jspService</a:t>
            </a:r>
            <a:r>
              <a:rPr lang="tr-TR" b="1" dirty="0"/>
              <a:t> ()</a:t>
            </a:r>
            <a:r>
              <a:rPr lang="tr-TR" dirty="0"/>
              <a:t> yöntemi istek üzerine çağrılır. Bu, bu isteğin yanıtını oluşturmaktan sorumludur ve bu yöntem aynı zamanda HTTP yöntemlerinin yedi tanesinin de tümüne, yani </a:t>
            </a:r>
            <a:r>
              <a:rPr lang="tr-TR" b="1" dirty="0"/>
              <a:t>GET, POST, DELETE</a:t>
            </a:r>
            <a:r>
              <a:rPr lang="tr-TR" dirty="0"/>
              <a:t> , vb.</a:t>
            </a:r>
            <a:endParaRPr lang="tr-TR" sz="1600" dirty="0"/>
          </a:p>
        </p:txBody>
      </p:sp>
      <p:sp>
        <p:nvSpPr>
          <p:cNvPr id="4" name="Rectangle 1"/>
          <p:cNvSpPr>
            <a:spLocks noChangeArrowheads="1"/>
          </p:cNvSpPr>
          <p:nvPr/>
        </p:nvSpPr>
        <p:spPr bwMode="auto">
          <a:xfrm>
            <a:off x="0" y="104040"/>
            <a:ext cx="184731" cy="2491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104040"/>
            <a:ext cx="184731" cy="2491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600" b="0" i="0" u="none" strike="noStrike" cap="none" normalizeH="0" baseline="0" dirty="0" smtClean="0">
              <a:ln>
                <a:noFill/>
              </a:ln>
              <a:solidFill>
                <a:schemeClr val="tx1"/>
              </a:solidFill>
              <a:effectLst/>
              <a:latin typeface="Arial" panose="020B0604020202020204" pitchFamily="34" charset="0"/>
            </a:endParaRPr>
          </a:p>
        </p:txBody>
      </p:sp>
      <p:sp>
        <p:nvSpPr>
          <p:cNvPr id="6" name="Slayt Numarası Yer Tutucusu 5"/>
          <p:cNvSpPr>
            <a:spLocks noGrp="1"/>
          </p:cNvSpPr>
          <p:nvPr>
            <p:ph type="sldNum" sz="quarter" idx="12"/>
          </p:nvPr>
        </p:nvSpPr>
        <p:spPr/>
        <p:txBody>
          <a:bodyPr/>
          <a:lstStyle/>
          <a:p>
            <a:fld id="{CDD15192-AFC3-42C9-A3F5-4AF9E3D87F81}" type="slidenum">
              <a:rPr lang="tr-TR" smtClean="0"/>
              <a:t>16</a:t>
            </a:fld>
            <a:endParaRPr lang="tr-TR"/>
          </a:p>
        </p:txBody>
      </p:sp>
    </p:spTree>
    <p:extLst>
      <p:ext uri="{BB962C8B-B14F-4D97-AF65-F5344CB8AC3E}">
        <p14:creationId xmlns:p14="http://schemas.microsoft.com/office/powerpoint/2010/main" val="2177796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34427"/>
          </a:xfrm>
        </p:spPr>
        <p:txBody>
          <a:bodyPr>
            <a:normAutofit fontScale="90000"/>
          </a:bodyPr>
          <a:lstStyle/>
          <a:p>
            <a:r>
              <a:rPr lang="tr-TR" dirty="0"/>
              <a:t>JSP - Yaşam Döngüsü</a:t>
            </a:r>
            <a:br>
              <a:rPr lang="tr-TR" dirty="0"/>
            </a:br>
            <a:endParaRPr lang="tr-TR" dirty="0"/>
          </a:p>
        </p:txBody>
      </p:sp>
      <p:sp>
        <p:nvSpPr>
          <p:cNvPr id="3" name="İçerik Yer Tutucusu 2"/>
          <p:cNvSpPr>
            <a:spLocks noGrp="1"/>
          </p:cNvSpPr>
          <p:nvPr>
            <p:ph idx="1"/>
          </p:nvPr>
        </p:nvSpPr>
        <p:spPr>
          <a:xfrm>
            <a:off x="2592925" y="1632857"/>
            <a:ext cx="8915400" cy="4310743"/>
          </a:xfrm>
        </p:spPr>
        <p:txBody>
          <a:bodyPr/>
          <a:lstStyle/>
          <a:p>
            <a:r>
              <a:rPr lang="tr-TR" dirty="0"/>
              <a:t>JSP Temizleme</a:t>
            </a:r>
          </a:p>
          <a:p>
            <a:r>
              <a:rPr lang="tr-TR" dirty="0"/>
              <a:t>JSP yaşam döngüsünün imha aşaması, bir </a:t>
            </a:r>
            <a:r>
              <a:rPr lang="tr-TR" dirty="0" err="1"/>
              <a:t>JSP'nin</a:t>
            </a:r>
            <a:r>
              <a:rPr lang="tr-TR" dirty="0"/>
              <a:t> bir konteyner tarafından kullanımdan çıkarıldığı zaman temsil eder.</a:t>
            </a:r>
          </a:p>
          <a:p>
            <a:r>
              <a:rPr lang="tr-TR" b="1" dirty="0" err="1"/>
              <a:t>JspDestroy</a:t>
            </a:r>
            <a:r>
              <a:rPr lang="tr-TR" b="1" dirty="0"/>
              <a:t> ()</a:t>
            </a:r>
            <a:r>
              <a:rPr lang="tr-TR" dirty="0"/>
              <a:t> metodu </a:t>
            </a:r>
            <a:r>
              <a:rPr lang="tr-TR" dirty="0" err="1"/>
              <a:t>servlets</a:t>
            </a:r>
            <a:r>
              <a:rPr lang="tr-TR" dirty="0"/>
              <a:t> için </a:t>
            </a:r>
            <a:r>
              <a:rPr lang="tr-TR" dirty="0" err="1" smtClean="0"/>
              <a:t>yoketme</a:t>
            </a:r>
            <a:r>
              <a:rPr lang="tr-TR" dirty="0" smtClean="0"/>
              <a:t> yöntemi JSP ile eşdeğerdir. </a:t>
            </a:r>
            <a:r>
              <a:rPr lang="tr-TR" dirty="0"/>
              <a:t> </a:t>
            </a:r>
            <a:r>
              <a:rPr lang="tr-TR" dirty="0" err="1"/>
              <a:t>Veritabanı</a:t>
            </a:r>
            <a:r>
              <a:rPr lang="tr-TR" dirty="0"/>
              <a:t> bağlantılarını serbest bırakma veya açık dosyaları kapatma gibi bir temizleme yapmanız gerektiğinde </a:t>
            </a:r>
            <a:r>
              <a:rPr lang="tr-TR" dirty="0" err="1"/>
              <a:t>jspDestroy'u</a:t>
            </a:r>
            <a:r>
              <a:rPr lang="tr-TR" dirty="0"/>
              <a:t> geçersiz kılın.</a:t>
            </a:r>
          </a:p>
          <a:p>
            <a:r>
              <a:rPr lang="tr-TR" dirty="0" err="1"/>
              <a:t>JspDestroy</a:t>
            </a:r>
            <a:r>
              <a:rPr lang="tr-TR" dirty="0"/>
              <a:t> () yöntemi şu forma sahiptir </a:t>
            </a:r>
            <a:r>
              <a:rPr lang="tr-TR" dirty="0" smtClean="0"/>
              <a:t>–</a:t>
            </a:r>
          </a:p>
          <a:p>
            <a:r>
              <a:rPr lang="tr-TR" altLang="tr-TR" dirty="0" smtClean="0">
                <a:solidFill>
                  <a:srgbClr val="000088"/>
                </a:solidFill>
                <a:latin typeface="Courier New" panose="02070309020205020404" pitchFamily="49" charset="0"/>
                <a:cs typeface="Courier New" panose="02070309020205020404" pitchFamily="49" charset="0"/>
              </a:rPr>
              <a:t> </a:t>
            </a:r>
            <a:r>
              <a:rPr lang="tr-TR" altLang="tr-TR" dirty="0" err="1" smtClean="0">
                <a:solidFill>
                  <a:srgbClr val="000088"/>
                </a:solidFill>
                <a:latin typeface="Courier New" panose="02070309020205020404" pitchFamily="49" charset="0"/>
                <a:cs typeface="Courier New" panose="02070309020205020404" pitchFamily="49" charset="0"/>
              </a:rPr>
              <a:t>public</a:t>
            </a:r>
            <a:r>
              <a:rPr lang="tr-TR" altLang="tr-TR" dirty="0" smtClean="0">
                <a:solidFill>
                  <a:srgbClr val="000000"/>
                </a:solidFill>
                <a:latin typeface="Courier New" panose="02070309020205020404" pitchFamily="49" charset="0"/>
                <a:cs typeface="Courier New" panose="02070309020205020404" pitchFamily="49" charset="0"/>
              </a:rPr>
              <a:t> </a:t>
            </a:r>
            <a:r>
              <a:rPr lang="tr-TR" altLang="tr-TR" dirty="0" err="1">
                <a:solidFill>
                  <a:srgbClr val="000088"/>
                </a:solidFill>
                <a:latin typeface="Courier New" panose="02070309020205020404" pitchFamily="49" charset="0"/>
                <a:cs typeface="Courier New" panose="02070309020205020404" pitchFamily="49" charset="0"/>
              </a:rPr>
              <a:t>void</a:t>
            </a:r>
            <a:r>
              <a:rPr lang="tr-TR" altLang="tr-TR" dirty="0">
                <a:solidFill>
                  <a:srgbClr val="000000"/>
                </a:solidFill>
                <a:latin typeface="Courier New" panose="02070309020205020404" pitchFamily="49" charset="0"/>
                <a:cs typeface="Courier New" panose="02070309020205020404" pitchFamily="49" charset="0"/>
              </a:rPr>
              <a:t> </a:t>
            </a:r>
            <a:r>
              <a:rPr lang="tr-TR" altLang="tr-TR" dirty="0" err="1">
                <a:solidFill>
                  <a:srgbClr val="000000"/>
                </a:solidFill>
                <a:latin typeface="Courier New" panose="02070309020205020404" pitchFamily="49" charset="0"/>
                <a:cs typeface="Courier New" panose="02070309020205020404" pitchFamily="49" charset="0"/>
              </a:rPr>
              <a:t>jspDestroy</a:t>
            </a:r>
            <a:r>
              <a:rPr lang="tr-TR" altLang="tr-TR" dirty="0">
                <a:solidFill>
                  <a:srgbClr val="666600"/>
                </a:solidFill>
                <a:latin typeface="Courier New" panose="02070309020205020404" pitchFamily="49" charset="0"/>
                <a:cs typeface="Courier New" panose="02070309020205020404" pitchFamily="49" charset="0"/>
              </a:rPr>
              <a:t>()</a:t>
            </a:r>
            <a:r>
              <a:rPr lang="tr-TR" altLang="tr-TR" dirty="0">
                <a:solidFill>
                  <a:srgbClr val="000000"/>
                </a:solidFill>
                <a:latin typeface="Courier New" panose="02070309020205020404" pitchFamily="49" charset="0"/>
                <a:cs typeface="Courier New" panose="02070309020205020404" pitchFamily="49" charset="0"/>
              </a:rPr>
              <a:t> </a:t>
            </a:r>
            <a:r>
              <a:rPr lang="tr-TR" altLang="tr-TR" dirty="0">
                <a:solidFill>
                  <a:srgbClr val="666600"/>
                </a:solidFill>
                <a:latin typeface="Courier New" panose="02070309020205020404" pitchFamily="49" charset="0"/>
                <a:cs typeface="Courier New" panose="02070309020205020404" pitchFamily="49" charset="0"/>
              </a:rPr>
              <a:t>{</a:t>
            </a:r>
            <a:r>
              <a:rPr lang="tr-TR" altLang="tr-TR" dirty="0">
                <a:solidFill>
                  <a:srgbClr val="000000"/>
                </a:solidFill>
                <a:latin typeface="Courier New" panose="02070309020205020404" pitchFamily="49" charset="0"/>
                <a:cs typeface="Courier New" panose="02070309020205020404" pitchFamily="49" charset="0"/>
              </a:rPr>
              <a:t> </a:t>
            </a:r>
            <a:endParaRPr lang="tr-TR" altLang="tr-TR" dirty="0" smtClean="0">
              <a:solidFill>
                <a:srgbClr val="000000"/>
              </a:solidFill>
              <a:latin typeface="Courier New" panose="02070309020205020404" pitchFamily="49" charset="0"/>
              <a:cs typeface="Courier New" panose="02070309020205020404" pitchFamily="49" charset="0"/>
            </a:endParaRPr>
          </a:p>
          <a:p>
            <a:pPr marL="0" indent="0">
              <a:buNone/>
            </a:pPr>
            <a:r>
              <a:rPr lang="tr-TR" altLang="tr-TR" dirty="0" smtClean="0">
                <a:solidFill>
                  <a:srgbClr val="880000"/>
                </a:solidFill>
                <a:latin typeface="Courier New" panose="02070309020205020404" pitchFamily="49" charset="0"/>
                <a:cs typeface="Courier New" panose="02070309020205020404" pitchFamily="49" charset="0"/>
              </a:rPr>
              <a:t>	// </a:t>
            </a:r>
            <a:r>
              <a:rPr lang="tr-TR" altLang="tr-TR" dirty="0" err="1">
                <a:solidFill>
                  <a:srgbClr val="880000"/>
                </a:solidFill>
                <a:latin typeface="Courier New" panose="02070309020205020404" pitchFamily="49" charset="0"/>
                <a:cs typeface="Courier New" panose="02070309020205020404" pitchFamily="49" charset="0"/>
              </a:rPr>
              <a:t>Your</a:t>
            </a:r>
            <a:r>
              <a:rPr lang="tr-TR" altLang="tr-TR" dirty="0">
                <a:solidFill>
                  <a:srgbClr val="880000"/>
                </a:solidFill>
                <a:latin typeface="Courier New" panose="02070309020205020404" pitchFamily="49" charset="0"/>
                <a:cs typeface="Courier New" panose="02070309020205020404" pitchFamily="49" charset="0"/>
              </a:rPr>
              <a:t> </a:t>
            </a:r>
            <a:r>
              <a:rPr lang="tr-TR" altLang="tr-TR" dirty="0" err="1">
                <a:solidFill>
                  <a:srgbClr val="880000"/>
                </a:solidFill>
                <a:latin typeface="Courier New" panose="02070309020205020404" pitchFamily="49" charset="0"/>
                <a:cs typeface="Courier New" panose="02070309020205020404" pitchFamily="49" charset="0"/>
              </a:rPr>
              <a:t>cleanup</a:t>
            </a:r>
            <a:r>
              <a:rPr lang="tr-TR" altLang="tr-TR" dirty="0">
                <a:solidFill>
                  <a:srgbClr val="880000"/>
                </a:solidFill>
                <a:latin typeface="Courier New" panose="02070309020205020404" pitchFamily="49" charset="0"/>
                <a:cs typeface="Courier New" panose="02070309020205020404" pitchFamily="49" charset="0"/>
              </a:rPr>
              <a:t> </a:t>
            </a:r>
            <a:r>
              <a:rPr lang="tr-TR" altLang="tr-TR" dirty="0" err="1">
                <a:solidFill>
                  <a:srgbClr val="880000"/>
                </a:solidFill>
                <a:latin typeface="Courier New" panose="02070309020205020404" pitchFamily="49" charset="0"/>
                <a:cs typeface="Courier New" panose="02070309020205020404" pitchFamily="49" charset="0"/>
              </a:rPr>
              <a:t>code</a:t>
            </a:r>
            <a:r>
              <a:rPr lang="tr-TR" altLang="tr-TR" dirty="0">
                <a:solidFill>
                  <a:srgbClr val="880000"/>
                </a:solidFill>
                <a:latin typeface="Courier New" panose="02070309020205020404" pitchFamily="49" charset="0"/>
                <a:cs typeface="Courier New" panose="02070309020205020404" pitchFamily="49" charset="0"/>
              </a:rPr>
              <a:t> </a:t>
            </a:r>
            <a:r>
              <a:rPr lang="tr-TR" altLang="tr-TR" dirty="0" err="1">
                <a:solidFill>
                  <a:srgbClr val="880000"/>
                </a:solidFill>
                <a:latin typeface="Courier New" panose="02070309020205020404" pitchFamily="49" charset="0"/>
                <a:cs typeface="Courier New" panose="02070309020205020404" pitchFamily="49" charset="0"/>
              </a:rPr>
              <a:t>goes</a:t>
            </a:r>
            <a:r>
              <a:rPr lang="tr-TR" altLang="tr-TR" dirty="0">
                <a:solidFill>
                  <a:srgbClr val="880000"/>
                </a:solidFill>
                <a:latin typeface="Courier New" panose="02070309020205020404" pitchFamily="49" charset="0"/>
                <a:cs typeface="Courier New" panose="02070309020205020404" pitchFamily="49" charset="0"/>
              </a:rPr>
              <a:t> here.</a:t>
            </a:r>
            <a:r>
              <a:rPr lang="tr-TR" altLang="tr-TR" dirty="0">
                <a:solidFill>
                  <a:srgbClr val="000000"/>
                </a:solidFill>
                <a:latin typeface="Courier New" panose="02070309020205020404" pitchFamily="49" charset="0"/>
                <a:cs typeface="Courier New" panose="02070309020205020404" pitchFamily="49" charset="0"/>
              </a:rPr>
              <a:t> </a:t>
            </a:r>
            <a:endParaRPr lang="tr-TR" altLang="tr-TR" dirty="0" smtClean="0">
              <a:solidFill>
                <a:srgbClr val="000000"/>
              </a:solidFill>
              <a:latin typeface="Courier New" panose="02070309020205020404" pitchFamily="49" charset="0"/>
              <a:cs typeface="Courier New" panose="02070309020205020404" pitchFamily="49" charset="0"/>
            </a:endParaRPr>
          </a:p>
          <a:p>
            <a:pPr marL="0" indent="0">
              <a:buNone/>
            </a:pPr>
            <a:r>
              <a:rPr lang="tr-TR" altLang="tr-TR" dirty="0" smtClean="0">
                <a:solidFill>
                  <a:srgbClr val="666600"/>
                </a:solidFill>
                <a:latin typeface="Courier New" panose="02070309020205020404" pitchFamily="49" charset="0"/>
                <a:cs typeface="Courier New" panose="02070309020205020404" pitchFamily="49" charset="0"/>
              </a:rPr>
              <a:t>	}</a:t>
            </a:r>
            <a:r>
              <a:rPr lang="tr-TR" altLang="tr-TR" dirty="0" smtClean="0">
                <a:solidFill>
                  <a:schemeClr val="tx1"/>
                </a:solidFill>
              </a:rPr>
              <a:t> </a:t>
            </a:r>
            <a:endParaRPr lang="tr-TR" altLang="tr-TR" dirty="0">
              <a:solidFill>
                <a:schemeClr val="tx1"/>
              </a:solidFill>
              <a:latin typeface="Arial" panose="020B0604020202020204" pitchFamily="34" charset="0"/>
            </a:endParaRPr>
          </a:p>
          <a:p>
            <a:endParaRPr lang="tr-TR" dirty="0"/>
          </a:p>
          <a:p>
            <a:endParaRPr lang="tr-TR" sz="1600" dirty="0"/>
          </a:p>
        </p:txBody>
      </p:sp>
      <p:sp>
        <p:nvSpPr>
          <p:cNvPr id="4" name="Rectangle 1"/>
          <p:cNvSpPr>
            <a:spLocks noChangeArrowheads="1"/>
          </p:cNvSpPr>
          <p:nvPr/>
        </p:nvSpPr>
        <p:spPr bwMode="auto">
          <a:xfrm>
            <a:off x="0" y="104040"/>
            <a:ext cx="184731" cy="2491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104040"/>
            <a:ext cx="184731" cy="2491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104040"/>
            <a:ext cx="184731" cy="2491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600" b="0" i="0" u="none" strike="noStrike" cap="none" normalizeH="0" baseline="0" dirty="0" smtClean="0">
              <a:ln>
                <a:noFill/>
              </a:ln>
              <a:solidFill>
                <a:schemeClr val="tx1"/>
              </a:solidFill>
              <a:effectLst/>
              <a:latin typeface="Arial" panose="020B0604020202020204" pitchFamily="34" charset="0"/>
            </a:endParaRPr>
          </a:p>
        </p:txBody>
      </p:sp>
      <p:sp>
        <p:nvSpPr>
          <p:cNvPr id="7" name="Slayt Numarası Yer Tutucusu 6"/>
          <p:cNvSpPr>
            <a:spLocks noGrp="1"/>
          </p:cNvSpPr>
          <p:nvPr>
            <p:ph type="sldNum" sz="quarter" idx="12"/>
          </p:nvPr>
        </p:nvSpPr>
        <p:spPr/>
        <p:txBody>
          <a:bodyPr/>
          <a:lstStyle/>
          <a:p>
            <a:fld id="{CDD15192-AFC3-42C9-A3F5-4AF9E3D87F81}" type="slidenum">
              <a:rPr lang="tr-TR" smtClean="0"/>
              <a:t>17</a:t>
            </a:fld>
            <a:endParaRPr lang="tr-TR"/>
          </a:p>
        </p:txBody>
      </p:sp>
    </p:spTree>
    <p:extLst>
      <p:ext uri="{BB962C8B-B14F-4D97-AF65-F5344CB8AC3E}">
        <p14:creationId xmlns:p14="http://schemas.microsoft.com/office/powerpoint/2010/main" val="2327669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60553"/>
          </a:xfrm>
        </p:spPr>
        <p:txBody>
          <a:bodyPr>
            <a:normAutofit fontScale="90000"/>
          </a:bodyPr>
          <a:lstStyle/>
          <a:p>
            <a:r>
              <a:rPr lang="tr-TR" dirty="0"/>
              <a:t>JSP - Sözdizimi</a:t>
            </a:r>
            <a:br>
              <a:rPr lang="tr-TR" dirty="0"/>
            </a:br>
            <a:endParaRPr lang="tr-TR" dirty="0"/>
          </a:p>
        </p:txBody>
      </p:sp>
      <p:sp>
        <p:nvSpPr>
          <p:cNvPr id="3" name="İçerik Yer Tutucusu 2"/>
          <p:cNvSpPr>
            <a:spLocks noGrp="1"/>
          </p:cNvSpPr>
          <p:nvPr>
            <p:ph idx="1"/>
          </p:nvPr>
        </p:nvSpPr>
        <p:spPr>
          <a:xfrm>
            <a:off x="2116183" y="1384662"/>
            <a:ext cx="9388429" cy="4950823"/>
          </a:xfrm>
        </p:spPr>
        <p:txBody>
          <a:bodyPr>
            <a:normAutofit lnSpcReduction="10000"/>
          </a:bodyPr>
          <a:lstStyle/>
          <a:p>
            <a:r>
              <a:rPr lang="tr-TR" sz="1400" dirty="0"/>
              <a:t>Bu bölümde, </a:t>
            </a:r>
            <a:r>
              <a:rPr lang="tr-TR" sz="1400" dirty="0" err="1"/>
              <a:t>JSP'deki</a:t>
            </a:r>
            <a:r>
              <a:rPr lang="tr-TR" sz="1400" dirty="0"/>
              <a:t> Sözdizimini tartışacağız. </a:t>
            </a:r>
            <a:r>
              <a:rPr lang="tr-TR" sz="1400" dirty="0" err="1"/>
              <a:t>JSP'nin</a:t>
            </a:r>
            <a:r>
              <a:rPr lang="tr-TR" sz="1400" dirty="0"/>
              <a:t> geliştirilmesinde rol oynayan basit sözdiziminin (yani elemanların) temel kullanımını anlayacağız.</a:t>
            </a:r>
          </a:p>
          <a:p>
            <a:r>
              <a:rPr lang="tr-TR" sz="1400" dirty="0" err="1"/>
              <a:t>JSP'nin</a:t>
            </a:r>
            <a:r>
              <a:rPr lang="tr-TR" sz="1400" dirty="0"/>
              <a:t> Elemanları</a:t>
            </a:r>
          </a:p>
          <a:p>
            <a:r>
              <a:rPr lang="tr-TR" sz="1400" b="1" dirty="0" smtClean="0"/>
              <a:t>Komut </a:t>
            </a:r>
            <a:r>
              <a:rPr lang="tr-TR" sz="1400" b="1" dirty="0"/>
              <a:t>Dosyası</a:t>
            </a:r>
          </a:p>
          <a:p>
            <a:r>
              <a:rPr lang="tr-TR" sz="1400" dirty="0"/>
              <a:t>Bir komut dosyası, sayfa kodlama dilinde geçerli olan herhangi bir sayıda JAVA dili ifadesi, değişken veya yöntem bildirimi veya </a:t>
            </a:r>
            <a:r>
              <a:rPr lang="tr-TR" sz="1400" dirty="0" smtClean="0"/>
              <a:t>ifade </a:t>
            </a:r>
            <a:r>
              <a:rPr lang="tr-TR" sz="1400" dirty="0"/>
              <a:t>içerebilir.</a:t>
            </a:r>
          </a:p>
          <a:p>
            <a:r>
              <a:rPr lang="tr-TR" sz="1400" dirty="0" err="1"/>
              <a:t>Scriptlet'in</a:t>
            </a:r>
            <a:r>
              <a:rPr lang="tr-TR" sz="1400" dirty="0"/>
              <a:t> sözdizimi aşağıdadır </a:t>
            </a:r>
            <a:r>
              <a:rPr lang="tr-TR" sz="1400" dirty="0" smtClean="0"/>
              <a:t>–</a:t>
            </a:r>
          </a:p>
          <a:p>
            <a:pPr marL="0" indent="0">
              <a:buNone/>
            </a:pPr>
            <a:r>
              <a:rPr lang="tr-TR" altLang="tr-TR" sz="1400" dirty="0" smtClean="0">
                <a:solidFill>
                  <a:schemeClr val="tx1"/>
                </a:solidFill>
                <a:latin typeface="Courier New" panose="02070309020205020404" pitchFamily="49" charset="0"/>
                <a:cs typeface="Courier New" panose="02070309020205020404" pitchFamily="49" charset="0"/>
              </a:rPr>
              <a:t>	&lt;% </a:t>
            </a:r>
            <a:r>
              <a:rPr lang="tr-TR" altLang="tr-TR" sz="1400" dirty="0" err="1">
                <a:solidFill>
                  <a:schemeClr val="tx1"/>
                </a:solidFill>
                <a:latin typeface="Courier New" panose="02070309020205020404" pitchFamily="49" charset="0"/>
                <a:cs typeface="Courier New" panose="02070309020205020404" pitchFamily="49" charset="0"/>
              </a:rPr>
              <a:t>code</a:t>
            </a:r>
            <a:r>
              <a:rPr lang="tr-TR" altLang="tr-TR" sz="1400" dirty="0">
                <a:solidFill>
                  <a:schemeClr val="tx1"/>
                </a:solidFill>
                <a:latin typeface="Courier New" panose="02070309020205020404" pitchFamily="49" charset="0"/>
                <a:cs typeface="Courier New" panose="02070309020205020404" pitchFamily="49" charset="0"/>
              </a:rPr>
              <a:t> </a:t>
            </a:r>
            <a:r>
              <a:rPr lang="tr-TR" altLang="tr-TR" sz="1400" dirty="0" err="1">
                <a:solidFill>
                  <a:schemeClr val="tx1"/>
                </a:solidFill>
                <a:latin typeface="Courier New" panose="02070309020205020404" pitchFamily="49" charset="0"/>
                <a:cs typeface="Courier New" panose="02070309020205020404" pitchFamily="49" charset="0"/>
              </a:rPr>
              <a:t>fragment</a:t>
            </a:r>
            <a:r>
              <a:rPr lang="tr-TR" altLang="tr-TR" sz="1400" dirty="0">
                <a:solidFill>
                  <a:schemeClr val="tx1"/>
                </a:solidFill>
                <a:latin typeface="Courier New" panose="02070309020205020404" pitchFamily="49" charset="0"/>
                <a:cs typeface="Courier New" panose="02070309020205020404" pitchFamily="49" charset="0"/>
              </a:rPr>
              <a:t> %&gt;</a:t>
            </a:r>
            <a:r>
              <a:rPr lang="tr-TR" altLang="tr-TR" sz="1400" dirty="0">
                <a:solidFill>
                  <a:schemeClr val="tx1"/>
                </a:solidFill>
              </a:rPr>
              <a:t> </a:t>
            </a:r>
            <a:endParaRPr lang="tr-TR" altLang="tr-TR" sz="1400" dirty="0" smtClean="0">
              <a:solidFill>
                <a:schemeClr val="tx1"/>
              </a:solidFill>
            </a:endParaRPr>
          </a:p>
          <a:p>
            <a:r>
              <a:rPr lang="tr-TR" sz="1400" dirty="0" smtClean="0"/>
              <a:t>Yukarıdaki </a:t>
            </a:r>
            <a:r>
              <a:rPr lang="tr-TR" sz="1400" dirty="0"/>
              <a:t>sözdiziminin XML eşdeğerini aşağıdaki gibi yazabilirsiniz </a:t>
            </a:r>
            <a:r>
              <a:rPr lang="tr-TR" sz="1400" dirty="0" smtClean="0"/>
              <a:t>–</a:t>
            </a:r>
          </a:p>
          <a:p>
            <a:r>
              <a:rPr lang="tr-TR" altLang="tr-TR" sz="1400" dirty="0">
                <a:solidFill>
                  <a:schemeClr val="tx1"/>
                </a:solidFill>
                <a:latin typeface="Courier New" panose="02070309020205020404" pitchFamily="49" charset="0"/>
                <a:cs typeface="Courier New" panose="02070309020205020404" pitchFamily="49" charset="0"/>
              </a:rPr>
              <a:t>&lt;</a:t>
            </a:r>
            <a:r>
              <a:rPr lang="tr-TR" altLang="tr-TR" sz="1400" dirty="0" err="1">
                <a:solidFill>
                  <a:schemeClr val="tx1"/>
                </a:solidFill>
                <a:latin typeface="Courier New" panose="02070309020205020404" pitchFamily="49" charset="0"/>
                <a:cs typeface="Courier New" panose="02070309020205020404" pitchFamily="49" charset="0"/>
              </a:rPr>
              <a:t>jsp:scriptlet</a:t>
            </a:r>
            <a:r>
              <a:rPr lang="tr-TR" altLang="tr-TR" sz="1400" dirty="0">
                <a:solidFill>
                  <a:schemeClr val="tx1"/>
                </a:solidFill>
                <a:latin typeface="Courier New" panose="02070309020205020404" pitchFamily="49" charset="0"/>
                <a:cs typeface="Courier New" panose="02070309020205020404" pitchFamily="49" charset="0"/>
              </a:rPr>
              <a:t>&gt; </a:t>
            </a:r>
            <a:r>
              <a:rPr lang="tr-TR" altLang="tr-TR" sz="1400" dirty="0" err="1">
                <a:solidFill>
                  <a:schemeClr val="tx1"/>
                </a:solidFill>
                <a:latin typeface="Courier New" panose="02070309020205020404" pitchFamily="49" charset="0"/>
                <a:cs typeface="Courier New" panose="02070309020205020404" pitchFamily="49" charset="0"/>
              </a:rPr>
              <a:t>code</a:t>
            </a:r>
            <a:r>
              <a:rPr lang="tr-TR" altLang="tr-TR" sz="1400" dirty="0">
                <a:solidFill>
                  <a:schemeClr val="tx1"/>
                </a:solidFill>
                <a:latin typeface="Courier New" panose="02070309020205020404" pitchFamily="49" charset="0"/>
                <a:cs typeface="Courier New" panose="02070309020205020404" pitchFamily="49" charset="0"/>
              </a:rPr>
              <a:t> </a:t>
            </a:r>
            <a:r>
              <a:rPr lang="tr-TR" altLang="tr-TR" sz="1400" dirty="0" err="1">
                <a:solidFill>
                  <a:schemeClr val="tx1"/>
                </a:solidFill>
                <a:latin typeface="Courier New" panose="02070309020205020404" pitchFamily="49" charset="0"/>
                <a:cs typeface="Courier New" panose="02070309020205020404" pitchFamily="49" charset="0"/>
              </a:rPr>
              <a:t>fragment</a:t>
            </a:r>
            <a:r>
              <a:rPr lang="tr-TR" altLang="tr-TR" sz="1400" dirty="0">
                <a:solidFill>
                  <a:schemeClr val="tx1"/>
                </a:solidFill>
                <a:latin typeface="Courier New" panose="02070309020205020404" pitchFamily="49" charset="0"/>
                <a:cs typeface="Courier New" panose="02070309020205020404" pitchFamily="49" charset="0"/>
              </a:rPr>
              <a:t> &lt;/</a:t>
            </a:r>
            <a:r>
              <a:rPr lang="tr-TR" altLang="tr-TR" sz="1400" dirty="0" err="1">
                <a:solidFill>
                  <a:schemeClr val="tx1"/>
                </a:solidFill>
                <a:latin typeface="Courier New" panose="02070309020205020404" pitchFamily="49" charset="0"/>
                <a:cs typeface="Courier New" panose="02070309020205020404" pitchFamily="49" charset="0"/>
              </a:rPr>
              <a:t>jsp:scriptlet</a:t>
            </a:r>
            <a:r>
              <a:rPr lang="tr-TR" altLang="tr-TR" sz="1400" dirty="0">
                <a:solidFill>
                  <a:schemeClr val="tx1"/>
                </a:solidFill>
                <a:latin typeface="Courier New" panose="02070309020205020404" pitchFamily="49" charset="0"/>
                <a:cs typeface="Courier New" panose="02070309020205020404" pitchFamily="49" charset="0"/>
              </a:rPr>
              <a:t>&gt;</a:t>
            </a:r>
            <a:r>
              <a:rPr lang="tr-TR" altLang="tr-TR" sz="1400" dirty="0">
                <a:solidFill>
                  <a:schemeClr val="tx1"/>
                </a:solidFill>
              </a:rPr>
              <a:t> </a:t>
            </a:r>
            <a:endParaRPr lang="tr-TR" altLang="tr-TR" sz="1400" dirty="0" smtClean="0">
              <a:solidFill>
                <a:schemeClr val="tx1"/>
              </a:solidFill>
            </a:endParaRPr>
          </a:p>
          <a:p>
            <a:r>
              <a:rPr lang="tr-TR" sz="1400" dirty="0"/>
              <a:t>Yazdığınız herhangi bir metin, HTML etiketi veya JSP öğesi, komut dosyasının dışında olmalıdır. JSP için basit ve ilk örnek aşağıdadır </a:t>
            </a:r>
            <a:r>
              <a:rPr lang="tr-TR" sz="1400" dirty="0" smtClean="0"/>
              <a:t>–</a:t>
            </a:r>
          </a:p>
          <a:p>
            <a:pPr marL="0" indent="0">
              <a:buNone/>
            </a:pPr>
            <a:r>
              <a:rPr lang="tr-TR" altLang="tr-TR" sz="1400" dirty="0" smtClean="0">
                <a:solidFill>
                  <a:srgbClr val="000088"/>
                </a:solidFill>
                <a:latin typeface="Courier New" panose="02070309020205020404" pitchFamily="49" charset="0"/>
                <a:cs typeface="Courier New" panose="02070309020205020404" pitchFamily="49" charset="0"/>
              </a:rPr>
              <a:t>	&lt;</a:t>
            </a:r>
            <a:r>
              <a:rPr lang="tr-TR" altLang="tr-TR" sz="1400" dirty="0">
                <a:solidFill>
                  <a:srgbClr val="000088"/>
                </a:solidFill>
                <a:latin typeface="Courier New" panose="02070309020205020404" pitchFamily="49" charset="0"/>
                <a:cs typeface="Courier New" panose="02070309020205020404" pitchFamily="49" charset="0"/>
              </a:rPr>
              <a:t>html&gt;</a:t>
            </a:r>
            <a:r>
              <a:rPr lang="tr-TR" altLang="tr-TR" sz="1400" dirty="0">
                <a:solidFill>
                  <a:srgbClr val="000000"/>
                </a:solidFill>
                <a:latin typeface="Courier New" panose="02070309020205020404" pitchFamily="49" charset="0"/>
                <a:cs typeface="Courier New" panose="02070309020205020404" pitchFamily="49" charset="0"/>
              </a:rPr>
              <a:t> </a:t>
            </a:r>
            <a:r>
              <a:rPr lang="tr-TR" altLang="tr-TR" sz="1400" dirty="0">
                <a:solidFill>
                  <a:srgbClr val="000088"/>
                </a:solidFill>
                <a:latin typeface="Courier New" panose="02070309020205020404" pitchFamily="49" charset="0"/>
                <a:cs typeface="Courier New" panose="02070309020205020404" pitchFamily="49" charset="0"/>
              </a:rPr>
              <a:t>&lt;</a:t>
            </a:r>
            <a:r>
              <a:rPr lang="tr-TR" altLang="tr-TR" sz="1400" dirty="0" err="1">
                <a:solidFill>
                  <a:srgbClr val="000088"/>
                </a:solidFill>
                <a:latin typeface="Courier New" panose="02070309020205020404" pitchFamily="49" charset="0"/>
                <a:cs typeface="Courier New" panose="02070309020205020404" pitchFamily="49" charset="0"/>
              </a:rPr>
              <a:t>head</a:t>
            </a:r>
            <a:r>
              <a:rPr lang="tr-TR" altLang="tr-TR" sz="1400" dirty="0">
                <a:solidFill>
                  <a:srgbClr val="000088"/>
                </a:solidFill>
                <a:latin typeface="Courier New" panose="02070309020205020404" pitchFamily="49" charset="0"/>
                <a:cs typeface="Courier New" panose="02070309020205020404" pitchFamily="49" charset="0"/>
              </a:rPr>
              <a:t>&gt;&lt;</a:t>
            </a:r>
            <a:r>
              <a:rPr lang="tr-TR" altLang="tr-TR" sz="1400" dirty="0" err="1">
                <a:solidFill>
                  <a:srgbClr val="000088"/>
                </a:solidFill>
                <a:latin typeface="Courier New" panose="02070309020205020404" pitchFamily="49" charset="0"/>
                <a:cs typeface="Courier New" panose="02070309020205020404" pitchFamily="49" charset="0"/>
              </a:rPr>
              <a:t>title</a:t>
            </a:r>
            <a:r>
              <a:rPr lang="tr-TR" altLang="tr-TR" sz="1400" dirty="0">
                <a:solidFill>
                  <a:srgbClr val="000088"/>
                </a:solidFill>
                <a:latin typeface="Courier New" panose="02070309020205020404" pitchFamily="49" charset="0"/>
                <a:cs typeface="Courier New" panose="02070309020205020404" pitchFamily="49" charset="0"/>
              </a:rPr>
              <a:t>&gt;</a:t>
            </a:r>
            <a:r>
              <a:rPr lang="tr-TR" altLang="tr-TR" sz="1400" dirty="0" err="1">
                <a:solidFill>
                  <a:srgbClr val="000000"/>
                </a:solidFill>
                <a:latin typeface="Courier New" panose="02070309020205020404" pitchFamily="49" charset="0"/>
                <a:cs typeface="Courier New" panose="02070309020205020404" pitchFamily="49" charset="0"/>
              </a:rPr>
              <a:t>Hello</a:t>
            </a:r>
            <a:r>
              <a:rPr lang="tr-TR" altLang="tr-TR" sz="1400" dirty="0">
                <a:solidFill>
                  <a:srgbClr val="000000"/>
                </a:solidFill>
                <a:latin typeface="Courier New" panose="02070309020205020404" pitchFamily="49" charset="0"/>
                <a:cs typeface="Courier New" panose="02070309020205020404" pitchFamily="49" charset="0"/>
              </a:rPr>
              <a:t> World</a:t>
            </a:r>
            <a:r>
              <a:rPr lang="tr-TR" altLang="tr-TR" sz="1400" dirty="0">
                <a:solidFill>
                  <a:srgbClr val="000088"/>
                </a:solidFill>
                <a:latin typeface="Courier New" panose="02070309020205020404" pitchFamily="49" charset="0"/>
                <a:cs typeface="Courier New" panose="02070309020205020404" pitchFamily="49" charset="0"/>
              </a:rPr>
              <a:t>&lt;/</a:t>
            </a:r>
            <a:r>
              <a:rPr lang="tr-TR" altLang="tr-TR" sz="1400" dirty="0" err="1">
                <a:solidFill>
                  <a:srgbClr val="000088"/>
                </a:solidFill>
                <a:latin typeface="Courier New" panose="02070309020205020404" pitchFamily="49" charset="0"/>
                <a:cs typeface="Courier New" panose="02070309020205020404" pitchFamily="49" charset="0"/>
              </a:rPr>
              <a:t>title</a:t>
            </a:r>
            <a:r>
              <a:rPr lang="tr-TR" altLang="tr-TR" sz="1400" dirty="0">
                <a:solidFill>
                  <a:srgbClr val="000088"/>
                </a:solidFill>
                <a:latin typeface="Courier New" panose="02070309020205020404" pitchFamily="49" charset="0"/>
                <a:cs typeface="Courier New" panose="02070309020205020404" pitchFamily="49" charset="0"/>
              </a:rPr>
              <a:t>&gt;&lt;/</a:t>
            </a:r>
            <a:r>
              <a:rPr lang="tr-TR" altLang="tr-TR" sz="1400" dirty="0" err="1">
                <a:solidFill>
                  <a:srgbClr val="000088"/>
                </a:solidFill>
                <a:latin typeface="Courier New" panose="02070309020205020404" pitchFamily="49" charset="0"/>
                <a:cs typeface="Courier New" panose="02070309020205020404" pitchFamily="49" charset="0"/>
              </a:rPr>
              <a:t>head</a:t>
            </a:r>
            <a:r>
              <a:rPr lang="tr-TR" altLang="tr-TR" sz="1400" dirty="0">
                <a:solidFill>
                  <a:srgbClr val="000088"/>
                </a:solidFill>
                <a:latin typeface="Courier New" panose="02070309020205020404" pitchFamily="49" charset="0"/>
                <a:cs typeface="Courier New" panose="02070309020205020404" pitchFamily="49" charset="0"/>
              </a:rPr>
              <a:t>&gt;</a:t>
            </a:r>
            <a:r>
              <a:rPr lang="tr-TR" altLang="tr-TR" sz="1400" dirty="0">
                <a:solidFill>
                  <a:srgbClr val="000000"/>
                </a:solidFill>
                <a:latin typeface="Courier New" panose="02070309020205020404" pitchFamily="49" charset="0"/>
                <a:cs typeface="Courier New" panose="02070309020205020404" pitchFamily="49" charset="0"/>
              </a:rPr>
              <a:t> </a:t>
            </a:r>
            <a:endParaRPr lang="tr-TR" altLang="tr-TR" sz="1400" dirty="0" smtClean="0">
              <a:solidFill>
                <a:srgbClr val="000000"/>
              </a:solidFill>
              <a:latin typeface="Courier New" panose="02070309020205020404" pitchFamily="49" charset="0"/>
              <a:cs typeface="Courier New" panose="02070309020205020404" pitchFamily="49" charset="0"/>
            </a:endParaRPr>
          </a:p>
          <a:p>
            <a:pPr marL="0" indent="0">
              <a:buNone/>
            </a:pPr>
            <a:r>
              <a:rPr lang="tr-TR" altLang="tr-TR" sz="1400" dirty="0" smtClean="0">
                <a:solidFill>
                  <a:srgbClr val="000088"/>
                </a:solidFill>
                <a:latin typeface="Courier New" panose="02070309020205020404" pitchFamily="49" charset="0"/>
                <a:cs typeface="Courier New" panose="02070309020205020404" pitchFamily="49" charset="0"/>
              </a:rPr>
              <a:t>	&lt;</a:t>
            </a:r>
            <a:r>
              <a:rPr lang="tr-TR" altLang="tr-TR" sz="1400" dirty="0">
                <a:solidFill>
                  <a:srgbClr val="000088"/>
                </a:solidFill>
                <a:latin typeface="Courier New" panose="02070309020205020404" pitchFamily="49" charset="0"/>
                <a:cs typeface="Courier New" panose="02070309020205020404" pitchFamily="49" charset="0"/>
              </a:rPr>
              <a:t>body&gt;</a:t>
            </a:r>
            <a:r>
              <a:rPr lang="tr-TR" altLang="tr-TR" sz="1400" dirty="0">
                <a:solidFill>
                  <a:srgbClr val="000000"/>
                </a:solidFill>
                <a:latin typeface="Courier New" panose="02070309020205020404" pitchFamily="49" charset="0"/>
                <a:cs typeface="Courier New" panose="02070309020205020404" pitchFamily="49" charset="0"/>
              </a:rPr>
              <a:t> </a:t>
            </a:r>
            <a:r>
              <a:rPr lang="tr-TR" altLang="tr-TR" sz="1400" dirty="0" err="1">
                <a:solidFill>
                  <a:srgbClr val="000000"/>
                </a:solidFill>
                <a:latin typeface="Courier New" panose="02070309020205020404" pitchFamily="49" charset="0"/>
                <a:cs typeface="Courier New" panose="02070309020205020404" pitchFamily="49" charset="0"/>
              </a:rPr>
              <a:t>Hello</a:t>
            </a:r>
            <a:r>
              <a:rPr lang="tr-TR" altLang="tr-TR" sz="1400" dirty="0">
                <a:solidFill>
                  <a:srgbClr val="000000"/>
                </a:solidFill>
                <a:latin typeface="Courier New" panose="02070309020205020404" pitchFamily="49" charset="0"/>
                <a:cs typeface="Courier New" panose="02070309020205020404" pitchFamily="49" charset="0"/>
              </a:rPr>
              <a:t> World!</a:t>
            </a:r>
            <a:r>
              <a:rPr lang="tr-TR" altLang="tr-TR" sz="1400" dirty="0">
                <a:solidFill>
                  <a:srgbClr val="000088"/>
                </a:solidFill>
                <a:latin typeface="Courier New" panose="02070309020205020404" pitchFamily="49" charset="0"/>
                <a:cs typeface="Courier New" panose="02070309020205020404" pitchFamily="49" charset="0"/>
              </a:rPr>
              <a:t>&lt;</a:t>
            </a:r>
            <a:r>
              <a:rPr lang="tr-TR" altLang="tr-TR" sz="1400" dirty="0" err="1">
                <a:solidFill>
                  <a:srgbClr val="000088"/>
                </a:solidFill>
                <a:latin typeface="Courier New" panose="02070309020205020404" pitchFamily="49" charset="0"/>
                <a:cs typeface="Courier New" panose="02070309020205020404" pitchFamily="49" charset="0"/>
              </a:rPr>
              <a:t>br</a:t>
            </a:r>
            <a:r>
              <a:rPr lang="tr-TR" altLang="tr-TR" sz="1400" dirty="0">
                <a:solidFill>
                  <a:srgbClr val="000088"/>
                </a:solidFill>
                <a:latin typeface="Courier New" panose="02070309020205020404" pitchFamily="49" charset="0"/>
                <a:cs typeface="Courier New" panose="02070309020205020404" pitchFamily="49" charset="0"/>
              </a:rPr>
              <a:t>/&gt;</a:t>
            </a:r>
            <a:r>
              <a:rPr lang="tr-TR" altLang="tr-TR" sz="1400" dirty="0">
                <a:solidFill>
                  <a:srgbClr val="000000"/>
                </a:solidFill>
                <a:latin typeface="Courier New" panose="02070309020205020404" pitchFamily="49" charset="0"/>
                <a:cs typeface="Courier New" panose="02070309020205020404" pitchFamily="49" charset="0"/>
              </a:rPr>
              <a:t> </a:t>
            </a:r>
            <a:endParaRPr lang="tr-TR" altLang="tr-TR" sz="1400" dirty="0" smtClean="0">
              <a:solidFill>
                <a:srgbClr val="000000"/>
              </a:solidFill>
              <a:latin typeface="Courier New" panose="02070309020205020404" pitchFamily="49" charset="0"/>
              <a:cs typeface="Courier New" panose="02070309020205020404" pitchFamily="49" charset="0"/>
            </a:endParaRPr>
          </a:p>
          <a:p>
            <a:pPr marL="0" indent="0">
              <a:buNone/>
            </a:pPr>
            <a:r>
              <a:rPr lang="tr-TR" altLang="tr-TR" sz="1400" dirty="0" smtClean="0">
                <a:solidFill>
                  <a:srgbClr val="666600"/>
                </a:solidFill>
                <a:latin typeface="Courier New" panose="02070309020205020404" pitchFamily="49" charset="0"/>
                <a:cs typeface="Courier New" panose="02070309020205020404" pitchFamily="49" charset="0"/>
              </a:rPr>
              <a:t>	&lt;%</a:t>
            </a:r>
            <a:r>
              <a:rPr lang="tr-TR" altLang="tr-TR" sz="1400" dirty="0" smtClean="0">
                <a:solidFill>
                  <a:srgbClr val="000000"/>
                </a:solidFill>
                <a:latin typeface="Courier New" panose="02070309020205020404" pitchFamily="49" charset="0"/>
                <a:cs typeface="Courier New" panose="02070309020205020404" pitchFamily="49" charset="0"/>
              </a:rPr>
              <a:t> </a:t>
            </a:r>
            <a:r>
              <a:rPr lang="tr-TR" altLang="tr-TR" sz="1400" dirty="0" err="1">
                <a:solidFill>
                  <a:srgbClr val="000088"/>
                </a:solidFill>
                <a:latin typeface="Courier New" panose="02070309020205020404" pitchFamily="49" charset="0"/>
                <a:cs typeface="Courier New" panose="02070309020205020404" pitchFamily="49" charset="0"/>
              </a:rPr>
              <a:t>out</a:t>
            </a:r>
            <a:r>
              <a:rPr lang="tr-TR" altLang="tr-TR" sz="1400" dirty="0" err="1">
                <a:solidFill>
                  <a:srgbClr val="666600"/>
                </a:solidFill>
                <a:latin typeface="Courier New" panose="02070309020205020404" pitchFamily="49" charset="0"/>
                <a:cs typeface="Courier New" panose="02070309020205020404" pitchFamily="49" charset="0"/>
              </a:rPr>
              <a:t>.</a:t>
            </a:r>
            <a:r>
              <a:rPr lang="tr-TR" altLang="tr-TR" sz="1400" dirty="0" err="1">
                <a:solidFill>
                  <a:srgbClr val="000000"/>
                </a:solidFill>
                <a:latin typeface="Courier New" panose="02070309020205020404" pitchFamily="49" charset="0"/>
                <a:cs typeface="Courier New" panose="02070309020205020404" pitchFamily="49" charset="0"/>
              </a:rPr>
              <a:t>println</a:t>
            </a:r>
            <a:r>
              <a:rPr lang="tr-TR" altLang="tr-TR" sz="1400" dirty="0">
                <a:solidFill>
                  <a:srgbClr val="666600"/>
                </a:solidFill>
                <a:latin typeface="Courier New" panose="02070309020205020404" pitchFamily="49" charset="0"/>
                <a:cs typeface="Courier New" panose="02070309020205020404" pitchFamily="49" charset="0"/>
              </a:rPr>
              <a:t>(</a:t>
            </a:r>
            <a:r>
              <a:rPr lang="tr-TR" altLang="tr-TR" sz="1400" dirty="0">
                <a:solidFill>
                  <a:srgbClr val="008800"/>
                </a:solidFill>
                <a:latin typeface="Courier New" panose="02070309020205020404" pitchFamily="49" charset="0"/>
                <a:cs typeface="Courier New" panose="02070309020205020404" pitchFamily="49" charset="0"/>
              </a:rPr>
              <a:t>"</a:t>
            </a:r>
            <a:r>
              <a:rPr lang="tr-TR" altLang="tr-TR" sz="1400" dirty="0" err="1">
                <a:solidFill>
                  <a:srgbClr val="008800"/>
                </a:solidFill>
                <a:latin typeface="Courier New" panose="02070309020205020404" pitchFamily="49" charset="0"/>
                <a:cs typeface="Courier New" panose="02070309020205020404" pitchFamily="49" charset="0"/>
              </a:rPr>
              <a:t>Your</a:t>
            </a:r>
            <a:r>
              <a:rPr lang="tr-TR" altLang="tr-TR" sz="1400" dirty="0">
                <a:solidFill>
                  <a:srgbClr val="008800"/>
                </a:solidFill>
                <a:latin typeface="Courier New" panose="02070309020205020404" pitchFamily="49" charset="0"/>
                <a:cs typeface="Courier New" panose="02070309020205020404" pitchFamily="49" charset="0"/>
              </a:rPr>
              <a:t> IP </a:t>
            </a:r>
            <a:r>
              <a:rPr lang="tr-TR" altLang="tr-TR" sz="1400" dirty="0" err="1">
                <a:solidFill>
                  <a:srgbClr val="008800"/>
                </a:solidFill>
                <a:latin typeface="Courier New" panose="02070309020205020404" pitchFamily="49" charset="0"/>
                <a:cs typeface="Courier New" panose="02070309020205020404" pitchFamily="49" charset="0"/>
              </a:rPr>
              <a:t>address</a:t>
            </a:r>
            <a:r>
              <a:rPr lang="tr-TR" altLang="tr-TR" sz="1400" dirty="0">
                <a:solidFill>
                  <a:srgbClr val="008800"/>
                </a:solidFill>
                <a:latin typeface="Courier New" panose="02070309020205020404" pitchFamily="49" charset="0"/>
                <a:cs typeface="Courier New" panose="02070309020205020404" pitchFamily="49" charset="0"/>
              </a:rPr>
              <a:t> is "</a:t>
            </a:r>
            <a:r>
              <a:rPr lang="tr-TR" altLang="tr-TR" sz="1400" dirty="0">
                <a:solidFill>
                  <a:srgbClr val="000000"/>
                </a:solidFill>
                <a:latin typeface="Courier New" panose="02070309020205020404" pitchFamily="49" charset="0"/>
                <a:cs typeface="Courier New" panose="02070309020205020404" pitchFamily="49" charset="0"/>
              </a:rPr>
              <a:t> </a:t>
            </a:r>
            <a:r>
              <a:rPr lang="tr-TR" altLang="tr-TR" sz="1400" dirty="0">
                <a:solidFill>
                  <a:srgbClr val="666600"/>
                </a:solidFill>
                <a:latin typeface="Courier New" panose="02070309020205020404" pitchFamily="49" charset="0"/>
                <a:cs typeface="Courier New" panose="02070309020205020404" pitchFamily="49" charset="0"/>
              </a:rPr>
              <a:t>+</a:t>
            </a:r>
            <a:r>
              <a:rPr lang="tr-TR" altLang="tr-TR" sz="1400" dirty="0">
                <a:solidFill>
                  <a:srgbClr val="000000"/>
                </a:solidFill>
                <a:latin typeface="Courier New" panose="02070309020205020404" pitchFamily="49" charset="0"/>
                <a:cs typeface="Courier New" panose="02070309020205020404" pitchFamily="49" charset="0"/>
              </a:rPr>
              <a:t> </a:t>
            </a:r>
            <a:r>
              <a:rPr lang="tr-TR" altLang="tr-TR" sz="1400" dirty="0" err="1">
                <a:solidFill>
                  <a:srgbClr val="000000"/>
                </a:solidFill>
                <a:latin typeface="Courier New" panose="02070309020205020404" pitchFamily="49" charset="0"/>
                <a:cs typeface="Courier New" panose="02070309020205020404" pitchFamily="49" charset="0"/>
              </a:rPr>
              <a:t>request</a:t>
            </a:r>
            <a:r>
              <a:rPr lang="tr-TR" altLang="tr-TR" sz="1400" dirty="0" err="1">
                <a:solidFill>
                  <a:srgbClr val="666600"/>
                </a:solidFill>
                <a:latin typeface="Courier New" panose="02070309020205020404" pitchFamily="49" charset="0"/>
                <a:cs typeface="Courier New" panose="02070309020205020404" pitchFamily="49" charset="0"/>
              </a:rPr>
              <a:t>.</a:t>
            </a:r>
            <a:r>
              <a:rPr lang="tr-TR" altLang="tr-TR" sz="1400" dirty="0" err="1">
                <a:solidFill>
                  <a:srgbClr val="000000"/>
                </a:solidFill>
                <a:latin typeface="Courier New" panose="02070309020205020404" pitchFamily="49" charset="0"/>
                <a:cs typeface="Courier New" panose="02070309020205020404" pitchFamily="49" charset="0"/>
              </a:rPr>
              <a:t>getRemoteAddr</a:t>
            </a:r>
            <a:r>
              <a:rPr lang="tr-TR" altLang="tr-TR" sz="1400" dirty="0">
                <a:solidFill>
                  <a:srgbClr val="666600"/>
                </a:solidFill>
                <a:latin typeface="Courier New" panose="02070309020205020404" pitchFamily="49" charset="0"/>
                <a:cs typeface="Courier New" panose="02070309020205020404" pitchFamily="49" charset="0"/>
              </a:rPr>
              <a:t>());</a:t>
            </a:r>
            <a:r>
              <a:rPr lang="tr-TR" altLang="tr-TR" sz="1400" dirty="0">
                <a:solidFill>
                  <a:srgbClr val="000000"/>
                </a:solidFill>
                <a:latin typeface="Courier New" panose="02070309020205020404" pitchFamily="49" charset="0"/>
                <a:cs typeface="Courier New" panose="02070309020205020404" pitchFamily="49" charset="0"/>
              </a:rPr>
              <a:t> </a:t>
            </a:r>
            <a:r>
              <a:rPr lang="tr-TR" altLang="tr-TR" sz="1400" dirty="0" smtClean="0">
                <a:solidFill>
                  <a:srgbClr val="000000"/>
                </a:solidFill>
                <a:latin typeface="Courier New" panose="02070309020205020404" pitchFamily="49" charset="0"/>
                <a:cs typeface="Courier New" panose="02070309020205020404" pitchFamily="49" charset="0"/>
              </a:rPr>
              <a:t>%&gt;</a:t>
            </a:r>
          </a:p>
          <a:p>
            <a:pPr marL="0" indent="0">
              <a:buNone/>
            </a:pPr>
            <a:r>
              <a:rPr lang="tr-TR" altLang="tr-TR" sz="1400" dirty="0" smtClean="0">
                <a:solidFill>
                  <a:srgbClr val="000088"/>
                </a:solidFill>
                <a:latin typeface="Courier New" panose="02070309020205020404" pitchFamily="49" charset="0"/>
                <a:cs typeface="Courier New" panose="02070309020205020404" pitchFamily="49" charset="0"/>
              </a:rPr>
              <a:t>	&lt;/</a:t>
            </a:r>
            <a:r>
              <a:rPr lang="tr-TR" altLang="tr-TR" sz="1400" dirty="0">
                <a:solidFill>
                  <a:srgbClr val="000088"/>
                </a:solidFill>
                <a:latin typeface="Courier New" panose="02070309020205020404" pitchFamily="49" charset="0"/>
                <a:cs typeface="Courier New" panose="02070309020205020404" pitchFamily="49" charset="0"/>
              </a:rPr>
              <a:t>body&gt;</a:t>
            </a:r>
            <a:r>
              <a:rPr lang="tr-TR" altLang="tr-TR" sz="1400" dirty="0">
                <a:solidFill>
                  <a:srgbClr val="000000"/>
                </a:solidFill>
                <a:latin typeface="Courier New" panose="02070309020205020404" pitchFamily="49" charset="0"/>
                <a:cs typeface="Courier New" panose="02070309020205020404" pitchFamily="49" charset="0"/>
              </a:rPr>
              <a:t> </a:t>
            </a:r>
            <a:r>
              <a:rPr lang="tr-TR" altLang="tr-TR" sz="1400" dirty="0">
                <a:solidFill>
                  <a:srgbClr val="000088"/>
                </a:solidFill>
                <a:latin typeface="Courier New" panose="02070309020205020404" pitchFamily="49" charset="0"/>
                <a:cs typeface="Courier New" panose="02070309020205020404" pitchFamily="49" charset="0"/>
              </a:rPr>
              <a:t>&lt;/html&gt;</a:t>
            </a:r>
            <a:r>
              <a:rPr lang="tr-TR" altLang="tr-TR" sz="1400" dirty="0">
                <a:solidFill>
                  <a:schemeClr val="tx1"/>
                </a:solidFill>
              </a:rPr>
              <a:t> </a:t>
            </a:r>
            <a:endParaRPr lang="tr-TR" altLang="tr-TR" sz="1400" dirty="0">
              <a:solidFill>
                <a:schemeClr val="tx1"/>
              </a:solidFill>
              <a:latin typeface="Arial" panose="020B0604020202020204" pitchFamily="34" charset="0"/>
            </a:endParaRPr>
          </a:p>
          <a:p>
            <a:endParaRPr lang="tr-TR" sz="1400" dirty="0" smtClean="0"/>
          </a:p>
          <a:p>
            <a:endParaRPr lang="tr-TR" altLang="tr-TR" sz="1400" dirty="0">
              <a:solidFill>
                <a:schemeClr val="tx1"/>
              </a:solidFill>
              <a:latin typeface="Arial" panose="020B0604020202020204" pitchFamily="34" charset="0"/>
            </a:endParaRPr>
          </a:p>
          <a:p>
            <a:endParaRPr lang="tr-TR" sz="1400" dirty="0"/>
          </a:p>
        </p:txBody>
      </p:sp>
      <p:sp>
        <p:nvSpPr>
          <p:cNvPr id="4" name="Rectangle 1"/>
          <p:cNvSpPr>
            <a:spLocks noChangeArrowheads="1"/>
          </p:cNvSpPr>
          <p:nvPr/>
        </p:nvSpPr>
        <p:spPr bwMode="auto">
          <a:xfrm>
            <a:off x="0" y="90100"/>
            <a:ext cx="184731"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74711"/>
            <a:ext cx="184731" cy="3077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134817"/>
            <a:ext cx="184731" cy="1875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200" b="0" i="0" u="none" strike="noStrike" cap="none" normalizeH="0" baseline="0" dirty="0" smtClean="0">
              <a:ln>
                <a:noFill/>
              </a:ln>
              <a:solidFill>
                <a:schemeClr val="tx1"/>
              </a:solidFill>
              <a:effectLst/>
              <a:latin typeface="Arial" panose="020B0604020202020204" pitchFamily="34" charset="0"/>
            </a:endParaRPr>
          </a:p>
        </p:txBody>
      </p:sp>
      <p:sp>
        <p:nvSpPr>
          <p:cNvPr id="6" name="Slayt Numarası Yer Tutucusu 5"/>
          <p:cNvSpPr>
            <a:spLocks noGrp="1"/>
          </p:cNvSpPr>
          <p:nvPr>
            <p:ph type="sldNum" sz="quarter" idx="12"/>
          </p:nvPr>
        </p:nvSpPr>
        <p:spPr/>
        <p:txBody>
          <a:bodyPr/>
          <a:lstStyle/>
          <a:p>
            <a:fld id="{CDD15192-AFC3-42C9-A3F5-4AF9E3D87F81}" type="slidenum">
              <a:rPr lang="tr-TR" smtClean="0"/>
              <a:t>18</a:t>
            </a:fld>
            <a:endParaRPr lang="tr-TR"/>
          </a:p>
        </p:txBody>
      </p:sp>
    </p:spTree>
    <p:extLst>
      <p:ext uri="{BB962C8B-B14F-4D97-AF65-F5344CB8AC3E}">
        <p14:creationId xmlns:p14="http://schemas.microsoft.com/office/powerpoint/2010/main" val="37215339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60553"/>
          </a:xfrm>
        </p:spPr>
        <p:txBody>
          <a:bodyPr>
            <a:normAutofit fontScale="90000"/>
          </a:bodyPr>
          <a:lstStyle/>
          <a:p>
            <a:r>
              <a:rPr lang="tr-TR" dirty="0"/>
              <a:t>JSP - Sözdizimi</a:t>
            </a:r>
            <a:br>
              <a:rPr lang="tr-TR" dirty="0"/>
            </a:br>
            <a:endParaRPr lang="tr-TR" dirty="0"/>
          </a:p>
        </p:txBody>
      </p:sp>
      <p:sp>
        <p:nvSpPr>
          <p:cNvPr id="3" name="İçerik Yer Tutucusu 2"/>
          <p:cNvSpPr>
            <a:spLocks noGrp="1"/>
          </p:cNvSpPr>
          <p:nvPr>
            <p:ph idx="1"/>
          </p:nvPr>
        </p:nvSpPr>
        <p:spPr>
          <a:xfrm>
            <a:off x="2116183" y="1384662"/>
            <a:ext cx="9388429" cy="4950823"/>
          </a:xfrm>
        </p:spPr>
        <p:txBody>
          <a:bodyPr>
            <a:normAutofit/>
          </a:bodyPr>
          <a:lstStyle/>
          <a:p>
            <a:r>
              <a:rPr lang="tr-TR" sz="1600" b="1" dirty="0"/>
              <a:t>JSP Bildirimleri</a:t>
            </a:r>
          </a:p>
          <a:p>
            <a:r>
              <a:rPr lang="tr-TR" sz="1600" dirty="0"/>
              <a:t>Bildirim, daha sonra JSP dosyasında Java kodunda kullanabileceğiniz bir veya daha fazla değişken veya yöntemi bildirir. Değişkeni veya yöntemi JSP dosyasında kullanmadan önce bildirmeniz gerekir.</a:t>
            </a:r>
          </a:p>
          <a:p>
            <a:r>
              <a:rPr lang="tr-TR" sz="1600" dirty="0"/>
              <a:t>Aşağıdaki JSP </a:t>
            </a:r>
            <a:r>
              <a:rPr lang="tr-TR" sz="1600" dirty="0" err="1"/>
              <a:t>Bildirimleri'nin</a:t>
            </a:r>
            <a:r>
              <a:rPr lang="tr-TR" sz="1600" dirty="0"/>
              <a:t> sözdizimi </a:t>
            </a:r>
            <a:r>
              <a:rPr lang="tr-TR" sz="1600" dirty="0" smtClean="0"/>
              <a:t>–</a:t>
            </a:r>
          </a:p>
          <a:p>
            <a:pPr marL="0" indent="0">
              <a:buNone/>
            </a:pPr>
            <a:r>
              <a:rPr lang="tr-TR" sz="1600" dirty="0" smtClean="0">
                <a:latin typeface="Courier New" panose="02070309020205020404" pitchFamily="49" charset="0"/>
                <a:cs typeface="Courier New" panose="02070309020205020404" pitchFamily="49" charset="0"/>
              </a:rPr>
              <a:t>	&lt;%! </a:t>
            </a:r>
            <a:r>
              <a:rPr lang="tr-TR" sz="1600" dirty="0" err="1">
                <a:latin typeface="Courier New" panose="02070309020205020404" pitchFamily="49" charset="0"/>
                <a:cs typeface="Courier New" panose="02070309020205020404" pitchFamily="49" charset="0"/>
              </a:rPr>
              <a:t>declaration</a:t>
            </a:r>
            <a:r>
              <a:rPr lang="tr-TR" sz="1600" dirty="0">
                <a:latin typeface="Courier New" panose="02070309020205020404" pitchFamily="49" charset="0"/>
                <a:cs typeface="Courier New" panose="02070309020205020404" pitchFamily="49" charset="0"/>
              </a:rPr>
              <a:t>; [ </a:t>
            </a:r>
            <a:r>
              <a:rPr lang="tr-TR" sz="1600" dirty="0" err="1">
                <a:latin typeface="Courier New" panose="02070309020205020404" pitchFamily="49" charset="0"/>
                <a:cs typeface="Courier New" panose="02070309020205020404" pitchFamily="49" charset="0"/>
              </a:rPr>
              <a:t>declaration</a:t>
            </a:r>
            <a:r>
              <a:rPr lang="tr-TR" sz="1600" dirty="0">
                <a:latin typeface="Courier New" panose="02070309020205020404" pitchFamily="49" charset="0"/>
                <a:cs typeface="Courier New" panose="02070309020205020404" pitchFamily="49" charset="0"/>
              </a:rPr>
              <a:t>; ]+ ... %&gt;</a:t>
            </a:r>
          </a:p>
          <a:p>
            <a:r>
              <a:rPr lang="tr-TR" sz="1600" dirty="0"/>
              <a:t>Yukarıdaki sözdiziminin XML eşdeğerini aşağıdaki gibi yazabilirsiniz </a:t>
            </a:r>
            <a:r>
              <a:rPr lang="tr-TR" sz="1600" dirty="0" smtClean="0"/>
              <a:t>–</a:t>
            </a:r>
          </a:p>
          <a:p>
            <a:pPr marL="0" indent="0">
              <a:buNone/>
            </a:pPr>
            <a:r>
              <a:rPr lang="tr-TR" sz="1600" dirty="0" smtClean="0">
                <a:latin typeface="Courier New" panose="02070309020205020404" pitchFamily="49" charset="0"/>
                <a:cs typeface="Courier New" panose="02070309020205020404" pitchFamily="49" charset="0"/>
              </a:rPr>
              <a:t>	&lt;</a:t>
            </a:r>
            <a:r>
              <a:rPr lang="tr-TR" sz="1600" dirty="0" err="1">
                <a:latin typeface="Courier New" panose="02070309020205020404" pitchFamily="49" charset="0"/>
                <a:cs typeface="Courier New" panose="02070309020205020404" pitchFamily="49" charset="0"/>
              </a:rPr>
              <a:t>jsp:declaration</a:t>
            </a:r>
            <a:r>
              <a:rPr lang="tr-TR" sz="1600" dirty="0">
                <a:latin typeface="Courier New" panose="02070309020205020404" pitchFamily="49" charset="0"/>
                <a:cs typeface="Courier New" panose="02070309020205020404" pitchFamily="49" charset="0"/>
              </a:rPr>
              <a:t>&gt;</a:t>
            </a:r>
          </a:p>
          <a:p>
            <a:pPr marL="0" indent="0">
              <a:buNone/>
            </a:pPr>
            <a:r>
              <a:rPr lang="tr-TR" sz="1600" dirty="0">
                <a:latin typeface="Courier New" panose="02070309020205020404" pitchFamily="49" charset="0"/>
                <a:cs typeface="Courier New" panose="02070309020205020404" pitchFamily="49" charset="0"/>
              </a:rPr>
              <a:t>   </a:t>
            </a:r>
            <a:r>
              <a:rPr lang="tr-TR" sz="1600" dirty="0" smtClean="0">
                <a:latin typeface="Courier New" panose="02070309020205020404" pitchFamily="49" charset="0"/>
                <a:cs typeface="Courier New" panose="02070309020205020404" pitchFamily="49" charset="0"/>
              </a:rPr>
              <a:t>	</a:t>
            </a:r>
            <a:r>
              <a:rPr lang="tr-TR" sz="1600" dirty="0" err="1" smtClean="0">
                <a:latin typeface="Courier New" panose="02070309020205020404" pitchFamily="49" charset="0"/>
                <a:cs typeface="Courier New" panose="02070309020205020404" pitchFamily="49" charset="0"/>
              </a:rPr>
              <a:t>code</a:t>
            </a:r>
            <a:r>
              <a:rPr lang="tr-TR" sz="1600" dirty="0" smtClean="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fragment</a:t>
            </a:r>
            <a:endParaRPr lang="tr-TR" sz="1600" dirty="0">
              <a:latin typeface="Courier New" panose="02070309020205020404" pitchFamily="49" charset="0"/>
              <a:cs typeface="Courier New" panose="02070309020205020404" pitchFamily="49" charset="0"/>
            </a:endParaRPr>
          </a:p>
          <a:p>
            <a:pPr marL="0" indent="0">
              <a:buNone/>
            </a:pPr>
            <a:r>
              <a:rPr lang="tr-TR" sz="1600" dirty="0" smtClean="0">
                <a:latin typeface="Courier New" panose="02070309020205020404" pitchFamily="49" charset="0"/>
                <a:cs typeface="Courier New" panose="02070309020205020404" pitchFamily="49" charset="0"/>
              </a:rPr>
              <a:t>	&lt;/</a:t>
            </a:r>
            <a:r>
              <a:rPr lang="tr-TR" sz="1600" dirty="0" err="1">
                <a:latin typeface="Courier New" panose="02070309020205020404" pitchFamily="49" charset="0"/>
                <a:cs typeface="Courier New" panose="02070309020205020404" pitchFamily="49" charset="0"/>
              </a:rPr>
              <a:t>jsp:declaration</a:t>
            </a:r>
            <a:r>
              <a:rPr lang="tr-TR" sz="1600" dirty="0">
                <a:latin typeface="Courier New" panose="02070309020205020404" pitchFamily="49" charset="0"/>
                <a:cs typeface="Courier New" panose="02070309020205020404" pitchFamily="49" charset="0"/>
              </a:rPr>
              <a:t>&gt;</a:t>
            </a:r>
          </a:p>
          <a:p>
            <a:r>
              <a:rPr lang="tr-TR" sz="1600" dirty="0"/>
              <a:t>Aşağıdaki JSP Bildirimleri için bir örnek -</a:t>
            </a:r>
          </a:p>
          <a:p>
            <a:pPr marL="0" indent="0">
              <a:buNone/>
            </a:pPr>
            <a:r>
              <a:rPr lang="tr-TR" sz="1600" dirty="0" smtClean="0">
                <a:latin typeface="Courier New" panose="02070309020205020404" pitchFamily="49" charset="0"/>
                <a:cs typeface="Courier New" panose="02070309020205020404" pitchFamily="49" charset="0"/>
              </a:rPr>
              <a:t>	&lt;%! </a:t>
            </a:r>
            <a:r>
              <a:rPr lang="tr-TR" sz="1600" dirty="0" err="1">
                <a:latin typeface="Courier New" panose="02070309020205020404" pitchFamily="49" charset="0"/>
                <a:cs typeface="Courier New" panose="02070309020205020404" pitchFamily="49" charset="0"/>
              </a:rPr>
              <a:t>int</a:t>
            </a:r>
            <a:r>
              <a:rPr lang="tr-TR" sz="1600" dirty="0">
                <a:latin typeface="Courier New" panose="02070309020205020404" pitchFamily="49" charset="0"/>
                <a:cs typeface="Courier New" panose="02070309020205020404" pitchFamily="49" charset="0"/>
              </a:rPr>
              <a:t> i = 0; %&gt; </a:t>
            </a:r>
          </a:p>
          <a:p>
            <a:pPr marL="0" indent="0">
              <a:buNone/>
            </a:pPr>
            <a:r>
              <a:rPr lang="tr-TR" sz="1600" dirty="0" smtClean="0">
                <a:latin typeface="Courier New" panose="02070309020205020404" pitchFamily="49" charset="0"/>
                <a:cs typeface="Courier New" panose="02070309020205020404" pitchFamily="49" charset="0"/>
              </a:rPr>
              <a:t>	&lt;%! </a:t>
            </a:r>
            <a:r>
              <a:rPr lang="tr-TR" sz="1600" dirty="0" err="1">
                <a:latin typeface="Courier New" panose="02070309020205020404" pitchFamily="49" charset="0"/>
                <a:cs typeface="Courier New" panose="02070309020205020404" pitchFamily="49" charset="0"/>
              </a:rPr>
              <a:t>int</a:t>
            </a:r>
            <a:r>
              <a:rPr lang="tr-TR" sz="1600" dirty="0">
                <a:latin typeface="Courier New" panose="02070309020205020404" pitchFamily="49" charset="0"/>
                <a:cs typeface="Courier New" panose="02070309020205020404" pitchFamily="49" charset="0"/>
              </a:rPr>
              <a:t> a, b, c; %&gt; </a:t>
            </a:r>
          </a:p>
          <a:p>
            <a:pPr marL="0" indent="0">
              <a:buNone/>
            </a:pPr>
            <a:r>
              <a:rPr lang="tr-TR" sz="1600" dirty="0" smtClean="0">
                <a:latin typeface="Courier New" panose="02070309020205020404" pitchFamily="49" charset="0"/>
                <a:cs typeface="Courier New" panose="02070309020205020404" pitchFamily="49" charset="0"/>
              </a:rPr>
              <a:t>	&lt;%! </a:t>
            </a:r>
            <a:r>
              <a:rPr lang="tr-TR" sz="1600" dirty="0" err="1">
                <a:latin typeface="Courier New" panose="02070309020205020404" pitchFamily="49" charset="0"/>
                <a:cs typeface="Courier New" panose="02070309020205020404" pitchFamily="49" charset="0"/>
              </a:rPr>
              <a:t>Circle</a:t>
            </a:r>
            <a:r>
              <a:rPr lang="tr-TR" sz="1600" dirty="0">
                <a:latin typeface="Courier New" panose="02070309020205020404" pitchFamily="49" charset="0"/>
                <a:cs typeface="Courier New" panose="02070309020205020404" pitchFamily="49" charset="0"/>
              </a:rPr>
              <a:t> a = </a:t>
            </a:r>
            <a:r>
              <a:rPr lang="tr-TR" sz="1600" dirty="0" err="1">
                <a:latin typeface="Courier New" panose="02070309020205020404" pitchFamily="49" charset="0"/>
                <a:cs typeface="Courier New" panose="02070309020205020404" pitchFamily="49" charset="0"/>
              </a:rPr>
              <a:t>new</a:t>
            </a:r>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Circle</a:t>
            </a:r>
            <a:r>
              <a:rPr lang="tr-TR" sz="1600" dirty="0">
                <a:latin typeface="Courier New" panose="02070309020205020404" pitchFamily="49" charset="0"/>
                <a:cs typeface="Courier New" panose="02070309020205020404" pitchFamily="49" charset="0"/>
              </a:rPr>
              <a:t>(2.0); %&gt; </a:t>
            </a:r>
            <a:endParaRPr lang="tr-TR" sz="1600" dirty="0" smtClean="0">
              <a:latin typeface="Courier New" panose="02070309020205020404" pitchFamily="49" charset="0"/>
              <a:cs typeface="Courier New" panose="02070309020205020404" pitchFamily="49" charset="0"/>
            </a:endParaRPr>
          </a:p>
          <a:p>
            <a:endParaRPr lang="tr-TR" altLang="tr-TR" sz="1600" dirty="0">
              <a:solidFill>
                <a:schemeClr val="tx1"/>
              </a:solidFill>
              <a:latin typeface="Arial" panose="020B0604020202020204" pitchFamily="34" charset="0"/>
            </a:endParaRPr>
          </a:p>
          <a:p>
            <a:endParaRPr lang="tr-TR" sz="1600" dirty="0"/>
          </a:p>
        </p:txBody>
      </p:sp>
      <p:sp>
        <p:nvSpPr>
          <p:cNvPr id="4" name="Rectangle 1"/>
          <p:cNvSpPr>
            <a:spLocks noChangeArrowheads="1"/>
          </p:cNvSpPr>
          <p:nvPr/>
        </p:nvSpPr>
        <p:spPr bwMode="auto">
          <a:xfrm>
            <a:off x="0" y="90100"/>
            <a:ext cx="184731"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74711"/>
            <a:ext cx="184731" cy="3077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134817"/>
            <a:ext cx="184731" cy="1875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200" b="0" i="0" u="none" strike="noStrike" cap="none" normalizeH="0" baseline="0" dirty="0" smtClean="0">
              <a:ln>
                <a:noFill/>
              </a:ln>
              <a:solidFill>
                <a:schemeClr val="tx1"/>
              </a:solidFill>
              <a:effectLst/>
              <a:latin typeface="Arial" panose="020B0604020202020204" pitchFamily="34" charset="0"/>
            </a:endParaRPr>
          </a:p>
        </p:txBody>
      </p:sp>
      <p:sp>
        <p:nvSpPr>
          <p:cNvPr id="6" name="Slayt Numarası Yer Tutucusu 5"/>
          <p:cNvSpPr>
            <a:spLocks noGrp="1"/>
          </p:cNvSpPr>
          <p:nvPr>
            <p:ph type="sldNum" sz="quarter" idx="12"/>
          </p:nvPr>
        </p:nvSpPr>
        <p:spPr/>
        <p:txBody>
          <a:bodyPr/>
          <a:lstStyle/>
          <a:p>
            <a:fld id="{CDD15192-AFC3-42C9-A3F5-4AF9E3D87F81}" type="slidenum">
              <a:rPr lang="tr-TR" smtClean="0"/>
              <a:t>19</a:t>
            </a:fld>
            <a:endParaRPr lang="tr-TR"/>
          </a:p>
        </p:txBody>
      </p:sp>
    </p:spTree>
    <p:extLst>
      <p:ext uri="{BB962C8B-B14F-4D97-AF65-F5344CB8AC3E}">
        <p14:creationId xmlns:p14="http://schemas.microsoft.com/office/powerpoint/2010/main" val="2997989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851993"/>
          </a:xfrm>
        </p:spPr>
        <p:txBody>
          <a:bodyPr/>
          <a:lstStyle/>
          <a:p>
            <a:r>
              <a:rPr lang="tr-TR" dirty="0" smtClean="0"/>
              <a:t>JSP (JAVA SERVER PAGES)</a:t>
            </a:r>
            <a:endParaRPr lang="tr-TR" dirty="0"/>
          </a:p>
        </p:txBody>
      </p:sp>
      <p:sp>
        <p:nvSpPr>
          <p:cNvPr id="6" name="İçerik Yer Tutucusu 5"/>
          <p:cNvSpPr>
            <a:spLocks noGrp="1"/>
          </p:cNvSpPr>
          <p:nvPr>
            <p:ph idx="1"/>
          </p:nvPr>
        </p:nvSpPr>
        <p:spPr>
          <a:xfrm>
            <a:off x="2589212" y="1567543"/>
            <a:ext cx="8915400" cy="4767943"/>
          </a:xfrm>
        </p:spPr>
        <p:txBody>
          <a:bodyPr>
            <a:normAutofit lnSpcReduction="10000"/>
          </a:bodyPr>
          <a:lstStyle/>
          <a:p>
            <a:pPr algn="just"/>
            <a:r>
              <a:rPr lang="tr-TR" dirty="0" err="1"/>
              <a:t>JavaServer</a:t>
            </a:r>
            <a:r>
              <a:rPr lang="tr-TR" dirty="0"/>
              <a:t> </a:t>
            </a:r>
            <a:r>
              <a:rPr lang="tr-TR" dirty="0" err="1"/>
              <a:t>Pages</a:t>
            </a:r>
            <a:r>
              <a:rPr lang="tr-TR" dirty="0"/>
              <a:t> (JSP), </a:t>
            </a:r>
            <a:r>
              <a:rPr lang="tr-TR" dirty="0" smtClean="0"/>
              <a:t>Web </a:t>
            </a:r>
            <a:r>
              <a:rPr lang="tr-TR" dirty="0"/>
              <a:t>sayfaları geliştirmek için </a:t>
            </a:r>
            <a:r>
              <a:rPr lang="tr-TR" dirty="0"/>
              <a:t>dinamik içeriği destekleyen bir </a:t>
            </a:r>
            <a:r>
              <a:rPr lang="tr-TR" dirty="0"/>
              <a:t>teknolojidir. Bu, geliştiricilerin çoğu &lt;% ile başlayan ve%&gt; ile biten özel JSP etiketlerini kullanarak HTML sayfalarına </a:t>
            </a:r>
            <a:r>
              <a:rPr lang="tr-TR" dirty="0" err="1"/>
              <a:t>java</a:t>
            </a:r>
            <a:r>
              <a:rPr lang="tr-TR" dirty="0"/>
              <a:t> kodu eklemelerine yardımcı olur.</a:t>
            </a:r>
          </a:p>
          <a:p>
            <a:pPr algn="just"/>
            <a:r>
              <a:rPr lang="tr-TR" dirty="0" err="1"/>
              <a:t>JavaServer</a:t>
            </a:r>
            <a:r>
              <a:rPr lang="tr-TR" dirty="0"/>
              <a:t> </a:t>
            </a:r>
            <a:r>
              <a:rPr lang="tr-TR" dirty="0" err="1"/>
              <a:t>Pages</a:t>
            </a:r>
            <a:r>
              <a:rPr lang="tr-TR" dirty="0"/>
              <a:t> bileşeni, bir Java web uygulaması için kullanıcı arabiriminin rolünü yerine getirmek üzere tasarlanmış bir Java sunucu uygulamasıdır. Web geliştiricileri, </a:t>
            </a:r>
            <a:r>
              <a:rPr lang="tr-TR" dirty="0" err="1"/>
              <a:t>JSP'leri</a:t>
            </a:r>
            <a:r>
              <a:rPr lang="tr-TR" dirty="0"/>
              <a:t> HTML veya XHTML kodunu, XML öğelerini ve gömülü JSP işlemlerini ve komutlarını birleştiren metin dosyaları olarak yazar.</a:t>
            </a:r>
          </a:p>
          <a:p>
            <a:pPr algn="just"/>
            <a:r>
              <a:rPr lang="tr-TR" dirty="0" err="1"/>
              <a:t>JSP'yi</a:t>
            </a:r>
            <a:r>
              <a:rPr lang="tr-TR" dirty="0"/>
              <a:t> kullanarak, kullanıcılardan Web sayfası formları aracılığıyla giriş toplayabilir, bir </a:t>
            </a:r>
            <a:r>
              <a:rPr lang="tr-TR" dirty="0" err="1"/>
              <a:t>veritabanından</a:t>
            </a:r>
            <a:r>
              <a:rPr lang="tr-TR" dirty="0"/>
              <a:t> veya başka bir kaynaktan kayıtları sunabilir ve dinamik olarak Web sayfaları oluşturabilirsiniz.</a:t>
            </a:r>
          </a:p>
          <a:p>
            <a:pPr algn="just"/>
            <a:r>
              <a:rPr lang="tr-TR" dirty="0"/>
              <a:t>JSP etiketleri, bir </a:t>
            </a:r>
            <a:r>
              <a:rPr lang="tr-TR" dirty="0" err="1"/>
              <a:t>veritabanından</a:t>
            </a:r>
            <a:r>
              <a:rPr lang="tr-TR" dirty="0"/>
              <a:t> bilgi almak veya kullanıcı tercihlerini kaydetmek, </a:t>
            </a:r>
            <a:r>
              <a:rPr lang="tr-TR" dirty="0" err="1"/>
              <a:t>JavaBeans</a:t>
            </a:r>
            <a:r>
              <a:rPr lang="tr-TR" dirty="0"/>
              <a:t> bileşenlerine erişmek, sayfalar arasında kontrolü geçmek ve istekler, sayfalar arasında bilgi paylaşmak gibi çeşitli amaçlar için kullanılabilir.</a:t>
            </a:r>
          </a:p>
        </p:txBody>
      </p:sp>
      <p:sp>
        <p:nvSpPr>
          <p:cNvPr id="3" name="Slayt Numarası Yer Tutucusu 2"/>
          <p:cNvSpPr>
            <a:spLocks noGrp="1"/>
          </p:cNvSpPr>
          <p:nvPr>
            <p:ph type="sldNum" sz="quarter" idx="12"/>
          </p:nvPr>
        </p:nvSpPr>
        <p:spPr/>
        <p:txBody>
          <a:bodyPr/>
          <a:lstStyle/>
          <a:p>
            <a:fld id="{CDD15192-AFC3-42C9-A3F5-4AF9E3D87F81}" type="slidenum">
              <a:rPr lang="tr-TR" smtClean="0"/>
              <a:t>2</a:t>
            </a:fld>
            <a:endParaRPr lang="tr-TR"/>
          </a:p>
        </p:txBody>
      </p:sp>
    </p:spTree>
    <p:extLst>
      <p:ext uri="{BB962C8B-B14F-4D97-AF65-F5344CB8AC3E}">
        <p14:creationId xmlns:p14="http://schemas.microsoft.com/office/powerpoint/2010/main" val="35051920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60553"/>
          </a:xfrm>
        </p:spPr>
        <p:txBody>
          <a:bodyPr>
            <a:normAutofit fontScale="90000"/>
          </a:bodyPr>
          <a:lstStyle/>
          <a:p>
            <a:r>
              <a:rPr lang="tr-TR" dirty="0"/>
              <a:t>JSP - Sözdizimi</a:t>
            </a:r>
            <a:br>
              <a:rPr lang="tr-TR" dirty="0"/>
            </a:br>
            <a:endParaRPr lang="tr-TR" dirty="0"/>
          </a:p>
        </p:txBody>
      </p:sp>
      <p:sp>
        <p:nvSpPr>
          <p:cNvPr id="3" name="İçerik Yer Tutucusu 2"/>
          <p:cNvSpPr>
            <a:spLocks noGrp="1"/>
          </p:cNvSpPr>
          <p:nvPr>
            <p:ph idx="1"/>
          </p:nvPr>
        </p:nvSpPr>
        <p:spPr>
          <a:xfrm>
            <a:off x="2116183" y="1384662"/>
            <a:ext cx="9388429" cy="5172892"/>
          </a:xfrm>
        </p:spPr>
        <p:txBody>
          <a:bodyPr>
            <a:normAutofit fontScale="92500" lnSpcReduction="10000"/>
          </a:bodyPr>
          <a:lstStyle/>
          <a:p>
            <a:r>
              <a:rPr lang="tr-TR" sz="1600" b="1" dirty="0"/>
              <a:t>JSP İfadesi</a:t>
            </a:r>
          </a:p>
          <a:p>
            <a:r>
              <a:rPr lang="tr-TR" sz="1600" dirty="0"/>
              <a:t>Bir JSP ifadesi öğesi, değerlendirilen, bir </a:t>
            </a:r>
            <a:r>
              <a:rPr lang="tr-TR" sz="1600" dirty="0" err="1"/>
              <a:t>Dize'ye</a:t>
            </a:r>
            <a:r>
              <a:rPr lang="tr-TR" sz="1600" dirty="0"/>
              <a:t> dönüştürülen ve ifadenin JSP dosyasında göründüğü yere eklenen bir komut dosyası dili ifadesi içerir.</a:t>
            </a:r>
          </a:p>
          <a:p>
            <a:r>
              <a:rPr lang="tr-TR" sz="1600" dirty="0"/>
              <a:t>Bir ifadenin değeri bir </a:t>
            </a:r>
            <a:r>
              <a:rPr lang="tr-TR" sz="1600" dirty="0" err="1"/>
              <a:t>Dize'ye</a:t>
            </a:r>
            <a:r>
              <a:rPr lang="tr-TR" sz="1600" dirty="0"/>
              <a:t> dönüştürüldüğü için, bir JSP dosyasında HTML ile etiketlenmiş olsun veya olmasın, bir metin satırındaki bir ifadeyi kullanabilirsiniz.</a:t>
            </a:r>
          </a:p>
          <a:p>
            <a:r>
              <a:rPr lang="tr-TR" sz="1600" dirty="0"/>
              <a:t>İfade öğesi, Java Dil </a:t>
            </a:r>
            <a:r>
              <a:rPr lang="tr-TR" sz="1600" dirty="0" err="1"/>
              <a:t>Belirtimi'ne</a:t>
            </a:r>
            <a:r>
              <a:rPr lang="tr-TR" sz="1600" dirty="0"/>
              <a:t> göre geçerli olan herhangi bir ifadeyi içerebilir, ancak ifadeyi sonlandırmak için noktalı virgül kullanamazsınız.</a:t>
            </a:r>
          </a:p>
          <a:p>
            <a:r>
              <a:rPr lang="tr-TR" sz="1600" dirty="0"/>
              <a:t>JSP </a:t>
            </a:r>
            <a:r>
              <a:rPr lang="tr-TR" sz="1600" dirty="0" err="1"/>
              <a:t>İfade'nin</a:t>
            </a:r>
            <a:r>
              <a:rPr lang="tr-TR" sz="1600" dirty="0"/>
              <a:t> sözdizimi aşağıdadır -</a:t>
            </a:r>
          </a:p>
          <a:p>
            <a:pPr marL="0" indent="0">
              <a:buNone/>
            </a:pPr>
            <a:r>
              <a:rPr lang="tr-TR" altLang="tr-TR" sz="1600" dirty="0" smtClean="0">
                <a:solidFill>
                  <a:schemeClr val="tx1"/>
                </a:solidFill>
                <a:latin typeface="Arial" panose="020B0604020202020204" pitchFamily="34" charset="0"/>
              </a:rPr>
              <a:t>	</a:t>
            </a:r>
            <a:r>
              <a:rPr lang="tr-TR" altLang="tr-TR" sz="1600" dirty="0" smtClean="0">
                <a:solidFill>
                  <a:schemeClr val="tx1"/>
                </a:solidFill>
                <a:latin typeface="Courier New" panose="02070309020205020404" pitchFamily="49" charset="0"/>
                <a:cs typeface="Courier New" panose="02070309020205020404" pitchFamily="49" charset="0"/>
              </a:rPr>
              <a:t>&lt;%= </a:t>
            </a:r>
            <a:r>
              <a:rPr lang="tr-TR" altLang="tr-TR" sz="1600" dirty="0" err="1">
                <a:solidFill>
                  <a:schemeClr val="tx1"/>
                </a:solidFill>
                <a:latin typeface="Courier New" panose="02070309020205020404" pitchFamily="49" charset="0"/>
                <a:cs typeface="Courier New" panose="02070309020205020404" pitchFamily="49" charset="0"/>
              </a:rPr>
              <a:t>expression</a:t>
            </a:r>
            <a:r>
              <a:rPr lang="tr-TR" altLang="tr-TR" sz="1600" dirty="0">
                <a:solidFill>
                  <a:schemeClr val="tx1"/>
                </a:solidFill>
                <a:latin typeface="Courier New" panose="02070309020205020404" pitchFamily="49" charset="0"/>
                <a:cs typeface="Courier New" panose="02070309020205020404" pitchFamily="49" charset="0"/>
              </a:rPr>
              <a:t> %&gt;</a:t>
            </a:r>
            <a:endParaRPr lang="tr-TR" altLang="tr-TR" sz="1600" dirty="0" smtClean="0">
              <a:solidFill>
                <a:schemeClr val="tx1"/>
              </a:solidFill>
              <a:latin typeface="Courier New" panose="02070309020205020404" pitchFamily="49" charset="0"/>
              <a:cs typeface="Courier New" panose="02070309020205020404" pitchFamily="49" charset="0"/>
            </a:endParaRPr>
          </a:p>
          <a:p>
            <a:r>
              <a:rPr lang="tr-TR" sz="1600" dirty="0"/>
              <a:t>Yukarıdaki sözdiziminin XML eşdeğerini aşağıdaki gibi yazabilirsiniz </a:t>
            </a:r>
            <a:r>
              <a:rPr lang="tr-TR" sz="1600" dirty="0" smtClean="0"/>
              <a:t>–</a:t>
            </a:r>
          </a:p>
          <a:p>
            <a:pPr marL="0" indent="0">
              <a:buNone/>
            </a:pPr>
            <a:r>
              <a:rPr lang="tr-TR" altLang="tr-TR" sz="1600" dirty="0" smtClean="0">
                <a:solidFill>
                  <a:srgbClr val="000088"/>
                </a:solidFill>
                <a:latin typeface="Courier New" panose="02070309020205020404" pitchFamily="49" charset="0"/>
                <a:cs typeface="Courier New" panose="02070309020205020404" pitchFamily="49" charset="0"/>
              </a:rPr>
              <a:t>	&lt;</a:t>
            </a:r>
            <a:r>
              <a:rPr lang="tr-TR" altLang="tr-TR" sz="1600" dirty="0" err="1">
                <a:solidFill>
                  <a:srgbClr val="000088"/>
                </a:solidFill>
                <a:latin typeface="Courier New" panose="02070309020205020404" pitchFamily="49" charset="0"/>
                <a:cs typeface="Courier New" panose="02070309020205020404" pitchFamily="49" charset="0"/>
              </a:rPr>
              <a:t>jsp:expression</a:t>
            </a:r>
            <a:r>
              <a:rPr lang="tr-TR" altLang="tr-TR" sz="1600" dirty="0">
                <a:solidFill>
                  <a:srgbClr val="000088"/>
                </a:solidFill>
                <a:latin typeface="Courier New" panose="02070309020205020404" pitchFamily="49" charset="0"/>
                <a:cs typeface="Courier New" panose="02070309020205020404" pitchFamily="49" charset="0"/>
              </a:rPr>
              <a:t>&gt;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err="1">
                <a:solidFill>
                  <a:srgbClr val="000000"/>
                </a:solidFill>
                <a:latin typeface="Courier New" panose="02070309020205020404" pitchFamily="49" charset="0"/>
                <a:cs typeface="Courier New" panose="02070309020205020404" pitchFamily="49" charset="0"/>
              </a:rPr>
              <a:t>expression</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a:solidFill>
                  <a:srgbClr val="000088"/>
                </a:solidFill>
                <a:latin typeface="Courier New" panose="02070309020205020404" pitchFamily="49" charset="0"/>
                <a:cs typeface="Courier New" panose="02070309020205020404" pitchFamily="49" charset="0"/>
              </a:rPr>
              <a:t>&lt;/</a:t>
            </a:r>
            <a:r>
              <a:rPr lang="tr-TR" altLang="tr-TR" sz="1600" dirty="0" err="1">
                <a:solidFill>
                  <a:srgbClr val="000088"/>
                </a:solidFill>
                <a:latin typeface="Courier New" panose="02070309020205020404" pitchFamily="49" charset="0"/>
                <a:cs typeface="Courier New" panose="02070309020205020404" pitchFamily="49" charset="0"/>
              </a:rPr>
              <a:t>jsp:expression</a:t>
            </a:r>
            <a:r>
              <a:rPr lang="tr-TR" altLang="tr-TR" sz="1600" dirty="0">
                <a:solidFill>
                  <a:srgbClr val="000088"/>
                </a:solidFill>
                <a:latin typeface="Courier New" panose="02070309020205020404" pitchFamily="49" charset="0"/>
                <a:cs typeface="Courier New" panose="02070309020205020404" pitchFamily="49" charset="0"/>
              </a:rPr>
              <a:t>&gt;</a:t>
            </a:r>
            <a:r>
              <a:rPr lang="tr-TR" altLang="tr-TR" sz="1600" dirty="0">
                <a:solidFill>
                  <a:schemeClr val="tx1"/>
                </a:solidFill>
              </a:rPr>
              <a:t> </a:t>
            </a:r>
            <a:endParaRPr lang="tr-TR" altLang="tr-TR" sz="1600" dirty="0">
              <a:solidFill>
                <a:schemeClr val="tx1"/>
              </a:solidFill>
              <a:latin typeface="Arial" panose="020B0604020202020204" pitchFamily="34" charset="0"/>
            </a:endParaRPr>
          </a:p>
          <a:p>
            <a:r>
              <a:rPr lang="tr-TR" sz="1600" dirty="0" smtClean="0"/>
              <a:t>Aşağıdaki </a:t>
            </a:r>
            <a:r>
              <a:rPr lang="tr-TR" sz="1600" dirty="0"/>
              <a:t>örnekte bir JSP İfadesi gösterilmektedir </a:t>
            </a:r>
            <a:r>
              <a:rPr lang="tr-TR" sz="1600" dirty="0" smtClean="0"/>
              <a:t>–</a:t>
            </a:r>
            <a:r>
              <a:rPr lang="tr-TR" altLang="tr-TR" sz="1600" dirty="0" smtClean="0">
                <a:solidFill>
                  <a:srgbClr val="000088"/>
                </a:solidFill>
                <a:latin typeface="Courier New" panose="02070309020205020404" pitchFamily="49" charset="0"/>
                <a:cs typeface="Courier New" panose="02070309020205020404" pitchFamily="49" charset="0"/>
              </a:rPr>
              <a:t>    </a:t>
            </a:r>
          </a:p>
          <a:p>
            <a:pPr marL="0" lvl="0" indent="0" defTabSz="914400" eaLnBrk="0" fontAlgn="base" hangingPunct="0">
              <a:spcBef>
                <a:spcPct val="0"/>
              </a:spcBef>
              <a:spcAft>
                <a:spcPct val="0"/>
              </a:spcAft>
              <a:buClrTx/>
              <a:buNone/>
            </a:pPr>
            <a:r>
              <a:rPr lang="tr-TR" altLang="tr-TR" sz="1600" dirty="0" smtClean="0">
                <a:solidFill>
                  <a:srgbClr val="000088"/>
                </a:solidFill>
                <a:latin typeface="Courier New" panose="02070309020205020404" pitchFamily="49" charset="0"/>
                <a:cs typeface="Courier New" panose="02070309020205020404" pitchFamily="49" charset="0"/>
              </a:rPr>
              <a:t>&lt;</a:t>
            </a:r>
            <a:r>
              <a:rPr lang="tr-TR" altLang="tr-TR" sz="1600" dirty="0">
                <a:solidFill>
                  <a:srgbClr val="000088"/>
                </a:solidFill>
                <a:latin typeface="Courier New" panose="02070309020205020404" pitchFamily="49" charset="0"/>
                <a:cs typeface="Courier New" panose="02070309020205020404" pitchFamily="49" charset="0"/>
              </a:rPr>
              <a:t>html&gt;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a:solidFill>
                  <a:srgbClr val="000088"/>
                </a:solidFill>
                <a:latin typeface="Courier New" panose="02070309020205020404" pitchFamily="49" charset="0"/>
                <a:cs typeface="Courier New" panose="02070309020205020404" pitchFamily="49" charset="0"/>
              </a:rPr>
              <a:t>&lt;</a:t>
            </a:r>
            <a:r>
              <a:rPr lang="tr-TR" altLang="tr-TR" sz="1600" dirty="0" err="1">
                <a:solidFill>
                  <a:srgbClr val="000088"/>
                </a:solidFill>
                <a:latin typeface="Courier New" panose="02070309020205020404" pitchFamily="49" charset="0"/>
                <a:cs typeface="Courier New" panose="02070309020205020404" pitchFamily="49" charset="0"/>
              </a:rPr>
              <a:t>head</a:t>
            </a:r>
            <a:r>
              <a:rPr lang="tr-TR" altLang="tr-TR" sz="1600" dirty="0">
                <a:solidFill>
                  <a:srgbClr val="000088"/>
                </a:solidFill>
                <a:latin typeface="Courier New" panose="02070309020205020404" pitchFamily="49" charset="0"/>
                <a:cs typeface="Courier New" panose="02070309020205020404" pitchFamily="49" charset="0"/>
              </a:rPr>
              <a:t>&gt;&lt;</a:t>
            </a:r>
            <a:r>
              <a:rPr lang="tr-TR" altLang="tr-TR" sz="1600" dirty="0" err="1">
                <a:solidFill>
                  <a:srgbClr val="000088"/>
                </a:solidFill>
                <a:latin typeface="Courier New" panose="02070309020205020404" pitchFamily="49" charset="0"/>
                <a:cs typeface="Courier New" panose="02070309020205020404" pitchFamily="49" charset="0"/>
              </a:rPr>
              <a:t>title</a:t>
            </a:r>
            <a:r>
              <a:rPr lang="tr-TR" altLang="tr-TR" sz="1600" dirty="0">
                <a:solidFill>
                  <a:srgbClr val="000088"/>
                </a:solidFill>
                <a:latin typeface="Courier New" panose="02070309020205020404" pitchFamily="49" charset="0"/>
                <a:cs typeface="Courier New" panose="02070309020205020404" pitchFamily="49" charset="0"/>
              </a:rPr>
              <a:t>&gt;</a:t>
            </a:r>
            <a:r>
              <a:rPr lang="tr-TR" altLang="tr-TR" sz="1600" dirty="0">
                <a:solidFill>
                  <a:srgbClr val="000000"/>
                </a:solidFill>
                <a:latin typeface="Courier New" panose="02070309020205020404" pitchFamily="49" charset="0"/>
                <a:cs typeface="Courier New" panose="02070309020205020404" pitchFamily="49" charset="0"/>
              </a:rPr>
              <a:t>A </a:t>
            </a:r>
            <a:r>
              <a:rPr lang="tr-TR" altLang="tr-TR" sz="1600" dirty="0" err="1">
                <a:solidFill>
                  <a:srgbClr val="000000"/>
                </a:solidFill>
                <a:latin typeface="Courier New" panose="02070309020205020404" pitchFamily="49" charset="0"/>
                <a:cs typeface="Courier New" panose="02070309020205020404" pitchFamily="49" charset="0"/>
              </a:rPr>
              <a:t>Comment</a:t>
            </a:r>
            <a:r>
              <a:rPr lang="tr-TR" altLang="tr-TR" sz="1600" dirty="0">
                <a:solidFill>
                  <a:srgbClr val="000000"/>
                </a:solidFill>
                <a:latin typeface="Courier New" panose="02070309020205020404" pitchFamily="49" charset="0"/>
                <a:cs typeface="Courier New" panose="02070309020205020404" pitchFamily="49" charset="0"/>
              </a:rPr>
              <a:t> Test</a:t>
            </a:r>
            <a:r>
              <a:rPr lang="tr-TR" altLang="tr-TR" sz="1600" dirty="0">
                <a:solidFill>
                  <a:srgbClr val="000088"/>
                </a:solidFill>
                <a:latin typeface="Courier New" panose="02070309020205020404" pitchFamily="49" charset="0"/>
                <a:cs typeface="Courier New" panose="02070309020205020404" pitchFamily="49" charset="0"/>
              </a:rPr>
              <a:t>&lt;/</a:t>
            </a:r>
            <a:r>
              <a:rPr lang="tr-TR" altLang="tr-TR" sz="1600" dirty="0" err="1">
                <a:solidFill>
                  <a:srgbClr val="000088"/>
                </a:solidFill>
                <a:latin typeface="Courier New" panose="02070309020205020404" pitchFamily="49" charset="0"/>
                <a:cs typeface="Courier New" panose="02070309020205020404" pitchFamily="49" charset="0"/>
              </a:rPr>
              <a:t>title</a:t>
            </a:r>
            <a:r>
              <a:rPr lang="tr-TR" altLang="tr-TR" sz="1600" dirty="0">
                <a:solidFill>
                  <a:srgbClr val="000088"/>
                </a:solidFill>
                <a:latin typeface="Courier New" panose="02070309020205020404" pitchFamily="49" charset="0"/>
                <a:cs typeface="Courier New" panose="02070309020205020404" pitchFamily="49" charset="0"/>
              </a:rPr>
              <a:t>&gt;&lt;/</a:t>
            </a:r>
            <a:r>
              <a:rPr lang="tr-TR" altLang="tr-TR" sz="1600" dirty="0" err="1">
                <a:solidFill>
                  <a:srgbClr val="000088"/>
                </a:solidFill>
                <a:latin typeface="Courier New" panose="02070309020205020404" pitchFamily="49" charset="0"/>
                <a:cs typeface="Courier New" panose="02070309020205020404" pitchFamily="49" charset="0"/>
              </a:rPr>
              <a:t>head</a:t>
            </a:r>
            <a:r>
              <a:rPr lang="tr-TR" altLang="tr-TR" sz="1600" dirty="0" smtClean="0">
                <a:solidFill>
                  <a:srgbClr val="000088"/>
                </a:solidFill>
                <a:latin typeface="Courier New" panose="02070309020205020404" pitchFamily="49" charset="0"/>
                <a:cs typeface="Courier New" panose="02070309020205020404" pitchFamily="49" charset="0"/>
              </a:rPr>
              <a:t>&gt;</a:t>
            </a:r>
          </a:p>
          <a:p>
            <a:pPr marL="0" lvl="0" indent="0" defTabSz="914400" eaLnBrk="0" fontAlgn="base" hangingPunct="0">
              <a:spcBef>
                <a:spcPct val="0"/>
              </a:spcBef>
              <a:spcAft>
                <a:spcPct val="0"/>
              </a:spcAft>
              <a:buClrTx/>
              <a:buNone/>
            </a:pPr>
            <a:r>
              <a:rPr lang="tr-TR" altLang="tr-TR" sz="1600" dirty="0" smtClean="0">
                <a:solidFill>
                  <a:srgbClr val="000000"/>
                </a:solidFill>
                <a:latin typeface="Courier New" panose="02070309020205020404" pitchFamily="49" charset="0"/>
                <a:cs typeface="Courier New" panose="02070309020205020404" pitchFamily="49" charset="0"/>
              </a:rPr>
              <a:t>    </a:t>
            </a:r>
            <a:r>
              <a:rPr lang="tr-TR" altLang="tr-TR" sz="1600" dirty="0">
                <a:solidFill>
                  <a:srgbClr val="000088"/>
                </a:solidFill>
                <a:latin typeface="Courier New" panose="02070309020205020404" pitchFamily="49" charset="0"/>
                <a:cs typeface="Courier New" panose="02070309020205020404" pitchFamily="49" charset="0"/>
              </a:rPr>
              <a:t>&lt;body&gt;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a:solidFill>
                  <a:srgbClr val="000088"/>
                </a:solidFill>
                <a:latin typeface="Courier New" panose="02070309020205020404" pitchFamily="49" charset="0"/>
                <a:cs typeface="Courier New" panose="02070309020205020404" pitchFamily="49" charset="0"/>
              </a:rPr>
              <a:t>&lt;p&gt;</a:t>
            </a:r>
            <a:r>
              <a:rPr lang="tr-TR" altLang="tr-TR" sz="1600" dirty="0" err="1">
                <a:solidFill>
                  <a:srgbClr val="000000"/>
                </a:solidFill>
                <a:latin typeface="Courier New" panose="02070309020205020404" pitchFamily="49" charset="0"/>
                <a:cs typeface="Courier New" panose="02070309020205020404" pitchFamily="49" charset="0"/>
              </a:rPr>
              <a:t>Today's</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err="1">
                <a:solidFill>
                  <a:srgbClr val="000000"/>
                </a:solidFill>
                <a:latin typeface="Courier New" panose="02070309020205020404" pitchFamily="49" charset="0"/>
                <a:cs typeface="Courier New" panose="02070309020205020404" pitchFamily="49" charset="0"/>
              </a:rPr>
              <a:t>date</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a:solidFill>
                  <a:srgbClr val="666600"/>
                </a:solidFill>
                <a:latin typeface="Courier New" panose="02070309020205020404" pitchFamily="49" charset="0"/>
                <a:cs typeface="Courier New" panose="02070309020205020404" pitchFamily="49" charset="0"/>
              </a:rPr>
              <a:t>&lt;%=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a:solidFill>
                  <a:srgbClr val="666600"/>
                </a:solidFill>
                <a:latin typeface="Courier New" panose="02070309020205020404" pitchFamily="49" charset="0"/>
                <a:cs typeface="Courier New" panose="02070309020205020404" pitchFamily="49" charset="0"/>
              </a:rPr>
              <a:t>(</a:t>
            </a:r>
            <a:r>
              <a:rPr lang="tr-TR" altLang="tr-TR" sz="1600" dirty="0" err="1">
                <a:solidFill>
                  <a:srgbClr val="000088"/>
                </a:solidFill>
                <a:latin typeface="Courier New" panose="02070309020205020404" pitchFamily="49" charset="0"/>
                <a:cs typeface="Courier New" panose="02070309020205020404" pitchFamily="49" charset="0"/>
              </a:rPr>
              <a:t>new</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err="1" smtClean="0">
                <a:solidFill>
                  <a:srgbClr val="000000"/>
                </a:solidFill>
                <a:latin typeface="Courier New" panose="02070309020205020404" pitchFamily="49" charset="0"/>
                <a:cs typeface="Courier New" panose="02070309020205020404" pitchFamily="49" charset="0"/>
              </a:rPr>
              <a:t>java</a:t>
            </a:r>
            <a:r>
              <a:rPr lang="tr-TR" altLang="tr-TR" sz="1600" dirty="0" err="1" smtClean="0">
                <a:solidFill>
                  <a:srgbClr val="666600"/>
                </a:solidFill>
                <a:latin typeface="Courier New" panose="02070309020205020404" pitchFamily="49" charset="0"/>
                <a:cs typeface="Courier New" panose="02070309020205020404" pitchFamily="49" charset="0"/>
              </a:rPr>
              <a:t>.</a:t>
            </a:r>
            <a:r>
              <a:rPr lang="tr-TR" altLang="tr-TR" sz="1600" dirty="0" err="1" smtClean="0">
                <a:solidFill>
                  <a:srgbClr val="000000"/>
                </a:solidFill>
                <a:latin typeface="Courier New" panose="02070309020205020404" pitchFamily="49" charset="0"/>
                <a:cs typeface="Courier New" panose="02070309020205020404" pitchFamily="49" charset="0"/>
              </a:rPr>
              <a:t>util</a:t>
            </a:r>
            <a:r>
              <a:rPr lang="tr-TR" altLang="tr-TR" sz="1600" dirty="0" err="1" smtClean="0">
                <a:solidFill>
                  <a:srgbClr val="666600"/>
                </a:solidFill>
                <a:latin typeface="Courier New" panose="02070309020205020404" pitchFamily="49" charset="0"/>
                <a:cs typeface="Courier New" panose="02070309020205020404" pitchFamily="49" charset="0"/>
              </a:rPr>
              <a:t>.</a:t>
            </a:r>
            <a:r>
              <a:rPr lang="tr-TR" altLang="tr-TR" sz="1600" dirty="0" err="1" smtClean="0">
                <a:solidFill>
                  <a:srgbClr val="660066"/>
                </a:solidFill>
                <a:latin typeface="Courier New" panose="02070309020205020404" pitchFamily="49" charset="0"/>
                <a:cs typeface="Courier New" panose="02070309020205020404" pitchFamily="49" charset="0"/>
              </a:rPr>
              <a:t>Date</a:t>
            </a:r>
            <a:r>
              <a:rPr lang="tr-TR" altLang="tr-TR" sz="1600" dirty="0">
                <a:solidFill>
                  <a:srgbClr val="666600"/>
                </a:solidFill>
                <a:latin typeface="Courier New" panose="02070309020205020404" pitchFamily="49" charset="0"/>
                <a:cs typeface="Courier New" panose="02070309020205020404" pitchFamily="49" charset="0"/>
              </a:rPr>
              <a:t>()).</a:t>
            </a:r>
            <a:r>
              <a:rPr lang="tr-TR" altLang="tr-TR" sz="1600" dirty="0" err="1" smtClean="0">
                <a:solidFill>
                  <a:srgbClr val="000000"/>
                </a:solidFill>
                <a:latin typeface="Courier New" panose="02070309020205020404" pitchFamily="49" charset="0"/>
                <a:cs typeface="Courier New" panose="02070309020205020404" pitchFamily="49" charset="0"/>
              </a:rPr>
              <a:t>toLocaleString</a:t>
            </a:r>
            <a:r>
              <a:rPr lang="tr-TR" altLang="tr-TR" sz="1600" dirty="0" smtClean="0">
                <a:solidFill>
                  <a:srgbClr val="666600"/>
                </a:solidFill>
                <a:latin typeface="Courier New" panose="02070309020205020404" pitchFamily="49" charset="0"/>
                <a:cs typeface="Courier New" panose="02070309020205020404" pitchFamily="49" charset="0"/>
              </a:rPr>
              <a:t>()</a:t>
            </a:r>
            <a:r>
              <a:rPr lang="tr-TR" altLang="tr-TR" sz="1600" dirty="0" smtClean="0">
                <a:solidFill>
                  <a:srgbClr val="000000"/>
                </a:solidFill>
                <a:latin typeface="Courier New" panose="02070309020205020404" pitchFamily="49" charset="0"/>
                <a:cs typeface="Courier New" panose="02070309020205020404" pitchFamily="49" charset="0"/>
              </a:rPr>
              <a:t>%&gt;</a:t>
            </a:r>
            <a:r>
              <a:rPr lang="tr-TR" altLang="tr-TR" sz="1600" dirty="0" smtClean="0">
                <a:solidFill>
                  <a:srgbClr val="000088"/>
                </a:solidFill>
                <a:latin typeface="Courier New" panose="02070309020205020404" pitchFamily="49" charset="0"/>
                <a:cs typeface="Courier New" panose="02070309020205020404" pitchFamily="49" charset="0"/>
              </a:rPr>
              <a:t>&lt;/p&gt;</a:t>
            </a:r>
            <a:r>
              <a:rPr lang="tr-TR" altLang="tr-TR" sz="1600" dirty="0" smtClean="0">
                <a:solidFill>
                  <a:srgbClr val="000000"/>
                </a:solidFill>
                <a:latin typeface="Courier New" panose="02070309020205020404" pitchFamily="49" charset="0"/>
                <a:cs typeface="Courier New" panose="02070309020205020404" pitchFamily="49" charset="0"/>
              </a:rPr>
              <a:t>                            </a:t>
            </a:r>
            <a:r>
              <a:rPr lang="tr-TR" altLang="tr-TR" sz="1600" dirty="0" smtClean="0">
                <a:solidFill>
                  <a:srgbClr val="000088"/>
                </a:solidFill>
                <a:latin typeface="Courier New" panose="02070309020205020404" pitchFamily="49" charset="0"/>
                <a:cs typeface="Courier New" panose="02070309020205020404" pitchFamily="49" charset="0"/>
              </a:rPr>
              <a:t>&lt;/</a:t>
            </a:r>
            <a:r>
              <a:rPr lang="tr-TR" altLang="tr-TR" sz="1600" dirty="0">
                <a:solidFill>
                  <a:srgbClr val="000088"/>
                </a:solidFill>
                <a:latin typeface="Courier New" panose="02070309020205020404" pitchFamily="49" charset="0"/>
                <a:cs typeface="Courier New" panose="02070309020205020404" pitchFamily="49" charset="0"/>
              </a:rPr>
              <a:t>body&gt;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a:solidFill>
                  <a:srgbClr val="000088"/>
                </a:solidFill>
                <a:latin typeface="Courier New" panose="02070309020205020404" pitchFamily="49" charset="0"/>
                <a:cs typeface="Courier New" panose="02070309020205020404" pitchFamily="49" charset="0"/>
              </a:rPr>
              <a:t>&lt;/html&gt;</a:t>
            </a:r>
            <a:r>
              <a:rPr lang="tr-TR" altLang="tr-TR" sz="1600" dirty="0">
                <a:solidFill>
                  <a:srgbClr val="000000"/>
                </a:solidFill>
                <a:latin typeface="Courier New" panose="02070309020205020404" pitchFamily="49" charset="0"/>
                <a:cs typeface="Courier New" panose="02070309020205020404" pitchFamily="49" charset="0"/>
              </a:rPr>
              <a:t> </a:t>
            </a:r>
            <a:endParaRPr lang="tr-TR" altLang="tr-TR" sz="1600" dirty="0">
              <a:solidFill>
                <a:schemeClr val="tx1"/>
              </a:solidFill>
              <a:latin typeface="Arial" panose="020B0604020202020204" pitchFamily="34" charset="0"/>
            </a:endParaRPr>
          </a:p>
          <a:p>
            <a:r>
              <a:rPr lang="tr-TR" sz="1600" dirty="0" smtClean="0"/>
              <a:t>Yukarıdaki </a:t>
            </a:r>
            <a:r>
              <a:rPr lang="tr-TR" sz="1600" dirty="0"/>
              <a:t>kod aşağıdaki sonucu verecektir </a:t>
            </a:r>
            <a:r>
              <a:rPr lang="tr-TR" sz="1600" dirty="0" smtClean="0"/>
              <a:t>–</a:t>
            </a:r>
          </a:p>
          <a:p>
            <a:r>
              <a:rPr lang="tr-TR" sz="1600" u="sng" dirty="0" err="1"/>
              <a:t>Today's</a:t>
            </a:r>
            <a:r>
              <a:rPr lang="tr-TR" sz="1600" u="sng" dirty="0"/>
              <a:t> </a:t>
            </a:r>
            <a:r>
              <a:rPr lang="tr-TR" sz="1600" u="sng" dirty="0" err="1"/>
              <a:t>date</a:t>
            </a:r>
            <a:r>
              <a:rPr lang="tr-TR" sz="1600" u="sng" dirty="0"/>
              <a:t>: </a:t>
            </a:r>
            <a:r>
              <a:rPr lang="tr-TR" sz="1600" u="sng" dirty="0" smtClean="0"/>
              <a:t>03-Sep-2019 12:24:25</a:t>
            </a:r>
            <a:endParaRPr lang="tr-TR" altLang="tr-TR" sz="1200" u="sng" dirty="0">
              <a:solidFill>
                <a:schemeClr val="tx1"/>
              </a:solidFill>
              <a:latin typeface="Arial" panose="020B0604020202020204" pitchFamily="34" charset="0"/>
            </a:endParaRPr>
          </a:p>
          <a:p>
            <a:endParaRPr lang="tr-TR" sz="1400" dirty="0"/>
          </a:p>
        </p:txBody>
      </p:sp>
      <p:sp>
        <p:nvSpPr>
          <p:cNvPr id="4" name="Rectangle 1"/>
          <p:cNvSpPr>
            <a:spLocks noChangeArrowheads="1"/>
          </p:cNvSpPr>
          <p:nvPr/>
        </p:nvSpPr>
        <p:spPr bwMode="auto">
          <a:xfrm>
            <a:off x="0" y="90100"/>
            <a:ext cx="184731"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74711"/>
            <a:ext cx="184731" cy="3077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134817"/>
            <a:ext cx="184731" cy="1875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119428"/>
            <a:ext cx="184731" cy="21834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4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4"/>
          <p:cNvSpPr>
            <a:spLocks noChangeArrowheads="1"/>
          </p:cNvSpPr>
          <p:nvPr/>
        </p:nvSpPr>
        <p:spPr bwMode="auto">
          <a:xfrm>
            <a:off x="0" y="119428"/>
            <a:ext cx="184731" cy="21834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400" b="0" i="0" u="none" strike="noStrike" cap="none" normalizeH="0" baseline="0" dirty="0" smtClean="0">
              <a:ln>
                <a:noFill/>
              </a:ln>
              <a:solidFill>
                <a:schemeClr val="tx1"/>
              </a:solidFill>
              <a:effectLst/>
              <a:latin typeface="Arial" panose="020B0604020202020204" pitchFamily="34" charset="0"/>
            </a:endParaRPr>
          </a:p>
        </p:txBody>
      </p:sp>
      <p:sp>
        <p:nvSpPr>
          <p:cNvPr id="6" name="Slayt Numarası Yer Tutucusu 5"/>
          <p:cNvSpPr>
            <a:spLocks noGrp="1"/>
          </p:cNvSpPr>
          <p:nvPr>
            <p:ph type="sldNum" sz="quarter" idx="12"/>
          </p:nvPr>
        </p:nvSpPr>
        <p:spPr/>
        <p:txBody>
          <a:bodyPr/>
          <a:lstStyle/>
          <a:p>
            <a:fld id="{CDD15192-AFC3-42C9-A3F5-4AF9E3D87F81}" type="slidenum">
              <a:rPr lang="tr-TR" smtClean="0"/>
              <a:t>20</a:t>
            </a:fld>
            <a:endParaRPr lang="tr-TR"/>
          </a:p>
        </p:txBody>
      </p:sp>
    </p:spTree>
    <p:extLst>
      <p:ext uri="{BB962C8B-B14F-4D97-AF65-F5344CB8AC3E}">
        <p14:creationId xmlns:p14="http://schemas.microsoft.com/office/powerpoint/2010/main" val="12927952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60553"/>
          </a:xfrm>
        </p:spPr>
        <p:txBody>
          <a:bodyPr>
            <a:normAutofit fontScale="90000"/>
          </a:bodyPr>
          <a:lstStyle/>
          <a:p>
            <a:r>
              <a:rPr lang="tr-TR" dirty="0"/>
              <a:t>JSP - Sözdizimi</a:t>
            </a:r>
            <a:br>
              <a:rPr lang="tr-TR" dirty="0"/>
            </a:br>
            <a:endParaRPr lang="tr-TR" dirty="0"/>
          </a:p>
        </p:txBody>
      </p:sp>
      <p:sp>
        <p:nvSpPr>
          <p:cNvPr id="3" name="İçerik Yer Tutucusu 2"/>
          <p:cNvSpPr>
            <a:spLocks noGrp="1"/>
          </p:cNvSpPr>
          <p:nvPr>
            <p:ph idx="1"/>
          </p:nvPr>
        </p:nvSpPr>
        <p:spPr>
          <a:xfrm>
            <a:off x="2116183" y="1384662"/>
            <a:ext cx="9388429" cy="4950823"/>
          </a:xfrm>
        </p:spPr>
        <p:txBody>
          <a:bodyPr>
            <a:normAutofit/>
          </a:bodyPr>
          <a:lstStyle/>
          <a:p>
            <a:r>
              <a:rPr lang="tr-TR" sz="1600" b="1" dirty="0"/>
              <a:t>JSP Yorumlar</a:t>
            </a:r>
          </a:p>
          <a:p>
            <a:r>
              <a:rPr lang="tr-TR" sz="1600" dirty="0"/>
              <a:t>JSP yorumu, JSP kabının göz ardı etmesi gereken metni veya ifadeleri işaretler. Bir JSP yorumu, JSP sayfanızın bir bölümünü gizlemek veya "yorumlamak" istediğinizde yararlıdır.</a:t>
            </a:r>
          </a:p>
          <a:p>
            <a:r>
              <a:rPr lang="tr-TR" sz="1600" dirty="0"/>
              <a:t>JSP yorumlarının sözdizimi aşağıdadır -</a:t>
            </a:r>
          </a:p>
          <a:p>
            <a:pPr marL="0" indent="0">
              <a:buNone/>
            </a:pPr>
            <a:r>
              <a:rPr lang="tr-TR" altLang="tr-TR" sz="1600" dirty="0" smtClean="0">
                <a:solidFill>
                  <a:schemeClr val="tx1"/>
                </a:solidFill>
                <a:latin typeface="Arial" panose="020B0604020202020204" pitchFamily="34" charset="0"/>
              </a:rPr>
              <a:t>	</a:t>
            </a:r>
            <a:r>
              <a:rPr lang="tr-TR" altLang="tr-TR" sz="1600" dirty="0" smtClean="0">
                <a:solidFill>
                  <a:schemeClr val="tx1"/>
                </a:solidFill>
                <a:latin typeface="Courier New" panose="02070309020205020404" pitchFamily="49" charset="0"/>
                <a:cs typeface="Courier New" panose="02070309020205020404" pitchFamily="49" charset="0"/>
              </a:rPr>
              <a:t>&lt;%-- </a:t>
            </a:r>
            <a:r>
              <a:rPr lang="tr-TR" altLang="tr-TR" sz="1600" dirty="0" err="1">
                <a:solidFill>
                  <a:schemeClr val="tx1"/>
                </a:solidFill>
                <a:latin typeface="Courier New" panose="02070309020205020404" pitchFamily="49" charset="0"/>
                <a:cs typeface="Courier New" panose="02070309020205020404" pitchFamily="49" charset="0"/>
              </a:rPr>
              <a:t>This</a:t>
            </a:r>
            <a:r>
              <a:rPr lang="tr-TR" altLang="tr-TR" sz="1600" dirty="0">
                <a:solidFill>
                  <a:schemeClr val="tx1"/>
                </a:solidFill>
                <a:latin typeface="Courier New" panose="02070309020205020404" pitchFamily="49" charset="0"/>
                <a:cs typeface="Courier New" panose="02070309020205020404" pitchFamily="49" charset="0"/>
              </a:rPr>
              <a:t> is JSP </a:t>
            </a:r>
            <a:r>
              <a:rPr lang="tr-TR" altLang="tr-TR" sz="1600" dirty="0" err="1">
                <a:solidFill>
                  <a:schemeClr val="tx1"/>
                </a:solidFill>
                <a:latin typeface="Courier New" panose="02070309020205020404" pitchFamily="49" charset="0"/>
                <a:cs typeface="Courier New" panose="02070309020205020404" pitchFamily="49" charset="0"/>
              </a:rPr>
              <a:t>comment</a:t>
            </a:r>
            <a:r>
              <a:rPr lang="tr-TR" altLang="tr-TR" sz="1600" dirty="0">
                <a:solidFill>
                  <a:schemeClr val="tx1"/>
                </a:solidFill>
                <a:latin typeface="Courier New" panose="02070309020205020404" pitchFamily="49" charset="0"/>
                <a:cs typeface="Courier New" panose="02070309020205020404" pitchFamily="49" charset="0"/>
              </a:rPr>
              <a:t> --%&gt;</a:t>
            </a:r>
            <a:endParaRPr lang="tr-TR" altLang="tr-TR" sz="1600" dirty="0" smtClean="0">
              <a:solidFill>
                <a:schemeClr val="tx1"/>
              </a:solidFill>
              <a:latin typeface="Courier New" panose="02070309020205020404" pitchFamily="49" charset="0"/>
              <a:cs typeface="Courier New" panose="02070309020205020404" pitchFamily="49" charset="0"/>
            </a:endParaRPr>
          </a:p>
          <a:p>
            <a:r>
              <a:rPr lang="tr-TR" sz="1600" dirty="0"/>
              <a:t>Aşağıdaki örnek JSP Yorumlarını gösterir </a:t>
            </a:r>
            <a:r>
              <a:rPr lang="tr-TR" sz="1600" dirty="0" smtClean="0"/>
              <a:t>–</a:t>
            </a:r>
          </a:p>
          <a:p>
            <a:pPr marL="0" indent="0">
              <a:buNone/>
            </a:pPr>
            <a:r>
              <a:rPr lang="tr-TR" altLang="tr-TR" sz="1600" dirty="0" smtClean="0">
                <a:solidFill>
                  <a:srgbClr val="000088"/>
                </a:solidFill>
                <a:latin typeface="Courier New" panose="02070309020205020404" pitchFamily="49" charset="0"/>
                <a:cs typeface="Courier New" panose="02070309020205020404" pitchFamily="49" charset="0"/>
              </a:rPr>
              <a:t>	&lt;</a:t>
            </a:r>
            <a:r>
              <a:rPr lang="tr-TR" altLang="tr-TR" sz="1600" dirty="0">
                <a:solidFill>
                  <a:srgbClr val="000088"/>
                </a:solidFill>
                <a:latin typeface="Courier New" panose="02070309020205020404" pitchFamily="49" charset="0"/>
                <a:cs typeface="Courier New" panose="02070309020205020404" pitchFamily="49" charset="0"/>
              </a:rPr>
              <a:t>html&gt;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a:solidFill>
                  <a:srgbClr val="000088"/>
                </a:solidFill>
                <a:latin typeface="Courier New" panose="02070309020205020404" pitchFamily="49" charset="0"/>
                <a:cs typeface="Courier New" panose="02070309020205020404" pitchFamily="49" charset="0"/>
              </a:rPr>
              <a:t>&lt;</a:t>
            </a:r>
            <a:r>
              <a:rPr lang="tr-TR" altLang="tr-TR" sz="1600" dirty="0" err="1">
                <a:solidFill>
                  <a:srgbClr val="000088"/>
                </a:solidFill>
                <a:latin typeface="Courier New" panose="02070309020205020404" pitchFamily="49" charset="0"/>
                <a:cs typeface="Courier New" panose="02070309020205020404" pitchFamily="49" charset="0"/>
              </a:rPr>
              <a:t>head</a:t>
            </a:r>
            <a:r>
              <a:rPr lang="tr-TR" altLang="tr-TR" sz="1600" dirty="0">
                <a:solidFill>
                  <a:srgbClr val="000088"/>
                </a:solidFill>
                <a:latin typeface="Courier New" panose="02070309020205020404" pitchFamily="49" charset="0"/>
                <a:cs typeface="Courier New" panose="02070309020205020404" pitchFamily="49" charset="0"/>
              </a:rPr>
              <a:t>&gt;&lt;</a:t>
            </a:r>
            <a:r>
              <a:rPr lang="tr-TR" altLang="tr-TR" sz="1600" dirty="0" err="1">
                <a:solidFill>
                  <a:srgbClr val="000088"/>
                </a:solidFill>
                <a:latin typeface="Courier New" panose="02070309020205020404" pitchFamily="49" charset="0"/>
                <a:cs typeface="Courier New" panose="02070309020205020404" pitchFamily="49" charset="0"/>
              </a:rPr>
              <a:t>title</a:t>
            </a:r>
            <a:r>
              <a:rPr lang="tr-TR" altLang="tr-TR" sz="1600" dirty="0">
                <a:solidFill>
                  <a:srgbClr val="000088"/>
                </a:solidFill>
                <a:latin typeface="Courier New" panose="02070309020205020404" pitchFamily="49" charset="0"/>
                <a:cs typeface="Courier New" panose="02070309020205020404" pitchFamily="49" charset="0"/>
              </a:rPr>
              <a:t>&gt;</a:t>
            </a:r>
            <a:r>
              <a:rPr lang="tr-TR" altLang="tr-TR" sz="1600" dirty="0">
                <a:solidFill>
                  <a:srgbClr val="000000"/>
                </a:solidFill>
                <a:latin typeface="Courier New" panose="02070309020205020404" pitchFamily="49" charset="0"/>
                <a:cs typeface="Courier New" panose="02070309020205020404" pitchFamily="49" charset="0"/>
              </a:rPr>
              <a:t>A </a:t>
            </a:r>
            <a:r>
              <a:rPr lang="tr-TR" altLang="tr-TR" sz="1600" dirty="0" err="1">
                <a:solidFill>
                  <a:srgbClr val="000000"/>
                </a:solidFill>
                <a:latin typeface="Courier New" panose="02070309020205020404" pitchFamily="49" charset="0"/>
                <a:cs typeface="Courier New" panose="02070309020205020404" pitchFamily="49" charset="0"/>
              </a:rPr>
              <a:t>Comment</a:t>
            </a:r>
            <a:r>
              <a:rPr lang="tr-TR" altLang="tr-TR" sz="1600" dirty="0">
                <a:solidFill>
                  <a:srgbClr val="000000"/>
                </a:solidFill>
                <a:latin typeface="Courier New" panose="02070309020205020404" pitchFamily="49" charset="0"/>
                <a:cs typeface="Courier New" panose="02070309020205020404" pitchFamily="49" charset="0"/>
              </a:rPr>
              <a:t> Test</a:t>
            </a:r>
            <a:r>
              <a:rPr lang="tr-TR" altLang="tr-TR" sz="1600" dirty="0">
                <a:solidFill>
                  <a:srgbClr val="000088"/>
                </a:solidFill>
                <a:latin typeface="Courier New" panose="02070309020205020404" pitchFamily="49" charset="0"/>
                <a:cs typeface="Courier New" panose="02070309020205020404" pitchFamily="49" charset="0"/>
              </a:rPr>
              <a:t>&lt;/</a:t>
            </a:r>
            <a:r>
              <a:rPr lang="tr-TR" altLang="tr-TR" sz="1600" dirty="0" err="1">
                <a:solidFill>
                  <a:srgbClr val="000088"/>
                </a:solidFill>
                <a:latin typeface="Courier New" panose="02070309020205020404" pitchFamily="49" charset="0"/>
                <a:cs typeface="Courier New" panose="02070309020205020404" pitchFamily="49" charset="0"/>
              </a:rPr>
              <a:t>title</a:t>
            </a:r>
            <a:r>
              <a:rPr lang="tr-TR" altLang="tr-TR" sz="1600" dirty="0">
                <a:solidFill>
                  <a:srgbClr val="000088"/>
                </a:solidFill>
                <a:latin typeface="Courier New" panose="02070309020205020404" pitchFamily="49" charset="0"/>
                <a:cs typeface="Courier New" panose="02070309020205020404" pitchFamily="49" charset="0"/>
              </a:rPr>
              <a:t>&gt;&lt;/</a:t>
            </a:r>
            <a:r>
              <a:rPr lang="tr-TR" altLang="tr-TR" sz="1600" dirty="0" err="1">
                <a:solidFill>
                  <a:srgbClr val="000088"/>
                </a:solidFill>
                <a:latin typeface="Courier New" panose="02070309020205020404" pitchFamily="49" charset="0"/>
                <a:cs typeface="Courier New" panose="02070309020205020404" pitchFamily="49" charset="0"/>
              </a:rPr>
              <a:t>head</a:t>
            </a:r>
            <a:r>
              <a:rPr lang="tr-TR" altLang="tr-TR" sz="1600" dirty="0" smtClean="0">
                <a:solidFill>
                  <a:srgbClr val="000088"/>
                </a:solidFill>
                <a:latin typeface="Courier New" panose="02070309020205020404" pitchFamily="49" charset="0"/>
                <a:cs typeface="Courier New" panose="02070309020205020404" pitchFamily="49" charset="0"/>
              </a:rPr>
              <a:t>&gt;</a:t>
            </a:r>
          </a:p>
          <a:p>
            <a:pPr marL="0" indent="0">
              <a:buNone/>
            </a:pPr>
            <a:r>
              <a:rPr lang="tr-TR" altLang="tr-TR" sz="1600" dirty="0">
                <a:solidFill>
                  <a:srgbClr val="000088"/>
                </a:solidFill>
                <a:latin typeface="Courier New" panose="02070309020205020404" pitchFamily="49" charset="0"/>
                <a:cs typeface="Courier New" panose="02070309020205020404" pitchFamily="49" charset="0"/>
              </a:rPr>
              <a:t>	</a:t>
            </a:r>
            <a:r>
              <a:rPr lang="tr-TR" altLang="tr-TR" sz="1600" dirty="0" smtClean="0">
                <a:solidFill>
                  <a:srgbClr val="000088"/>
                </a:solidFill>
                <a:latin typeface="Courier New" panose="02070309020205020404" pitchFamily="49" charset="0"/>
                <a:cs typeface="Courier New" panose="02070309020205020404" pitchFamily="49" charset="0"/>
              </a:rPr>
              <a:t>&lt;</a:t>
            </a:r>
            <a:r>
              <a:rPr lang="tr-TR" altLang="tr-TR" sz="1600" dirty="0">
                <a:solidFill>
                  <a:srgbClr val="000088"/>
                </a:solidFill>
                <a:latin typeface="Courier New" panose="02070309020205020404" pitchFamily="49" charset="0"/>
                <a:cs typeface="Courier New" panose="02070309020205020404" pitchFamily="49" charset="0"/>
              </a:rPr>
              <a:t>body&gt;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smtClean="0">
                <a:solidFill>
                  <a:srgbClr val="000088"/>
                </a:solidFill>
                <a:latin typeface="Courier New" panose="02070309020205020404" pitchFamily="49" charset="0"/>
                <a:cs typeface="Courier New" panose="02070309020205020404" pitchFamily="49" charset="0"/>
              </a:rPr>
              <a:t>	&lt;</a:t>
            </a:r>
            <a:r>
              <a:rPr lang="tr-TR" altLang="tr-TR" sz="1600" dirty="0">
                <a:solidFill>
                  <a:srgbClr val="000088"/>
                </a:solidFill>
                <a:latin typeface="Courier New" panose="02070309020205020404" pitchFamily="49" charset="0"/>
                <a:cs typeface="Courier New" panose="02070309020205020404" pitchFamily="49" charset="0"/>
              </a:rPr>
              <a:t>h2&gt;</a:t>
            </a:r>
            <a:r>
              <a:rPr lang="tr-TR" altLang="tr-TR" sz="1600" dirty="0">
                <a:solidFill>
                  <a:srgbClr val="000000"/>
                </a:solidFill>
                <a:latin typeface="Courier New" panose="02070309020205020404" pitchFamily="49" charset="0"/>
                <a:cs typeface="Courier New" panose="02070309020205020404" pitchFamily="49" charset="0"/>
              </a:rPr>
              <a:t>A Test of </a:t>
            </a:r>
            <a:r>
              <a:rPr lang="tr-TR" altLang="tr-TR" sz="1600" dirty="0" err="1">
                <a:solidFill>
                  <a:srgbClr val="000000"/>
                </a:solidFill>
                <a:latin typeface="Courier New" panose="02070309020205020404" pitchFamily="49" charset="0"/>
                <a:cs typeface="Courier New" panose="02070309020205020404" pitchFamily="49" charset="0"/>
              </a:rPr>
              <a:t>Comments</a:t>
            </a:r>
            <a:r>
              <a:rPr lang="tr-TR" altLang="tr-TR" sz="1600" dirty="0">
                <a:solidFill>
                  <a:srgbClr val="000088"/>
                </a:solidFill>
                <a:latin typeface="Courier New" panose="02070309020205020404" pitchFamily="49" charset="0"/>
                <a:cs typeface="Courier New" panose="02070309020205020404" pitchFamily="49" charset="0"/>
              </a:rPr>
              <a:t>&lt;/h2</a:t>
            </a:r>
            <a:r>
              <a:rPr lang="tr-TR" altLang="tr-TR" sz="1600" dirty="0" smtClean="0">
                <a:solidFill>
                  <a:srgbClr val="000088"/>
                </a:solidFill>
                <a:latin typeface="Courier New" panose="02070309020205020404" pitchFamily="49" charset="0"/>
                <a:cs typeface="Courier New" panose="02070309020205020404" pitchFamily="49" charset="0"/>
              </a:rPr>
              <a:t>&gt;</a:t>
            </a:r>
          </a:p>
          <a:p>
            <a:pPr marL="0" indent="0">
              <a:buNone/>
            </a:pPr>
            <a:r>
              <a:rPr lang="tr-TR" altLang="tr-TR" sz="1600" dirty="0">
                <a:solidFill>
                  <a:srgbClr val="000088"/>
                </a:solidFill>
                <a:latin typeface="Courier New" panose="02070309020205020404" pitchFamily="49" charset="0"/>
                <a:cs typeface="Courier New" panose="02070309020205020404" pitchFamily="49" charset="0"/>
              </a:rPr>
              <a:t>	</a:t>
            </a:r>
            <a:r>
              <a:rPr lang="tr-TR" altLang="tr-TR" sz="1600" dirty="0" smtClean="0">
                <a:solidFill>
                  <a:srgbClr val="666600"/>
                </a:solidFill>
                <a:latin typeface="Courier New" panose="02070309020205020404" pitchFamily="49" charset="0"/>
                <a:cs typeface="Courier New" panose="02070309020205020404" pitchFamily="49" charset="0"/>
              </a:rPr>
              <a:t>&lt;%--</a:t>
            </a:r>
            <a:r>
              <a:rPr lang="tr-TR" altLang="tr-TR" sz="1600" dirty="0" smtClean="0">
                <a:solidFill>
                  <a:srgbClr val="000000"/>
                </a:solidFill>
                <a:latin typeface="Courier New" panose="02070309020205020404" pitchFamily="49" charset="0"/>
                <a:cs typeface="Courier New" panose="02070309020205020404" pitchFamily="49" charset="0"/>
              </a:rPr>
              <a:t> </a:t>
            </a:r>
            <a:r>
              <a:rPr lang="tr-TR" altLang="tr-TR" sz="1600" dirty="0" err="1">
                <a:solidFill>
                  <a:srgbClr val="660066"/>
                </a:solidFill>
                <a:latin typeface="Courier New" panose="02070309020205020404" pitchFamily="49" charset="0"/>
                <a:cs typeface="Courier New" panose="02070309020205020404" pitchFamily="49" charset="0"/>
              </a:rPr>
              <a:t>This</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err="1">
                <a:solidFill>
                  <a:srgbClr val="000000"/>
                </a:solidFill>
                <a:latin typeface="Courier New" panose="02070309020205020404" pitchFamily="49" charset="0"/>
                <a:cs typeface="Courier New" panose="02070309020205020404" pitchFamily="49" charset="0"/>
              </a:rPr>
              <a:t>comment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err="1">
                <a:solidFill>
                  <a:srgbClr val="000000"/>
                </a:solidFill>
                <a:latin typeface="Courier New" panose="02070309020205020404" pitchFamily="49" charset="0"/>
                <a:cs typeface="Courier New" panose="02070309020205020404" pitchFamily="49" charset="0"/>
              </a:rPr>
              <a:t>will</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a:solidFill>
                  <a:srgbClr val="000088"/>
                </a:solidFill>
                <a:latin typeface="Courier New" panose="02070309020205020404" pitchFamily="49" charset="0"/>
                <a:cs typeface="Courier New" panose="02070309020205020404" pitchFamily="49" charset="0"/>
              </a:rPr>
              <a:t>not</a:t>
            </a:r>
            <a:r>
              <a:rPr lang="tr-TR" altLang="tr-TR" sz="1600" dirty="0">
                <a:solidFill>
                  <a:srgbClr val="000000"/>
                </a:solidFill>
                <a:latin typeface="Courier New" panose="02070309020205020404" pitchFamily="49" charset="0"/>
                <a:cs typeface="Courier New" panose="02070309020205020404" pitchFamily="49" charset="0"/>
              </a:rPr>
              <a:t> be </a:t>
            </a:r>
            <a:r>
              <a:rPr lang="tr-TR" altLang="tr-TR" sz="1600" dirty="0" err="1">
                <a:solidFill>
                  <a:srgbClr val="000000"/>
                </a:solidFill>
                <a:latin typeface="Courier New" panose="02070309020205020404" pitchFamily="49" charset="0"/>
                <a:cs typeface="Courier New" panose="02070309020205020404" pitchFamily="49" charset="0"/>
              </a:rPr>
              <a:t>visible</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a:solidFill>
                  <a:srgbClr val="000088"/>
                </a:solidFill>
                <a:latin typeface="Courier New" panose="02070309020205020404" pitchFamily="49" charset="0"/>
                <a:cs typeface="Courier New" panose="02070309020205020404" pitchFamily="49" charset="0"/>
              </a:rPr>
              <a:t>in</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err="1">
                <a:solidFill>
                  <a:srgbClr val="000000"/>
                </a:solidFill>
                <a:latin typeface="Courier New" panose="02070309020205020404" pitchFamily="49" charset="0"/>
                <a:cs typeface="Courier New" panose="02070309020205020404" pitchFamily="49" charset="0"/>
              </a:rPr>
              <a:t>the</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err="1">
                <a:solidFill>
                  <a:srgbClr val="000000"/>
                </a:solidFill>
                <a:latin typeface="Courier New" panose="02070309020205020404" pitchFamily="49" charset="0"/>
                <a:cs typeface="Courier New" panose="02070309020205020404" pitchFamily="49" charset="0"/>
              </a:rPr>
              <a:t>page</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err="1">
                <a:solidFill>
                  <a:srgbClr val="000000"/>
                </a:solidFill>
                <a:latin typeface="Courier New" panose="02070309020205020404" pitchFamily="49" charset="0"/>
                <a:cs typeface="Courier New" panose="02070309020205020404" pitchFamily="49" charset="0"/>
              </a:rPr>
              <a:t>source</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a:solidFill>
                  <a:srgbClr val="666600"/>
                </a:solidFill>
                <a:latin typeface="Courier New" panose="02070309020205020404" pitchFamily="49" charset="0"/>
                <a:cs typeface="Courier New" panose="02070309020205020404" pitchFamily="49" charset="0"/>
              </a:rPr>
              <a:t>--</a:t>
            </a:r>
            <a:r>
              <a:rPr lang="tr-TR" altLang="tr-TR" sz="1600" dirty="0">
                <a:solidFill>
                  <a:srgbClr val="000000"/>
                </a:solidFill>
                <a:latin typeface="Courier New" panose="02070309020205020404" pitchFamily="49" charset="0"/>
                <a:cs typeface="Courier New" panose="02070309020205020404" pitchFamily="49" charset="0"/>
              </a:rPr>
              <a:t>%&gt; </a:t>
            </a:r>
            <a:r>
              <a:rPr lang="tr-TR" altLang="tr-TR" sz="1600" dirty="0">
                <a:solidFill>
                  <a:srgbClr val="000088"/>
                </a:solidFill>
                <a:latin typeface="Courier New" panose="02070309020205020404" pitchFamily="49" charset="0"/>
                <a:cs typeface="Courier New" panose="02070309020205020404" pitchFamily="49" charset="0"/>
              </a:rPr>
              <a:t>&lt;/body&gt;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smtClean="0">
                <a:solidFill>
                  <a:srgbClr val="000000"/>
                </a:solidFill>
                <a:latin typeface="Courier New" panose="02070309020205020404" pitchFamily="49" charset="0"/>
                <a:cs typeface="Courier New" panose="02070309020205020404" pitchFamily="49" charset="0"/>
              </a:rPr>
              <a:t>	</a:t>
            </a:r>
            <a:r>
              <a:rPr lang="tr-TR" altLang="tr-TR" sz="1600" dirty="0" smtClean="0">
                <a:solidFill>
                  <a:srgbClr val="000088"/>
                </a:solidFill>
                <a:latin typeface="Courier New" panose="02070309020205020404" pitchFamily="49" charset="0"/>
                <a:cs typeface="Courier New" panose="02070309020205020404" pitchFamily="49" charset="0"/>
              </a:rPr>
              <a:t>&lt;/</a:t>
            </a:r>
            <a:r>
              <a:rPr lang="tr-TR" altLang="tr-TR" sz="1600" dirty="0">
                <a:solidFill>
                  <a:srgbClr val="000088"/>
                </a:solidFill>
                <a:latin typeface="Courier New" panose="02070309020205020404" pitchFamily="49" charset="0"/>
                <a:cs typeface="Courier New" panose="02070309020205020404" pitchFamily="49" charset="0"/>
              </a:rPr>
              <a:t>html&gt;</a:t>
            </a:r>
            <a:r>
              <a:rPr lang="tr-TR" altLang="tr-TR" sz="1600" dirty="0">
                <a:solidFill>
                  <a:srgbClr val="000000"/>
                </a:solidFill>
                <a:latin typeface="Courier New" panose="02070309020205020404" pitchFamily="49" charset="0"/>
                <a:cs typeface="Courier New" panose="02070309020205020404" pitchFamily="49" charset="0"/>
              </a:rPr>
              <a:t> </a:t>
            </a:r>
            <a:endParaRPr lang="tr-TR" altLang="tr-TR" sz="1600" dirty="0">
              <a:solidFill>
                <a:schemeClr val="tx1"/>
              </a:solidFill>
              <a:latin typeface="Arial" panose="020B0604020202020204" pitchFamily="34" charset="0"/>
            </a:endParaRPr>
          </a:p>
          <a:p>
            <a:r>
              <a:rPr lang="tr-TR" sz="1600" dirty="0" smtClean="0"/>
              <a:t>Yukarıdaki </a:t>
            </a:r>
            <a:r>
              <a:rPr lang="tr-TR" sz="1600" dirty="0"/>
              <a:t>kod aşağıdaki sonucu verecektir </a:t>
            </a:r>
            <a:r>
              <a:rPr lang="tr-TR" sz="1600" dirty="0" smtClean="0"/>
              <a:t>–</a:t>
            </a:r>
          </a:p>
          <a:p>
            <a:r>
              <a:rPr lang="tr-TR" dirty="0"/>
              <a:t>A Test of </a:t>
            </a:r>
            <a:r>
              <a:rPr lang="tr-TR" dirty="0" err="1"/>
              <a:t>Comments</a:t>
            </a:r>
            <a:endParaRPr lang="tr-TR" dirty="0"/>
          </a:p>
          <a:p>
            <a:endParaRPr lang="tr-TR" altLang="tr-TR" sz="1600" dirty="0">
              <a:solidFill>
                <a:schemeClr val="tx1"/>
              </a:solidFill>
              <a:latin typeface="Arial" panose="020B0604020202020204" pitchFamily="34" charset="0"/>
            </a:endParaRPr>
          </a:p>
          <a:p>
            <a:endParaRPr lang="tr-TR" sz="1600" dirty="0"/>
          </a:p>
        </p:txBody>
      </p:sp>
      <p:sp>
        <p:nvSpPr>
          <p:cNvPr id="4" name="Rectangle 1"/>
          <p:cNvSpPr>
            <a:spLocks noChangeArrowheads="1"/>
          </p:cNvSpPr>
          <p:nvPr/>
        </p:nvSpPr>
        <p:spPr bwMode="auto">
          <a:xfrm>
            <a:off x="0" y="90100"/>
            <a:ext cx="184731"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74711"/>
            <a:ext cx="184731" cy="3077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134817"/>
            <a:ext cx="184731" cy="1875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104040"/>
            <a:ext cx="184731" cy="2491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600" b="0" i="0" u="none" strike="noStrike" cap="none" normalizeH="0" baseline="0" dirty="0" smtClean="0">
              <a:ln>
                <a:noFill/>
              </a:ln>
              <a:solidFill>
                <a:schemeClr val="tx1"/>
              </a:solidFill>
              <a:effectLst/>
              <a:latin typeface="Arial" panose="020B0604020202020204" pitchFamily="34" charset="0"/>
            </a:endParaRPr>
          </a:p>
        </p:txBody>
      </p:sp>
      <p:sp>
        <p:nvSpPr>
          <p:cNvPr id="6" name="Slayt Numarası Yer Tutucusu 5"/>
          <p:cNvSpPr>
            <a:spLocks noGrp="1"/>
          </p:cNvSpPr>
          <p:nvPr>
            <p:ph type="sldNum" sz="quarter" idx="12"/>
          </p:nvPr>
        </p:nvSpPr>
        <p:spPr/>
        <p:txBody>
          <a:bodyPr/>
          <a:lstStyle/>
          <a:p>
            <a:fld id="{CDD15192-AFC3-42C9-A3F5-4AF9E3D87F81}" type="slidenum">
              <a:rPr lang="tr-TR" smtClean="0"/>
              <a:t>21</a:t>
            </a:fld>
            <a:endParaRPr lang="tr-TR"/>
          </a:p>
        </p:txBody>
      </p:sp>
    </p:spTree>
    <p:extLst>
      <p:ext uri="{BB962C8B-B14F-4D97-AF65-F5344CB8AC3E}">
        <p14:creationId xmlns:p14="http://schemas.microsoft.com/office/powerpoint/2010/main" val="9035508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60553"/>
          </a:xfrm>
        </p:spPr>
        <p:txBody>
          <a:bodyPr>
            <a:normAutofit fontScale="90000"/>
          </a:bodyPr>
          <a:lstStyle/>
          <a:p>
            <a:r>
              <a:rPr lang="tr-TR" dirty="0"/>
              <a:t>JSP - Sözdizimi</a:t>
            </a:r>
            <a:br>
              <a:rPr lang="tr-TR" dirty="0"/>
            </a:br>
            <a:endParaRPr lang="tr-TR" dirty="0"/>
          </a:p>
        </p:txBody>
      </p:sp>
      <p:sp>
        <p:nvSpPr>
          <p:cNvPr id="4" name="Rectangle 1"/>
          <p:cNvSpPr>
            <a:spLocks noChangeArrowheads="1"/>
          </p:cNvSpPr>
          <p:nvPr/>
        </p:nvSpPr>
        <p:spPr bwMode="auto">
          <a:xfrm>
            <a:off x="0" y="90100"/>
            <a:ext cx="184731"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74711"/>
            <a:ext cx="184731" cy="3077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134817"/>
            <a:ext cx="184731" cy="1875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104040"/>
            <a:ext cx="184731" cy="2491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600" b="0" i="0" u="none" strike="noStrike" cap="none" normalizeH="0" baseline="0" dirty="0" smtClean="0">
              <a:ln>
                <a:noFill/>
              </a:ln>
              <a:solidFill>
                <a:schemeClr val="tx1"/>
              </a:solidFill>
              <a:effectLst/>
              <a:latin typeface="Arial" panose="020B0604020202020204" pitchFamily="34" charset="0"/>
            </a:endParaRPr>
          </a:p>
        </p:txBody>
      </p:sp>
      <p:pic>
        <p:nvPicPr>
          <p:cNvPr id="10" name="İçerik Yer Tutucusu 9"/>
          <p:cNvPicPr>
            <a:picLocks noGrp="1" noChangeAspect="1"/>
          </p:cNvPicPr>
          <p:nvPr>
            <p:ph idx="1"/>
          </p:nvPr>
        </p:nvPicPr>
        <p:blipFill rotWithShape="1">
          <a:blip r:embed="rId2"/>
          <a:srcRect l="25286" t="23211" r="32821" b="9800"/>
          <a:stretch/>
        </p:blipFill>
        <p:spPr>
          <a:xfrm>
            <a:off x="2592925" y="1449977"/>
            <a:ext cx="4888963" cy="4886099"/>
          </a:xfrm>
          <a:prstGeom prst="rect">
            <a:avLst/>
          </a:prstGeom>
        </p:spPr>
      </p:pic>
      <p:sp>
        <p:nvSpPr>
          <p:cNvPr id="3" name="Slayt Numarası Yer Tutucusu 2"/>
          <p:cNvSpPr>
            <a:spLocks noGrp="1"/>
          </p:cNvSpPr>
          <p:nvPr>
            <p:ph type="sldNum" sz="quarter" idx="12"/>
          </p:nvPr>
        </p:nvSpPr>
        <p:spPr/>
        <p:txBody>
          <a:bodyPr/>
          <a:lstStyle/>
          <a:p>
            <a:fld id="{CDD15192-AFC3-42C9-A3F5-4AF9E3D87F81}" type="slidenum">
              <a:rPr lang="tr-TR" smtClean="0"/>
              <a:t>22</a:t>
            </a:fld>
            <a:endParaRPr lang="tr-TR"/>
          </a:p>
        </p:txBody>
      </p:sp>
    </p:spTree>
    <p:extLst>
      <p:ext uri="{BB962C8B-B14F-4D97-AF65-F5344CB8AC3E}">
        <p14:creationId xmlns:p14="http://schemas.microsoft.com/office/powerpoint/2010/main" val="22855931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60553"/>
          </a:xfrm>
        </p:spPr>
        <p:txBody>
          <a:bodyPr>
            <a:normAutofit fontScale="90000"/>
          </a:bodyPr>
          <a:lstStyle/>
          <a:p>
            <a:r>
              <a:rPr lang="tr-TR" dirty="0"/>
              <a:t>JSP - Sözdizimi</a:t>
            </a:r>
            <a:br>
              <a:rPr lang="tr-TR" dirty="0"/>
            </a:br>
            <a:endParaRPr lang="tr-TR" dirty="0"/>
          </a:p>
        </p:txBody>
      </p:sp>
      <p:sp>
        <p:nvSpPr>
          <p:cNvPr id="4" name="Rectangle 1"/>
          <p:cNvSpPr>
            <a:spLocks noChangeArrowheads="1"/>
          </p:cNvSpPr>
          <p:nvPr/>
        </p:nvSpPr>
        <p:spPr bwMode="auto">
          <a:xfrm>
            <a:off x="0" y="90100"/>
            <a:ext cx="184731"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74711"/>
            <a:ext cx="184731" cy="3077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134817"/>
            <a:ext cx="184731" cy="1875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104040"/>
            <a:ext cx="184731" cy="2491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600" b="0" i="0" u="none" strike="noStrike" cap="none" normalizeH="0" baseline="0" dirty="0" smtClean="0">
              <a:ln>
                <a:noFill/>
              </a:ln>
              <a:solidFill>
                <a:schemeClr val="tx1"/>
              </a:solidFill>
              <a:effectLst/>
              <a:latin typeface="Arial" panose="020B0604020202020204" pitchFamily="34" charset="0"/>
            </a:endParaRPr>
          </a:p>
        </p:txBody>
      </p:sp>
      <p:sp>
        <p:nvSpPr>
          <p:cNvPr id="9" name="İçerik Yer Tutucusu 8"/>
          <p:cNvSpPr>
            <a:spLocks noGrp="1"/>
          </p:cNvSpPr>
          <p:nvPr>
            <p:ph idx="1"/>
          </p:nvPr>
        </p:nvSpPr>
        <p:spPr>
          <a:xfrm>
            <a:off x="2592925" y="1558834"/>
            <a:ext cx="8915400" cy="3777622"/>
          </a:xfrm>
        </p:spPr>
        <p:txBody>
          <a:bodyPr/>
          <a:lstStyle/>
          <a:p>
            <a:r>
              <a:rPr lang="tr-TR" b="1" dirty="0"/>
              <a:t>JSP İşlemleri</a:t>
            </a:r>
          </a:p>
          <a:p>
            <a:r>
              <a:rPr lang="tr-TR" dirty="0"/>
              <a:t>JSP eylemleri , sunucu uygulaması motorunun davranışını kontrol etmek için XML sözdizimindeki </a:t>
            </a:r>
            <a:r>
              <a:rPr lang="tr-TR" b="1" dirty="0"/>
              <a:t>yapıları</a:t>
            </a:r>
            <a:r>
              <a:rPr lang="tr-TR" dirty="0"/>
              <a:t> kullanır . Dinamik olarak bir dosya ekleyebilir, </a:t>
            </a:r>
            <a:r>
              <a:rPr lang="tr-TR" dirty="0" err="1"/>
              <a:t>JavaBeans</a:t>
            </a:r>
            <a:r>
              <a:rPr lang="tr-TR" dirty="0"/>
              <a:t> bileşenlerini yeniden kullanabilir, kullanıcıyı başka bir sayfaya iletebilir veya Java eklentisi için HTML oluşturabilirsiniz.</a:t>
            </a:r>
          </a:p>
          <a:p>
            <a:r>
              <a:rPr lang="tr-TR" dirty="0"/>
              <a:t>XML öğesiyle uyumlu olduğundan, Action öğesi için yalnızca bir sözdizimi vardır </a:t>
            </a:r>
            <a:r>
              <a:rPr lang="tr-TR" dirty="0" smtClean="0"/>
              <a:t>–</a:t>
            </a:r>
          </a:p>
          <a:p>
            <a:pPr marL="0" indent="0">
              <a:buNone/>
            </a:pPr>
            <a:r>
              <a:rPr lang="tr-TR" dirty="0" smtClean="0"/>
              <a:t>	&lt;</a:t>
            </a:r>
            <a:r>
              <a:rPr lang="tr-TR" dirty="0" err="1"/>
              <a:t>jsp:action_name</a:t>
            </a:r>
            <a:r>
              <a:rPr lang="tr-TR" dirty="0"/>
              <a:t> </a:t>
            </a:r>
            <a:r>
              <a:rPr lang="tr-TR" dirty="0" err="1"/>
              <a:t>attribute</a:t>
            </a:r>
            <a:r>
              <a:rPr lang="tr-TR" dirty="0"/>
              <a:t>="</a:t>
            </a:r>
            <a:r>
              <a:rPr lang="tr-TR" dirty="0" err="1"/>
              <a:t>value</a:t>
            </a:r>
            <a:r>
              <a:rPr lang="tr-TR" dirty="0"/>
              <a:t>" /&gt;</a:t>
            </a:r>
          </a:p>
          <a:p>
            <a:endParaRPr lang="tr-TR" dirty="0"/>
          </a:p>
        </p:txBody>
      </p:sp>
      <p:sp>
        <p:nvSpPr>
          <p:cNvPr id="3" name="Slayt Numarası Yer Tutucusu 2"/>
          <p:cNvSpPr>
            <a:spLocks noGrp="1"/>
          </p:cNvSpPr>
          <p:nvPr>
            <p:ph type="sldNum" sz="quarter" idx="12"/>
          </p:nvPr>
        </p:nvSpPr>
        <p:spPr/>
        <p:txBody>
          <a:bodyPr/>
          <a:lstStyle/>
          <a:p>
            <a:fld id="{CDD15192-AFC3-42C9-A3F5-4AF9E3D87F81}" type="slidenum">
              <a:rPr lang="tr-TR" smtClean="0"/>
              <a:t>23</a:t>
            </a:fld>
            <a:endParaRPr lang="tr-TR"/>
          </a:p>
        </p:txBody>
      </p:sp>
    </p:spTree>
    <p:extLst>
      <p:ext uri="{BB962C8B-B14F-4D97-AF65-F5344CB8AC3E}">
        <p14:creationId xmlns:p14="http://schemas.microsoft.com/office/powerpoint/2010/main" val="35055055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407856"/>
          </a:xfrm>
        </p:spPr>
        <p:txBody>
          <a:bodyPr>
            <a:normAutofit fontScale="90000"/>
          </a:bodyPr>
          <a:lstStyle/>
          <a:p>
            <a:r>
              <a:rPr lang="tr-TR" dirty="0"/>
              <a:t>JSP - Sözdizimi</a:t>
            </a:r>
            <a:br>
              <a:rPr lang="tr-TR" dirty="0"/>
            </a:br>
            <a:endParaRPr lang="tr-TR"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1185432091"/>
              </p:ext>
            </p:extLst>
          </p:nvPr>
        </p:nvGraphicFramePr>
        <p:xfrm>
          <a:off x="1894114" y="1232263"/>
          <a:ext cx="4820195" cy="5413097"/>
        </p:xfrm>
        <a:graphic>
          <a:graphicData uri="http://schemas.openxmlformats.org/drawingml/2006/table">
            <a:tbl>
              <a:tblPr firstRow="1" bandRow="1">
                <a:tableStyleId>{5C22544A-7EE6-4342-B048-85BDC9FD1C3A}</a:tableStyleId>
              </a:tblPr>
              <a:tblGrid>
                <a:gridCol w="733010">
                  <a:extLst>
                    <a:ext uri="{9D8B030D-6E8A-4147-A177-3AD203B41FA5}">
                      <a16:colId xmlns:a16="http://schemas.microsoft.com/office/drawing/2014/main" val="96861179"/>
                    </a:ext>
                  </a:extLst>
                </a:gridCol>
                <a:gridCol w="4087185">
                  <a:extLst>
                    <a:ext uri="{9D8B030D-6E8A-4147-A177-3AD203B41FA5}">
                      <a16:colId xmlns:a16="http://schemas.microsoft.com/office/drawing/2014/main" val="1576273255"/>
                    </a:ext>
                  </a:extLst>
                </a:gridCol>
              </a:tblGrid>
              <a:tr h="478971">
                <a:tc>
                  <a:txBody>
                    <a:bodyPr/>
                    <a:lstStyle/>
                    <a:p>
                      <a:pPr fontAlgn="t"/>
                      <a:r>
                        <a:rPr lang="tr-TR" dirty="0" err="1">
                          <a:effectLst/>
                        </a:rPr>
                        <a:t>S.No</a:t>
                      </a:r>
                      <a:r>
                        <a:rPr lang="tr-TR" dirty="0">
                          <a:effectLst/>
                        </a:rPr>
                        <a:t>.</a:t>
                      </a:r>
                    </a:p>
                  </a:txBody>
                  <a:tcPr marL="76200" marR="76200" marT="76200" marB="76200"/>
                </a:tc>
                <a:tc>
                  <a:txBody>
                    <a:bodyPr/>
                    <a:lstStyle/>
                    <a:p>
                      <a:pPr algn="ctr" fontAlgn="t"/>
                      <a:r>
                        <a:rPr lang="tr-TR" sz="1800" b="1" i="0" kern="1200" dirty="0" smtClean="0">
                          <a:solidFill>
                            <a:schemeClr val="lt1"/>
                          </a:solidFill>
                          <a:effectLst/>
                          <a:latin typeface="+mn-lt"/>
                          <a:ea typeface="+mn-ea"/>
                          <a:cs typeface="+mn-cs"/>
                        </a:rPr>
                        <a:t>Sözdizimi ve Amaç</a:t>
                      </a:r>
                      <a:endParaRPr lang="tr-TR" dirty="0">
                        <a:effectLst/>
                      </a:endParaRPr>
                    </a:p>
                  </a:txBody>
                  <a:tcPr marL="76200" marR="76200" marT="76200" marB="76200"/>
                </a:tc>
                <a:extLst>
                  <a:ext uri="{0D108BD9-81ED-4DB2-BD59-A6C34878D82A}">
                    <a16:rowId xmlns:a16="http://schemas.microsoft.com/office/drawing/2014/main" val="3420275464"/>
                  </a:ext>
                </a:extLst>
              </a:tr>
              <a:tr h="1187158">
                <a:tc>
                  <a:txBody>
                    <a:bodyPr/>
                    <a:lstStyle/>
                    <a:p>
                      <a:pPr algn="ctr" fontAlgn="ctr"/>
                      <a:r>
                        <a:rPr lang="tr-TR">
                          <a:effectLst/>
                        </a:rPr>
                        <a:t>1</a:t>
                      </a:r>
                    </a:p>
                  </a:txBody>
                  <a:tcPr marL="76200" marR="76200" marT="76200" marB="76200" anchor="ctr"/>
                </a:tc>
                <a:tc>
                  <a:txBody>
                    <a:bodyPr/>
                    <a:lstStyle/>
                    <a:p>
                      <a:pPr algn="just" fontAlgn="t"/>
                      <a:r>
                        <a:rPr lang="en-US" b="1" dirty="0" err="1">
                          <a:solidFill>
                            <a:srgbClr val="000000"/>
                          </a:solidFill>
                          <a:effectLst/>
                        </a:rPr>
                        <a:t>jsp:include</a:t>
                      </a:r>
                      <a:endParaRPr lang="en-US" dirty="0">
                        <a:solidFill>
                          <a:srgbClr val="000000"/>
                        </a:solidFill>
                        <a:effectLst/>
                      </a:endParaRPr>
                    </a:p>
                    <a:p>
                      <a:pPr algn="just" fontAlgn="t"/>
                      <a:r>
                        <a:rPr lang="tr-TR" sz="1800" b="0" i="0" kern="1200" dirty="0" smtClean="0">
                          <a:solidFill>
                            <a:schemeClr val="dk1"/>
                          </a:solidFill>
                          <a:effectLst/>
                          <a:latin typeface="+mn-lt"/>
                          <a:ea typeface="+mn-ea"/>
                          <a:cs typeface="+mn-cs"/>
                        </a:rPr>
                        <a:t>Sayfanın istendiği andaki dosyayı içerir.</a:t>
                      </a:r>
                      <a:endParaRPr lang="en-US" dirty="0">
                        <a:solidFill>
                          <a:srgbClr val="000000"/>
                        </a:solidFill>
                        <a:effectLst/>
                      </a:endParaRPr>
                    </a:p>
                  </a:txBody>
                  <a:tcPr marL="76200" marR="76200" marT="76200" marB="76200"/>
                </a:tc>
                <a:extLst>
                  <a:ext uri="{0D108BD9-81ED-4DB2-BD59-A6C34878D82A}">
                    <a16:rowId xmlns:a16="http://schemas.microsoft.com/office/drawing/2014/main" val="3525050214"/>
                  </a:ext>
                </a:extLst>
              </a:tr>
              <a:tr h="853270">
                <a:tc>
                  <a:txBody>
                    <a:bodyPr/>
                    <a:lstStyle/>
                    <a:p>
                      <a:pPr algn="ctr" fontAlgn="ctr"/>
                      <a:r>
                        <a:rPr lang="tr-TR" dirty="0">
                          <a:effectLst/>
                        </a:rPr>
                        <a:t>2</a:t>
                      </a:r>
                    </a:p>
                  </a:txBody>
                  <a:tcPr marL="76200" marR="76200" marT="76200" marB="76200" anchor="ctr"/>
                </a:tc>
                <a:tc>
                  <a:txBody>
                    <a:bodyPr/>
                    <a:lstStyle/>
                    <a:p>
                      <a:pPr algn="just" fontAlgn="t"/>
                      <a:r>
                        <a:rPr lang="en-US" b="1" dirty="0" err="1">
                          <a:solidFill>
                            <a:srgbClr val="000000"/>
                          </a:solidFill>
                          <a:effectLst/>
                        </a:rPr>
                        <a:t>jsp:useBean</a:t>
                      </a:r>
                      <a:endParaRPr lang="en-US" dirty="0">
                        <a:solidFill>
                          <a:srgbClr val="000000"/>
                        </a:solidFill>
                        <a:effectLst/>
                      </a:endParaRPr>
                    </a:p>
                    <a:p>
                      <a:pPr algn="just" fontAlgn="t"/>
                      <a:r>
                        <a:rPr lang="tr-TR" sz="1800" b="0" i="0" kern="1200" dirty="0" err="1" smtClean="0">
                          <a:solidFill>
                            <a:schemeClr val="dk1"/>
                          </a:solidFill>
                          <a:effectLst/>
                          <a:latin typeface="+mn-lt"/>
                          <a:ea typeface="+mn-ea"/>
                          <a:cs typeface="+mn-cs"/>
                        </a:rPr>
                        <a:t>JavaBean'ı</a:t>
                      </a:r>
                      <a:r>
                        <a:rPr lang="tr-TR" sz="1800" b="0" i="0" kern="1200" dirty="0" smtClean="0">
                          <a:solidFill>
                            <a:schemeClr val="dk1"/>
                          </a:solidFill>
                          <a:effectLst/>
                          <a:latin typeface="+mn-lt"/>
                          <a:ea typeface="+mn-ea"/>
                          <a:cs typeface="+mn-cs"/>
                        </a:rPr>
                        <a:t> bulur veya başlatır.</a:t>
                      </a:r>
                      <a:endParaRPr lang="en-US" dirty="0">
                        <a:solidFill>
                          <a:srgbClr val="000000"/>
                        </a:solidFill>
                        <a:effectLst/>
                      </a:endParaRPr>
                    </a:p>
                  </a:txBody>
                  <a:tcPr marL="76200" marR="76200" marT="76200" marB="76200"/>
                </a:tc>
                <a:extLst>
                  <a:ext uri="{0D108BD9-81ED-4DB2-BD59-A6C34878D82A}">
                    <a16:rowId xmlns:a16="http://schemas.microsoft.com/office/drawing/2014/main" val="2191017060"/>
                  </a:ext>
                </a:extLst>
              </a:tr>
              <a:tr h="853270">
                <a:tc>
                  <a:txBody>
                    <a:bodyPr/>
                    <a:lstStyle/>
                    <a:p>
                      <a:pPr algn="ctr" fontAlgn="ctr"/>
                      <a:r>
                        <a:rPr lang="tr-TR">
                          <a:effectLst/>
                        </a:rPr>
                        <a:t>3</a:t>
                      </a:r>
                    </a:p>
                  </a:txBody>
                  <a:tcPr marL="76200" marR="76200" marT="76200" marB="76200" anchor="ctr"/>
                </a:tc>
                <a:tc>
                  <a:txBody>
                    <a:bodyPr/>
                    <a:lstStyle/>
                    <a:p>
                      <a:pPr algn="just" fontAlgn="t"/>
                      <a:r>
                        <a:rPr lang="en-US" b="1" dirty="0" err="1">
                          <a:solidFill>
                            <a:srgbClr val="000000"/>
                          </a:solidFill>
                          <a:effectLst/>
                        </a:rPr>
                        <a:t>jsp:setProperty</a:t>
                      </a:r>
                      <a:endParaRPr lang="en-US" dirty="0">
                        <a:solidFill>
                          <a:srgbClr val="000000"/>
                        </a:solidFill>
                        <a:effectLst/>
                      </a:endParaRPr>
                    </a:p>
                    <a:p>
                      <a:pPr algn="just" fontAlgn="t"/>
                      <a:r>
                        <a:rPr lang="tr-TR" sz="1800" b="0" i="0" kern="1200" dirty="0" err="1" smtClean="0">
                          <a:solidFill>
                            <a:schemeClr val="dk1"/>
                          </a:solidFill>
                          <a:effectLst/>
                          <a:latin typeface="+mn-lt"/>
                          <a:ea typeface="+mn-ea"/>
                          <a:cs typeface="+mn-cs"/>
                        </a:rPr>
                        <a:t>JavaBean'ın</a:t>
                      </a:r>
                      <a:r>
                        <a:rPr lang="tr-TR" sz="1800" b="0" i="0" kern="1200" dirty="0" smtClean="0">
                          <a:solidFill>
                            <a:schemeClr val="dk1"/>
                          </a:solidFill>
                          <a:effectLst/>
                          <a:latin typeface="+mn-lt"/>
                          <a:ea typeface="+mn-ea"/>
                          <a:cs typeface="+mn-cs"/>
                        </a:rPr>
                        <a:t> özelliğini ayarlar.</a:t>
                      </a:r>
                      <a:endParaRPr lang="en-US" dirty="0">
                        <a:solidFill>
                          <a:srgbClr val="000000"/>
                        </a:solidFill>
                        <a:effectLst/>
                      </a:endParaRPr>
                    </a:p>
                  </a:txBody>
                  <a:tcPr marL="76200" marR="76200" marT="76200" marB="76200"/>
                </a:tc>
                <a:extLst>
                  <a:ext uri="{0D108BD9-81ED-4DB2-BD59-A6C34878D82A}">
                    <a16:rowId xmlns:a16="http://schemas.microsoft.com/office/drawing/2014/main" val="3867420026"/>
                  </a:ext>
                </a:extLst>
              </a:tr>
              <a:tr h="853270">
                <a:tc>
                  <a:txBody>
                    <a:bodyPr/>
                    <a:lstStyle/>
                    <a:p>
                      <a:pPr algn="ctr" fontAlgn="ctr"/>
                      <a:r>
                        <a:rPr lang="tr-TR">
                          <a:effectLst/>
                        </a:rPr>
                        <a:t>4</a:t>
                      </a:r>
                    </a:p>
                  </a:txBody>
                  <a:tcPr marL="76200" marR="76200" marT="76200" marB="76200" anchor="ctr"/>
                </a:tc>
                <a:tc>
                  <a:txBody>
                    <a:bodyPr/>
                    <a:lstStyle/>
                    <a:p>
                      <a:pPr algn="just" fontAlgn="t"/>
                      <a:r>
                        <a:rPr lang="en-US" b="1" dirty="0" err="1">
                          <a:solidFill>
                            <a:srgbClr val="000000"/>
                          </a:solidFill>
                          <a:effectLst/>
                        </a:rPr>
                        <a:t>jsp:getProperty</a:t>
                      </a:r>
                      <a:endParaRPr lang="en-US" dirty="0">
                        <a:solidFill>
                          <a:srgbClr val="000000"/>
                        </a:solidFill>
                        <a:effectLst/>
                      </a:endParaRPr>
                    </a:p>
                    <a:p>
                      <a:pPr algn="just" fontAlgn="t"/>
                      <a:r>
                        <a:rPr lang="tr-TR" sz="1800" b="0" i="0" kern="1200" dirty="0" err="1" smtClean="0">
                          <a:solidFill>
                            <a:schemeClr val="dk1"/>
                          </a:solidFill>
                          <a:effectLst/>
                          <a:latin typeface="+mn-lt"/>
                          <a:ea typeface="+mn-ea"/>
                          <a:cs typeface="+mn-cs"/>
                        </a:rPr>
                        <a:t>JavaBean'ın</a:t>
                      </a:r>
                      <a:r>
                        <a:rPr lang="tr-TR" sz="1800" b="0" i="0" kern="1200" dirty="0" smtClean="0">
                          <a:solidFill>
                            <a:schemeClr val="dk1"/>
                          </a:solidFill>
                          <a:effectLst/>
                          <a:latin typeface="+mn-lt"/>
                          <a:ea typeface="+mn-ea"/>
                          <a:cs typeface="+mn-cs"/>
                        </a:rPr>
                        <a:t> özelliğini çıktıya ekler.</a:t>
                      </a:r>
                      <a:endParaRPr lang="en-US" dirty="0">
                        <a:solidFill>
                          <a:srgbClr val="000000"/>
                        </a:solidFill>
                        <a:effectLst/>
                      </a:endParaRPr>
                    </a:p>
                  </a:txBody>
                  <a:tcPr marL="76200" marR="76200" marT="76200" marB="76200"/>
                </a:tc>
                <a:extLst>
                  <a:ext uri="{0D108BD9-81ED-4DB2-BD59-A6C34878D82A}">
                    <a16:rowId xmlns:a16="http://schemas.microsoft.com/office/drawing/2014/main" val="3344272982"/>
                  </a:ext>
                </a:extLst>
              </a:tr>
              <a:tr h="1187158">
                <a:tc>
                  <a:txBody>
                    <a:bodyPr/>
                    <a:lstStyle/>
                    <a:p>
                      <a:pPr algn="ctr" fontAlgn="ctr"/>
                      <a:r>
                        <a:rPr lang="tr-TR">
                          <a:effectLst/>
                        </a:rPr>
                        <a:t>5</a:t>
                      </a:r>
                    </a:p>
                  </a:txBody>
                  <a:tcPr marL="76200" marR="76200" marT="76200" marB="76200" anchor="ctr"/>
                </a:tc>
                <a:tc>
                  <a:txBody>
                    <a:bodyPr/>
                    <a:lstStyle/>
                    <a:p>
                      <a:pPr algn="just" fontAlgn="t"/>
                      <a:r>
                        <a:rPr lang="en-US" b="1" dirty="0" err="1">
                          <a:solidFill>
                            <a:srgbClr val="000000"/>
                          </a:solidFill>
                          <a:effectLst/>
                        </a:rPr>
                        <a:t>jsp:forward</a:t>
                      </a:r>
                      <a:endParaRPr lang="en-US" dirty="0">
                        <a:solidFill>
                          <a:srgbClr val="000000"/>
                        </a:solidFill>
                        <a:effectLst/>
                      </a:endParaRPr>
                    </a:p>
                    <a:p>
                      <a:pPr algn="just" fontAlgn="t"/>
                      <a:r>
                        <a:rPr lang="tr-TR" sz="1800" b="0" i="0" kern="1200" dirty="0" smtClean="0">
                          <a:solidFill>
                            <a:schemeClr val="dk1"/>
                          </a:solidFill>
                          <a:effectLst/>
                          <a:latin typeface="+mn-lt"/>
                          <a:ea typeface="+mn-ea"/>
                          <a:cs typeface="+mn-cs"/>
                        </a:rPr>
                        <a:t>İsteği göndereni yeni bir sayfaya iletir.</a:t>
                      </a:r>
                      <a:endParaRPr lang="en-US" dirty="0">
                        <a:solidFill>
                          <a:srgbClr val="000000"/>
                        </a:solidFill>
                        <a:effectLst/>
                      </a:endParaRPr>
                    </a:p>
                  </a:txBody>
                  <a:tcPr marL="76200" marR="76200" marT="76200" marB="76200"/>
                </a:tc>
                <a:extLst>
                  <a:ext uri="{0D108BD9-81ED-4DB2-BD59-A6C34878D82A}">
                    <a16:rowId xmlns:a16="http://schemas.microsoft.com/office/drawing/2014/main" val="1905559863"/>
                  </a:ext>
                </a:extLst>
              </a:tr>
            </a:tbl>
          </a:graphicData>
        </a:graphic>
      </p:graphicFrame>
      <p:graphicFrame>
        <p:nvGraphicFramePr>
          <p:cNvPr id="5" name="Tablo 4"/>
          <p:cNvGraphicFramePr>
            <a:graphicFrameLocks noGrp="1"/>
          </p:cNvGraphicFramePr>
          <p:nvPr>
            <p:extLst>
              <p:ext uri="{D42A27DB-BD31-4B8C-83A1-F6EECF244321}">
                <p14:modId xmlns:p14="http://schemas.microsoft.com/office/powerpoint/2010/main" val="1924928093"/>
              </p:ext>
            </p:extLst>
          </p:nvPr>
        </p:nvGraphicFramePr>
        <p:xfrm>
          <a:off x="6714309" y="1232263"/>
          <a:ext cx="5303520" cy="5531885"/>
        </p:xfrm>
        <a:graphic>
          <a:graphicData uri="http://schemas.openxmlformats.org/drawingml/2006/table">
            <a:tbl>
              <a:tblPr firstRow="1" bandRow="1">
                <a:tableStyleId>{5C22544A-7EE6-4342-B048-85BDC9FD1C3A}</a:tableStyleId>
              </a:tblPr>
              <a:tblGrid>
                <a:gridCol w="875211">
                  <a:extLst>
                    <a:ext uri="{9D8B030D-6E8A-4147-A177-3AD203B41FA5}">
                      <a16:colId xmlns:a16="http://schemas.microsoft.com/office/drawing/2014/main" val="366529647"/>
                    </a:ext>
                  </a:extLst>
                </a:gridCol>
                <a:gridCol w="4428309">
                  <a:extLst>
                    <a:ext uri="{9D8B030D-6E8A-4147-A177-3AD203B41FA5}">
                      <a16:colId xmlns:a16="http://schemas.microsoft.com/office/drawing/2014/main" val="468365553"/>
                    </a:ext>
                  </a:extLst>
                </a:gridCol>
              </a:tblGrid>
              <a:tr h="49203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tr-TR" dirty="0" err="1" smtClean="0">
                          <a:effectLst/>
                        </a:rPr>
                        <a:t>S.No</a:t>
                      </a:r>
                      <a:r>
                        <a:rPr lang="tr-TR" dirty="0" smtClean="0">
                          <a:effectLst/>
                        </a:rPr>
                        <a:t>.</a:t>
                      </a:r>
                    </a:p>
                  </a:txBody>
                  <a:tcPr/>
                </a:tc>
                <a:tc>
                  <a:txBody>
                    <a:bodyPr/>
                    <a:lstStyle/>
                    <a:p>
                      <a:pPr algn="ctr"/>
                      <a:r>
                        <a:rPr lang="tr-TR" sz="1800" b="1" i="0" kern="1200" dirty="0" smtClean="0">
                          <a:solidFill>
                            <a:schemeClr val="lt1"/>
                          </a:solidFill>
                          <a:effectLst/>
                          <a:latin typeface="+mn-lt"/>
                          <a:ea typeface="+mn-ea"/>
                          <a:cs typeface="+mn-cs"/>
                        </a:rPr>
                        <a:t>Sözdizimi ve Amaç</a:t>
                      </a:r>
                      <a:endParaRPr lang="tr-TR" dirty="0"/>
                    </a:p>
                  </a:txBody>
                  <a:tcPr/>
                </a:tc>
                <a:extLst>
                  <a:ext uri="{0D108BD9-81ED-4DB2-BD59-A6C34878D82A}">
                    <a16:rowId xmlns:a16="http://schemas.microsoft.com/office/drawing/2014/main" val="2073314729"/>
                  </a:ext>
                </a:extLst>
              </a:tr>
              <a:tr h="975586">
                <a:tc>
                  <a:txBody>
                    <a:bodyPr/>
                    <a:lstStyle/>
                    <a:p>
                      <a:pPr algn="ctr" fontAlgn="ctr"/>
                      <a:r>
                        <a:rPr lang="tr-TR" dirty="0">
                          <a:effectLst/>
                        </a:rPr>
                        <a:t>6</a:t>
                      </a:r>
                    </a:p>
                  </a:txBody>
                  <a:tcPr marL="76200" marR="76200" marT="76200" marB="76200" anchor="ctr"/>
                </a:tc>
                <a:tc>
                  <a:txBody>
                    <a:bodyPr/>
                    <a:lstStyle/>
                    <a:p>
                      <a:pPr algn="just" fontAlgn="t"/>
                      <a:r>
                        <a:rPr lang="en-US" b="1" dirty="0" err="1">
                          <a:solidFill>
                            <a:srgbClr val="000000"/>
                          </a:solidFill>
                          <a:effectLst/>
                        </a:rPr>
                        <a:t>jsp:plugin</a:t>
                      </a:r>
                      <a:endParaRPr lang="en-US" dirty="0">
                        <a:solidFill>
                          <a:srgbClr val="000000"/>
                        </a:solidFill>
                        <a:effectLst/>
                      </a:endParaRPr>
                    </a:p>
                    <a:p>
                      <a:pPr algn="just" fontAlgn="t"/>
                      <a:r>
                        <a:rPr lang="tr-TR" sz="1800" b="0" i="0" kern="1200" dirty="0" smtClean="0">
                          <a:solidFill>
                            <a:schemeClr val="dk1"/>
                          </a:solidFill>
                          <a:effectLst/>
                          <a:latin typeface="+mn-lt"/>
                          <a:ea typeface="+mn-ea"/>
                          <a:cs typeface="+mn-cs"/>
                        </a:rPr>
                        <a:t>Java eklentisi için bir OBJECT veya EMBED etiketi yapan tarayıcıya özel kod üretir.</a:t>
                      </a:r>
                      <a:endParaRPr lang="en-US" dirty="0">
                        <a:solidFill>
                          <a:srgbClr val="000000"/>
                        </a:solidFill>
                        <a:effectLst/>
                      </a:endParaRPr>
                    </a:p>
                  </a:txBody>
                  <a:tcPr marL="76200" marR="76200" marT="76200" marB="76200"/>
                </a:tc>
                <a:extLst>
                  <a:ext uri="{0D108BD9-81ED-4DB2-BD59-A6C34878D82A}">
                    <a16:rowId xmlns:a16="http://schemas.microsoft.com/office/drawing/2014/main" val="3392501510"/>
                  </a:ext>
                </a:extLst>
              </a:tr>
              <a:tr h="864091">
                <a:tc>
                  <a:txBody>
                    <a:bodyPr/>
                    <a:lstStyle/>
                    <a:p>
                      <a:pPr algn="ctr" fontAlgn="ctr"/>
                      <a:r>
                        <a:rPr lang="tr-TR">
                          <a:effectLst/>
                        </a:rPr>
                        <a:t>7</a:t>
                      </a:r>
                    </a:p>
                  </a:txBody>
                  <a:tcPr marL="76200" marR="76200" marT="76200" marB="76200" anchor="ctr"/>
                </a:tc>
                <a:tc>
                  <a:txBody>
                    <a:bodyPr/>
                    <a:lstStyle/>
                    <a:p>
                      <a:pPr algn="just" fontAlgn="t"/>
                      <a:r>
                        <a:rPr lang="tr-TR" b="1" dirty="0" err="1">
                          <a:solidFill>
                            <a:srgbClr val="000000"/>
                          </a:solidFill>
                          <a:effectLst/>
                        </a:rPr>
                        <a:t>jsp:element</a:t>
                      </a:r>
                      <a:endParaRPr lang="tr-TR" dirty="0">
                        <a:solidFill>
                          <a:srgbClr val="000000"/>
                        </a:solidFill>
                        <a:effectLst/>
                      </a:endParaRPr>
                    </a:p>
                    <a:p>
                      <a:pPr algn="just" fontAlgn="t"/>
                      <a:r>
                        <a:rPr lang="tr-TR" sz="1800" b="0" i="0" kern="1200" dirty="0" smtClean="0">
                          <a:solidFill>
                            <a:schemeClr val="dk1"/>
                          </a:solidFill>
                          <a:effectLst/>
                          <a:latin typeface="+mn-lt"/>
                          <a:ea typeface="+mn-ea"/>
                          <a:cs typeface="+mn-cs"/>
                        </a:rPr>
                        <a:t>XML öğelerini dinamik olarak tanımlar.</a:t>
                      </a:r>
                      <a:endParaRPr lang="tr-TR" dirty="0">
                        <a:solidFill>
                          <a:srgbClr val="000000"/>
                        </a:solidFill>
                        <a:effectLst/>
                      </a:endParaRPr>
                    </a:p>
                  </a:txBody>
                  <a:tcPr marL="76200" marR="76200" marT="76200" marB="76200"/>
                </a:tc>
                <a:extLst>
                  <a:ext uri="{0D108BD9-81ED-4DB2-BD59-A6C34878D82A}">
                    <a16:rowId xmlns:a16="http://schemas.microsoft.com/office/drawing/2014/main" val="3946735663"/>
                  </a:ext>
                </a:extLst>
              </a:tr>
              <a:tr h="864091">
                <a:tc>
                  <a:txBody>
                    <a:bodyPr/>
                    <a:lstStyle/>
                    <a:p>
                      <a:pPr algn="ctr" fontAlgn="ctr"/>
                      <a:r>
                        <a:rPr lang="tr-TR">
                          <a:effectLst/>
                        </a:rPr>
                        <a:t>8</a:t>
                      </a:r>
                    </a:p>
                  </a:txBody>
                  <a:tcPr marL="76200" marR="76200" marT="76200" marB="76200" anchor="ctr"/>
                </a:tc>
                <a:tc>
                  <a:txBody>
                    <a:bodyPr/>
                    <a:lstStyle/>
                    <a:p>
                      <a:pPr algn="just" fontAlgn="t"/>
                      <a:r>
                        <a:rPr lang="en-US" b="1" dirty="0" err="1">
                          <a:solidFill>
                            <a:srgbClr val="000000"/>
                          </a:solidFill>
                          <a:effectLst/>
                        </a:rPr>
                        <a:t>jsp:attribute</a:t>
                      </a:r>
                      <a:endParaRPr lang="en-US" dirty="0">
                        <a:solidFill>
                          <a:srgbClr val="000000"/>
                        </a:solidFill>
                        <a:effectLst/>
                      </a:endParaRPr>
                    </a:p>
                    <a:p>
                      <a:pPr algn="just" fontAlgn="t"/>
                      <a:r>
                        <a:rPr lang="tr-TR" sz="1800" b="0" i="0" kern="1200" dirty="0" smtClean="0">
                          <a:solidFill>
                            <a:schemeClr val="dk1"/>
                          </a:solidFill>
                          <a:effectLst/>
                          <a:latin typeface="+mn-lt"/>
                          <a:ea typeface="+mn-ea"/>
                          <a:cs typeface="+mn-cs"/>
                        </a:rPr>
                        <a:t>Dinamik olarak tanımlanmış XML öğesinin niteliğini tanımlar.</a:t>
                      </a:r>
                      <a:endParaRPr lang="en-US" dirty="0">
                        <a:solidFill>
                          <a:srgbClr val="000000"/>
                        </a:solidFill>
                        <a:effectLst/>
                      </a:endParaRPr>
                    </a:p>
                  </a:txBody>
                  <a:tcPr marL="76200" marR="76200" marT="76200" marB="76200"/>
                </a:tc>
                <a:extLst>
                  <a:ext uri="{0D108BD9-81ED-4DB2-BD59-A6C34878D82A}">
                    <a16:rowId xmlns:a16="http://schemas.microsoft.com/office/drawing/2014/main" val="2926867587"/>
                  </a:ext>
                </a:extLst>
              </a:tr>
              <a:tr h="864091">
                <a:tc>
                  <a:txBody>
                    <a:bodyPr/>
                    <a:lstStyle/>
                    <a:p>
                      <a:pPr algn="ctr" fontAlgn="ctr"/>
                      <a:r>
                        <a:rPr lang="tr-TR">
                          <a:effectLst/>
                        </a:rPr>
                        <a:t>9</a:t>
                      </a:r>
                    </a:p>
                  </a:txBody>
                  <a:tcPr marL="76200" marR="76200" marT="76200" marB="76200" anchor="ctr"/>
                </a:tc>
                <a:tc>
                  <a:txBody>
                    <a:bodyPr/>
                    <a:lstStyle/>
                    <a:p>
                      <a:pPr algn="just" fontAlgn="t"/>
                      <a:r>
                        <a:rPr lang="en-US" b="1" dirty="0" err="1">
                          <a:solidFill>
                            <a:srgbClr val="000000"/>
                          </a:solidFill>
                          <a:effectLst/>
                        </a:rPr>
                        <a:t>jsp:body</a:t>
                      </a:r>
                      <a:endParaRPr lang="en-US" dirty="0">
                        <a:solidFill>
                          <a:srgbClr val="000000"/>
                        </a:solidFill>
                        <a:effectLst/>
                      </a:endParaRPr>
                    </a:p>
                    <a:p>
                      <a:pPr algn="just" fontAlgn="t"/>
                      <a:r>
                        <a:rPr lang="tr-TR" sz="1800" b="0" i="0" kern="1200" dirty="0" smtClean="0">
                          <a:solidFill>
                            <a:schemeClr val="dk1"/>
                          </a:solidFill>
                          <a:effectLst/>
                          <a:latin typeface="+mn-lt"/>
                          <a:ea typeface="+mn-ea"/>
                          <a:cs typeface="+mn-cs"/>
                        </a:rPr>
                        <a:t>Dinamik olarak tanımlanmış XML öğesinin gövdesini tanımlar.</a:t>
                      </a:r>
                      <a:endParaRPr lang="en-US" dirty="0">
                        <a:solidFill>
                          <a:srgbClr val="000000"/>
                        </a:solidFill>
                        <a:effectLst/>
                      </a:endParaRPr>
                    </a:p>
                  </a:txBody>
                  <a:tcPr marL="76200" marR="76200" marT="76200" marB="76200"/>
                </a:tc>
                <a:extLst>
                  <a:ext uri="{0D108BD9-81ED-4DB2-BD59-A6C34878D82A}">
                    <a16:rowId xmlns:a16="http://schemas.microsoft.com/office/drawing/2014/main" val="1414823357"/>
                  </a:ext>
                </a:extLst>
              </a:tr>
              <a:tr h="864091">
                <a:tc>
                  <a:txBody>
                    <a:bodyPr/>
                    <a:lstStyle/>
                    <a:p>
                      <a:pPr algn="ctr" fontAlgn="ctr"/>
                      <a:r>
                        <a:rPr lang="tr-TR">
                          <a:effectLst/>
                        </a:rPr>
                        <a:t>10</a:t>
                      </a:r>
                    </a:p>
                  </a:txBody>
                  <a:tcPr marL="76200" marR="76200" marT="76200" marB="76200" anchor="ctr"/>
                </a:tc>
                <a:tc>
                  <a:txBody>
                    <a:bodyPr/>
                    <a:lstStyle/>
                    <a:p>
                      <a:pPr algn="just" fontAlgn="t"/>
                      <a:r>
                        <a:rPr lang="en-US" b="1" dirty="0" err="1">
                          <a:solidFill>
                            <a:srgbClr val="000000"/>
                          </a:solidFill>
                          <a:effectLst/>
                        </a:rPr>
                        <a:t>jsp:text</a:t>
                      </a:r>
                      <a:endParaRPr lang="en-US" dirty="0">
                        <a:solidFill>
                          <a:srgbClr val="000000"/>
                        </a:solidFill>
                        <a:effectLst/>
                      </a:endParaRPr>
                    </a:p>
                    <a:p>
                      <a:pPr algn="just" fontAlgn="t"/>
                      <a:r>
                        <a:rPr lang="tr-TR" sz="1800" b="0" i="0" kern="1200" dirty="0" smtClean="0">
                          <a:solidFill>
                            <a:schemeClr val="dk1"/>
                          </a:solidFill>
                          <a:effectLst/>
                          <a:latin typeface="+mn-lt"/>
                          <a:ea typeface="+mn-ea"/>
                          <a:cs typeface="+mn-cs"/>
                        </a:rPr>
                        <a:t>JSP sayfalarında ve belgelerinde şablon metni yazmak için kullanılır.</a:t>
                      </a:r>
                      <a:endParaRPr lang="en-US" dirty="0">
                        <a:solidFill>
                          <a:srgbClr val="000000"/>
                        </a:solidFill>
                        <a:effectLst/>
                      </a:endParaRPr>
                    </a:p>
                  </a:txBody>
                  <a:tcPr marL="76200" marR="76200" marT="76200" marB="76200"/>
                </a:tc>
                <a:extLst>
                  <a:ext uri="{0D108BD9-81ED-4DB2-BD59-A6C34878D82A}">
                    <a16:rowId xmlns:a16="http://schemas.microsoft.com/office/drawing/2014/main" val="448850710"/>
                  </a:ext>
                </a:extLst>
              </a:tr>
            </a:tbl>
          </a:graphicData>
        </a:graphic>
      </p:graphicFrame>
      <p:sp>
        <p:nvSpPr>
          <p:cNvPr id="3" name="Slayt Numarası Yer Tutucusu 2"/>
          <p:cNvSpPr>
            <a:spLocks noGrp="1"/>
          </p:cNvSpPr>
          <p:nvPr>
            <p:ph type="sldNum" sz="quarter" idx="12"/>
          </p:nvPr>
        </p:nvSpPr>
        <p:spPr/>
        <p:txBody>
          <a:bodyPr/>
          <a:lstStyle/>
          <a:p>
            <a:fld id="{CDD15192-AFC3-42C9-A3F5-4AF9E3D87F81}" type="slidenum">
              <a:rPr lang="tr-TR" smtClean="0"/>
              <a:t>24</a:t>
            </a:fld>
            <a:endParaRPr lang="tr-TR"/>
          </a:p>
        </p:txBody>
      </p:sp>
    </p:spTree>
    <p:extLst>
      <p:ext uri="{BB962C8B-B14F-4D97-AF65-F5344CB8AC3E}">
        <p14:creationId xmlns:p14="http://schemas.microsoft.com/office/powerpoint/2010/main" val="17316175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407856"/>
          </a:xfrm>
        </p:spPr>
        <p:txBody>
          <a:bodyPr>
            <a:normAutofit fontScale="90000"/>
          </a:bodyPr>
          <a:lstStyle/>
          <a:p>
            <a:r>
              <a:rPr lang="tr-TR" dirty="0"/>
              <a:t>JSP - Sözdizimi</a:t>
            </a:r>
            <a:br>
              <a:rPr lang="tr-TR" dirty="0"/>
            </a:br>
            <a:endParaRPr lang="tr-TR"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426039666"/>
              </p:ext>
            </p:extLst>
          </p:nvPr>
        </p:nvGraphicFramePr>
        <p:xfrm>
          <a:off x="1894114" y="1232263"/>
          <a:ext cx="4820195" cy="5303520"/>
        </p:xfrm>
        <a:graphic>
          <a:graphicData uri="http://schemas.openxmlformats.org/drawingml/2006/table">
            <a:tbl>
              <a:tblPr firstRow="1" bandRow="1">
                <a:tableStyleId>{5C22544A-7EE6-4342-B048-85BDC9FD1C3A}</a:tableStyleId>
              </a:tblPr>
              <a:tblGrid>
                <a:gridCol w="733010">
                  <a:extLst>
                    <a:ext uri="{9D8B030D-6E8A-4147-A177-3AD203B41FA5}">
                      <a16:colId xmlns:a16="http://schemas.microsoft.com/office/drawing/2014/main" val="96861179"/>
                    </a:ext>
                  </a:extLst>
                </a:gridCol>
                <a:gridCol w="4087185">
                  <a:extLst>
                    <a:ext uri="{9D8B030D-6E8A-4147-A177-3AD203B41FA5}">
                      <a16:colId xmlns:a16="http://schemas.microsoft.com/office/drawing/2014/main" val="1576273255"/>
                    </a:ext>
                  </a:extLst>
                </a:gridCol>
              </a:tblGrid>
              <a:tr h="296126">
                <a:tc>
                  <a:txBody>
                    <a:bodyPr/>
                    <a:lstStyle/>
                    <a:p>
                      <a:pPr fontAlgn="t"/>
                      <a:r>
                        <a:rPr lang="tr-TR" dirty="0" err="1">
                          <a:effectLst/>
                        </a:rPr>
                        <a:t>S.No</a:t>
                      </a:r>
                      <a:r>
                        <a:rPr lang="tr-TR" dirty="0">
                          <a:effectLst/>
                        </a:rPr>
                        <a:t>.</a:t>
                      </a:r>
                    </a:p>
                  </a:txBody>
                  <a:tcPr marL="76200" marR="76200" marT="76200" marB="76200"/>
                </a:tc>
                <a:tc>
                  <a:txBody>
                    <a:bodyPr/>
                    <a:lstStyle/>
                    <a:p>
                      <a:pPr algn="ctr" fontAlgn="t"/>
                      <a:r>
                        <a:rPr lang="tr-TR" sz="1800" b="1" i="0" kern="1200" dirty="0" smtClean="0">
                          <a:solidFill>
                            <a:schemeClr val="lt1"/>
                          </a:solidFill>
                          <a:effectLst/>
                          <a:latin typeface="+mn-lt"/>
                          <a:ea typeface="+mn-ea"/>
                          <a:cs typeface="+mn-cs"/>
                        </a:rPr>
                        <a:t>Nesne ve Açıklama</a:t>
                      </a:r>
                      <a:endParaRPr lang="tr-TR" dirty="0">
                        <a:effectLst/>
                      </a:endParaRPr>
                    </a:p>
                  </a:txBody>
                  <a:tcPr marL="76200" marR="76200" marT="76200" marB="76200"/>
                </a:tc>
                <a:extLst>
                  <a:ext uri="{0D108BD9-81ED-4DB2-BD59-A6C34878D82A}">
                    <a16:rowId xmlns:a16="http://schemas.microsoft.com/office/drawing/2014/main" val="3420275464"/>
                  </a:ext>
                </a:extLst>
              </a:tr>
              <a:tr h="486492">
                <a:tc>
                  <a:txBody>
                    <a:bodyPr/>
                    <a:lstStyle/>
                    <a:p>
                      <a:pPr algn="ctr" fontAlgn="ctr"/>
                      <a:r>
                        <a:rPr lang="tr-TR">
                          <a:effectLst/>
                        </a:rPr>
                        <a:t>1</a:t>
                      </a:r>
                    </a:p>
                  </a:txBody>
                  <a:tcPr marL="76200" marR="76200" marT="76200" marB="76200" anchor="ctr"/>
                </a:tc>
                <a:tc>
                  <a:txBody>
                    <a:bodyPr/>
                    <a:lstStyle/>
                    <a:p>
                      <a:pPr algn="just" fontAlgn="t"/>
                      <a:r>
                        <a:rPr lang="en-US" b="1" dirty="0">
                          <a:solidFill>
                            <a:srgbClr val="000000"/>
                          </a:solidFill>
                          <a:effectLst/>
                        </a:rPr>
                        <a:t>request</a:t>
                      </a:r>
                      <a:endParaRPr lang="en-US" dirty="0">
                        <a:solidFill>
                          <a:srgbClr val="000000"/>
                        </a:solidFill>
                        <a:effectLst/>
                      </a:endParaRPr>
                    </a:p>
                    <a:p>
                      <a:pPr algn="just" fontAlgn="t"/>
                      <a:r>
                        <a:rPr lang="tr-TR" sz="1800" b="0" i="0" kern="1200" dirty="0" smtClean="0">
                          <a:solidFill>
                            <a:schemeClr val="dk1"/>
                          </a:solidFill>
                          <a:effectLst/>
                          <a:latin typeface="+mn-lt"/>
                          <a:ea typeface="+mn-ea"/>
                          <a:cs typeface="+mn-cs"/>
                        </a:rPr>
                        <a:t>Bu, istekle ilişkili </a:t>
                      </a:r>
                    </a:p>
                    <a:p>
                      <a:pPr algn="just" fontAlgn="t"/>
                      <a:r>
                        <a:rPr lang="tr-TR" sz="1800" b="1" i="0" kern="1200" dirty="0" err="1" smtClean="0">
                          <a:solidFill>
                            <a:schemeClr val="dk1"/>
                          </a:solidFill>
                          <a:effectLst/>
                          <a:latin typeface="+mn-lt"/>
                          <a:ea typeface="+mn-ea"/>
                          <a:cs typeface="+mn-cs"/>
                        </a:rPr>
                        <a:t>HttpServletRequest</a:t>
                      </a:r>
                      <a:r>
                        <a:rPr lang="tr-TR" sz="1800" b="0" i="0" kern="1200" dirty="0" smtClean="0">
                          <a:solidFill>
                            <a:schemeClr val="dk1"/>
                          </a:solidFill>
                          <a:effectLst/>
                          <a:latin typeface="+mn-lt"/>
                          <a:ea typeface="+mn-ea"/>
                          <a:cs typeface="+mn-cs"/>
                        </a:rPr>
                        <a:t> nesnesidir.</a:t>
                      </a:r>
                      <a:endParaRPr lang="en-US" dirty="0">
                        <a:solidFill>
                          <a:srgbClr val="000000"/>
                        </a:solidFill>
                        <a:effectLst/>
                      </a:endParaRPr>
                    </a:p>
                  </a:txBody>
                  <a:tcPr marL="76200" marR="76200" marT="76200" marB="76200"/>
                </a:tc>
                <a:extLst>
                  <a:ext uri="{0D108BD9-81ED-4DB2-BD59-A6C34878D82A}">
                    <a16:rowId xmlns:a16="http://schemas.microsoft.com/office/drawing/2014/main" val="3525050214"/>
                  </a:ext>
                </a:extLst>
              </a:tr>
              <a:tr h="486492">
                <a:tc>
                  <a:txBody>
                    <a:bodyPr/>
                    <a:lstStyle/>
                    <a:p>
                      <a:pPr algn="ctr" fontAlgn="ctr"/>
                      <a:r>
                        <a:rPr lang="tr-TR">
                          <a:effectLst/>
                        </a:rPr>
                        <a:t>2</a:t>
                      </a:r>
                    </a:p>
                  </a:txBody>
                  <a:tcPr marL="76200" marR="76200" marT="76200" marB="76200" anchor="ctr"/>
                </a:tc>
                <a:tc>
                  <a:txBody>
                    <a:bodyPr/>
                    <a:lstStyle/>
                    <a:p>
                      <a:pPr algn="just" fontAlgn="t"/>
                      <a:r>
                        <a:rPr lang="en-US" b="1" dirty="0">
                          <a:solidFill>
                            <a:srgbClr val="000000"/>
                          </a:solidFill>
                          <a:effectLst/>
                        </a:rPr>
                        <a:t>response</a:t>
                      </a:r>
                      <a:endParaRPr lang="en-US" dirty="0">
                        <a:solidFill>
                          <a:srgbClr val="000000"/>
                        </a:solidFill>
                        <a:effectLst/>
                      </a:endParaRPr>
                    </a:p>
                    <a:p>
                      <a:pPr algn="just" fontAlgn="t"/>
                      <a:r>
                        <a:rPr lang="tr-TR" sz="1800" b="0" i="0" kern="1200" dirty="0" smtClean="0">
                          <a:solidFill>
                            <a:schemeClr val="dk1"/>
                          </a:solidFill>
                          <a:effectLst/>
                          <a:latin typeface="+mn-lt"/>
                          <a:ea typeface="+mn-ea"/>
                          <a:cs typeface="+mn-cs"/>
                        </a:rPr>
                        <a:t>Bu, müşteriye verilen yanıtla ilişkili olan </a:t>
                      </a:r>
                      <a:r>
                        <a:rPr lang="tr-TR" sz="1800" b="1" i="0" kern="1200" dirty="0" err="1" smtClean="0">
                          <a:solidFill>
                            <a:schemeClr val="dk1"/>
                          </a:solidFill>
                          <a:effectLst/>
                          <a:latin typeface="+mn-lt"/>
                          <a:ea typeface="+mn-ea"/>
                          <a:cs typeface="+mn-cs"/>
                        </a:rPr>
                        <a:t>HttpServletResponse</a:t>
                      </a:r>
                      <a:r>
                        <a:rPr lang="tr-TR" sz="1800" b="0" i="0" kern="1200" dirty="0" smtClean="0">
                          <a:solidFill>
                            <a:schemeClr val="dk1"/>
                          </a:solidFill>
                          <a:effectLst/>
                          <a:latin typeface="+mn-lt"/>
                          <a:ea typeface="+mn-ea"/>
                          <a:cs typeface="+mn-cs"/>
                        </a:rPr>
                        <a:t> nesnesidir</a:t>
                      </a:r>
                      <a:endParaRPr lang="en-US" dirty="0">
                        <a:solidFill>
                          <a:srgbClr val="000000"/>
                        </a:solidFill>
                        <a:effectLst/>
                      </a:endParaRPr>
                    </a:p>
                  </a:txBody>
                  <a:tcPr marL="76200" marR="76200" marT="76200" marB="76200"/>
                </a:tc>
                <a:extLst>
                  <a:ext uri="{0D108BD9-81ED-4DB2-BD59-A6C34878D82A}">
                    <a16:rowId xmlns:a16="http://schemas.microsoft.com/office/drawing/2014/main" val="2191017060"/>
                  </a:ext>
                </a:extLst>
              </a:tr>
              <a:tr h="486492">
                <a:tc>
                  <a:txBody>
                    <a:bodyPr/>
                    <a:lstStyle/>
                    <a:p>
                      <a:pPr algn="ctr" fontAlgn="ctr"/>
                      <a:r>
                        <a:rPr lang="tr-TR">
                          <a:effectLst/>
                        </a:rPr>
                        <a:t>3</a:t>
                      </a:r>
                    </a:p>
                  </a:txBody>
                  <a:tcPr marL="76200" marR="76200" marT="76200" marB="76200" anchor="ctr"/>
                </a:tc>
                <a:tc>
                  <a:txBody>
                    <a:bodyPr/>
                    <a:lstStyle/>
                    <a:p>
                      <a:pPr algn="just" fontAlgn="t"/>
                      <a:r>
                        <a:rPr lang="en-US" b="1" dirty="0">
                          <a:solidFill>
                            <a:srgbClr val="000000"/>
                          </a:solidFill>
                          <a:effectLst/>
                        </a:rPr>
                        <a:t>out</a:t>
                      </a:r>
                      <a:endParaRPr lang="en-US" dirty="0">
                        <a:solidFill>
                          <a:srgbClr val="000000"/>
                        </a:solidFill>
                        <a:effectLst/>
                      </a:endParaRPr>
                    </a:p>
                    <a:p>
                      <a:pPr algn="just" fontAlgn="t"/>
                      <a:r>
                        <a:rPr lang="tr-TR" sz="1800" b="0" i="0" kern="1200" dirty="0" smtClean="0">
                          <a:solidFill>
                            <a:schemeClr val="dk1"/>
                          </a:solidFill>
                          <a:effectLst/>
                          <a:latin typeface="+mn-lt"/>
                          <a:ea typeface="+mn-ea"/>
                          <a:cs typeface="+mn-cs"/>
                        </a:rPr>
                        <a:t>Bu, istemciye çıktı göndermek için kullanılan </a:t>
                      </a:r>
                      <a:r>
                        <a:rPr lang="tr-TR" sz="1800" b="1" i="0" kern="1200" dirty="0" err="1" smtClean="0">
                          <a:solidFill>
                            <a:schemeClr val="dk1"/>
                          </a:solidFill>
                          <a:effectLst/>
                          <a:latin typeface="+mn-lt"/>
                          <a:ea typeface="+mn-ea"/>
                          <a:cs typeface="+mn-cs"/>
                        </a:rPr>
                        <a:t>PrintWriter</a:t>
                      </a:r>
                      <a:r>
                        <a:rPr lang="tr-TR" sz="1800" b="0" i="0" kern="1200" dirty="0" smtClean="0">
                          <a:solidFill>
                            <a:schemeClr val="dk1"/>
                          </a:solidFill>
                          <a:effectLst/>
                          <a:latin typeface="+mn-lt"/>
                          <a:ea typeface="+mn-ea"/>
                          <a:cs typeface="+mn-cs"/>
                        </a:rPr>
                        <a:t> nesnesidir.</a:t>
                      </a:r>
                      <a:endParaRPr lang="en-US" dirty="0">
                        <a:solidFill>
                          <a:srgbClr val="000000"/>
                        </a:solidFill>
                        <a:effectLst/>
                      </a:endParaRPr>
                    </a:p>
                  </a:txBody>
                  <a:tcPr marL="76200" marR="76200" marT="76200" marB="76200"/>
                </a:tc>
                <a:extLst>
                  <a:ext uri="{0D108BD9-81ED-4DB2-BD59-A6C34878D82A}">
                    <a16:rowId xmlns:a16="http://schemas.microsoft.com/office/drawing/2014/main" val="3867420026"/>
                  </a:ext>
                </a:extLst>
              </a:tr>
              <a:tr h="486492">
                <a:tc>
                  <a:txBody>
                    <a:bodyPr/>
                    <a:lstStyle/>
                    <a:p>
                      <a:pPr algn="ctr" fontAlgn="ctr"/>
                      <a:r>
                        <a:rPr lang="tr-TR">
                          <a:effectLst/>
                        </a:rPr>
                        <a:t>4</a:t>
                      </a:r>
                    </a:p>
                  </a:txBody>
                  <a:tcPr marL="76200" marR="76200" marT="76200" marB="76200" anchor="ctr"/>
                </a:tc>
                <a:tc>
                  <a:txBody>
                    <a:bodyPr/>
                    <a:lstStyle/>
                    <a:p>
                      <a:pPr algn="just" fontAlgn="t"/>
                      <a:r>
                        <a:rPr lang="en-US" b="1" dirty="0">
                          <a:solidFill>
                            <a:srgbClr val="000000"/>
                          </a:solidFill>
                          <a:effectLst/>
                        </a:rPr>
                        <a:t>session</a:t>
                      </a:r>
                      <a:endParaRPr lang="en-US" dirty="0">
                        <a:solidFill>
                          <a:srgbClr val="000000"/>
                        </a:solidFill>
                        <a:effectLst/>
                      </a:endParaRPr>
                    </a:p>
                    <a:p>
                      <a:pPr algn="just" fontAlgn="t"/>
                      <a:r>
                        <a:rPr lang="tr-TR" sz="1800" b="0" i="0" kern="1200" dirty="0" smtClean="0">
                          <a:solidFill>
                            <a:schemeClr val="dk1"/>
                          </a:solidFill>
                          <a:effectLst/>
                          <a:latin typeface="+mn-lt"/>
                          <a:ea typeface="+mn-ea"/>
                          <a:cs typeface="+mn-cs"/>
                        </a:rPr>
                        <a:t>Bu, istekle ilişkili  </a:t>
                      </a:r>
                      <a:r>
                        <a:rPr lang="tr-TR" sz="1800" b="1" i="0" kern="1200" dirty="0" err="1" smtClean="0">
                          <a:solidFill>
                            <a:schemeClr val="dk1"/>
                          </a:solidFill>
                          <a:effectLst/>
                          <a:latin typeface="+mn-lt"/>
                          <a:ea typeface="+mn-ea"/>
                          <a:cs typeface="+mn-cs"/>
                        </a:rPr>
                        <a:t>HttpSession</a:t>
                      </a:r>
                      <a:r>
                        <a:rPr lang="tr-TR" sz="1800" b="0" i="0" kern="1200" dirty="0" smtClean="0">
                          <a:solidFill>
                            <a:schemeClr val="dk1"/>
                          </a:solidFill>
                          <a:effectLst/>
                          <a:latin typeface="+mn-lt"/>
                          <a:ea typeface="+mn-ea"/>
                          <a:cs typeface="+mn-cs"/>
                        </a:rPr>
                        <a:t>  </a:t>
                      </a:r>
                    </a:p>
                    <a:p>
                      <a:pPr algn="just" fontAlgn="t"/>
                      <a:r>
                        <a:rPr lang="tr-TR" sz="1800" b="0" i="0" kern="1200" dirty="0" smtClean="0">
                          <a:solidFill>
                            <a:schemeClr val="dk1"/>
                          </a:solidFill>
                          <a:effectLst/>
                          <a:latin typeface="+mn-lt"/>
                          <a:ea typeface="+mn-ea"/>
                          <a:cs typeface="+mn-cs"/>
                        </a:rPr>
                        <a:t>nesnesidir.</a:t>
                      </a:r>
                      <a:endParaRPr lang="en-US" dirty="0">
                        <a:solidFill>
                          <a:srgbClr val="000000"/>
                        </a:solidFill>
                        <a:effectLst/>
                      </a:endParaRPr>
                    </a:p>
                  </a:txBody>
                  <a:tcPr marL="76200" marR="76200" marT="76200" marB="76200"/>
                </a:tc>
                <a:extLst>
                  <a:ext uri="{0D108BD9-81ED-4DB2-BD59-A6C34878D82A}">
                    <a16:rowId xmlns:a16="http://schemas.microsoft.com/office/drawing/2014/main" val="3344272982"/>
                  </a:ext>
                </a:extLst>
              </a:tr>
              <a:tr h="486492">
                <a:tc>
                  <a:txBody>
                    <a:bodyPr/>
                    <a:lstStyle/>
                    <a:p>
                      <a:pPr algn="ctr" fontAlgn="ctr"/>
                      <a:r>
                        <a:rPr lang="tr-TR">
                          <a:effectLst/>
                        </a:rPr>
                        <a:t>5</a:t>
                      </a:r>
                    </a:p>
                  </a:txBody>
                  <a:tcPr marL="76200" marR="76200" marT="76200" marB="76200" anchor="ctr"/>
                </a:tc>
                <a:tc>
                  <a:txBody>
                    <a:bodyPr/>
                    <a:lstStyle/>
                    <a:p>
                      <a:pPr algn="just" fontAlgn="t"/>
                      <a:r>
                        <a:rPr lang="en-US" b="1" dirty="0">
                          <a:solidFill>
                            <a:srgbClr val="000000"/>
                          </a:solidFill>
                          <a:effectLst/>
                        </a:rPr>
                        <a:t>application</a:t>
                      </a:r>
                      <a:endParaRPr lang="en-US" dirty="0">
                        <a:solidFill>
                          <a:srgbClr val="000000"/>
                        </a:solidFill>
                        <a:effectLst/>
                      </a:endParaRPr>
                    </a:p>
                    <a:p>
                      <a:pPr algn="just" fontAlgn="t"/>
                      <a:r>
                        <a:rPr lang="tr-TR" sz="1800" b="0" i="0" kern="1200" dirty="0" smtClean="0">
                          <a:solidFill>
                            <a:schemeClr val="dk1"/>
                          </a:solidFill>
                          <a:effectLst/>
                          <a:latin typeface="+mn-lt"/>
                          <a:ea typeface="+mn-ea"/>
                          <a:cs typeface="+mn-cs"/>
                        </a:rPr>
                        <a:t>Bu, uygulama bağlamıyla ilişkili </a:t>
                      </a:r>
                      <a:r>
                        <a:rPr lang="tr-TR" sz="1800" b="1" i="0" kern="1200" dirty="0" err="1" smtClean="0">
                          <a:solidFill>
                            <a:schemeClr val="dk1"/>
                          </a:solidFill>
                          <a:effectLst/>
                          <a:latin typeface="+mn-lt"/>
                          <a:ea typeface="+mn-ea"/>
                          <a:cs typeface="+mn-cs"/>
                        </a:rPr>
                        <a:t>ServletContext</a:t>
                      </a:r>
                      <a:r>
                        <a:rPr lang="tr-TR" sz="1800" b="0" i="0" kern="1200" dirty="0" smtClean="0">
                          <a:solidFill>
                            <a:schemeClr val="dk1"/>
                          </a:solidFill>
                          <a:effectLst/>
                          <a:latin typeface="+mn-lt"/>
                          <a:ea typeface="+mn-ea"/>
                          <a:cs typeface="+mn-cs"/>
                        </a:rPr>
                        <a:t> nesnesidir.</a:t>
                      </a:r>
                      <a:endParaRPr lang="en-US" dirty="0">
                        <a:solidFill>
                          <a:srgbClr val="000000"/>
                        </a:solidFill>
                        <a:effectLst/>
                      </a:endParaRPr>
                    </a:p>
                  </a:txBody>
                  <a:tcPr marL="76200" marR="76200" marT="76200" marB="76200"/>
                </a:tc>
                <a:extLst>
                  <a:ext uri="{0D108BD9-81ED-4DB2-BD59-A6C34878D82A}">
                    <a16:rowId xmlns:a16="http://schemas.microsoft.com/office/drawing/2014/main" val="1905559863"/>
                  </a:ext>
                </a:extLst>
              </a:tr>
            </a:tbl>
          </a:graphicData>
        </a:graphic>
      </p:graphicFrame>
      <p:graphicFrame>
        <p:nvGraphicFramePr>
          <p:cNvPr id="5" name="Tablo 4"/>
          <p:cNvGraphicFramePr>
            <a:graphicFrameLocks noGrp="1"/>
          </p:cNvGraphicFramePr>
          <p:nvPr>
            <p:extLst>
              <p:ext uri="{D42A27DB-BD31-4B8C-83A1-F6EECF244321}">
                <p14:modId xmlns:p14="http://schemas.microsoft.com/office/powerpoint/2010/main" val="2746589997"/>
              </p:ext>
            </p:extLst>
          </p:nvPr>
        </p:nvGraphicFramePr>
        <p:xfrm>
          <a:off x="6714309" y="1232263"/>
          <a:ext cx="5303520" cy="5303520"/>
        </p:xfrm>
        <a:graphic>
          <a:graphicData uri="http://schemas.openxmlformats.org/drawingml/2006/table">
            <a:tbl>
              <a:tblPr firstRow="1" bandRow="1">
                <a:tableStyleId>{5C22544A-7EE6-4342-B048-85BDC9FD1C3A}</a:tableStyleId>
              </a:tblPr>
              <a:tblGrid>
                <a:gridCol w="875211">
                  <a:extLst>
                    <a:ext uri="{9D8B030D-6E8A-4147-A177-3AD203B41FA5}">
                      <a16:colId xmlns:a16="http://schemas.microsoft.com/office/drawing/2014/main" val="366529647"/>
                    </a:ext>
                  </a:extLst>
                </a:gridCol>
                <a:gridCol w="4428309">
                  <a:extLst>
                    <a:ext uri="{9D8B030D-6E8A-4147-A177-3AD203B41FA5}">
                      <a16:colId xmlns:a16="http://schemas.microsoft.com/office/drawing/2014/main" val="468365553"/>
                    </a:ext>
                  </a:extLst>
                </a:gridCol>
              </a:tblGrid>
              <a:tr h="4269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tr-TR" dirty="0" err="1" smtClean="0">
                          <a:effectLst/>
                        </a:rPr>
                        <a:t>S.No</a:t>
                      </a:r>
                      <a:r>
                        <a:rPr lang="tr-TR" dirty="0" smtClean="0">
                          <a:effectLst/>
                        </a:rPr>
                        <a:t>.</a:t>
                      </a:r>
                    </a:p>
                  </a:txBody>
                  <a:tcPr/>
                </a:tc>
                <a:tc>
                  <a:txBody>
                    <a:bodyPr/>
                    <a:lstStyle/>
                    <a:p>
                      <a:pPr algn="ctr"/>
                      <a:r>
                        <a:rPr lang="tr-TR" sz="1800" b="1" i="0" kern="1200" dirty="0" smtClean="0">
                          <a:solidFill>
                            <a:schemeClr val="lt1"/>
                          </a:solidFill>
                          <a:effectLst/>
                          <a:latin typeface="+mn-lt"/>
                          <a:ea typeface="+mn-ea"/>
                          <a:cs typeface="+mn-cs"/>
                        </a:rPr>
                        <a:t>Nesne ve Açıklama</a:t>
                      </a:r>
                      <a:endParaRPr lang="tr-TR" dirty="0"/>
                    </a:p>
                  </a:txBody>
                  <a:tcPr/>
                </a:tc>
                <a:extLst>
                  <a:ext uri="{0D108BD9-81ED-4DB2-BD59-A6C34878D82A}">
                    <a16:rowId xmlns:a16="http://schemas.microsoft.com/office/drawing/2014/main" val="2073314729"/>
                  </a:ext>
                </a:extLst>
              </a:tr>
              <a:tr h="1006770">
                <a:tc>
                  <a:txBody>
                    <a:bodyPr/>
                    <a:lstStyle/>
                    <a:p>
                      <a:pPr algn="ctr" fontAlgn="ctr"/>
                      <a:r>
                        <a:rPr lang="tr-TR" dirty="0">
                          <a:effectLst/>
                        </a:rPr>
                        <a:t>6</a:t>
                      </a:r>
                    </a:p>
                  </a:txBody>
                  <a:tcPr marL="76200" marR="76200" marT="76200" marB="76200" anchor="ctr"/>
                </a:tc>
                <a:tc>
                  <a:txBody>
                    <a:bodyPr/>
                    <a:lstStyle/>
                    <a:p>
                      <a:pPr algn="just" fontAlgn="t"/>
                      <a:r>
                        <a:rPr lang="en-US" b="1" dirty="0" err="1">
                          <a:solidFill>
                            <a:srgbClr val="000000"/>
                          </a:solidFill>
                          <a:effectLst/>
                        </a:rPr>
                        <a:t>config</a:t>
                      </a:r>
                      <a:endParaRPr lang="en-US" dirty="0">
                        <a:solidFill>
                          <a:srgbClr val="000000"/>
                        </a:solidFill>
                        <a:effectLst/>
                      </a:endParaRPr>
                    </a:p>
                    <a:p>
                      <a:pPr algn="just" fontAlgn="t"/>
                      <a:r>
                        <a:rPr lang="tr-TR" sz="1800" b="0" i="0" kern="1200" dirty="0" smtClean="0">
                          <a:solidFill>
                            <a:schemeClr val="dk1"/>
                          </a:solidFill>
                          <a:effectLst/>
                          <a:latin typeface="+mn-lt"/>
                          <a:ea typeface="+mn-ea"/>
                          <a:cs typeface="+mn-cs"/>
                        </a:rPr>
                        <a:t>Bu, </a:t>
                      </a:r>
                      <a:r>
                        <a:rPr lang="tr-TR" sz="1800" b="1" i="0" kern="1200" dirty="0" smtClean="0">
                          <a:solidFill>
                            <a:schemeClr val="dk1"/>
                          </a:solidFill>
                          <a:effectLst/>
                          <a:latin typeface="+mn-lt"/>
                          <a:ea typeface="+mn-ea"/>
                          <a:cs typeface="+mn-cs"/>
                        </a:rPr>
                        <a:t>sayfayla</a:t>
                      </a:r>
                      <a:r>
                        <a:rPr lang="tr-TR" sz="1800" b="0" i="0" kern="1200" dirty="0" smtClean="0">
                          <a:solidFill>
                            <a:schemeClr val="dk1"/>
                          </a:solidFill>
                          <a:effectLst/>
                          <a:latin typeface="+mn-lt"/>
                          <a:ea typeface="+mn-ea"/>
                          <a:cs typeface="+mn-cs"/>
                        </a:rPr>
                        <a:t> ilişkili </a:t>
                      </a:r>
                      <a:r>
                        <a:rPr lang="tr-TR" sz="1800" b="1" i="0" kern="1200" dirty="0" err="1" smtClean="0">
                          <a:solidFill>
                            <a:schemeClr val="dk1"/>
                          </a:solidFill>
                          <a:effectLst/>
                          <a:latin typeface="+mn-lt"/>
                          <a:ea typeface="+mn-ea"/>
                          <a:cs typeface="+mn-cs"/>
                        </a:rPr>
                        <a:t>ServletConfig</a:t>
                      </a:r>
                      <a:r>
                        <a:rPr lang="tr-TR" sz="1800" b="0" i="0" kern="1200" dirty="0" smtClean="0">
                          <a:solidFill>
                            <a:schemeClr val="dk1"/>
                          </a:solidFill>
                          <a:effectLst/>
                          <a:latin typeface="+mn-lt"/>
                          <a:ea typeface="+mn-ea"/>
                          <a:cs typeface="+mn-cs"/>
                        </a:rPr>
                        <a:t> nesnesidir.</a:t>
                      </a:r>
                      <a:endParaRPr lang="en-US" dirty="0">
                        <a:solidFill>
                          <a:srgbClr val="000000"/>
                        </a:solidFill>
                        <a:effectLst/>
                      </a:endParaRPr>
                    </a:p>
                  </a:txBody>
                  <a:tcPr marL="76200" marR="76200" marT="76200" marB="76200"/>
                </a:tc>
                <a:extLst>
                  <a:ext uri="{0D108BD9-81ED-4DB2-BD59-A6C34878D82A}">
                    <a16:rowId xmlns:a16="http://schemas.microsoft.com/office/drawing/2014/main" val="3946735663"/>
                  </a:ext>
                </a:extLst>
              </a:tr>
              <a:tr h="1289924">
                <a:tc>
                  <a:txBody>
                    <a:bodyPr/>
                    <a:lstStyle/>
                    <a:p>
                      <a:pPr algn="ctr" fontAlgn="ctr"/>
                      <a:r>
                        <a:rPr lang="tr-TR">
                          <a:effectLst/>
                        </a:rPr>
                        <a:t>7</a:t>
                      </a:r>
                    </a:p>
                  </a:txBody>
                  <a:tcPr marL="76200" marR="76200" marT="76200" marB="76200" anchor="ctr"/>
                </a:tc>
                <a:tc>
                  <a:txBody>
                    <a:bodyPr/>
                    <a:lstStyle/>
                    <a:p>
                      <a:pPr algn="just" fontAlgn="t"/>
                      <a:r>
                        <a:rPr lang="en-US" b="1" dirty="0" err="1">
                          <a:solidFill>
                            <a:srgbClr val="000000"/>
                          </a:solidFill>
                          <a:effectLst/>
                        </a:rPr>
                        <a:t>pageContext</a:t>
                      </a:r>
                      <a:endParaRPr lang="en-US" dirty="0">
                        <a:solidFill>
                          <a:srgbClr val="000000"/>
                        </a:solidFill>
                        <a:effectLst/>
                      </a:endParaRPr>
                    </a:p>
                    <a:p>
                      <a:pPr algn="just" fontAlgn="t"/>
                      <a:r>
                        <a:rPr lang="tr-TR" sz="1800" b="0" i="0" kern="1200" dirty="0" smtClean="0">
                          <a:solidFill>
                            <a:schemeClr val="dk1"/>
                          </a:solidFill>
                          <a:effectLst/>
                          <a:latin typeface="+mn-lt"/>
                          <a:ea typeface="+mn-ea"/>
                          <a:cs typeface="+mn-cs"/>
                        </a:rPr>
                        <a:t>Bu, daha yüksek performanslı</a:t>
                      </a:r>
                    </a:p>
                    <a:p>
                      <a:pPr algn="just" fontAlgn="t"/>
                      <a:r>
                        <a:rPr lang="tr-TR" sz="1800" b="1" i="0" kern="1200" dirty="0" err="1" smtClean="0">
                          <a:solidFill>
                            <a:schemeClr val="dk1"/>
                          </a:solidFill>
                          <a:effectLst/>
                          <a:latin typeface="+mn-lt"/>
                          <a:ea typeface="+mn-ea"/>
                          <a:cs typeface="+mn-cs"/>
                        </a:rPr>
                        <a:t>JspWriters</a:t>
                      </a:r>
                      <a:r>
                        <a:rPr lang="tr-TR" sz="1800" b="0" i="0" kern="1200" dirty="0" smtClean="0">
                          <a:solidFill>
                            <a:schemeClr val="dk1"/>
                          </a:solidFill>
                          <a:effectLst/>
                          <a:latin typeface="+mn-lt"/>
                          <a:ea typeface="+mn-ea"/>
                          <a:cs typeface="+mn-cs"/>
                        </a:rPr>
                        <a:t> gibi sunucuya özgü özelliklerin kullanımını kapsar .</a:t>
                      </a:r>
                      <a:endParaRPr lang="en-US" dirty="0">
                        <a:solidFill>
                          <a:srgbClr val="000000"/>
                        </a:solidFill>
                        <a:effectLst/>
                      </a:endParaRPr>
                    </a:p>
                  </a:txBody>
                  <a:tcPr marL="76200" marR="76200" marT="76200" marB="76200"/>
                </a:tc>
                <a:extLst>
                  <a:ext uri="{0D108BD9-81ED-4DB2-BD59-A6C34878D82A}">
                    <a16:rowId xmlns:a16="http://schemas.microsoft.com/office/drawing/2014/main" val="2926867587"/>
                  </a:ext>
                </a:extLst>
              </a:tr>
              <a:tr h="1573078">
                <a:tc>
                  <a:txBody>
                    <a:bodyPr/>
                    <a:lstStyle/>
                    <a:p>
                      <a:pPr algn="ctr" fontAlgn="ctr"/>
                      <a:r>
                        <a:rPr lang="tr-TR">
                          <a:effectLst/>
                        </a:rPr>
                        <a:t>8</a:t>
                      </a:r>
                    </a:p>
                  </a:txBody>
                  <a:tcPr marL="76200" marR="76200" marT="76200" marB="76200" anchor="ctr"/>
                </a:tc>
                <a:tc>
                  <a:txBody>
                    <a:bodyPr/>
                    <a:lstStyle/>
                    <a:p>
                      <a:pPr algn="just" fontAlgn="t"/>
                      <a:r>
                        <a:rPr lang="en-US" b="1" dirty="0">
                          <a:solidFill>
                            <a:srgbClr val="000000"/>
                          </a:solidFill>
                          <a:effectLst/>
                        </a:rPr>
                        <a:t>page</a:t>
                      </a:r>
                      <a:endParaRPr lang="en-US" dirty="0">
                        <a:solidFill>
                          <a:srgbClr val="000000"/>
                        </a:solidFill>
                        <a:effectLst/>
                      </a:endParaRPr>
                    </a:p>
                    <a:p>
                      <a:pPr algn="just" fontAlgn="t"/>
                      <a:r>
                        <a:rPr lang="tr-TR" sz="1800" b="0" i="0" kern="1200" dirty="0" smtClean="0">
                          <a:solidFill>
                            <a:schemeClr val="dk1"/>
                          </a:solidFill>
                          <a:effectLst/>
                          <a:latin typeface="+mn-lt"/>
                          <a:ea typeface="+mn-ea"/>
                          <a:cs typeface="+mn-cs"/>
                        </a:rPr>
                        <a:t>Bu sadece eş anlamlıdır </a:t>
                      </a:r>
                      <a:r>
                        <a:rPr lang="tr-TR" sz="1800" b="1" i="0" kern="1200" dirty="0" smtClean="0">
                          <a:solidFill>
                            <a:schemeClr val="dk1"/>
                          </a:solidFill>
                          <a:effectLst/>
                          <a:latin typeface="+mn-lt"/>
                          <a:ea typeface="+mn-ea"/>
                          <a:cs typeface="+mn-cs"/>
                        </a:rPr>
                        <a:t>bu</a:t>
                      </a:r>
                      <a:r>
                        <a:rPr lang="tr-TR" sz="1800" b="0" i="0" kern="1200" dirty="0" smtClean="0">
                          <a:solidFill>
                            <a:schemeClr val="dk1"/>
                          </a:solidFill>
                          <a:effectLst/>
                          <a:latin typeface="+mn-lt"/>
                          <a:ea typeface="+mn-ea"/>
                          <a:cs typeface="+mn-cs"/>
                        </a:rPr>
                        <a:t> ve tercüme </a:t>
                      </a:r>
                      <a:r>
                        <a:rPr lang="tr-TR" sz="1800" b="0" i="0" kern="1200" dirty="0" err="1" smtClean="0">
                          <a:solidFill>
                            <a:schemeClr val="dk1"/>
                          </a:solidFill>
                          <a:effectLst/>
                          <a:latin typeface="+mn-lt"/>
                          <a:ea typeface="+mn-ea"/>
                          <a:cs typeface="+mn-cs"/>
                        </a:rPr>
                        <a:t>servlet</a:t>
                      </a:r>
                      <a:r>
                        <a:rPr lang="tr-TR" sz="1800" b="0" i="0" kern="1200" dirty="0" smtClean="0">
                          <a:solidFill>
                            <a:schemeClr val="dk1"/>
                          </a:solidFill>
                          <a:effectLst/>
                          <a:latin typeface="+mn-lt"/>
                          <a:ea typeface="+mn-ea"/>
                          <a:cs typeface="+mn-cs"/>
                        </a:rPr>
                        <a:t> sınıfı tarafından tanımlanan yöntemleri çağırmak için kullanılır.</a:t>
                      </a:r>
                      <a:endParaRPr lang="en-US" dirty="0">
                        <a:solidFill>
                          <a:srgbClr val="000000"/>
                        </a:solidFill>
                        <a:effectLst/>
                      </a:endParaRPr>
                    </a:p>
                  </a:txBody>
                  <a:tcPr marL="76200" marR="76200" marT="76200" marB="76200"/>
                </a:tc>
                <a:extLst>
                  <a:ext uri="{0D108BD9-81ED-4DB2-BD59-A6C34878D82A}">
                    <a16:rowId xmlns:a16="http://schemas.microsoft.com/office/drawing/2014/main" val="1414823357"/>
                  </a:ext>
                </a:extLst>
              </a:tr>
              <a:tr h="1006770">
                <a:tc>
                  <a:txBody>
                    <a:bodyPr/>
                    <a:lstStyle/>
                    <a:p>
                      <a:pPr algn="ctr" fontAlgn="ctr"/>
                      <a:r>
                        <a:rPr lang="tr-TR">
                          <a:effectLst/>
                        </a:rPr>
                        <a:t>9</a:t>
                      </a:r>
                    </a:p>
                  </a:txBody>
                  <a:tcPr marL="76200" marR="76200" marT="76200" marB="76200" anchor="ctr"/>
                </a:tc>
                <a:tc>
                  <a:txBody>
                    <a:bodyPr/>
                    <a:lstStyle/>
                    <a:p>
                      <a:pPr algn="just" fontAlgn="t"/>
                      <a:r>
                        <a:rPr lang="en-US" b="1" dirty="0">
                          <a:solidFill>
                            <a:srgbClr val="000000"/>
                          </a:solidFill>
                          <a:effectLst/>
                        </a:rPr>
                        <a:t>Exception</a:t>
                      </a:r>
                      <a:endParaRPr lang="en-US" dirty="0">
                        <a:solidFill>
                          <a:srgbClr val="000000"/>
                        </a:solidFill>
                        <a:effectLst/>
                      </a:endParaRPr>
                    </a:p>
                    <a:p>
                      <a:pPr algn="just" fontAlgn="t"/>
                      <a:r>
                        <a:rPr lang="tr-TR" sz="1800" b="1" i="0" kern="1200" dirty="0" smtClean="0">
                          <a:solidFill>
                            <a:schemeClr val="dk1"/>
                          </a:solidFill>
                          <a:effectLst/>
                          <a:latin typeface="+mn-lt"/>
                          <a:ea typeface="+mn-ea"/>
                          <a:cs typeface="+mn-cs"/>
                        </a:rPr>
                        <a:t>İstisna</a:t>
                      </a:r>
                      <a:r>
                        <a:rPr lang="tr-TR" sz="1800" b="0" i="0" kern="1200" dirty="0" smtClean="0">
                          <a:solidFill>
                            <a:schemeClr val="dk1"/>
                          </a:solidFill>
                          <a:effectLst/>
                          <a:latin typeface="+mn-lt"/>
                          <a:ea typeface="+mn-ea"/>
                          <a:cs typeface="+mn-cs"/>
                        </a:rPr>
                        <a:t> nesne durum verileri belirlenmiş JSP tarafından erişilebilir sağlar.</a:t>
                      </a:r>
                      <a:endParaRPr lang="en-US" dirty="0">
                        <a:solidFill>
                          <a:srgbClr val="000000"/>
                        </a:solidFill>
                        <a:effectLst/>
                      </a:endParaRPr>
                    </a:p>
                  </a:txBody>
                  <a:tcPr marL="76200" marR="76200" marT="76200" marB="76200"/>
                </a:tc>
                <a:extLst>
                  <a:ext uri="{0D108BD9-81ED-4DB2-BD59-A6C34878D82A}">
                    <a16:rowId xmlns:a16="http://schemas.microsoft.com/office/drawing/2014/main" val="448850710"/>
                  </a:ext>
                </a:extLst>
              </a:tr>
            </a:tbl>
          </a:graphicData>
        </a:graphic>
      </p:graphicFrame>
      <p:sp>
        <p:nvSpPr>
          <p:cNvPr id="3" name="Slayt Numarası Yer Tutucusu 2"/>
          <p:cNvSpPr>
            <a:spLocks noGrp="1"/>
          </p:cNvSpPr>
          <p:nvPr>
            <p:ph type="sldNum" sz="quarter" idx="12"/>
          </p:nvPr>
        </p:nvSpPr>
        <p:spPr/>
        <p:txBody>
          <a:bodyPr/>
          <a:lstStyle/>
          <a:p>
            <a:fld id="{CDD15192-AFC3-42C9-A3F5-4AF9E3D87F81}" type="slidenum">
              <a:rPr lang="tr-TR" smtClean="0"/>
              <a:t>25</a:t>
            </a:fld>
            <a:endParaRPr lang="tr-TR"/>
          </a:p>
        </p:txBody>
      </p:sp>
    </p:spTree>
    <p:extLst>
      <p:ext uri="{BB962C8B-B14F-4D97-AF65-F5344CB8AC3E}">
        <p14:creationId xmlns:p14="http://schemas.microsoft.com/office/powerpoint/2010/main" val="4928786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60553"/>
          </a:xfrm>
        </p:spPr>
        <p:txBody>
          <a:bodyPr>
            <a:normAutofit fontScale="90000"/>
          </a:bodyPr>
          <a:lstStyle/>
          <a:p>
            <a:r>
              <a:rPr lang="tr-TR" dirty="0"/>
              <a:t>JSP - Sözdizimi</a:t>
            </a:r>
            <a:br>
              <a:rPr lang="tr-TR" dirty="0"/>
            </a:br>
            <a:endParaRPr lang="tr-TR" dirty="0"/>
          </a:p>
        </p:txBody>
      </p:sp>
      <p:sp>
        <p:nvSpPr>
          <p:cNvPr id="4" name="Rectangle 1"/>
          <p:cNvSpPr>
            <a:spLocks noChangeArrowheads="1"/>
          </p:cNvSpPr>
          <p:nvPr/>
        </p:nvSpPr>
        <p:spPr bwMode="auto">
          <a:xfrm>
            <a:off x="0" y="90100"/>
            <a:ext cx="184731"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74711"/>
            <a:ext cx="184731" cy="3077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134817"/>
            <a:ext cx="184731" cy="1875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104040"/>
            <a:ext cx="184731" cy="2491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600" b="0" i="0" u="none" strike="noStrike" cap="none" normalizeH="0" baseline="0" dirty="0" smtClean="0">
              <a:ln>
                <a:noFill/>
              </a:ln>
              <a:solidFill>
                <a:schemeClr val="tx1"/>
              </a:solidFill>
              <a:effectLst/>
              <a:latin typeface="Arial" panose="020B0604020202020204" pitchFamily="34" charset="0"/>
            </a:endParaRPr>
          </a:p>
        </p:txBody>
      </p:sp>
      <p:sp>
        <p:nvSpPr>
          <p:cNvPr id="9" name="İçerik Yer Tutucusu 8"/>
          <p:cNvSpPr>
            <a:spLocks noGrp="1"/>
          </p:cNvSpPr>
          <p:nvPr>
            <p:ph idx="1"/>
          </p:nvPr>
        </p:nvSpPr>
        <p:spPr>
          <a:xfrm>
            <a:off x="2592925" y="1558834"/>
            <a:ext cx="8915400" cy="3777622"/>
          </a:xfrm>
        </p:spPr>
        <p:txBody>
          <a:bodyPr>
            <a:normAutofit fontScale="92500" lnSpcReduction="10000"/>
          </a:bodyPr>
          <a:lstStyle/>
          <a:p>
            <a:r>
              <a:rPr lang="tr-TR" sz="1600" b="1" dirty="0"/>
              <a:t>Kontrol-Akış İfadeleri</a:t>
            </a:r>
          </a:p>
          <a:p>
            <a:r>
              <a:rPr lang="tr-TR" sz="1600" dirty="0"/>
              <a:t>Karar verme ifadeleri, döngüler vb. Dahil olmak üzere JSP programlamanızdaki tüm </a:t>
            </a:r>
            <a:r>
              <a:rPr lang="tr-TR" sz="1600" dirty="0" err="1"/>
              <a:t>API'leri</a:t>
            </a:r>
            <a:r>
              <a:rPr lang="tr-TR" sz="1600" dirty="0"/>
              <a:t> ve Java yapı bloklarını kullanabilirsiniz.</a:t>
            </a:r>
          </a:p>
          <a:p>
            <a:r>
              <a:rPr lang="tr-TR" sz="1600" b="1" dirty="0"/>
              <a:t>Karar Verme Beyanları</a:t>
            </a:r>
          </a:p>
          <a:p>
            <a:r>
              <a:rPr lang="tr-TR" sz="1600" b="1" dirty="0" err="1"/>
              <a:t>İf</a:t>
            </a:r>
            <a:r>
              <a:rPr lang="tr-TR" sz="1600" b="1" dirty="0"/>
              <a:t> ... else</a:t>
            </a:r>
            <a:r>
              <a:rPr lang="tr-TR" sz="1600" dirty="0"/>
              <a:t> blok sıradan </a:t>
            </a:r>
            <a:r>
              <a:rPr lang="tr-TR" sz="1600" dirty="0" err="1"/>
              <a:t>Scriptlet</a:t>
            </a:r>
            <a:r>
              <a:rPr lang="tr-TR" sz="1600" dirty="0"/>
              <a:t> gibi başlar, ama </a:t>
            </a:r>
            <a:r>
              <a:rPr lang="tr-TR" sz="1600" dirty="0" err="1"/>
              <a:t>Scriptlet</a:t>
            </a:r>
            <a:r>
              <a:rPr lang="tr-TR" sz="1600" dirty="0"/>
              <a:t> </a:t>
            </a:r>
            <a:r>
              <a:rPr lang="tr-TR" sz="1600" dirty="0" err="1"/>
              <a:t>Scriptlet</a:t>
            </a:r>
            <a:r>
              <a:rPr lang="tr-TR" sz="1600" dirty="0"/>
              <a:t> etiketleri arasında bulunan bir HTML metin ile her satırın kapalıdır.</a:t>
            </a:r>
          </a:p>
          <a:p>
            <a:pPr marL="0" indent="0">
              <a:buNone/>
            </a:pPr>
            <a:r>
              <a:rPr lang="tr-TR" sz="1600" dirty="0" smtClean="0"/>
              <a:t>	</a:t>
            </a:r>
            <a:r>
              <a:rPr lang="tr-TR" altLang="tr-TR" sz="1600" dirty="0">
                <a:solidFill>
                  <a:srgbClr val="666600"/>
                </a:solidFill>
                <a:latin typeface="Courier New" panose="02070309020205020404" pitchFamily="49" charset="0"/>
                <a:cs typeface="Courier New" panose="02070309020205020404" pitchFamily="49" charset="0"/>
              </a:rPr>
              <a:t>&lt;%!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err="1">
                <a:solidFill>
                  <a:srgbClr val="000088"/>
                </a:solidFill>
                <a:latin typeface="Courier New" panose="02070309020205020404" pitchFamily="49" charset="0"/>
                <a:cs typeface="Courier New" panose="02070309020205020404" pitchFamily="49" charset="0"/>
              </a:rPr>
              <a:t>int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err="1">
                <a:solidFill>
                  <a:srgbClr val="000000"/>
                </a:solidFill>
                <a:latin typeface="Courier New" panose="02070309020205020404" pitchFamily="49" charset="0"/>
                <a:cs typeface="Courier New" panose="02070309020205020404" pitchFamily="49" charset="0"/>
              </a:rPr>
              <a:t>day</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a:solidFill>
                  <a:srgbClr val="666600"/>
                </a:solidFill>
                <a:latin typeface="Courier New" panose="02070309020205020404" pitchFamily="49" charset="0"/>
                <a:cs typeface="Courier New" panose="02070309020205020404" pitchFamily="49" charset="0"/>
              </a:rPr>
              <a: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a:solidFill>
                  <a:srgbClr val="006666"/>
                </a:solidFill>
                <a:latin typeface="Courier New" panose="02070309020205020404" pitchFamily="49" charset="0"/>
                <a:cs typeface="Courier New" panose="02070309020205020404" pitchFamily="49" charset="0"/>
              </a:rPr>
              <a:t>3</a:t>
            </a:r>
            <a:r>
              <a:rPr lang="tr-TR" altLang="tr-TR" sz="1600" dirty="0">
                <a:solidFill>
                  <a:srgbClr val="666600"/>
                </a:solidFill>
                <a:latin typeface="Courier New" panose="02070309020205020404" pitchFamily="49" charset="0"/>
                <a:cs typeface="Courier New" panose="02070309020205020404" pitchFamily="49" charset="0"/>
              </a:rPr>
              <a:t>;</a:t>
            </a:r>
            <a:r>
              <a:rPr lang="tr-TR" altLang="tr-TR" sz="1600" dirty="0">
                <a:solidFill>
                  <a:srgbClr val="000000"/>
                </a:solidFill>
                <a:latin typeface="Courier New" panose="02070309020205020404" pitchFamily="49" charset="0"/>
                <a:cs typeface="Courier New" panose="02070309020205020404" pitchFamily="49" charset="0"/>
              </a:rPr>
              <a:t> %&gt; </a:t>
            </a:r>
            <a:r>
              <a:rPr lang="tr-TR" altLang="tr-TR" sz="1600" dirty="0">
                <a:solidFill>
                  <a:srgbClr val="000088"/>
                </a:solidFill>
                <a:latin typeface="Courier New" panose="02070309020205020404" pitchFamily="49" charset="0"/>
                <a:cs typeface="Courier New" panose="02070309020205020404" pitchFamily="49" charset="0"/>
              </a:rPr>
              <a:t>&lt;html&gt;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a:solidFill>
                  <a:srgbClr val="000088"/>
                </a:solidFill>
                <a:latin typeface="Courier New" panose="02070309020205020404" pitchFamily="49" charset="0"/>
                <a:cs typeface="Courier New" panose="02070309020205020404" pitchFamily="49" charset="0"/>
              </a:rPr>
              <a:t>&lt;</a:t>
            </a:r>
            <a:r>
              <a:rPr lang="tr-TR" altLang="tr-TR" sz="1600" dirty="0" err="1">
                <a:solidFill>
                  <a:srgbClr val="000088"/>
                </a:solidFill>
                <a:latin typeface="Courier New" panose="02070309020205020404" pitchFamily="49" charset="0"/>
                <a:cs typeface="Courier New" panose="02070309020205020404" pitchFamily="49" charset="0"/>
              </a:rPr>
              <a:t>head</a:t>
            </a:r>
            <a:r>
              <a:rPr lang="tr-TR" altLang="tr-TR" sz="1600" dirty="0">
                <a:solidFill>
                  <a:srgbClr val="000088"/>
                </a:solidFill>
                <a:latin typeface="Courier New" panose="02070309020205020404" pitchFamily="49" charset="0"/>
                <a:cs typeface="Courier New" panose="02070309020205020404" pitchFamily="49" charset="0"/>
              </a:rPr>
              <a:t>&gt;&lt;</a:t>
            </a:r>
            <a:r>
              <a:rPr lang="tr-TR" altLang="tr-TR" sz="1600" dirty="0" err="1">
                <a:solidFill>
                  <a:srgbClr val="000088"/>
                </a:solidFill>
                <a:latin typeface="Courier New" panose="02070309020205020404" pitchFamily="49" charset="0"/>
                <a:cs typeface="Courier New" panose="02070309020205020404" pitchFamily="49" charset="0"/>
              </a:rPr>
              <a:t>title</a:t>
            </a:r>
            <a:r>
              <a:rPr lang="tr-TR" altLang="tr-TR" sz="1600" dirty="0">
                <a:solidFill>
                  <a:srgbClr val="000088"/>
                </a:solidFill>
                <a:latin typeface="Courier New" panose="02070309020205020404" pitchFamily="49" charset="0"/>
                <a:cs typeface="Courier New" panose="02070309020205020404" pitchFamily="49" charset="0"/>
              </a:rPr>
              <a:t>&gt;</a:t>
            </a:r>
            <a:r>
              <a:rPr lang="tr-TR" altLang="tr-TR" sz="1600" dirty="0">
                <a:solidFill>
                  <a:srgbClr val="000000"/>
                </a:solidFill>
                <a:latin typeface="Courier New" panose="02070309020205020404" pitchFamily="49" charset="0"/>
                <a:cs typeface="Courier New" panose="02070309020205020404" pitchFamily="49" charset="0"/>
              </a:rPr>
              <a:t>IF...ELSE </a:t>
            </a:r>
            <a:r>
              <a:rPr lang="tr-TR" altLang="tr-TR" sz="1600" dirty="0" smtClean="0">
                <a:solidFill>
                  <a:srgbClr val="000000"/>
                </a:solidFill>
                <a:latin typeface="Courier New" panose="02070309020205020404" pitchFamily="49" charset="0"/>
                <a:cs typeface="Courier New" panose="02070309020205020404" pitchFamily="49" charset="0"/>
              </a:rPr>
              <a:t>	</a:t>
            </a:r>
            <a:r>
              <a:rPr lang="tr-TR" altLang="tr-TR" sz="1600" dirty="0" err="1" smtClean="0">
                <a:solidFill>
                  <a:srgbClr val="000000"/>
                </a:solidFill>
                <a:latin typeface="Courier New" panose="02070309020205020404" pitchFamily="49" charset="0"/>
                <a:cs typeface="Courier New" panose="02070309020205020404" pitchFamily="49" charset="0"/>
              </a:rPr>
              <a:t>Example</a:t>
            </a:r>
            <a:r>
              <a:rPr lang="tr-TR" altLang="tr-TR" sz="1600" dirty="0">
                <a:solidFill>
                  <a:srgbClr val="000088"/>
                </a:solidFill>
                <a:latin typeface="Courier New" panose="02070309020205020404" pitchFamily="49" charset="0"/>
                <a:cs typeface="Courier New" panose="02070309020205020404" pitchFamily="49" charset="0"/>
              </a:rPr>
              <a:t>&lt;/</a:t>
            </a:r>
            <a:r>
              <a:rPr lang="tr-TR" altLang="tr-TR" sz="1600" dirty="0" err="1">
                <a:solidFill>
                  <a:srgbClr val="000088"/>
                </a:solidFill>
                <a:latin typeface="Courier New" panose="02070309020205020404" pitchFamily="49" charset="0"/>
                <a:cs typeface="Courier New" panose="02070309020205020404" pitchFamily="49" charset="0"/>
              </a:rPr>
              <a:t>title</a:t>
            </a:r>
            <a:r>
              <a:rPr lang="tr-TR" altLang="tr-TR" sz="1600" dirty="0">
                <a:solidFill>
                  <a:srgbClr val="000088"/>
                </a:solidFill>
                <a:latin typeface="Courier New" panose="02070309020205020404" pitchFamily="49" charset="0"/>
                <a:cs typeface="Courier New" panose="02070309020205020404" pitchFamily="49" charset="0"/>
              </a:rPr>
              <a:t>&gt;&lt;/</a:t>
            </a:r>
            <a:r>
              <a:rPr lang="tr-TR" altLang="tr-TR" sz="1600" dirty="0" err="1">
                <a:solidFill>
                  <a:srgbClr val="000088"/>
                </a:solidFill>
                <a:latin typeface="Courier New" panose="02070309020205020404" pitchFamily="49" charset="0"/>
                <a:cs typeface="Courier New" panose="02070309020205020404" pitchFamily="49" charset="0"/>
              </a:rPr>
              <a:t>head</a:t>
            </a:r>
            <a:r>
              <a:rPr lang="tr-TR" altLang="tr-TR" sz="1600" dirty="0">
                <a:solidFill>
                  <a:srgbClr val="000088"/>
                </a:solidFill>
                <a:latin typeface="Courier New" panose="02070309020205020404" pitchFamily="49" charset="0"/>
                <a:cs typeface="Courier New" panose="02070309020205020404" pitchFamily="49" charset="0"/>
              </a:rPr>
              <a:t>&gt;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a:solidFill>
                  <a:srgbClr val="000088"/>
                </a:solidFill>
                <a:latin typeface="Courier New" panose="02070309020205020404" pitchFamily="49" charset="0"/>
                <a:cs typeface="Courier New" panose="02070309020205020404" pitchFamily="49" charset="0"/>
              </a:rPr>
              <a:t>&lt;body&gt;</a:t>
            </a:r>
            <a:r>
              <a:rPr lang="tr-TR" altLang="tr-TR" sz="1600" dirty="0">
                <a:solidFill>
                  <a:srgbClr val="000000"/>
                </a:solidFill>
                <a:latin typeface="Courier New" panose="02070309020205020404" pitchFamily="49" charset="0"/>
                <a:cs typeface="Courier New" panose="02070309020205020404" pitchFamily="49" charset="0"/>
              </a:rPr>
              <a:t> </a:t>
            </a:r>
            <a:endParaRPr lang="tr-TR" altLang="tr-TR" sz="1600" dirty="0" smtClean="0">
              <a:solidFill>
                <a:srgbClr val="000000"/>
              </a:solidFill>
              <a:latin typeface="Courier New" panose="02070309020205020404" pitchFamily="49" charset="0"/>
              <a:cs typeface="Courier New" panose="02070309020205020404" pitchFamily="49" charset="0"/>
            </a:endParaRPr>
          </a:p>
          <a:p>
            <a:pPr marL="0" indent="0">
              <a:buNone/>
            </a:pP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smtClean="0">
                <a:solidFill>
                  <a:srgbClr val="666600"/>
                </a:solidFill>
                <a:latin typeface="Courier New" panose="02070309020205020404" pitchFamily="49" charset="0"/>
                <a:cs typeface="Courier New" panose="02070309020205020404" pitchFamily="49" charset="0"/>
              </a:rPr>
              <a:t>&lt;%</a:t>
            </a:r>
            <a:r>
              <a:rPr lang="tr-TR" altLang="tr-TR" sz="1600" dirty="0" smtClean="0">
                <a:solidFill>
                  <a:srgbClr val="000000"/>
                </a:solidFill>
                <a:latin typeface="Courier New" panose="02070309020205020404" pitchFamily="49" charset="0"/>
                <a:cs typeface="Courier New" panose="02070309020205020404" pitchFamily="49" charset="0"/>
              </a:rPr>
              <a:t> </a:t>
            </a:r>
            <a:r>
              <a:rPr lang="tr-TR" altLang="tr-TR" sz="1600" dirty="0" err="1">
                <a:solidFill>
                  <a:srgbClr val="000088"/>
                </a:solidFill>
                <a:latin typeface="Courier New" panose="02070309020205020404" pitchFamily="49" charset="0"/>
                <a:cs typeface="Courier New" panose="02070309020205020404" pitchFamily="49" charset="0"/>
              </a:rPr>
              <a:t>if</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a:solidFill>
                  <a:srgbClr val="666600"/>
                </a:solidFill>
                <a:latin typeface="Courier New" panose="02070309020205020404" pitchFamily="49" charset="0"/>
                <a:cs typeface="Courier New" panose="02070309020205020404" pitchFamily="49" charset="0"/>
              </a:rPr>
              <a:t>(</a:t>
            </a:r>
            <a:r>
              <a:rPr lang="tr-TR" altLang="tr-TR" sz="1600" dirty="0" err="1">
                <a:solidFill>
                  <a:srgbClr val="000000"/>
                </a:solidFill>
                <a:latin typeface="Courier New" panose="02070309020205020404" pitchFamily="49" charset="0"/>
                <a:cs typeface="Courier New" panose="02070309020205020404" pitchFamily="49" charset="0"/>
              </a:rPr>
              <a:t>day</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a:solidFill>
                  <a:srgbClr val="666600"/>
                </a:solidFill>
                <a:latin typeface="Courier New" panose="02070309020205020404" pitchFamily="49" charset="0"/>
                <a:cs typeface="Courier New" panose="02070309020205020404" pitchFamily="49" charset="0"/>
              </a:rPr>
              <a: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a:solidFill>
                  <a:srgbClr val="006666"/>
                </a:solidFill>
                <a:latin typeface="Courier New" panose="02070309020205020404" pitchFamily="49" charset="0"/>
                <a:cs typeface="Courier New" panose="02070309020205020404" pitchFamily="49" charset="0"/>
              </a:rPr>
              <a:t>1</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a:solidFill>
                  <a:srgbClr val="666600"/>
                </a:solidFill>
                <a:latin typeface="Courier New" panose="02070309020205020404" pitchFamily="49" charset="0"/>
                <a:cs typeface="Courier New" panose="02070309020205020404" pitchFamily="49" charset="0"/>
              </a:rPr>
              <a: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err="1">
                <a:solidFill>
                  <a:srgbClr val="000000"/>
                </a:solidFill>
                <a:latin typeface="Courier New" panose="02070309020205020404" pitchFamily="49" charset="0"/>
                <a:cs typeface="Courier New" panose="02070309020205020404" pitchFamily="49" charset="0"/>
              </a:rPr>
              <a:t>day</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a:solidFill>
                  <a:srgbClr val="666600"/>
                </a:solidFill>
                <a:latin typeface="Courier New" panose="02070309020205020404" pitchFamily="49" charset="0"/>
                <a:cs typeface="Courier New" panose="02070309020205020404" pitchFamily="49" charset="0"/>
              </a:rPr>
              <a: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a:solidFill>
                  <a:srgbClr val="006666"/>
                </a:solidFill>
                <a:latin typeface="Courier New" panose="02070309020205020404" pitchFamily="49" charset="0"/>
                <a:cs typeface="Courier New" panose="02070309020205020404" pitchFamily="49" charset="0"/>
              </a:rPr>
              <a:t>7</a:t>
            </a:r>
            <a:r>
              <a:rPr lang="tr-TR" altLang="tr-TR" sz="1600" dirty="0">
                <a:solidFill>
                  <a:srgbClr val="666600"/>
                </a:solidFill>
                <a:latin typeface="Courier New" panose="02070309020205020404" pitchFamily="49" charset="0"/>
                <a:cs typeface="Courier New" panose="02070309020205020404" pitchFamily="49" charset="0"/>
              </a:rPr>
              <a: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a:solidFill>
                  <a:srgbClr val="666600"/>
                </a:solidFill>
                <a:latin typeface="Courier New" panose="02070309020205020404" pitchFamily="49" charset="0"/>
                <a:cs typeface="Courier New" panose="02070309020205020404" pitchFamily="49" charset="0"/>
              </a:rPr>
              <a:t>{</a:t>
            </a:r>
            <a:r>
              <a:rPr lang="tr-TR" altLang="tr-TR" sz="1600" dirty="0">
                <a:solidFill>
                  <a:srgbClr val="000000"/>
                </a:solidFill>
                <a:latin typeface="Courier New" panose="02070309020205020404" pitchFamily="49" charset="0"/>
                <a:cs typeface="Courier New" panose="02070309020205020404" pitchFamily="49" charset="0"/>
              </a:rPr>
              <a:t> %&gt; </a:t>
            </a:r>
            <a:r>
              <a:rPr lang="tr-TR" altLang="tr-TR" sz="1600" dirty="0">
                <a:solidFill>
                  <a:srgbClr val="000088"/>
                </a:solidFill>
                <a:latin typeface="Courier New" panose="02070309020205020404" pitchFamily="49" charset="0"/>
                <a:cs typeface="Courier New" panose="02070309020205020404" pitchFamily="49" charset="0"/>
              </a:rPr>
              <a:t>&lt;p&gt;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smtClean="0">
                <a:solidFill>
                  <a:srgbClr val="000000"/>
                </a:solidFill>
                <a:latin typeface="Courier New" panose="02070309020205020404" pitchFamily="49" charset="0"/>
                <a:cs typeface="Courier New" panose="02070309020205020404" pitchFamily="49" charset="0"/>
              </a:rPr>
              <a:t>	</a:t>
            </a:r>
            <a:r>
              <a:rPr lang="tr-TR" altLang="tr-TR" sz="1600" dirty="0" err="1" smtClean="0">
                <a:solidFill>
                  <a:srgbClr val="000000"/>
                </a:solidFill>
                <a:latin typeface="Courier New" panose="02070309020205020404" pitchFamily="49" charset="0"/>
                <a:cs typeface="Courier New" panose="02070309020205020404" pitchFamily="49" charset="0"/>
              </a:rPr>
              <a:t>Today</a:t>
            </a:r>
            <a:r>
              <a:rPr lang="tr-TR" altLang="tr-TR" sz="1600" dirty="0" smtClean="0">
                <a:solidFill>
                  <a:srgbClr val="000000"/>
                </a:solidFill>
                <a:latin typeface="Courier New" panose="02070309020205020404" pitchFamily="49" charset="0"/>
                <a:cs typeface="Courier New" panose="02070309020205020404" pitchFamily="49" charset="0"/>
              </a:rPr>
              <a:t> </a:t>
            </a:r>
            <a:r>
              <a:rPr lang="tr-TR" altLang="tr-TR" sz="1600" dirty="0">
                <a:solidFill>
                  <a:srgbClr val="000000"/>
                </a:solidFill>
                <a:latin typeface="Courier New" panose="02070309020205020404" pitchFamily="49" charset="0"/>
                <a:cs typeface="Courier New" panose="02070309020205020404" pitchFamily="49" charset="0"/>
              </a:rPr>
              <a:t>is </a:t>
            </a:r>
            <a:r>
              <a:rPr lang="tr-TR" altLang="tr-TR" sz="1600" dirty="0" err="1">
                <a:solidFill>
                  <a:srgbClr val="000000"/>
                </a:solidFill>
                <a:latin typeface="Courier New" panose="02070309020205020404" pitchFamily="49" charset="0"/>
                <a:cs typeface="Courier New" panose="02070309020205020404" pitchFamily="49" charset="0"/>
              </a:rPr>
              <a:t>weekend</a:t>
            </a:r>
            <a:r>
              <a:rPr lang="tr-TR" altLang="tr-TR" sz="1600" dirty="0">
                <a:solidFill>
                  <a:srgbClr val="000088"/>
                </a:solidFill>
                <a:latin typeface="Courier New" panose="02070309020205020404" pitchFamily="49" charset="0"/>
                <a:cs typeface="Courier New" panose="02070309020205020404" pitchFamily="49" charset="0"/>
              </a:rPr>
              <a:t>&lt;/p&gt;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a:solidFill>
                  <a:srgbClr val="666600"/>
                </a:solidFill>
                <a:latin typeface="Courier New" panose="02070309020205020404" pitchFamily="49" charset="0"/>
                <a:cs typeface="Courier New" panose="02070309020205020404" pitchFamily="49" charset="0"/>
              </a:rPr>
              <a:t>&lt;%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a:solidFill>
                  <a:srgbClr val="666600"/>
                </a:solidFill>
                <a:latin typeface="Courier New" panose="02070309020205020404" pitchFamily="49" charset="0"/>
                <a:cs typeface="Courier New" panose="02070309020205020404" pitchFamily="49" charset="0"/>
              </a:rPr>
              <a: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smtClean="0">
                <a:solidFill>
                  <a:srgbClr val="000000"/>
                </a:solidFill>
                <a:latin typeface="Courier New" panose="02070309020205020404" pitchFamily="49" charset="0"/>
                <a:cs typeface="Courier New" panose="02070309020205020404" pitchFamily="49" charset="0"/>
              </a:rPr>
              <a:t>	</a:t>
            </a:r>
            <a:r>
              <a:rPr lang="tr-TR" altLang="tr-TR" sz="1600" dirty="0" smtClean="0">
                <a:solidFill>
                  <a:srgbClr val="000088"/>
                </a:solidFill>
                <a:latin typeface="Courier New" panose="02070309020205020404" pitchFamily="49" charset="0"/>
                <a:cs typeface="Courier New" panose="02070309020205020404" pitchFamily="49" charset="0"/>
              </a:rPr>
              <a:t>else</a:t>
            </a:r>
            <a:r>
              <a:rPr lang="tr-TR" altLang="tr-TR" sz="1600" dirty="0" smtClean="0">
                <a:solidFill>
                  <a:srgbClr val="000000"/>
                </a:solidFill>
                <a:latin typeface="Courier New" panose="02070309020205020404" pitchFamily="49" charset="0"/>
                <a:cs typeface="Courier New" panose="02070309020205020404" pitchFamily="49" charset="0"/>
              </a:rPr>
              <a:t> 	</a:t>
            </a:r>
            <a:r>
              <a:rPr lang="tr-TR" altLang="tr-TR" sz="1600" dirty="0" smtClean="0">
                <a:solidFill>
                  <a:srgbClr val="666600"/>
                </a:solidFill>
                <a:latin typeface="Courier New" panose="02070309020205020404" pitchFamily="49" charset="0"/>
                <a:cs typeface="Courier New" panose="02070309020205020404" pitchFamily="49" charset="0"/>
              </a:rPr>
              <a:t>{</a:t>
            </a:r>
            <a:r>
              <a:rPr lang="tr-TR" altLang="tr-TR" sz="1600" dirty="0" smtClean="0">
                <a:solidFill>
                  <a:srgbClr val="000000"/>
                </a:solidFill>
                <a:latin typeface="Courier New" panose="02070309020205020404" pitchFamily="49" charset="0"/>
                <a:cs typeface="Courier New" panose="02070309020205020404" pitchFamily="49" charset="0"/>
              </a:rPr>
              <a:t> </a:t>
            </a:r>
            <a:r>
              <a:rPr lang="tr-TR" altLang="tr-TR" sz="1600" dirty="0">
                <a:solidFill>
                  <a:srgbClr val="000000"/>
                </a:solidFill>
                <a:latin typeface="Courier New" panose="02070309020205020404" pitchFamily="49" charset="0"/>
                <a:cs typeface="Courier New" panose="02070309020205020404" pitchFamily="49" charset="0"/>
              </a:rPr>
              <a:t>%&gt; </a:t>
            </a:r>
            <a:r>
              <a:rPr lang="tr-TR" altLang="tr-TR" sz="1600" dirty="0">
                <a:solidFill>
                  <a:srgbClr val="000088"/>
                </a:solidFill>
                <a:latin typeface="Courier New" panose="02070309020205020404" pitchFamily="49" charset="0"/>
                <a:cs typeface="Courier New" panose="02070309020205020404" pitchFamily="49" charset="0"/>
              </a:rPr>
              <a:t>&lt;p&gt;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err="1">
                <a:solidFill>
                  <a:srgbClr val="000000"/>
                </a:solidFill>
                <a:latin typeface="Courier New" panose="02070309020205020404" pitchFamily="49" charset="0"/>
                <a:cs typeface="Courier New" panose="02070309020205020404" pitchFamily="49" charset="0"/>
              </a:rPr>
              <a:t>Today</a:t>
            </a:r>
            <a:r>
              <a:rPr lang="tr-TR" altLang="tr-TR" sz="1600" dirty="0">
                <a:solidFill>
                  <a:srgbClr val="000000"/>
                </a:solidFill>
                <a:latin typeface="Courier New" panose="02070309020205020404" pitchFamily="49" charset="0"/>
                <a:cs typeface="Courier New" panose="02070309020205020404" pitchFamily="49" charset="0"/>
              </a:rPr>
              <a:t> is not </a:t>
            </a:r>
            <a:r>
              <a:rPr lang="tr-TR" altLang="tr-TR" sz="1600" dirty="0" err="1">
                <a:solidFill>
                  <a:srgbClr val="000000"/>
                </a:solidFill>
                <a:latin typeface="Courier New" panose="02070309020205020404" pitchFamily="49" charset="0"/>
                <a:cs typeface="Courier New" panose="02070309020205020404" pitchFamily="49" charset="0"/>
              </a:rPr>
              <a:t>weekend</a:t>
            </a:r>
            <a:r>
              <a:rPr lang="tr-TR" altLang="tr-TR" sz="1600" dirty="0">
                <a:solidFill>
                  <a:srgbClr val="000088"/>
                </a:solidFill>
                <a:latin typeface="Courier New" panose="02070309020205020404" pitchFamily="49" charset="0"/>
                <a:cs typeface="Courier New" panose="02070309020205020404" pitchFamily="49" charset="0"/>
              </a:rPr>
              <a:t>&lt;/p&gt;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a:solidFill>
                  <a:srgbClr val="666600"/>
                </a:solidFill>
                <a:latin typeface="Courier New" panose="02070309020205020404" pitchFamily="49" charset="0"/>
                <a:cs typeface="Courier New" panose="02070309020205020404" pitchFamily="49" charset="0"/>
              </a:rPr>
              <a:t>&lt;%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smtClean="0">
                <a:solidFill>
                  <a:srgbClr val="000000"/>
                </a:solidFill>
                <a:latin typeface="Courier New" panose="02070309020205020404" pitchFamily="49" charset="0"/>
                <a:cs typeface="Courier New" panose="02070309020205020404" pitchFamily="49" charset="0"/>
              </a:rPr>
              <a:t>	</a:t>
            </a:r>
            <a:r>
              <a:rPr lang="tr-TR" altLang="tr-TR" sz="1600" dirty="0" smtClean="0">
                <a:solidFill>
                  <a:srgbClr val="666600"/>
                </a:solidFill>
                <a:latin typeface="Courier New" panose="02070309020205020404" pitchFamily="49" charset="0"/>
                <a:cs typeface="Courier New" panose="02070309020205020404" pitchFamily="49" charset="0"/>
              </a:rPr>
              <a:t>}</a:t>
            </a:r>
            <a:r>
              <a:rPr lang="tr-TR" altLang="tr-TR" sz="1600" dirty="0" smtClean="0">
                <a:solidFill>
                  <a:srgbClr val="000000"/>
                </a:solidFill>
                <a:latin typeface="Courier New" panose="02070309020205020404" pitchFamily="49" charset="0"/>
                <a:cs typeface="Courier New" panose="02070309020205020404" pitchFamily="49" charset="0"/>
              </a:rPr>
              <a:t> </a:t>
            </a:r>
            <a:r>
              <a:rPr lang="tr-TR" altLang="tr-TR" sz="1600" dirty="0">
                <a:solidFill>
                  <a:srgbClr val="000000"/>
                </a:solidFill>
                <a:latin typeface="Courier New" panose="02070309020205020404" pitchFamily="49" charset="0"/>
                <a:cs typeface="Courier New" panose="02070309020205020404" pitchFamily="49" charset="0"/>
              </a:rPr>
              <a:t>%&gt; </a:t>
            </a:r>
            <a:endParaRPr lang="tr-TR" altLang="tr-TR" sz="1600" dirty="0" smtClean="0">
              <a:solidFill>
                <a:srgbClr val="000000"/>
              </a:solidFill>
              <a:latin typeface="Courier New" panose="02070309020205020404" pitchFamily="49" charset="0"/>
              <a:cs typeface="Courier New" panose="02070309020205020404" pitchFamily="49" charset="0"/>
            </a:endParaRPr>
          </a:p>
          <a:p>
            <a:pPr marL="0" indent="0">
              <a:buNone/>
            </a:pP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smtClean="0">
                <a:solidFill>
                  <a:srgbClr val="000088"/>
                </a:solidFill>
                <a:latin typeface="Courier New" panose="02070309020205020404" pitchFamily="49" charset="0"/>
                <a:cs typeface="Courier New" panose="02070309020205020404" pitchFamily="49" charset="0"/>
              </a:rPr>
              <a:t>&lt;/</a:t>
            </a:r>
            <a:r>
              <a:rPr lang="tr-TR" altLang="tr-TR" sz="1600" dirty="0">
                <a:solidFill>
                  <a:srgbClr val="000088"/>
                </a:solidFill>
                <a:latin typeface="Courier New" panose="02070309020205020404" pitchFamily="49" charset="0"/>
                <a:cs typeface="Courier New" panose="02070309020205020404" pitchFamily="49" charset="0"/>
              </a:rPr>
              <a:t>body&gt;</a:t>
            </a:r>
            <a:r>
              <a:rPr lang="tr-TR" altLang="tr-TR" sz="1600" dirty="0">
                <a:solidFill>
                  <a:srgbClr val="000000"/>
                </a:solidFill>
                <a:latin typeface="Courier New" panose="02070309020205020404" pitchFamily="49" charset="0"/>
                <a:cs typeface="Courier New" panose="02070309020205020404" pitchFamily="49" charset="0"/>
              </a:rPr>
              <a:t> </a:t>
            </a:r>
            <a:r>
              <a:rPr lang="tr-TR" altLang="tr-TR" sz="1600" dirty="0">
                <a:solidFill>
                  <a:srgbClr val="000088"/>
                </a:solidFill>
                <a:latin typeface="Courier New" panose="02070309020205020404" pitchFamily="49" charset="0"/>
                <a:cs typeface="Courier New" panose="02070309020205020404" pitchFamily="49" charset="0"/>
              </a:rPr>
              <a:t>&lt;/html&gt;</a:t>
            </a:r>
            <a:r>
              <a:rPr lang="tr-TR" altLang="tr-TR" sz="1600" dirty="0">
                <a:solidFill>
                  <a:srgbClr val="000000"/>
                </a:solidFill>
                <a:latin typeface="Courier New" panose="02070309020205020404" pitchFamily="49" charset="0"/>
                <a:cs typeface="Courier New" panose="02070309020205020404" pitchFamily="49" charset="0"/>
              </a:rPr>
              <a:t> </a:t>
            </a:r>
            <a:endParaRPr lang="tr-TR" altLang="tr-TR" sz="1600" dirty="0">
              <a:solidFill>
                <a:schemeClr val="tx1"/>
              </a:solidFill>
              <a:latin typeface="Arial" panose="020B0604020202020204" pitchFamily="34" charset="0"/>
            </a:endParaRPr>
          </a:p>
          <a:p>
            <a:pPr marL="0" indent="0">
              <a:buNone/>
            </a:pPr>
            <a:r>
              <a:rPr lang="tr-TR" sz="1600" dirty="0"/>
              <a:t/>
            </a:r>
            <a:br>
              <a:rPr lang="tr-TR" sz="1600" dirty="0"/>
            </a:br>
            <a:endParaRPr lang="tr-TR" sz="1600" dirty="0"/>
          </a:p>
        </p:txBody>
      </p:sp>
      <p:sp>
        <p:nvSpPr>
          <p:cNvPr id="3" name="Rectangle 1"/>
          <p:cNvSpPr>
            <a:spLocks noChangeArrowheads="1"/>
          </p:cNvSpPr>
          <p:nvPr/>
        </p:nvSpPr>
        <p:spPr bwMode="auto">
          <a:xfrm>
            <a:off x="0" y="104040"/>
            <a:ext cx="184731" cy="2491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600" b="0" i="0" u="none" strike="noStrike" cap="none" normalizeH="0" baseline="0" dirty="0" smtClean="0">
              <a:ln>
                <a:noFill/>
              </a:ln>
              <a:solidFill>
                <a:schemeClr val="tx1"/>
              </a:solidFill>
              <a:effectLst/>
              <a:latin typeface="Arial" panose="020B0604020202020204" pitchFamily="34" charset="0"/>
            </a:endParaRPr>
          </a:p>
        </p:txBody>
      </p:sp>
      <p:sp>
        <p:nvSpPr>
          <p:cNvPr id="6" name="Slayt Numarası Yer Tutucusu 5"/>
          <p:cNvSpPr>
            <a:spLocks noGrp="1"/>
          </p:cNvSpPr>
          <p:nvPr>
            <p:ph type="sldNum" sz="quarter" idx="12"/>
          </p:nvPr>
        </p:nvSpPr>
        <p:spPr/>
        <p:txBody>
          <a:bodyPr/>
          <a:lstStyle/>
          <a:p>
            <a:fld id="{CDD15192-AFC3-42C9-A3F5-4AF9E3D87F81}" type="slidenum">
              <a:rPr lang="tr-TR" smtClean="0"/>
              <a:t>26</a:t>
            </a:fld>
            <a:endParaRPr lang="tr-TR"/>
          </a:p>
        </p:txBody>
      </p:sp>
    </p:spTree>
    <p:extLst>
      <p:ext uri="{BB962C8B-B14F-4D97-AF65-F5344CB8AC3E}">
        <p14:creationId xmlns:p14="http://schemas.microsoft.com/office/powerpoint/2010/main" val="33468257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4" y="624110"/>
            <a:ext cx="8911687" cy="791031"/>
          </a:xfrm>
        </p:spPr>
        <p:txBody>
          <a:bodyPr>
            <a:normAutofit fontScale="90000"/>
          </a:bodyPr>
          <a:lstStyle/>
          <a:p>
            <a:r>
              <a:rPr lang="tr-TR" dirty="0"/>
              <a:t>JSP - Sözdizimi</a:t>
            </a:r>
            <a:br>
              <a:rPr lang="tr-TR" dirty="0"/>
            </a:br>
            <a:endParaRPr lang="tr-TR" dirty="0"/>
          </a:p>
        </p:txBody>
      </p:sp>
      <p:sp>
        <p:nvSpPr>
          <p:cNvPr id="9" name="İçerik Yer Tutucusu 8"/>
          <p:cNvSpPr>
            <a:spLocks noGrp="1"/>
          </p:cNvSpPr>
          <p:nvPr>
            <p:ph sz="half" idx="1"/>
          </p:nvPr>
        </p:nvSpPr>
        <p:spPr>
          <a:xfrm>
            <a:off x="2589211" y="1632857"/>
            <a:ext cx="8183880" cy="4872446"/>
          </a:xfrm>
        </p:spPr>
        <p:txBody>
          <a:bodyPr>
            <a:normAutofit fontScale="77500" lnSpcReduction="20000"/>
          </a:bodyPr>
          <a:lstStyle/>
          <a:p>
            <a:r>
              <a:rPr lang="tr-TR" sz="2500" b="1" dirty="0"/>
              <a:t>Döngü İfadeleri</a:t>
            </a:r>
          </a:p>
          <a:p>
            <a:r>
              <a:rPr lang="tr-TR" sz="2500" dirty="0"/>
              <a:t>Ayrıca, Java'da üç temel döngü bloğu türü kullanabilirsiniz: JSP programlamanızdaki bloklar </a:t>
            </a:r>
            <a:r>
              <a:rPr lang="tr-TR" sz="2500" b="1" dirty="0"/>
              <a:t>için, </a:t>
            </a:r>
            <a:r>
              <a:rPr lang="tr-TR" sz="2500" b="1" dirty="0" err="1"/>
              <a:t>while</a:t>
            </a:r>
            <a:r>
              <a:rPr lang="tr-TR" sz="2500" b="1" dirty="0"/>
              <a:t>, ve yapmak</a:t>
            </a:r>
            <a:r>
              <a:rPr lang="tr-TR" sz="2500" dirty="0"/>
              <a:t> için.</a:t>
            </a:r>
          </a:p>
          <a:p>
            <a:r>
              <a:rPr lang="tr-TR" sz="2500" dirty="0" smtClean="0"/>
              <a:t>Aşağıda </a:t>
            </a:r>
            <a:r>
              <a:rPr lang="tr-TR" sz="2500" dirty="0" err="1" smtClean="0"/>
              <a:t>for</a:t>
            </a:r>
            <a:r>
              <a:rPr lang="tr-TR" sz="2500" dirty="0" smtClean="0"/>
              <a:t> ve </a:t>
            </a:r>
            <a:r>
              <a:rPr lang="tr-TR" sz="2500" dirty="0" err="1" smtClean="0"/>
              <a:t>while</a:t>
            </a:r>
            <a:r>
              <a:rPr lang="tr-TR" sz="2500" dirty="0" smtClean="0"/>
              <a:t> kullanılmış iki örnek -</a:t>
            </a:r>
            <a:endParaRPr lang="tr-TR" sz="2500" dirty="0"/>
          </a:p>
          <a:p>
            <a:pPr marL="0" indent="0">
              <a:buNone/>
            </a:pPr>
            <a:r>
              <a:rPr lang="tr-TR" sz="1600" dirty="0"/>
              <a:t>&lt;%! </a:t>
            </a:r>
            <a:r>
              <a:rPr lang="tr-TR" sz="1600" dirty="0" err="1"/>
              <a:t>int</a:t>
            </a:r>
            <a:r>
              <a:rPr lang="tr-TR" sz="1600" dirty="0"/>
              <a:t> </a:t>
            </a:r>
            <a:r>
              <a:rPr lang="tr-TR" sz="1600" dirty="0" err="1"/>
              <a:t>fontSize</a:t>
            </a:r>
            <a:r>
              <a:rPr lang="tr-TR" sz="1600" dirty="0"/>
              <a:t>; %&gt; </a:t>
            </a:r>
          </a:p>
          <a:p>
            <a:pPr marL="0" indent="0">
              <a:buNone/>
            </a:pPr>
            <a:r>
              <a:rPr lang="tr-TR" sz="1600" dirty="0"/>
              <a:t>&lt;html&gt; </a:t>
            </a:r>
          </a:p>
          <a:p>
            <a:pPr marL="0" indent="0">
              <a:buNone/>
            </a:pPr>
            <a:r>
              <a:rPr lang="tr-TR" sz="1600" dirty="0"/>
              <a:t>   &lt;</a:t>
            </a:r>
            <a:r>
              <a:rPr lang="tr-TR" sz="1600" dirty="0" err="1"/>
              <a:t>head</a:t>
            </a:r>
            <a:r>
              <a:rPr lang="tr-TR" sz="1600" dirty="0"/>
              <a:t>&gt;&lt;</a:t>
            </a:r>
            <a:r>
              <a:rPr lang="tr-TR" sz="1600" dirty="0" err="1"/>
              <a:t>title</a:t>
            </a:r>
            <a:r>
              <a:rPr lang="tr-TR" sz="1600" dirty="0"/>
              <a:t>&gt;FOR LOOP </a:t>
            </a:r>
            <a:r>
              <a:rPr lang="tr-TR" sz="1600" dirty="0" err="1"/>
              <a:t>Example</a:t>
            </a:r>
            <a:r>
              <a:rPr lang="tr-TR" sz="1600" dirty="0"/>
              <a:t>&lt;/</a:t>
            </a:r>
            <a:r>
              <a:rPr lang="tr-TR" sz="1600" dirty="0" err="1"/>
              <a:t>title</a:t>
            </a:r>
            <a:r>
              <a:rPr lang="tr-TR" sz="1600" dirty="0"/>
              <a:t>&gt;&lt;/</a:t>
            </a:r>
            <a:r>
              <a:rPr lang="tr-TR" sz="1600" dirty="0" err="1"/>
              <a:t>head</a:t>
            </a:r>
            <a:r>
              <a:rPr lang="tr-TR" sz="1600" dirty="0"/>
              <a:t>&gt; </a:t>
            </a:r>
          </a:p>
          <a:p>
            <a:pPr marL="0" indent="0">
              <a:buNone/>
            </a:pPr>
            <a:r>
              <a:rPr lang="tr-TR" sz="1600" dirty="0"/>
              <a:t>   </a:t>
            </a:r>
            <a:r>
              <a:rPr lang="tr-TR" sz="1600" dirty="0" smtClean="0"/>
              <a:t>   </a:t>
            </a:r>
            <a:r>
              <a:rPr lang="tr-TR" sz="1600" dirty="0"/>
              <a:t>&lt;body&gt;</a:t>
            </a:r>
          </a:p>
          <a:p>
            <a:pPr marL="0" indent="0">
              <a:buNone/>
            </a:pPr>
            <a:r>
              <a:rPr lang="tr-TR" sz="1600" dirty="0"/>
              <a:t>      &lt;%</a:t>
            </a:r>
            <a:r>
              <a:rPr lang="tr-TR" sz="1600" dirty="0" err="1"/>
              <a:t>for</a:t>
            </a:r>
            <a:r>
              <a:rPr lang="tr-TR" sz="1600" dirty="0"/>
              <a:t> ( </a:t>
            </a:r>
            <a:r>
              <a:rPr lang="tr-TR" sz="1600" dirty="0" err="1"/>
              <a:t>fontSize</a:t>
            </a:r>
            <a:r>
              <a:rPr lang="tr-TR" sz="1600" dirty="0"/>
              <a:t> = 1; </a:t>
            </a:r>
            <a:r>
              <a:rPr lang="tr-TR" sz="1600" dirty="0" err="1"/>
              <a:t>fontSize</a:t>
            </a:r>
            <a:r>
              <a:rPr lang="tr-TR" sz="1600" dirty="0"/>
              <a:t> &lt;= 3; </a:t>
            </a:r>
            <a:r>
              <a:rPr lang="tr-TR" sz="1600" dirty="0" err="1"/>
              <a:t>fontSize</a:t>
            </a:r>
            <a:r>
              <a:rPr lang="tr-TR" sz="1600" dirty="0"/>
              <a:t>++){ %&gt;</a:t>
            </a:r>
          </a:p>
          <a:p>
            <a:pPr marL="0" indent="0">
              <a:buNone/>
            </a:pPr>
            <a:r>
              <a:rPr lang="tr-TR" sz="1600" dirty="0"/>
              <a:t>         &lt;font </a:t>
            </a:r>
            <a:r>
              <a:rPr lang="tr-TR" sz="1600" dirty="0" err="1"/>
              <a:t>color</a:t>
            </a:r>
            <a:r>
              <a:rPr lang="tr-TR" sz="1600" dirty="0"/>
              <a:t> = "</a:t>
            </a:r>
            <a:r>
              <a:rPr lang="tr-TR" sz="1600" dirty="0" err="1"/>
              <a:t>green</a:t>
            </a:r>
            <a:r>
              <a:rPr lang="tr-TR" sz="1600" dirty="0"/>
              <a:t>" size = "&lt;%= </a:t>
            </a:r>
            <a:r>
              <a:rPr lang="tr-TR" sz="1600" dirty="0" err="1"/>
              <a:t>fontSize</a:t>
            </a:r>
            <a:r>
              <a:rPr lang="tr-TR" sz="1600" dirty="0"/>
              <a:t> %&gt;"&gt;</a:t>
            </a:r>
          </a:p>
          <a:p>
            <a:pPr marL="0" indent="0">
              <a:buNone/>
            </a:pPr>
            <a:r>
              <a:rPr lang="tr-TR" sz="1600" dirty="0"/>
              <a:t>            JSP </a:t>
            </a:r>
            <a:r>
              <a:rPr lang="tr-TR" sz="1600" dirty="0" err="1"/>
              <a:t>Tutorial</a:t>
            </a:r>
            <a:endParaRPr lang="tr-TR" sz="1600" dirty="0"/>
          </a:p>
          <a:p>
            <a:pPr marL="0" indent="0">
              <a:buNone/>
            </a:pPr>
            <a:r>
              <a:rPr lang="tr-TR" sz="1600" dirty="0"/>
              <a:t>      &lt;/font&gt;&lt;</a:t>
            </a:r>
            <a:r>
              <a:rPr lang="tr-TR" sz="1600" dirty="0" err="1"/>
              <a:t>br</a:t>
            </a:r>
            <a:r>
              <a:rPr lang="tr-TR" sz="1600" dirty="0"/>
              <a:t> /&gt;</a:t>
            </a:r>
          </a:p>
          <a:p>
            <a:pPr marL="0" indent="0">
              <a:buNone/>
            </a:pPr>
            <a:r>
              <a:rPr lang="tr-TR" sz="1600" dirty="0"/>
              <a:t>      &lt;%}%&gt;</a:t>
            </a:r>
          </a:p>
          <a:p>
            <a:pPr marL="0" indent="0">
              <a:buNone/>
            </a:pPr>
            <a:r>
              <a:rPr lang="tr-TR" sz="1600" dirty="0"/>
              <a:t>   &lt;/body&gt; </a:t>
            </a:r>
          </a:p>
          <a:p>
            <a:pPr marL="0" indent="0">
              <a:buNone/>
            </a:pPr>
            <a:r>
              <a:rPr lang="tr-TR" sz="1600" dirty="0"/>
              <a:t>&lt;/html&gt; </a:t>
            </a:r>
            <a:br>
              <a:rPr lang="tr-TR" sz="1600" dirty="0"/>
            </a:br>
            <a:endParaRPr lang="tr-TR" sz="1600" dirty="0"/>
          </a:p>
        </p:txBody>
      </p:sp>
      <p:sp>
        <p:nvSpPr>
          <p:cNvPr id="10" name="İçerik Yer Tutucusu 9"/>
          <p:cNvSpPr>
            <a:spLocks noGrp="1"/>
          </p:cNvSpPr>
          <p:nvPr>
            <p:ph sz="half" idx="2"/>
          </p:nvPr>
        </p:nvSpPr>
        <p:spPr>
          <a:xfrm>
            <a:off x="6459227" y="2945397"/>
            <a:ext cx="4313864" cy="3777622"/>
          </a:xfrm>
        </p:spPr>
        <p:txBody>
          <a:bodyPr>
            <a:noAutofit/>
          </a:bodyPr>
          <a:lstStyle/>
          <a:p>
            <a:pPr marL="0" indent="0">
              <a:buNone/>
            </a:pPr>
            <a:r>
              <a:rPr lang="tr-TR" sz="1200" dirty="0"/>
              <a:t>&lt;%! </a:t>
            </a:r>
            <a:r>
              <a:rPr lang="tr-TR" sz="1200" dirty="0" err="1"/>
              <a:t>int</a:t>
            </a:r>
            <a:r>
              <a:rPr lang="tr-TR" sz="1200" dirty="0"/>
              <a:t> </a:t>
            </a:r>
            <a:r>
              <a:rPr lang="tr-TR" sz="1200" dirty="0" err="1"/>
              <a:t>fontSize</a:t>
            </a:r>
            <a:r>
              <a:rPr lang="tr-TR" sz="1200" dirty="0"/>
              <a:t>; %&gt; </a:t>
            </a:r>
          </a:p>
          <a:p>
            <a:pPr marL="0" indent="0">
              <a:buNone/>
            </a:pPr>
            <a:r>
              <a:rPr lang="tr-TR" sz="1200" dirty="0"/>
              <a:t>&lt;html&gt; </a:t>
            </a:r>
          </a:p>
          <a:p>
            <a:pPr marL="0" indent="0">
              <a:buNone/>
            </a:pPr>
            <a:r>
              <a:rPr lang="tr-TR" sz="1200" dirty="0"/>
              <a:t>   &lt;</a:t>
            </a:r>
            <a:r>
              <a:rPr lang="tr-TR" sz="1200" dirty="0" err="1"/>
              <a:t>head</a:t>
            </a:r>
            <a:r>
              <a:rPr lang="tr-TR" sz="1200" dirty="0"/>
              <a:t>&gt;&lt;</a:t>
            </a:r>
            <a:r>
              <a:rPr lang="tr-TR" sz="1200" dirty="0" err="1"/>
              <a:t>title</a:t>
            </a:r>
            <a:r>
              <a:rPr lang="tr-TR" sz="1200" dirty="0"/>
              <a:t>&gt;WHILE LOOP </a:t>
            </a:r>
            <a:r>
              <a:rPr lang="tr-TR" sz="1200" dirty="0" err="1"/>
              <a:t>Example</a:t>
            </a:r>
            <a:r>
              <a:rPr lang="tr-TR" sz="1200" dirty="0"/>
              <a:t>&lt;/</a:t>
            </a:r>
            <a:r>
              <a:rPr lang="tr-TR" sz="1200" dirty="0" err="1"/>
              <a:t>title</a:t>
            </a:r>
            <a:r>
              <a:rPr lang="tr-TR" sz="1200" dirty="0"/>
              <a:t>&gt;&lt;/</a:t>
            </a:r>
            <a:r>
              <a:rPr lang="tr-TR" sz="1200" dirty="0" err="1"/>
              <a:t>head</a:t>
            </a:r>
            <a:r>
              <a:rPr lang="tr-TR" sz="1200" dirty="0"/>
              <a:t>&gt; </a:t>
            </a:r>
          </a:p>
          <a:p>
            <a:pPr marL="0" indent="0">
              <a:buNone/>
            </a:pPr>
            <a:r>
              <a:rPr lang="tr-TR" sz="1200" dirty="0"/>
              <a:t>   </a:t>
            </a:r>
            <a:r>
              <a:rPr lang="tr-TR" sz="1200" dirty="0" smtClean="0"/>
              <a:t>   </a:t>
            </a:r>
            <a:r>
              <a:rPr lang="tr-TR" sz="1200" dirty="0"/>
              <a:t>&lt;body&gt;</a:t>
            </a:r>
          </a:p>
          <a:p>
            <a:pPr marL="0" indent="0">
              <a:buNone/>
            </a:pPr>
            <a:r>
              <a:rPr lang="tr-TR" sz="1200" dirty="0"/>
              <a:t>      &lt;%</a:t>
            </a:r>
            <a:r>
              <a:rPr lang="tr-TR" sz="1200" dirty="0" err="1"/>
              <a:t>while</a:t>
            </a:r>
            <a:r>
              <a:rPr lang="tr-TR" sz="1200" dirty="0"/>
              <a:t> ( </a:t>
            </a:r>
            <a:r>
              <a:rPr lang="tr-TR" sz="1200" dirty="0" err="1"/>
              <a:t>fontSize</a:t>
            </a:r>
            <a:r>
              <a:rPr lang="tr-TR" sz="1200" dirty="0"/>
              <a:t> &lt;= 3){ %&gt;</a:t>
            </a:r>
          </a:p>
          <a:p>
            <a:pPr marL="0" indent="0">
              <a:buNone/>
            </a:pPr>
            <a:r>
              <a:rPr lang="tr-TR" sz="1200" dirty="0"/>
              <a:t>         &lt;font </a:t>
            </a:r>
            <a:r>
              <a:rPr lang="tr-TR" sz="1200" dirty="0" err="1"/>
              <a:t>color</a:t>
            </a:r>
            <a:r>
              <a:rPr lang="tr-TR" sz="1200" dirty="0"/>
              <a:t> = "</a:t>
            </a:r>
            <a:r>
              <a:rPr lang="tr-TR" sz="1200" dirty="0" err="1"/>
              <a:t>green</a:t>
            </a:r>
            <a:r>
              <a:rPr lang="tr-TR" sz="1200" dirty="0"/>
              <a:t>" size = "&lt;%= </a:t>
            </a:r>
            <a:r>
              <a:rPr lang="tr-TR" sz="1200" dirty="0" err="1"/>
              <a:t>fontSize</a:t>
            </a:r>
            <a:r>
              <a:rPr lang="tr-TR" sz="1200" dirty="0"/>
              <a:t> %&gt;"&gt;</a:t>
            </a:r>
          </a:p>
          <a:p>
            <a:pPr marL="0" indent="0">
              <a:buNone/>
            </a:pPr>
            <a:r>
              <a:rPr lang="tr-TR" sz="1200" dirty="0"/>
              <a:t>            JSP </a:t>
            </a:r>
            <a:r>
              <a:rPr lang="tr-TR" sz="1200" dirty="0" err="1"/>
              <a:t>Tutorial</a:t>
            </a:r>
            <a:endParaRPr lang="tr-TR" sz="1200" dirty="0"/>
          </a:p>
          <a:p>
            <a:pPr marL="0" indent="0">
              <a:buNone/>
            </a:pPr>
            <a:r>
              <a:rPr lang="tr-TR" sz="1200" dirty="0"/>
              <a:t>         &lt;/font&gt;&lt;</a:t>
            </a:r>
            <a:r>
              <a:rPr lang="tr-TR" sz="1200" dirty="0" err="1"/>
              <a:t>br</a:t>
            </a:r>
            <a:r>
              <a:rPr lang="tr-TR" sz="1200" dirty="0"/>
              <a:t> /&gt;</a:t>
            </a:r>
          </a:p>
          <a:p>
            <a:pPr marL="0" indent="0">
              <a:buNone/>
            </a:pPr>
            <a:r>
              <a:rPr lang="tr-TR" sz="1200" dirty="0"/>
              <a:t>         &lt;%</a:t>
            </a:r>
            <a:r>
              <a:rPr lang="tr-TR" sz="1200" dirty="0" err="1"/>
              <a:t>fontSize</a:t>
            </a:r>
            <a:r>
              <a:rPr lang="tr-TR" sz="1200" dirty="0"/>
              <a:t>++;%&gt;</a:t>
            </a:r>
          </a:p>
          <a:p>
            <a:pPr marL="0" indent="0">
              <a:buNone/>
            </a:pPr>
            <a:r>
              <a:rPr lang="tr-TR" sz="1200" dirty="0"/>
              <a:t>      &lt;%}%&gt;</a:t>
            </a:r>
          </a:p>
          <a:p>
            <a:pPr marL="0" indent="0">
              <a:buNone/>
            </a:pPr>
            <a:r>
              <a:rPr lang="tr-TR" sz="1200" dirty="0"/>
              <a:t>   &lt;/body&gt; </a:t>
            </a:r>
          </a:p>
          <a:p>
            <a:pPr marL="0" indent="0">
              <a:buNone/>
            </a:pPr>
            <a:r>
              <a:rPr lang="tr-TR" sz="1200" dirty="0"/>
              <a:t>&lt;/html&gt; </a:t>
            </a:r>
          </a:p>
        </p:txBody>
      </p:sp>
      <p:sp>
        <p:nvSpPr>
          <p:cNvPr id="4" name="Rectangle 1"/>
          <p:cNvSpPr>
            <a:spLocks noChangeArrowheads="1"/>
          </p:cNvSpPr>
          <p:nvPr/>
        </p:nvSpPr>
        <p:spPr bwMode="auto">
          <a:xfrm>
            <a:off x="0" y="90100"/>
            <a:ext cx="184731"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74711"/>
            <a:ext cx="184731" cy="3077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134817"/>
            <a:ext cx="184731" cy="1875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104040"/>
            <a:ext cx="184731" cy="2491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6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104040"/>
            <a:ext cx="184731" cy="2491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600" b="0" i="0" u="none" strike="noStrike" cap="none" normalizeH="0" baseline="0" dirty="0" smtClean="0">
              <a:ln>
                <a:noFill/>
              </a:ln>
              <a:solidFill>
                <a:schemeClr val="tx1"/>
              </a:solidFill>
              <a:effectLst/>
              <a:latin typeface="Arial" panose="020B0604020202020204" pitchFamily="34" charset="0"/>
            </a:endParaRPr>
          </a:p>
        </p:txBody>
      </p:sp>
      <p:sp>
        <p:nvSpPr>
          <p:cNvPr id="6" name="Slayt Numarası Yer Tutucusu 5"/>
          <p:cNvSpPr>
            <a:spLocks noGrp="1"/>
          </p:cNvSpPr>
          <p:nvPr>
            <p:ph type="sldNum" sz="quarter" idx="12"/>
          </p:nvPr>
        </p:nvSpPr>
        <p:spPr/>
        <p:txBody>
          <a:bodyPr/>
          <a:lstStyle/>
          <a:p>
            <a:fld id="{CDD15192-AFC3-42C9-A3F5-4AF9E3D87F81}" type="slidenum">
              <a:rPr lang="tr-TR" smtClean="0"/>
              <a:t>27</a:t>
            </a:fld>
            <a:endParaRPr lang="tr-TR"/>
          </a:p>
        </p:txBody>
      </p:sp>
    </p:spTree>
    <p:extLst>
      <p:ext uri="{BB962C8B-B14F-4D97-AF65-F5344CB8AC3E}">
        <p14:creationId xmlns:p14="http://schemas.microsoft.com/office/powerpoint/2010/main" val="36114896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60553"/>
          </a:xfrm>
        </p:spPr>
        <p:txBody>
          <a:bodyPr>
            <a:normAutofit fontScale="90000"/>
          </a:bodyPr>
          <a:lstStyle/>
          <a:p>
            <a:r>
              <a:rPr lang="tr-TR" dirty="0"/>
              <a:t>JSP - Sözdizimi</a:t>
            </a:r>
            <a:br>
              <a:rPr lang="tr-TR" dirty="0"/>
            </a:br>
            <a:endParaRPr lang="tr-TR" dirty="0"/>
          </a:p>
        </p:txBody>
      </p:sp>
      <p:sp>
        <p:nvSpPr>
          <p:cNvPr id="4" name="Rectangle 1"/>
          <p:cNvSpPr>
            <a:spLocks noChangeArrowheads="1"/>
          </p:cNvSpPr>
          <p:nvPr/>
        </p:nvSpPr>
        <p:spPr bwMode="auto">
          <a:xfrm>
            <a:off x="0" y="90100"/>
            <a:ext cx="184731"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74711"/>
            <a:ext cx="184731" cy="3077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134817"/>
            <a:ext cx="184731" cy="1875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104040"/>
            <a:ext cx="184731" cy="2491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600" b="0" i="0" u="none" strike="noStrike" cap="none" normalizeH="0" baseline="0" dirty="0" smtClean="0">
              <a:ln>
                <a:noFill/>
              </a:ln>
              <a:solidFill>
                <a:schemeClr val="tx1"/>
              </a:solidFill>
              <a:effectLst/>
              <a:latin typeface="Arial" panose="020B0604020202020204" pitchFamily="34" charset="0"/>
            </a:endParaRPr>
          </a:p>
        </p:txBody>
      </p:sp>
      <p:sp>
        <p:nvSpPr>
          <p:cNvPr id="9" name="İçerik Yer Tutucusu 8"/>
          <p:cNvSpPr>
            <a:spLocks noGrp="1"/>
          </p:cNvSpPr>
          <p:nvPr>
            <p:ph idx="1"/>
          </p:nvPr>
        </p:nvSpPr>
        <p:spPr>
          <a:xfrm>
            <a:off x="1907178" y="1384663"/>
            <a:ext cx="3679960" cy="5029200"/>
          </a:xfrm>
        </p:spPr>
        <p:txBody>
          <a:bodyPr>
            <a:normAutofit/>
          </a:bodyPr>
          <a:lstStyle/>
          <a:p>
            <a:r>
              <a:rPr lang="tr-TR" dirty="0"/>
              <a:t>JSP Operatörleri</a:t>
            </a:r>
          </a:p>
          <a:p>
            <a:r>
              <a:rPr lang="tr-TR" dirty="0"/>
              <a:t>JSP, Java tarafından desteklenen tüm mantıksal ve aritmetik operatörlerini destekler. Aşağıdaki tabloda, en yüksek önceliğe sahip tüm operatörler, tablonun en üstünde, en düşükleri ise en altta görünmektedir.</a:t>
            </a:r>
          </a:p>
          <a:p>
            <a:r>
              <a:rPr lang="tr-TR" dirty="0"/>
              <a:t>Bir ifade içerisinde önce yüksek öncelikli operatörler değerlendirilecektir.</a:t>
            </a:r>
          </a:p>
          <a:p>
            <a:pPr marL="0" indent="0">
              <a:buNone/>
            </a:pPr>
            <a:r>
              <a:rPr lang="tr-TR" sz="1600" dirty="0"/>
              <a:t/>
            </a:r>
            <a:br>
              <a:rPr lang="tr-TR" sz="1600" dirty="0"/>
            </a:br>
            <a:endParaRPr lang="tr-TR" sz="1600" dirty="0"/>
          </a:p>
        </p:txBody>
      </p:sp>
      <p:sp>
        <p:nvSpPr>
          <p:cNvPr id="3" name="Rectangle 1"/>
          <p:cNvSpPr>
            <a:spLocks noChangeArrowheads="1"/>
          </p:cNvSpPr>
          <p:nvPr/>
        </p:nvSpPr>
        <p:spPr bwMode="auto">
          <a:xfrm>
            <a:off x="0" y="104040"/>
            <a:ext cx="184731" cy="2491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600" b="0" i="0" u="none" strike="noStrike" cap="none" normalizeH="0" baseline="0" dirty="0" smtClean="0">
              <a:ln>
                <a:noFill/>
              </a:ln>
              <a:solidFill>
                <a:schemeClr val="tx1"/>
              </a:solidFill>
              <a:effectLst/>
              <a:latin typeface="Arial" panose="020B0604020202020204" pitchFamily="34" charset="0"/>
            </a:endParaRPr>
          </a:p>
        </p:txBody>
      </p:sp>
      <p:pic>
        <p:nvPicPr>
          <p:cNvPr id="6" name="Resim 5"/>
          <p:cNvPicPr>
            <a:picLocks noChangeAspect="1"/>
          </p:cNvPicPr>
          <p:nvPr/>
        </p:nvPicPr>
        <p:blipFill rotWithShape="1">
          <a:blip r:embed="rId2"/>
          <a:srcRect l="25179" t="25057" r="26285" b="8943"/>
          <a:stretch/>
        </p:blipFill>
        <p:spPr>
          <a:xfrm>
            <a:off x="5587137" y="1384663"/>
            <a:ext cx="5917475" cy="5029200"/>
          </a:xfrm>
          <a:prstGeom prst="rect">
            <a:avLst/>
          </a:prstGeom>
        </p:spPr>
      </p:pic>
      <p:sp>
        <p:nvSpPr>
          <p:cNvPr id="10" name="Slayt Numarası Yer Tutucusu 9"/>
          <p:cNvSpPr>
            <a:spLocks noGrp="1"/>
          </p:cNvSpPr>
          <p:nvPr>
            <p:ph type="sldNum" sz="quarter" idx="12"/>
          </p:nvPr>
        </p:nvSpPr>
        <p:spPr/>
        <p:txBody>
          <a:bodyPr/>
          <a:lstStyle/>
          <a:p>
            <a:fld id="{CDD15192-AFC3-42C9-A3F5-4AF9E3D87F81}" type="slidenum">
              <a:rPr lang="tr-TR" smtClean="0"/>
              <a:t>28</a:t>
            </a:fld>
            <a:endParaRPr lang="tr-TR"/>
          </a:p>
        </p:txBody>
      </p:sp>
    </p:spTree>
    <p:extLst>
      <p:ext uri="{BB962C8B-B14F-4D97-AF65-F5344CB8AC3E}">
        <p14:creationId xmlns:p14="http://schemas.microsoft.com/office/powerpoint/2010/main" val="10656971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60553"/>
          </a:xfrm>
        </p:spPr>
        <p:txBody>
          <a:bodyPr>
            <a:normAutofit fontScale="90000"/>
          </a:bodyPr>
          <a:lstStyle/>
          <a:p>
            <a:r>
              <a:rPr lang="tr-TR" dirty="0"/>
              <a:t>JSP - Sözdizimi</a:t>
            </a:r>
            <a:br>
              <a:rPr lang="tr-TR" dirty="0"/>
            </a:br>
            <a:endParaRPr lang="tr-TR" dirty="0"/>
          </a:p>
        </p:txBody>
      </p:sp>
      <p:sp>
        <p:nvSpPr>
          <p:cNvPr id="4" name="Rectangle 1"/>
          <p:cNvSpPr>
            <a:spLocks noChangeArrowheads="1"/>
          </p:cNvSpPr>
          <p:nvPr/>
        </p:nvSpPr>
        <p:spPr bwMode="auto">
          <a:xfrm>
            <a:off x="0" y="90100"/>
            <a:ext cx="184731"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74711"/>
            <a:ext cx="184731" cy="3077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134817"/>
            <a:ext cx="184731" cy="1875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104040"/>
            <a:ext cx="184731" cy="2491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600" b="0" i="0" u="none" strike="noStrike" cap="none" normalizeH="0" baseline="0" dirty="0" smtClean="0">
              <a:ln>
                <a:noFill/>
              </a:ln>
              <a:solidFill>
                <a:schemeClr val="tx1"/>
              </a:solidFill>
              <a:effectLst/>
              <a:latin typeface="Arial" panose="020B0604020202020204" pitchFamily="34" charset="0"/>
            </a:endParaRPr>
          </a:p>
        </p:txBody>
      </p:sp>
      <p:sp>
        <p:nvSpPr>
          <p:cNvPr id="9" name="İçerik Yer Tutucusu 8"/>
          <p:cNvSpPr>
            <a:spLocks noGrp="1"/>
          </p:cNvSpPr>
          <p:nvPr>
            <p:ph idx="1"/>
          </p:nvPr>
        </p:nvSpPr>
        <p:spPr>
          <a:xfrm>
            <a:off x="2592925" y="1558834"/>
            <a:ext cx="8915400" cy="3777622"/>
          </a:xfrm>
        </p:spPr>
        <p:txBody>
          <a:bodyPr>
            <a:normAutofit/>
          </a:bodyPr>
          <a:lstStyle/>
          <a:p>
            <a:r>
              <a:rPr lang="tr-TR" dirty="0"/>
              <a:t>JSP değişmezleri</a:t>
            </a:r>
          </a:p>
          <a:p>
            <a:r>
              <a:rPr lang="tr-TR" dirty="0"/>
              <a:t>JSP ifade dili aşağıdaki hazır bilgileri tanımlar -</a:t>
            </a:r>
          </a:p>
          <a:p>
            <a:r>
              <a:rPr lang="tr-TR" b="1" dirty="0" err="1"/>
              <a:t>Boolean</a:t>
            </a:r>
            <a:r>
              <a:rPr lang="tr-TR" dirty="0"/>
              <a:t> - doğru ve yanlış</a:t>
            </a:r>
          </a:p>
          <a:p>
            <a:r>
              <a:rPr lang="tr-TR" b="1" dirty="0" err="1"/>
              <a:t>Integer</a:t>
            </a:r>
            <a:r>
              <a:rPr lang="tr-TR" dirty="0"/>
              <a:t>  - Java'daki gibi</a:t>
            </a:r>
          </a:p>
          <a:p>
            <a:r>
              <a:rPr lang="tr-TR" b="1" dirty="0" err="1"/>
              <a:t>Floating</a:t>
            </a:r>
            <a:r>
              <a:rPr lang="tr-TR" b="1" dirty="0"/>
              <a:t> </a:t>
            </a:r>
            <a:r>
              <a:rPr lang="tr-TR" b="1" dirty="0" err="1"/>
              <a:t>point</a:t>
            </a:r>
            <a:r>
              <a:rPr lang="tr-TR" dirty="0"/>
              <a:t> - Java'daki gibi</a:t>
            </a:r>
          </a:p>
          <a:p>
            <a:r>
              <a:rPr lang="tr-TR" b="1" dirty="0" err="1"/>
              <a:t>String</a:t>
            </a:r>
            <a:r>
              <a:rPr lang="tr-TR" dirty="0"/>
              <a:t> - tek ve çift tırnaklı; "\" olarak kaçılır, '\' olarak çıkar ve \ \ olarak kaçılır.</a:t>
            </a:r>
          </a:p>
          <a:p>
            <a:r>
              <a:rPr lang="tr-TR" b="1" dirty="0" err="1" smtClean="0"/>
              <a:t>Null</a:t>
            </a:r>
            <a:r>
              <a:rPr lang="tr-TR" dirty="0"/>
              <a:t> - boş</a:t>
            </a:r>
          </a:p>
        </p:txBody>
      </p:sp>
      <p:sp>
        <p:nvSpPr>
          <p:cNvPr id="3" name="Rectangle 1"/>
          <p:cNvSpPr>
            <a:spLocks noChangeArrowheads="1"/>
          </p:cNvSpPr>
          <p:nvPr/>
        </p:nvSpPr>
        <p:spPr bwMode="auto">
          <a:xfrm>
            <a:off x="0" y="104040"/>
            <a:ext cx="184731" cy="2491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600" b="0" i="0" u="none" strike="noStrike" cap="none" normalizeH="0" baseline="0" dirty="0" smtClean="0">
              <a:ln>
                <a:noFill/>
              </a:ln>
              <a:solidFill>
                <a:schemeClr val="tx1"/>
              </a:solidFill>
              <a:effectLst/>
              <a:latin typeface="Arial" panose="020B0604020202020204" pitchFamily="34" charset="0"/>
            </a:endParaRPr>
          </a:p>
        </p:txBody>
      </p:sp>
      <p:sp>
        <p:nvSpPr>
          <p:cNvPr id="6" name="Slayt Numarası Yer Tutucusu 5"/>
          <p:cNvSpPr>
            <a:spLocks noGrp="1"/>
          </p:cNvSpPr>
          <p:nvPr>
            <p:ph type="sldNum" sz="quarter" idx="12"/>
          </p:nvPr>
        </p:nvSpPr>
        <p:spPr/>
        <p:txBody>
          <a:bodyPr/>
          <a:lstStyle/>
          <a:p>
            <a:fld id="{CDD15192-AFC3-42C9-A3F5-4AF9E3D87F81}" type="slidenum">
              <a:rPr lang="tr-TR" smtClean="0"/>
              <a:t>29</a:t>
            </a:fld>
            <a:endParaRPr lang="tr-TR"/>
          </a:p>
        </p:txBody>
      </p:sp>
    </p:spTree>
    <p:extLst>
      <p:ext uri="{BB962C8B-B14F-4D97-AF65-F5344CB8AC3E}">
        <p14:creationId xmlns:p14="http://schemas.microsoft.com/office/powerpoint/2010/main" val="4091992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34427"/>
          </a:xfrm>
        </p:spPr>
        <p:txBody>
          <a:bodyPr/>
          <a:lstStyle/>
          <a:p>
            <a:r>
              <a:rPr lang="tr-TR" dirty="0" smtClean="0"/>
              <a:t>Neden JSP</a:t>
            </a:r>
            <a:endParaRPr lang="tr-TR" dirty="0"/>
          </a:p>
        </p:txBody>
      </p:sp>
      <p:sp>
        <p:nvSpPr>
          <p:cNvPr id="3" name="İçerik Yer Tutucusu 2"/>
          <p:cNvSpPr>
            <a:spLocks noGrp="1"/>
          </p:cNvSpPr>
          <p:nvPr>
            <p:ph idx="1"/>
          </p:nvPr>
        </p:nvSpPr>
        <p:spPr>
          <a:xfrm>
            <a:off x="2589212" y="1358537"/>
            <a:ext cx="8915400" cy="4937760"/>
          </a:xfrm>
        </p:spPr>
        <p:txBody>
          <a:bodyPr>
            <a:normAutofit lnSpcReduction="10000"/>
          </a:bodyPr>
          <a:lstStyle/>
          <a:p>
            <a:r>
              <a:rPr lang="tr-TR" dirty="0" smtClean="0"/>
              <a:t>Java Server </a:t>
            </a:r>
            <a:r>
              <a:rPr lang="tr-TR" dirty="0" err="1"/>
              <a:t>Pages</a:t>
            </a:r>
            <a:r>
              <a:rPr lang="tr-TR" dirty="0"/>
              <a:t> genellikle </a:t>
            </a:r>
            <a:r>
              <a:rPr lang="tr-TR" b="1" dirty="0"/>
              <a:t>Ortak Ağ Geçidi Arabirimi (CGI)</a:t>
            </a:r>
            <a:r>
              <a:rPr lang="tr-TR" dirty="0"/>
              <a:t> kullanılarak uygulanan programlarla aynı amaca hizmet eder . Ancak JSP, CGI ile karşılaştırıldığında birçok avantaj sunar.</a:t>
            </a:r>
          </a:p>
          <a:p>
            <a:r>
              <a:rPr lang="tr-TR" dirty="0"/>
              <a:t>JSP, Dinamik Öğeleri, ayrı CGI dosyalarına sahip olmak yerine HTML Sayfalarına yerleştirmeye izin verdiği için performans önemli ölçüde daha iyidir.</a:t>
            </a:r>
          </a:p>
          <a:p>
            <a:r>
              <a:rPr lang="tr-TR" dirty="0"/>
              <a:t>JSP her zaman sunucunun tercüman ve hedef komut dosyasını her sayfa istendiğinde yüklemesini gerektiren CGI / </a:t>
            </a:r>
            <a:r>
              <a:rPr lang="tr-TR" dirty="0" err="1"/>
              <a:t>Perl'den</a:t>
            </a:r>
            <a:r>
              <a:rPr lang="tr-TR" dirty="0"/>
              <a:t> farklı olarak işlemden önce derlenir.</a:t>
            </a:r>
          </a:p>
          <a:p>
            <a:r>
              <a:rPr lang="tr-TR" dirty="0" smtClean="0"/>
              <a:t>Java Server </a:t>
            </a:r>
            <a:r>
              <a:rPr lang="tr-TR" dirty="0" err="1"/>
              <a:t>Pages</a:t>
            </a:r>
            <a:r>
              <a:rPr lang="tr-TR" dirty="0"/>
              <a:t>, Java </a:t>
            </a:r>
            <a:r>
              <a:rPr lang="tr-TR" dirty="0" err="1"/>
              <a:t>Servlets</a:t>
            </a:r>
            <a:r>
              <a:rPr lang="tr-TR" dirty="0"/>
              <a:t> </a:t>
            </a:r>
            <a:r>
              <a:rPr lang="tr-TR" dirty="0" err="1"/>
              <a:t>API'sinin</a:t>
            </a:r>
            <a:r>
              <a:rPr lang="tr-TR" dirty="0"/>
              <a:t> üzerine inşa edilmiştir, böylece </a:t>
            </a:r>
            <a:r>
              <a:rPr lang="tr-TR" dirty="0" err="1"/>
              <a:t>Servlets</a:t>
            </a:r>
            <a:r>
              <a:rPr lang="tr-TR" dirty="0"/>
              <a:t> gibi JSP de </a:t>
            </a:r>
            <a:r>
              <a:rPr lang="tr-TR" b="1" dirty="0"/>
              <a:t>JDBC, JNDI, EJB, JAXP</a:t>
            </a:r>
            <a:r>
              <a:rPr lang="tr-TR" dirty="0"/>
              <a:t> vb. Dahil tüm güçlü Enterprise Java </a:t>
            </a:r>
            <a:r>
              <a:rPr lang="tr-TR" dirty="0" err="1"/>
              <a:t>API'lerine</a:t>
            </a:r>
            <a:r>
              <a:rPr lang="tr-TR" dirty="0"/>
              <a:t> </a:t>
            </a:r>
            <a:r>
              <a:rPr lang="tr-TR" dirty="0" smtClean="0"/>
              <a:t>erişebilir.</a:t>
            </a:r>
            <a:endParaRPr lang="tr-TR" dirty="0"/>
          </a:p>
          <a:p>
            <a:r>
              <a:rPr lang="tr-TR" dirty="0"/>
              <a:t>JSP sayfaları, Java </a:t>
            </a:r>
            <a:r>
              <a:rPr lang="tr-TR" dirty="0" err="1"/>
              <a:t>servlet</a:t>
            </a:r>
            <a:r>
              <a:rPr lang="tr-TR" dirty="0"/>
              <a:t> şablon motorlarının desteklediği model olan iş mantığını idare eden sunucularla birlikte kullanılabilir.</a:t>
            </a:r>
          </a:p>
          <a:p>
            <a:r>
              <a:rPr lang="tr-TR" dirty="0"/>
              <a:t>Son olarak, JSP, kurumsal sınıf uygulamaları için eksiksiz bir platform olan Java </a:t>
            </a:r>
            <a:r>
              <a:rPr lang="tr-TR" dirty="0" err="1"/>
              <a:t>EE'nin</a:t>
            </a:r>
            <a:r>
              <a:rPr lang="tr-TR" dirty="0"/>
              <a:t> ayrılmaz bir parçasıdır. Bu, </a:t>
            </a:r>
            <a:r>
              <a:rPr lang="tr-TR" dirty="0" err="1"/>
              <a:t>JSP'nin</a:t>
            </a:r>
            <a:r>
              <a:rPr lang="tr-TR" dirty="0"/>
              <a:t> en basit ve en zorlu uygulamalarda en basit uygulamalarda rol oynayabileceği anlamına gelir.</a:t>
            </a:r>
          </a:p>
          <a:p>
            <a:endParaRPr lang="tr-TR" dirty="0"/>
          </a:p>
        </p:txBody>
      </p:sp>
      <p:sp>
        <p:nvSpPr>
          <p:cNvPr id="4" name="Slayt Numarası Yer Tutucusu 3"/>
          <p:cNvSpPr>
            <a:spLocks noGrp="1"/>
          </p:cNvSpPr>
          <p:nvPr>
            <p:ph type="sldNum" sz="quarter" idx="12"/>
          </p:nvPr>
        </p:nvSpPr>
        <p:spPr/>
        <p:txBody>
          <a:bodyPr/>
          <a:lstStyle/>
          <a:p>
            <a:fld id="{CDD15192-AFC3-42C9-A3F5-4AF9E3D87F81}" type="slidenum">
              <a:rPr lang="tr-TR" smtClean="0"/>
              <a:t>3</a:t>
            </a:fld>
            <a:endParaRPr lang="tr-TR"/>
          </a:p>
        </p:txBody>
      </p:sp>
    </p:spTree>
    <p:extLst>
      <p:ext uri="{BB962C8B-B14F-4D97-AF65-F5344CB8AC3E}">
        <p14:creationId xmlns:p14="http://schemas.microsoft.com/office/powerpoint/2010/main" val="8020483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53291" y="467356"/>
            <a:ext cx="8911687" cy="407856"/>
          </a:xfrm>
        </p:spPr>
        <p:txBody>
          <a:bodyPr>
            <a:noAutofit/>
          </a:bodyPr>
          <a:lstStyle/>
          <a:p>
            <a:r>
              <a:rPr lang="tr-TR" sz="3200" dirty="0"/>
              <a:t>JSP - Direktifler</a:t>
            </a: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1071522952"/>
              </p:ext>
            </p:extLst>
          </p:nvPr>
        </p:nvGraphicFramePr>
        <p:xfrm>
          <a:off x="1750423" y="1232265"/>
          <a:ext cx="4820195" cy="5444180"/>
        </p:xfrm>
        <a:graphic>
          <a:graphicData uri="http://schemas.openxmlformats.org/drawingml/2006/table">
            <a:tbl>
              <a:tblPr firstRow="1" bandRow="1">
                <a:tableStyleId>{5C22544A-7EE6-4342-B048-85BDC9FD1C3A}</a:tableStyleId>
              </a:tblPr>
              <a:tblGrid>
                <a:gridCol w="744583">
                  <a:extLst>
                    <a:ext uri="{9D8B030D-6E8A-4147-A177-3AD203B41FA5}">
                      <a16:colId xmlns:a16="http://schemas.microsoft.com/office/drawing/2014/main" val="96861179"/>
                    </a:ext>
                  </a:extLst>
                </a:gridCol>
                <a:gridCol w="4075612">
                  <a:extLst>
                    <a:ext uri="{9D8B030D-6E8A-4147-A177-3AD203B41FA5}">
                      <a16:colId xmlns:a16="http://schemas.microsoft.com/office/drawing/2014/main" val="1576273255"/>
                    </a:ext>
                  </a:extLst>
                </a:gridCol>
              </a:tblGrid>
              <a:tr h="396240">
                <a:tc>
                  <a:txBody>
                    <a:bodyPr/>
                    <a:lstStyle/>
                    <a:p>
                      <a:pPr fontAlgn="t"/>
                      <a:r>
                        <a:rPr lang="tr-TR" sz="1400" dirty="0" err="1">
                          <a:effectLst/>
                        </a:rPr>
                        <a:t>S.No</a:t>
                      </a:r>
                      <a:r>
                        <a:rPr lang="tr-TR" sz="1400" dirty="0">
                          <a:effectLst/>
                        </a:rPr>
                        <a:t>.</a:t>
                      </a:r>
                    </a:p>
                  </a:txBody>
                  <a:tcPr marL="76200" marR="76200" marT="76200" marB="76200"/>
                </a:tc>
                <a:tc>
                  <a:txBody>
                    <a:bodyPr/>
                    <a:lstStyle/>
                    <a:p>
                      <a:pPr algn="ctr" fontAlgn="t"/>
                      <a:r>
                        <a:rPr lang="tr-TR" sz="1400" b="1" i="0" kern="1200" dirty="0" smtClean="0">
                          <a:solidFill>
                            <a:schemeClr val="lt1"/>
                          </a:solidFill>
                          <a:effectLst/>
                          <a:latin typeface="+mn-lt"/>
                          <a:ea typeface="+mn-ea"/>
                          <a:cs typeface="+mn-cs"/>
                        </a:rPr>
                        <a:t>Sözdizimi ve Amaç</a:t>
                      </a:r>
                      <a:endParaRPr lang="tr-TR" sz="1400" dirty="0">
                        <a:effectLst/>
                      </a:endParaRPr>
                    </a:p>
                  </a:txBody>
                  <a:tcPr marL="76200" marR="76200" marT="76200" marB="76200"/>
                </a:tc>
                <a:extLst>
                  <a:ext uri="{0D108BD9-81ED-4DB2-BD59-A6C34878D82A}">
                    <a16:rowId xmlns:a16="http://schemas.microsoft.com/office/drawing/2014/main" val="3420275464"/>
                  </a:ext>
                </a:extLst>
              </a:tr>
              <a:tr h="542333">
                <a:tc>
                  <a:txBody>
                    <a:bodyPr/>
                    <a:lstStyle/>
                    <a:p>
                      <a:pPr algn="ctr" fontAlgn="ctr"/>
                      <a:r>
                        <a:rPr lang="tr-TR" sz="1200">
                          <a:effectLst/>
                        </a:rPr>
                        <a:t>1</a:t>
                      </a:r>
                    </a:p>
                  </a:txBody>
                  <a:tcPr marL="76200" marR="76200" marT="76200" marB="76200" anchor="ctr"/>
                </a:tc>
                <a:tc>
                  <a:txBody>
                    <a:bodyPr/>
                    <a:lstStyle/>
                    <a:p>
                      <a:pPr algn="just" fontAlgn="t"/>
                      <a:r>
                        <a:rPr lang="tr-TR" sz="1200" b="1" dirty="0" err="1" smtClean="0">
                          <a:solidFill>
                            <a:srgbClr val="000000"/>
                          </a:solidFill>
                          <a:effectLst/>
                        </a:rPr>
                        <a:t>buffer</a:t>
                      </a:r>
                      <a:endParaRPr lang="tr-TR" sz="1200" dirty="0">
                        <a:solidFill>
                          <a:srgbClr val="000000"/>
                        </a:solidFill>
                        <a:effectLst/>
                      </a:endParaRPr>
                    </a:p>
                    <a:p>
                      <a:pPr algn="just" fontAlgn="t"/>
                      <a:r>
                        <a:rPr lang="tr-TR" sz="1200" dirty="0">
                          <a:solidFill>
                            <a:srgbClr val="000000"/>
                          </a:solidFill>
                          <a:effectLst/>
                        </a:rPr>
                        <a:t>Çıkış akışı için bir </a:t>
                      </a:r>
                      <a:r>
                        <a:rPr lang="tr-TR" sz="1200" dirty="0" err="1">
                          <a:solidFill>
                            <a:srgbClr val="000000"/>
                          </a:solidFill>
                          <a:effectLst/>
                        </a:rPr>
                        <a:t>tamponlama</a:t>
                      </a:r>
                      <a:r>
                        <a:rPr lang="tr-TR" sz="1200" dirty="0">
                          <a:solidFill>
                            <a:srgbClr val="000000"/>
                          </a:solidFill>
                          <a:effectLst/>
                        </a:rPr>
                        <a:t> modeli belirtir.</a:t>
                      </a:r>
                    </a:p>
                  </a:txBody>
                  <a:tcPr marL="76200" marR="76200" marT="76200" marB="76200"/>
                </a:tc>
                <a:extLst>
                  <a:ext uri="{0D108BD9-81ED-4DB2-BD59-A6C34878D82A}">
                    <a16:rowId xmlns:a16="http://schemas.microsoft.com/office/drawing/2014/main" val="1938954960"/>
                  </a:ext>
                </a:extLst>
              </a:tr>
              <a:tr h="525678">
                <a:tc>
                  <a:txBody>
                    <a:bodyPr/>
                    <a:lstStyle/>
                    <a:p>
                      <a:pPr algn="ctr" fontAlgn="ctr"/>
                      <a:r>
                        <a:rPr lang="tr-TR" sz="1200">
                          <a:effectLst/>
                        </a:rPr>
                        <a:t>2</a:t>
                      </a:r>
                    </a:p>
                  </a:txBody>
                  <a:tcPr marL="76200" marR="76200" marT="76200" marB="76200" anchor="ctr"/>
                </a:tc>
                <a:tc>
                  <a:txBody>
                    <a:bodyPr/>
                    <a:lstStyle/>
                    <a:p>
                      <a:pPr algn="just" fontAlgn="t"/>
                      <a:r>
                        <a:rPr lang="tr-TR" sz="1200" b="1" i="0" kern="1200" dirty="0" err="1" smtClean="0">
                          <a:solidFill>
                            <a:schemeClr val="dk1"/>
                          </a:solidFill>
                          <a:effectLst/>
                          <a:latin typeface="+mn-lt"/>
                          <a:ea typeface="+mn-ea"/>
                          <a:cs typeface="+mn-cs"/>
                        </a:rPr>
                        <a:t>autoFlush</a:t>
                      </a:r>
                      <a:endParaRPr lang="tr-TR" sz="1200" dirty="0">
                        <a:solidFill>
                          <a:srgbClr val="000000"/>
                        </a:solidFill>
                        <a:effectLst/>
                      </a:endParaRPr>
                    </a:p>
                    <a:p>
                      <a:pPr algn="just" fontAlgn="t"/>
                      <a:r>
                        <a:rPr lang="tr-TR" sz="1200" dirty="0" err="1">
                          <a:solidFill>
                            <a:srgbClr val="000000"/>
                          </a:solidFill>
                          <a:effectLst/>
                        </a:rPr>
                        <a:t>Servlet</a:t>
                      </a:r>
                      <a:r>
                        <a:rPr lang="tr-TR" sz="1200" dirty="0">
                          <a:solidFill>
                            <a:srgbClr val="000000"/>
                          </a:solidFill>
                          <a:effectLst/>
                        </a:rPr>
                        <a:t> çıkış tamponunun davranışını kontrol eder.</a:t>
                      </a:r>
                    </a:p>
                  </a:txBody>
                  <a:tcPr marL="76200" marR="76200" marT="76200" marB="76200"/>
                </a:tc>
                <a:extLst>
                  <a:ext uri="{0D108BD9-81ED-4DB2-BD59-A6C34878D82A}">
                    <a16:rowId xmlns:a16="http://schemas.microsoft.com/office/drawing/2014/main" val="3525050214"/>
                  </a:ext>
                </a:extLst>
              </a:tr>
              <a:tr h="528943">
                <a:tc>
                  <a:txBody>
                    <a:bodyPr/>
                    <a:lstStyle/>
                    <a:p>
                      <a:pPr algn="ctr" fontAlgn="ctr"/>
                      <a:r>
                        <a:rPr lang="tr-TR" sz="1200">
                          <a:effectLst/>
                        </a:rPr>
                        <a:t>3</a:t>
                      </a:r>
                    </a:p>
                  </a:txBody>
                  <a:tcPr marL="76200" marR="76200" marT="76200" marB="76200" anchor="ctr"/>
                </a:tc>
                <a:tc>
                  <a:txBody>
                    <a:bodyPr/>
                    <a:lstStyle/>
                    <a:p>
                      <a:pPr algn="just" fontAlgn="t"/>
                      <a:r>
                        <a:rPr lang="tr-TR" sz="1200" b="1" i="0" kern="1200" dirty="0" err="1" smtClean="0">
                          <a:solidFill>
                            <a:schemeClr val="dk1"/>
                          </a:solidFill>
                          <a:effectLst/>
                          <a:latin typeface="+mn-lt"/>
                          <a:ea typeface="+mn-ea"/>
                          <a:cs typeface="+mn-cs"/>
                        </a:rPr>
                        <a:t>contentType</a:t>
                      </a:r>
                      <a:endParaRPr lang="tr-TR" sz="1200" b="1" i="0" kern="1200" dirty="0" smtClean="0">
                        <a:solidFill>
                          <a:schemeClr val="dk1"/>
                        </a:solidFill>
                        <a:effectLst/>
                        <a:latin typeface="+mn-lt"/>
                        <a:ea typeface="+mn-ea"/>
                        <a:cs typeface="+mn-cs"/>
                      </a:endParaRPr>
                    </a:p>
                    <a:p>
                      <a:pPr algn="just" fontAlgn="t"/>
                      <a:r>
                        <a:rPr lang="tr-TR" sz="1200" dirty="0" smtClean="0">
                          <a:solidFill>
                            <a:srgbClr val="000000"/>
                          </a:solidFill>
                          <a:effectLst/>
                        </a:rPr>
                        <a:t>Karakter </a:t>
                      </a:r>
                      <a:r>
                        <a:rPr lang="tr-TR" sz="1200" dirty="0">
                          <a:solidFill>
                            <a:srgbClr val="000000"/>
                          </a:solidFill>
                          <a:effectLst/>
                        </a:rPr>
                        <a:t>kodlama şemasını tanımlar.</a:t>
                      </a:r>
                    </a:p>
                  </a:txBody>
                  <a:tcPr marL="76200" marR="76200" marT="76200" marB="76200"/>
                </a:tc>
                <a:extLst>
                  <a:ext uri="{0D108BD9-81ED-4DB2-BD59-A6C34878D82A}">
                    <a16:rowId xmlns:a16="http://schemas.microsoft.com/office/drawing/2014/main" val="2191017060"/>
                  </a:ext>
                </a:extLst>
              </a:tr>
              <a:tr h="842049">
                <a:tc>
                  <a:txBody>
                    <a:bodyPr/>
                    <a:lstStyle/>
                    <a:p>
                      <a:pPr algn="ctr" fontAlgn="ctr"/>
                      <a:r>
                        <a:rPr lang="tr-TR" sz="1200">
                          <a:effectLst/>
                        </a:rPr>
                        <a:t>4</a:t>
                      </a:r>
                    </a:p>
                  </a:txBody>
                  <a:tcPr marL="76200" marR="76200" marT="76200" marB="76200" anchor="ctr"/>
                </a:tc>
                <a:tc>
                  <a:txBody>
                    <a:bodyPr/>
                    <a:lstStyle/>
                    <a:p>
                      <a:pPr algn="just" fontAlgn="t"/>
                      <a:r>
                        <a:rPr lang="tr-TR" sz="1200" b="1" i="0" kern="1200" dirty="0" err="1" smtClean="0">
                          <a:solidFill>
                            <a:schemeClr val="dk1"/>
                          </a:solidFill>
                          <a:effectLst/>
                          <a:latin typeface="+mn-lt"/>
                          <a:ea typeface="+mn-ea"/>
                          <a:cs typeface="+mn-cs"/>
                        </a:rPr>
                        <a:t>errorPage</a:t>
                      </a:r>
                      <a:endParaRPr lang="tr-TR" sz="1200" b="1" i="0" kern="1200" dirty="0" smtClean="0">
                        <a:solidFill>
                          <a:schemeClr val="dk1"/>
                        </a:solidFill>
                        <a:effectLst/>
                        <a:latin typeface="+mn-lt"/>
                        <a:ea typeface="+mn-ea"/>
                        <a:cs typeface="+mn-cs"/>
                      </a:endParaRPr>
                    </a:p>
                    <a:p>
                      <a:pPr algn="just" fontAlgn="t"/>
                      <a:r>
                        <a:rPr lang="tr-TR" sz="1200" dirty="0" smtClean="0">
                          <a:solidFill>
                            <a:srgbClr val="000000"/>
                          </a:solidFill>
                          <a:effectLst/>
                        </a:rPr>
                        <a:t>Java </a:t>
                      </a:r>
                      <a:r>
                        <a:rPr lang="tr-TR" sz="1200" dirty="0">
                          <a:solidFill>
                            <a:srgbClr val="000000"/>
                          </a:solidFill>
                          <a:effectLst/>
                        </a:rPr>
                        <a:t>denetlenmemiş çalışma zamanı istisnaları hakkında rapor veren başka bir </a:t>
                      </a:r>
                      <a:r>
                        <a:rPr lang="tr-TR" sz="1200" dirty="0" err="1">
                          <a:solidFill>
                            <a:srgbClr val="000000"/>
                          </a:solidFill>
                          <a:effectLst/>
                        </a:rPr>
                        <a:t>JSP'nin</a:t>
                      </a:r>
                      <a:r>
                        <a:rPr lang="tr-TR" sz="1200" dirty="0">
                          <a:solidFill>
                            <a:srgbClr val="000000"/>
                          </a:solidFill>
                          <a:effectLst/>
                        </a:rPr>
                        <a:t> URL'sini tanımlar.</a:t>
                      </a:r>
                    </a:p>
                  </a:txBody>
                  <a:tcPr marL="76200" marR="76200" marT="76200" marB="76200"/>
                </a:tc>
                <a:extLst>
                  <a:ext uri="{0D108BD9-81ED-4DB2-BD59-A6C34878D82A}">
                    <a16:rowId xmlns:a16="http://schemas.microsoft.com/office/drawing/2014/main" val="3867420026"/>
                  </a:ext>
                </a:extLst>
              </a:tr>
              <a:tr h="842049">
                <a:tc>
                  <a:txBody>
                    <a:bodyPr/>
                    <a:lstStyle/>
                    <a:p>
                      <a:pPr algn="ctr" fontAlgn="ctr"/>
                      <a:r>
                        <a:rPr lang="tr-TR" sz="1200">
                          <a:effectLst/>
                        </a:rPr>
                        <a:t>5</a:t>
                      </a:r>
                    </a:p>
                  </a:txBody>
                  <a:tcPr marL="76200" marR="76200" marT="76200" marB="76200" anchor="ctr"/>
                </a:tc>
                <a:tc>
                  <a:txBody>
                    <a:bodyPr/>
                    <a:lstStyle/>
                    <a:p>
                      <a:pPr algn="just" fontAlgn="t"/>
                      <a:r>
                        <a:rPr lang="tr-TR" sz="1200" b="1" dirty="0" err="1">
                          <a:solidFill>
                            <a:srgbClr val="000000"/>
                          </a:solidFill>
                          <a:effectLst/>
                        </a:rPr>
                        <a:t>isErrorPage</a:t>
                      </a:r>
                      <a:endParaRPr lang="tr-TR" sz="1200" dirty="0">
                        <a:solidFill>
                          <a:srgbClr val="000000"/>
                        </a:solidFill>
                        <a:effectLst/>
                      </a:endParaRPr>
                    </a:p>
                    <a:p>
                      <a:pPr algn="just" fontAlgn="t"/>
                      <a:r>
                        <a:rPr lang="tr-TR" sz="1200" dirty="0">
                          <a:solidFill>
                            <a:srgbClr val="000000"/>
                          </a:solidFill>
                          <a:effectLst/>
                        </a:rPr>
                        <a:t>Bu JSP sayfasının başka bir JSP sayfasının </a:t>
                      </a:r>
                      <a:r>
                        <a:rPr lang="tr-TR" sz="1200" dirty="0" err="1">
                          <a:solidFill>
                            <a:srgbClr val="000000"/>
                          </a:solidFill>
                          <a:effectLst/>
                        </a:rPr>
                        <a:t>errorPage</a:t>
                      </a:r>
                      <a:r>
                        <a:rPr lang="tr-TR" sz="1200" dirty="0">
                          <a:solidFill>
                            <a:srgbClr val="000000"/>
                          </a:solidFill>
                          <a:effectLst/>
                        </a:rPr>
                        <a:t> niteliği tarafından belirtilen bir URL olup olmadığını gösterir.</a:t>
                      </a:r>
                    </a:p>
                  </a:txBody>
                  <a:tcPr marL="76200" marR="76200" marT="76200" marB="76200"/>
                </a:tc>
                <a:extLst>
                  <a:ext uri="{0D108BD9-81ED-4DB2-BD59-A6C34878D82A}">
                    <a16:rowId xmlns:a16="http://schemas.microsoft.com/office/drawing/2014/main" val="3344272982"/>
                  </a:ext>
                </a:extLst>
              </a:tr>
              <a:tr h="667832">
                <a:tc>
                  <a:txBody>
                    <a:bodyPr/>
                    <a:lstStyle/>
                    <a:p>
                      <a:pPr algn="ctr" fontAlgn="ctr"/>
                      <a:r>
                        <a:rPr lang="tr-TR" sz="1200">
                          <a:effectLst/>
                        </a:rPr>
                        <a:t>6</a:t>
                      </a:r>
                    </a:p>
                  </a:txBody>
                  <a:tcPr marL="76200" marR="76200" marT="76200" marB="76200" anchor="ctr"/>
                </a:tc>
                <a:tc>
                  <a:txBody>
                    <a:bodyPr/>
                    <a:lstStyle/>
                    <a:p>
                      <a:pPr algn="just" fontAlgn="t"/>
                      <a:r>
                        <a:rPr lang="tr-TR" sz="1200" b="1" i="0" kern="1200" dirty="0" err="1" smtClean="0">
                          <a:solidFill>
                            <a:schemeClr val="dk1"/>
                          </a:solidFill>
                          <a:effectLst/>
                          <a:latin typeface="+mn-lt"/>
                          <a:ea typeface="+mn-ea"/>
                          <a:cs typeface="+mn-cs"/>
                        </a:rPr>
                        <a:t>extends</a:t>
                      </a:r>
                      <a:endParaRPr lang="tr-TR" sz="1200" dirty="0">
                        <a:solidFill>
                          <a:srgbClr val="000000"/>
                        </a:solidFill>
                        <a:effectLst/>
                      </a:endParaRPr>
                    </a:p>
                    <a:p>
                      <a:pPr algn="just" fontAlgn="t"/>
                      <a:r>
                        <a:rPr lang="tr-TR" sz="1200" dirty="0">
                          <a:solidFill>
                            <a:srgbClr val="000000"/>
                          </a:solidFill>
                          <a:effectLst/>
                        </a:rPr>
                        <a:t>Oluşturulan sunucu uygulamasının genişletmesi gereken bir üst sınıfı belirtir.</a:t>
                      </a:r>
                    </a:p>
                  </a:txBody>
                  <a:tcPr marL="76200" marR="76200" marT="76200" marB="76200"/>
                </a:tc>
                <a:extLst>
                  <a:ext uri="{0D108BD9-81ED-4DB2-BD59-A6C34878D82A}">
                    <a16:rowId xmlns:a16="http://schemas.microsoft.com/office/drawing/2014/main" val="1905559863"/>
                  </a:ext>
                </a:extLst>
              </a:tr>
              <a:tr h="982106">
                <a:tc>
                  <a:txBody>
                    <a:bodyPr/>
                    <a:lstStyle/>
                    <a:p>
                      <a:pPr algn="ctr" fontAlgn="ctr"/>
                      <a:r>
                        <a:rPr lang="tr-TR" sz="1200" dirty="0">
                          <a:effectLst/>
                        </a:rPr>
                        <a:t>7</a:t>
                      </a:r>
                    </a:p>
                  </a:txBody>
                  <a:tcPr marL="76200" marR="76200" marT="76200" marB="76200" anchor="ctr"/>
                </a:tc>
                <a:tc>
                  <a:txBody>
                    <a:bodyPr/>
                    <a:lstStyle/>
                    <a:p>
                      <a:pPr algn="just" fontAlgn="t"/>
                      <a:r>
                        <a:rPr lang="tr-TR" sz="1200" b="1" i="0" kern="1200" dirty="0" err="1" smtClean="0">
                          <a:solidFill>
                            <a:schemeClr val="dk1"/>
                          </a:solidFill>
                          <a:effectLst/>
                          <a:latin typeface="+mn-lt"/>
                          <a:ea typeface="+mn-ea"/>
                          <a:cs typeface="+mn-cs"/>
                        </a:rPr>
                        <a:t>import</a:t>
                      </a:r>
                      <a:endParaRPr lang="tr-TR" sz="1200" dirty="0">
                        <a:solidFill>
                          <a:srgbClr val="000000"/>
                        </a:solidFill>
                        <a:effectLst/>
                      </a:endParaRPr>
                    </a:p>
                    <a:p>
                      <a:pPr algn="just" fontAlgn="t"/>
                      <a:r>
                        <a:rPr lang="tr-TR" sz="1200" dirty="0" err="1">
                          <a:solidFill>
                            <a:srgbClr val="000000"/>
                          </a:solidFill>
                          <a:effectLst/>
                        </a:rPr>
                        <a:t>JSP'de</a:t>
                      </a:r>
                      <a:r>
                        <a:rPr lang="tr-TR" sz="1200" dirty="0">
                          <a:solidFill>
                            <a:srgbClr val="000000"/>
                          </a:solidFill>
                          <a:effectLst/>
                        </a:rPr>
                        <a:t> kullanılacak Java </a:t>
                      </a:r>
                      <a:r>
                        <a:rPr lang="tr-TR" sz="1200" dirty="0" err="1">
                          <a:solidFill>
                            <a:srgbClr val="000000"/>
                          </a:solidFill>
                          <a:effectLst/>
                        </a:rPr>
                        <a:t>import</a:t>
                      </a:r>
                      <a:r>
                        <a:rPr lang="tr-TR" sz="1200" dirty="0">
                          <a:solidFill>
                            <a:srgbClr val="000000"/>
                          </a:solidFill>
                          <a:effectLst/>
                        </a:rPr>
                        <a:t> ifadesinin Java sınıfları için yaptığı gibi paketlerin veya sınıfların listesini belirtir.</a:t>
                      </a:r>
                    </a:p>
                  </a:txBody>
                  <a:tcPr marL="76200" marR="76200" marT="76200" marB="76200"/>
                </a:tc>
                <a:extLst>
                  <a:ext uri="{0D108BD9-81ED-4DB2-BD59-A6C34878D82A}">
                    <a16:rowId xmlns:a16="http://schemas.microsoft.com/office/drawing/2014/main" val="1439498304"/>
                  </a:ext>
                </a:extLst>
              </a:tr>
            </a:tbl>
          </a:graphicData>
        </a:graphic>
      </p:graphicFrame>
      <p:graphicFrame>
        <p:nvGraphicFramePr>
          <p:cNvPr id="5" name="Tablo 4"/>
          <p:cNvGraphicFramePr>
            <a:graphicFrameLocks noGrp="1"/>
          </p:cNvGraphicFramePr>
          <p:nvPr>
            <p:extLst>
              <p:ext uri="{D42A27DB-BD31-4B8C-83A1-F6EECF244321}">
                <p14:modId xmlns:p14="http://schemas.microsoft.com/office/powerpoint/2010/main" val="2485934378"/>
              </p:ext>
            </p:extLst>
          </p:nvPr>
        </p:nvGraphicFramePr>
        <p:xfrm>
          <a:off x="6570618" y="1232263"/>
          <a:ext cx="5303520" cy="5444183"/>
        </p:xfrm>
        <a:graphic>
          <a:graphicData uri="http://schemas.openxmlformats.org/drawingml/2006/table">
            <a:tbl>
              <a:tblPr firstRow="1" bandRow="1">
                <a:tableStyleId>{5C22544A-7EE6-4342-B048-85BDC9FD1C3A}</a:tableStyleId>
              </a:tblPr>
              <a:tblGrid>
                <a:gridCol w="692331">
                  <a:extLst>
                    <a:ext uri="{9D8B030D-6E8A-4147-A177-3AD203B41FA5}">
                      <a16:colId xmlns:a16="http://schemas.microsoft.com/office/drawing/2014/main" val="366529647"/>
                    </a:ext>
                  </a:extLst>
                </a:gridCol>
                <a:gridCol w="4611189">
                  <a:extLst>
                    <a:ext uri="{9D8B030D-6E8A-4147-A177-3AD203B41FA5}">
                      <a16:colId xmlns:a16="http://schemas.microsoft.com/office/drawing/2014/main" val="468365553"/>
                    </a:ext>
                  </a:extLst>
                </a:gridCol>
              </a:tblGrid>
              <a:tr h="3971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tr-TR" sz="1400" dirty="0" err="1" smtClean="0">
                          <a:effectLst/>
                        </a:rPr>
                        <a:t>S.No</a:t>
                      </a:r>
                      <a:r>
                        <a:rPr lang="tr-TR" sz="1400" dirty="0" smtClean="0">
                          <a:effectLst/>
                        </a:rPr>
                        <a:t>.</a:t>
                      </a:r>
                    </a:p>
                  </a:txBody>
                  <a:tcPr/>
                </a:tc>
                <a:tc>
                  <a:txBody>
                    <a:bodyPr/>
                    <a:lstStyle/>
                    <a:p>
                      <a:pPr algn="ctr"/>
                      <a:r>
                        <a:rPr lang="tr-TR" sz="1400" b="1" i="0" kern="1200" dirty="0" smtClean="0">
                          <a:solidFill>
                            <a:schemeClr val="lt1"/>
                          </a:solidFill>
                          <a:effectLst/>
                          <a:latin typeface="+mn-lt"/>
                          <a:ea typeface="+mn-ea"/>
                          <a:cs typeface="+mn-cs"/>
                        </a:rPr>
                        <a:t>Sözdizimi ve Amaç</a:t>
                      </a:r>
                      <a:endParaRPr lang="tr-TR" sz="1400" dirty="0"/>
                    </a:p>
                  </a:txBody>
                  <a:tcPr/>
                </a:tc>
                <a:extLst>
                  <a:ext uri="{0D108BD9-81ED-4DB2-BD59-A6C34878D82A}">
                    <a16:rowId xmlns:a16="http://schemas.microsoft.com/office/drawing/2014/main" val="2073314729"/>
                  </a:ext>
                </a:extLst>
              </a:tr>
              <a:tr h="758389">
                <a:tc>
                  <a:txBody>
                    <a:bodyPr/>
                    <a:lstStyle/>
                    <a:p>
                      <a:pPr algn="ctr" fontAlgn="ctr"/>
                      <a:r>
                        <a:rPr lang="tr-TR" sz="1200" dirty="0">
                          <a:effectLst/>
                        </a:rPr>
                        <a:t>8</a:t>
                      </a:r>
                    </a:p>
                  </a:txBody>
                  <a:tcPr marL="76200" marR="76200" marT="76200" marB="76200" anchor="ctr"/>
                </a:tc>
                <a:tc>
                  <a:txBody>
                    <a:bodyPr/>
                    <a:lstStyle/>
                    <a:p>
                      <a:pPr algn="just" fontAlgn="t"/>
                      <a:r>
                        <a:rPr lang="tr-TR" sz="1200" b="1" i="0" kern="1200" dirty="0" err="1" smtClean="0">
                          <a:solidFill>
                            <a:schemeClr val="dk1"/>
                          </a:solidFill>
                          <a:effectLst/>
                          <a:latin typeface="+mn-lt"/>
                          <a:ea typeface="+mn-ea"/>
                          <a:cs typeface="+mn-cs"/>
                        </a:rPr>
                        <a:t>info</a:t>
                      </a:r>
                      <a:endParaRPr lang="tr-TR" sz="1200" dirty="0">
                        <a:solidFill>
                          <a:srgbClr val="000000"/>
                        </a:solidFill>
                        <a:effectLst/>
                      </a:endParaRPr>
                    </a:p>
                    <a:p>
                      <a:pPr algn="just" fontAlgn="t"/>
                      <a:r>
                        <a:rPr lang="tr-TR" sz="1200" b="0" dirty="0" smtClean="0">
                          <a:solidFill>
                            <a:srgbClr val="000000"/>
                          </a:solidFill>
                          <a:effectLst/>
                        </a:rPr>
                        <a:t>Sunucu </a:t>
                      </a:r>
                      <a:r>
                        <a:rPr lang="tr-TR" sz="1200" b="0" dirty="0" err="1" smtClean="0">
                          <a:solidFill>
                            <a:srgbClr val="000000"/>
                          </a:solidFill>
                          <a:effectLst/>
                        </a:rPr>
                        <a:t>ygulamasının</a:t>
                      </a:r>
                      <a:r>
                        <a:rPr lang="tr-TR" sz="1200" b="0" dirty="0" smtClean="0">
                          <a:solidFill>
                            <a:srgbClr val="000000"/>
                          </a:solidFill>
                          <a:effectLst/>
                        </a:rPr>
                        <a:t> </a:t>
                      </a:r>
                      <a:r>
                        <a:rPr lang="tr-TR" sz="1200" b="1" dirty="0" err="1" smtClean="0">
                          <a:solidFill>
                            <a:srgbClr val="000000"/>
                          </a:solidFill>
                          <a:effectLst/>
                        </a:rPr>
                        <a:t>getServletInfo</a:t>
                      </a:r>
                      <a:r>
                        <a:rPr lang="tr-TR" sz="1200" b="1" dirty="0" smtClean="0">
                          <a:solidFill>
                            <a:srgbClr val="000000"/>
                          </a:solidFill>
                          <a:effectLst/>
                        </a:rPr>
                        <a:t>() </a:t>
                      </a:r>
                      <a:r>
                        <a:rPr lang="tr-TR" sz="1200" dirty="0">
                          <a:solidFill>
                            <a:srgbClr val="000000"/>
                          </a:solidFill>
                          <a:effectLst/>
                        </a:rPr>
                        <a:t> yöntemiyle </a:t>
                      </a:r>
                      <a:endParaRPr lang="tr-TR" sz="1200" dirty="0" smtClean="0">
                        <a:solidFill>
                          <a:srgbClr val="000000"/>
                        </a:solidFill>
                        <a:effectLst/>
                      </a:endParaRPr>
                    </a:p>
                    <a:p>
                      <a:pPr algn="just" fontAlgn="t"/>
                      <a:r>
                        <a:rPr lang="tr-TR" sz="1200" dirty="0" smtClean="0">
                          <a:solidFill>
                            <a:srgbClr val="000000"/>
                          </a:solidFill>
                          <a:effectLst/>
                        </a:rPr>
                        <a:t>erişilebilecek </a:t>
                      </a:r>
                      <a:r>
                        <a:rPr lang="tr-TR" sz="1200" dirty="0">
                          <a:solidFill>
                            <a:srgbClr val="000000"/>
                          </a:solidFill>
                          <a:effectLst/>
                        </a:rPr>
                        <a:t>bir dize </a:t>
                      </a:r>
                      <a:r>
                        <a:rPr lang="tr-TR" sz="1200" dirty="0" smtClean="0">
                          <a:solidFill>
                            <a:srgbClr val="000000"/>
                          </a:solidFill>
                          <a:effectLst/>
                        </a:rPr>
                        <a:t>tanımlar</a:t>
                      </a:r>
                      <a:r>
                        <a:rPr lang="tr-TR" sz="1200" dirty="0">
                          <a:solidFill>
                            <a:srgbClr val="000000"/>
                          </a:solidFill>
                          <a:effectLst/>
                        </a:rPr>
                        <a:t> .</a:t>
                      </a:r>
                    </a:p>
                  </a:txBody>
                  <a:tcPr marL="76200" marR="76200" marT="76200" marB="76200"/>
                </a:tc>
                <a:extLst>
                  <a:ext uri="{0D108BD9-81ED-4DB2-BD59-A6C34878D82A}">
                    <a16:rowId xmlns:a16="http://schemas.microsoft.com/office/drawing/2014/main" val="1074859498"/>
                  </a:ext>
                </a:extLst>
              </a:tr>
              <a:tr h="866729">
                <a:tc>
                  <a:txBody>
                    <a:bodyPr/>
                    <a:lstStyle/>
                    <a:p>
                      <a:pPr algn="ctr" fontAlgn="ctr"/>
                      <a:r>
                        <a:rPr lang="tr-TR" sz="1200">
                          <a:effectLst/>
                        </a:rPr>
                        <a:t>9</a:t>
                      </a:r>
                    </a:p>
                  </a:txBody>
                  <a:tcPr marL="76200" marR="76200" marT="76200" marB="76200" anchor="ctr"/>
                </a:tc>
                <a:tc>
                  <a:txBody>
                    <a:bodyPr/>
                    <a:lstStyle/>
                    <a:p>
                      <a:pPr algn="just" fontAlgn="t"/>
                      <a:r>
                        <a:rPr lang="tr-TR" sz="1200" b="1" dirty="0" err="1">
                          <a:solidFill>
                            <a:srgbClr val="000000"/>
                          </a:solidFill>
                          <a:effectLst/>
                        </a:rPr>
                        <a:t>isThreadSafe</a:t>
                      </a:r>
                      <a:endParaRPr lang="tr-TR" sz="1200" dirty="0">
                        <a:solidFill>
                          <a:srgbClr val="000000"/>
                        </a:solidFill>
                        <a:effectLst/>
                      </a:endParaRPr>
                    </a:p>
                    <a:p>
                      <a:pPr algn="just" fontAlgn="t"/>
                      <a:r>
                        <a:rPr lang="tr-TR" sz="1200" dirty="0">
                          <a:solidFill>
                            <a:srgbClr val="000000"/>
                          </a:solidFill>
                          <a:effectLst/>
                        </a:rPr>
                        <a:t>Oluşturulan sunucu uygulamasının iş parçacığı modelini tanımlar.</a:t>
                      </a:r>
                    </a:p>
                  </a:txBody>
                  <a:tcPr marL="76200" marR="76200" marT="76200" marB="76200"/>
                </a:tc>
                <a:extLst>
                  <a:ext uri="{0D108BD9-81ED-4DB2-BD59-A6C34878D82A}">
                    <a16:rowId xmlns:a16="http://schemas.microsoft.com/office/drawing/2014/main" val="3392501510"/>
                  </a:ext>
                </a:extLst>
              </a:tr>
              <a:tr h="833756">
                <a:tc>
                  <a:txBody>
                    <a:bodyPr/>
                    <a:lstStyle/>
                    <a:p>
                      <a:pPr algn="ctr" fontAlgn="ctr"/>
                      <a:r>
                        <a:rPr lang="tr-TR" sz="1200">
                          <a:effectLst/>
                        </a:rPr>
                        <a:t>10</a:t>
                      </a:r>
                    </a:p>
                  </a:txBody>
                  <a:tcPr marL="76200" marR="76200" marT="76200" marB="76200" anchor="ctr"/>
                </a:tc>
                <a:tc>
                  <a:txBody>
                    <a:bodyPr/>
                    <a:lstStyle/>
                    <a:p>
                      <a:pPr algn="just" fontAlgn="t"/>
                      <a:r>
                        <a:rPr lang="tr-TR" sz="1200" b="1" i="0" kern="1200" dirty="0" err="1" smtClean="0">
                          <a:solidFill>
                            <a:schemeClr val="dk1"/>
                          </a:solidFill>
                          <a:effectLst/>
                          <a:latin typeface="+mn-lt"/>
                          <a:ea typeface="+mn-ea"/>
                          <a:cs typeface="+mn-cs"/>
                        </a:rPr>
                        <a:t>language</a:t>
                      </a:r>
                      <a:endParaRPr lang="tr-TR" sz="1200" dirty="0">
                        <a:solidFill>
                          <a:srgbClr val="000000"/>
                        </a:solidFill>
                        <a:effectLst/>
                      </a:endParaRPr>
                    </a:p>
                    <a:p>
                      <a:pPr algn="just" fontAlgn="t"/>
                      <a:r>
                        <a:rPr lang="tr-TR" sz="1200" dirty="0">
                          <a:solidFill>
                            <a:srgbClr val="000000"/>
                          </a:solidFill>
                          <a:effectLst/>
                        </a:rPr>
                        <a:t>JSP sayfasında kullanılan programlama dilini tanımlar.</a:t>
                      </a:r>
                    </a:p>
                  </a:txBody>
                  <a:tcPr marL="76200" marR="76200" marT="76200" marB="76200"/>
                </a:tc>
                <a:extLst>
                  <a:ext uri="{0D108BD9-81ED-4DB2-BD59-A6C34878D82A}">
                    <a16:rowId xmlns:a16="http://schemas.microsoft.com/office/drawing/2014/main" val="3946735663"/>
                  </a:ext>
                </a:extLst>
              </a:tr>
              <a:tr h="824335">
                <a:tc>
                  <a:txBody>
                    <a:bodyPr/>
                    <a:lstStyle/>
                    <a:p>
                      <a:pPr algn="ctr" fontAlgn="ctr"/>
                      <a:r>
                        <a:rPr lang="tr-TR" sz="1200">
                          <a:effectLst/>
                        </a:rPr>
                        <a:t>11</a:t>
                      </a:r>
                    </a:p>
                  </a:txBody>
                  <a:tcPr marL="76200" marR="76200" marT="76200" marB="76200" anchor="ctr"/>
                </a:tc>
                <a:tc>
                  <a:txBody>
                    <a:bodyPr/>
                    <a:lstStyle/>
                    <a:p>
                      <a:pPr algn="just" fontAlgn="t"/>
                      <a:r>
                        <a:rPr lang="tr-TR" sz="1200" b="1" i="0" kern="1200" dirty="0" err="1" smtClean="0">
                          <a:solidFill>
                            <a:schemeClr val="dk1"/>
                          </a:solidFill>
                          <a:effectLst/>
                          <a:latin typeface="+mn-lt"/>
                          <a:ea typeface="+mn-ea"/>
                          <a:cs typeface="+mn-cs"/>
                        </a:rPr>
                        <a:t>Session</a:t>
                      </a:r>
                      <a:endParaRPr lang="tr-TR" sz="1200" b="1" i="0" kern="1200" dirty="0" smtClean="0">
                        <a:solidFill>
                          <a:schemeClr val="dk1"/>
                        </a:solidFill>
                        <a:effectLst/>
                        <a:latin typeface="+mn-lt"/>
                        <a:ea typeface="+mn-ea"/>
                        <a:cs typeface="+mn-cs"/>
                      </a:endParaRPr>
                    </a:p>
                    <a:p>
                      <a:pPr algn="just" fontAlgn="t"/>
                      <a:r>
                        <a:rPr lang="tr-TR" sz="1200" dirty="0" smtClean="0">
                          <a:solidFill>
                            <a:srgbClr val="000000"/>
                          </a:solidFill>
                          <a:effectLst/>
                        </a:rPr>
                        <a:t>JSP </a:t>
                      </a:r>
                      <a:r>
                        <a:rPr lang="tr-TR" sz="1200" dirty="0">
                          <a:solidFill>
                            <a:srgbClr val="000000"/>
                          </a:solidFill>
                          <a:effectLst/>
                        </a:rPr>
                        <a:t>sayfasının HTTP oturumlarına katılıp katılmayacağını belirtir.</a:t>
                      </a:r>
                    </a:p>
                  </a:txBody>
                  <a:tcPr marL="76200" marR="76200" marT="76200" marB="76200"/>
                </a:tc>
                <a:extLst>
                  <a:ext uri="{0D108BD9-81ED-4DB2-BD59-A6C34878D82A}">
                    <a16:rowId xmlns:a16="http://schemas.microsoft.com/office/drawing/2014/main" val="2926867587"/>
                  </a:ext>
                </a:extLst>
              </a:tr>
              <a:tr h="829046">
                <a:tc>
                  <a:txBody>
                    <a:bodyPr/>
                    <a:lstStyle/>
                    <a:p>
                      <a:pPr algn="ctr" fontAlgn="ctr"/>
                      <a:r>
                        <a:rPr lang="tr-TR" sz="1200">
                          <a:effectLst/>
                        </a:rPr>
                        <a:t>12</a:t>
                      </a:r>
                    </a:p>
                  </a:txBody>
                  <a:tcPr marL="76200" marR="76200" marT="76200" marB="76200" anchor="ctr"/>
                </a:tc>
                <a:tc>
                  <a:txBody>
                    <a:bodyPr/>
                    <a:lstStyle/>
                    <a:p>
                      <a:pPr algn="just" fontAlgn="t"/>
                      <a:r>
                        <a:rPr lang="tr-TR" sz="1200" b="1">
                          <a:solidFill>
                            <a:srgbClr val="000000"/>
                          </a:solidFill>
                          <a:effectLst/>
                        </a:rPr>
                        <a:t>isELIgnored</a:t>
                      </a:r>
                      <a:endParaRPr lang="tr-TR" sz="1200">
                        <a:solidFill>
                          <a:srgbClr val="000000"/>
                        </a:solidFill>
                        <a:effectLst/>
                      </a:endParaRPr>
                    </a:p>
                    <a:p>
                      <a:pPr algn="just" fontAlgn="t"/>
                      <a:r>
                        <a:rPr lang="tr-TR" sz="1200">
                          <a:solidFill>
                            <a:srgbClr val="000000"/>
                          </a:solidFill>
                          <a:effectLst/>
                        </a:rPr>
                        <a:t>JSP sayfasındaki EL ifadesinin göz ardı edilip edilmeyeceğini belirtir.</a:t>
                      </a:r>
                    </a:p>
                  </a:txBody>
                  <a:tcPr marL="76200" marR="76200" marT="76200" marB="76200"/>
                </a:tc>
                <a:extLst>
                  <a:ext uri="{0D108BD9-81ED-4DB2-BD59-A6C34878D82A}">
                    <a16:rowId xmlns:a16="http://schemas.microsoft.com/office/drawing/2014/main" val="1414823357"/>
                  </a:ext>
                </a:extLst>
              </a:tr>
              <a:tr h="934778">
                <a:tc>
                  <a:txBody>
                    <a:bodyPr/>
                    <a:lstStyle/>
                    <a:p>
                      <a:pPr algn="ctr" fontAlgn="ctr"/>
                      <a:r>
                        <a:rPr lang="tr-TR" sz="1200">
                          <a:effectLst/>
                        </a:rPr>
                        <a:t>13</a:t>
                      </a:r>
                    </a:p>
                  </a:txBody>
                  <a:tcPr marL="76200" marR="76200" marT="76200" marB="76200" anchor="ctr"/>
                </a:tc>
                <a:tc>
                  <a:txBody>
                    <a:bodyPr/>
                    <a:lstStyle/>
                    <a:p>
                      <a:pPr algn="just" fontAlgn="t"/>
                      <a:r>
                        <a:rPr lang="tr-TR" sz="1200" b="1" dirty="0" err="1">
                          <a:solidFill>
                            <a:srgbClr val="000000"/>
                          </a:solidFill>
                          <a:effectLst/>
                        </a:rPr>
                        <a:t>isScriptingEnabled</a:t>
                      </a:r>
                      <a:endParaRPr lang="tr-TR" sz="1200" dirty="0">
                        <a:solidFill>
                          <a:srgbClr val="000000"/>
                        </a:solidFill>
                        <a:effectLst/>
                      </a:endParaRPr>
                    </a:p>
                    <a:p>
                      <a:pPr algn="just" fontAlgn="t"/>
                      <a:r>
                        <a:rPr lang="tr-TR" sz="1200" dirty="0">
                          <a:solidFill>
                            <a:srgbClr val="000000"/>
                          </a:solidFill>
                          <a:effectLst/>
                        </a:rPr>
                        <a:t>Komut dosyası öğelerinin kullanılmasına izin verilip verilmeyeceğini belirler.</a:t>
                      </a:r>
                    </a:p>
                  </a:txBody>
                  <a:tcPr marL="76200" marR="76200" marT="76200" marB="76200"/>
                </a:tc>
                <a:extLst>
                  <a:ext uri="{0D108BD9-81ED-4DB2-BD59-A6C34878D82A}">
                    <a16:rowId xmlns:a16="http://schemas.microsoft.com/office/drawing/2014/main" val="448850710"/>
                  </a:ext>
                </a:extLst>
              </a:tr>
            </a:tbl>
          </a:graphicData>
        </a:graphic>
      </p:graphicFrame>
      <p:sp>
        <p:nvSpPr>
          <p:cNvPr id="3" name="Slayt Numarası Yer Tutucusu 2"/>
          <p:cNvSpPr>
            <a:spLocks noGrp="1"/>
          </p:cNvSpPr>
          <p:nvPr>
            <p:ph type="sldNum" sz="quarter" idx="12"/>
          </p:nvPr>
        </p:nvSpPr>
        <p:spPr/>
        <p:txBody>
          <a:bodyPr/>
          <a:lstStyle/>
          <a:p>
            <a:fld id="{CDD15192-AFC3-42C9-A3F5-4AF9E3D87F81}" type="slidenum">
              <a:rPr lang="tr-TR" smtClean="0"/>
              <a:t>30</a:t>
            </a:fld>
            <a:endParaRPr lang="tr-TR"/>
          </a:p>
        </p:txBody>
      </p:sp>
    </p:spTree>
    <p:extLst>
      <p:ext uri="{BB962C8B-B14F-4D97-AF65-F5344CB8AC3E}">
        <p14:creationId xmlns:p14="http://schemas.microsoft.com/office/powerpoint/2010/main" val="3326544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21364"/>
          </a:xfrm>
        </p:spPr>
        <p:txBody>
          <a:bodyPr/>
          <a:lstStyle/>
          <a:p>
            <a:r>
              <a:rPr lang="tr-TR" dirty="0" err="1"/>
              <a:t>JSP'nin</a:t>
            </a:r>
            <a:r>
              <a:rPr lang="tr-TR" dirty="0"/>
              <a:t> Avantajları</a:t>
            </a:r>
          </a:p>
        </p:txBody>
      </p:sp>
      <p:sp>
        <p:nvSpPr>
          <p:cNvPr id="3" name="İçerik Yer Tutucusu 2"/>
          <p:cNvSpPr>
            <a:spLocks noGrp="1"/>
          </p:cNvSpPr>
          <p:nvPr>
            <p:ph idx="1"/>
          </p:nvPr>
        </p:nvSpPr>
        <p:spPr>
          <a:xfrm>
            <a:off x="2589212" y="1345473"/>
            <a:ext cx="8915400" cy="5107577"/>
          </a:xfrm>
        </p:spPr>
        <p:txBody>
          <a:bodyPr>
            <a:normAutofit fontScale="85000" lnSpcReduction="10000"/>
          </a:bodyPr>
          <a:lstStyle/>
          <a:p>
            <a:r>
              <a:rPr lang="tr-TR" dirty="0"/>
              <a:t>Daha önce belirtildiği gibi, JSP web üzerinden en yaygın kullanılan dillerden biridir. Birkaç tanesini burada listeleyeceğim:</a:t>
            </a:r>
          </a:p>
          <a:p>
            <a:r>
              <a:rPr lang="tr-TR" b="1" dirty="0"/>
              <a:t>JSP ve Aktif Sunucu Sayfaları (ASP)</a:t>
            </a:r>
          </a:p>
          <a:p>
            <a:r>
              <a:rPr lang="tr-TR" dirty="0" err="1"/>
              <a:t>JSP'nin</a:t>
            </a:r>
            <a:r>
              <a:rPr lang="tr-TR" dirty="0"/>
              <a:t> avantajları iki yönlüdür. İlk olarak, dinamik kısım Java ile yazılmıştır, Visual Basic ya da </a:t>
            </a:r>
            <a:r>
              <a:rPr lang="tr-TR" dirty="0" err="1"/>
              <a:t>MS'e</a:t>
            </a:r>
            <a:r>
              <a:rPr lang="tr-TR" dirty="0"/>
              <a:t> özel bir dil değil, bu nedenle kullanımı daha güçlü ve kolaydır. İkinci olarak, diğer işletim sistemlerine ve Microsoft'a ait olmayan Web sunucularına taşınabilir.</a:t>
            </a:r>
          </a:p>
          <a:p>
            <a:r>
              <a:rPr lang="tr-TR" b="1" dirty="0" err="1"/>
              <a:t>JSP'ye</a:t>
            </a:r>
            <a:r>
              <a:rPr lang="tr-TR" b="1" dirty="0"/>
              <a:t> Karşı Saf Sunucu</a:t>
            </a:r>
          </a:p>
          <a:p>
            <a:r>
              <a:rPr lang="tr-TR" dirty="0"/>
              <a:t>Normal </a:t>
            </a:r>
            <a:r>
              <a:rPr lang="tr-TR" dirty="0" err="1"/>
              <a:t>HTML'yi</a:t>
            </a:r>
            <a:r>
              <a:rPr lang="tr-TR" dirty="0"/>
              <a:t> yazmak (ve değiştirmek!) </a:t>
            </a:r>
            <a:r>
              <a:rPr lang="tr-TR" dirty="0" err="1"/>
              <a:t>HTML'yi</a:t>
            </a:r>
            <a:r>
              <a:rPr lang="tr-TR" dirty="0"/>
              <a:t> oluşturan çok sayıda </a:t>
            </a:r>
            <a:r>
              <a:rPr lang="tr-TR" dirty="0" err="1"/>
              <a:t>println</a:t>
            </a:r>
            <a:r>
              <a:rPr lang="tr-TR" dirty="0"/>
              <a:t> ifadesine sahip olmaktan daha uygundur.</a:t>
            </a:r>
          </a:p>
          <a:p>
            <a:r>
              <a:rPr lang="tr-TR" b="1" dirty="0"/>
              <a:t>JSP - Sunucu Tarafı İçermeler (SSI)</a:t>
            </a:r>
          </a:p>
          <a:p>
            <a:r>
              <a:rPr lang="tr-TR" dirty="0"/>
              <a:t>SSI, form verilerini kullanan, </a:t>
            </a:r>
            <a:r>
              <a:rPr lang="tr-TR" dirty="0" err="1"/>
              <a:t>veritabanı</a:t>
            </a:r>
            <a:r>
              <a:rPr lang="tr-TR" dirty="0"/>
              <a:t> bağlantılarını ve benzerlerini kullanan "gerçek" programlar için değil, yalnızca basit eklentiler için tasarlanmıştır.</a:t>
            </a:r>
          </a:p>
          <a:p>
            <a:r>
              <a:rPr lang="tr-TR" b="1" dirty="0"/>
              <a:t>JSP ve </a:t>
            </a:r>
            <a:r>
              <a:rPr lang="tr-TR" b="1" dirty="0" err="1"/>
              <a:t>JavaScript</a:t>
            </a:r>
            <a:endParaRPr lang="tr-TR" b="1" dirty="0"/>
          </a:p>
          <a:p>
            <a:r>
              <a:rPr lang="tr-TR" dirty="0" err="1"/>
              <a:t>JavaScript</a:t>
            </a:r>
            <a:r>
              <a:rPr lang="tr-TR" dirty="0"/>
              <a:t>, istemcide dinamik olarak HTML oluşturabilir, ancak </a:t>
            </a:r>
            <a:r>
              <a:rPr lang="tr-TR" dirty="0" err="1"/>
              <a:t>veritabanı</a:t>
            </a:r>
            <a:r>
              <a:rPr lang="tr-TR" dirty="0"/>
              <a:t> erişimi ve görüntü işleme vb. Gibi karmaşık görevleri gerçekleştirmek için web sunucusuyla neredeyse hiç etkileşim kuramaz.</a:t>
            </a:r>
          </a:p>
          <a:p>
            <a:r>
              <a:rPr lang="tr-TR" b="1" dirty="0"/>
              <a:t>JSP ve Statik HTML</a:t>
            </a:r>
          </a:p>
          <a:p>
            <a:r>
              <a:rPr lang="tr-TR" dirty="0"/>
              <a:t>Normal HTML, elbette, dinamik bilgi içeremez.</a:t>
            </a:r>
          </a:p>
          <a:p>
            <a:endParaRPr lang="tr-TR" dirty="0"/>
          </a:p>
        </p:txBody>
      </p:sp>
      <p:sp>
        <p:nvSpPr>
          <p:cNvPr id="4" name="Slayt Numarası Yer Tutucusu 3"/>
          <p:cNvSpPr>
            <a:spLocks noGrp="1"/>
          </p:cNvSpPr>
          <p:nvPr>
            <p:ph type="sldNum" sz="quarter" idx="12"/>
          </p:nvPr>
        </p:nvSpPr>
        <p:spPr/>
        <p:txBody>
          <a:bodyPr/>
          <a:lstStyle/>
          <a:p>
            <a:fld id="{CDD15192-AFC3-42C9-A3F5-4AF9E3D87F81}" type="slidenum">
              <a:rPr lang="tr-TR" smtClean="0"/>
              <a:t>4</a:t>
            </a:fld>
            <a:endParaRPr lang="tr-TR"/>
          </a:p>
        </p:txBody>
      </p:sp>
    </p:spTree>
    <p:extLst>
      <p:ext uri="{BB962C8B-B14F-4D97-AF65-F5344CB8AC3E}">
        <p14:creationId xmlns:p14="http://schemas.microsoft.com/office/powerpoint/2010/main" val="1268133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p:cNvSpPr>
            <a:spLocks noGrp="1"/>
          </p:cNvSpPr>
          <p:nvPr>
            <p:ph type="title"/>
          </p:nvPr>
        </p:nvSpPr>
        <p:spPr>
          <a:xfrm>
            <a:off x="2592925" y="624110"/>
            <a:ext cx="8911687" cy="786679"/>
          </a:xfrm>
        </p:spPr>
        <p:txBody>
          <a:bodyPr>
            <a:normAutofit/>
          </a:bodyPr>
          <a:lstStyle/>
          <a:p>
            <a:r>
              <a:rPr lang="tr-TR" dirty="0" smtClean="0"/>
              <a:t>JDK Ayarlama</a:t>
            </a:r>
            <a:endParaRPr lang="tr-TR" dirty="0"/>
          </a:p>
        </p:txBody>
      </p:sp>
      <p:sp>
        <p:nvSpPr>
          <p:cNvPr id="7" name="İçerik Yer Tutucusu 6"/>
          <p:cNvSpPr>
            <a:spLocks noGrp="1"/>
          </p:cNvSpPr>
          <p:nvPr>
            <p:ph idx="1"/>
          </p:nvPr>
        </p:nvSpPr>
        <p:spPr>
          <a:xfrm>
            <a:off x="2589212" y="1545771"/>
            <a:ext cx="8915400" cy="4358639"/>
          </a:xfrm>
        </p:spPr>
        <p:txBody>
          <a:bodyPr>
            <a:normAutofit lnSpcReduction="10000"/>
          </a:bodyPr>
          <a:lstStyle/>
          <a:p>
            <a:r>
              <a:rPr lang="tr-TR" dirty="0"/>
              <a:t>Java Development </a:t>
            </a:r>
            <a:r>
              <a:rPr lang="tr-TR" dirty="0" err="1"/>
              <a:t>Kit'i</a:t>
            </a:r>
            <a:r>
              <a:rPr lang="tr-TR" dirty="0"/>
              <a:t> ayarlama</a:t>
            </a:r>
          </a:p>
          <a:p>
            <a:r>
              <a:rPr lang="tr-TR" dirty="0"/>
              <a:t>Bu adım, Java Yazılım Geliştirme </a:t>
            </a:r>
            <a:r>
              <a:rPr lang="tr-TR" dirty="0" err="1"/>
              <a:t>Kiti'nin</a:t>
            </a:r>
            <a:r>
              <a:rPr lang="tr-TR" dirty="0"/>
              <a:t> (SDK) bir uygulamasının indirilmesini ve PATH ortam değişkeninin uygun şekilde ayarlanmasını içerir.</a:t>
            </a:r>
          </a:p>
          <a:p>
            <a:r>
              <a:rPr lang="tr-TR" dirty="0" err="1"/>
              <a:t>SDK'yı</a:t>
            </a:r>
            <a:r>
              <a:rPr lang="tr-TR" dirty="0"/>
              <a:t> </a:t>
            </a:r>
            <a:r>
              <a:rPr lang="tr-TR" dirty="0" err="1"/>
              <a:t>Oracle'ın</a:t>
            </a:r>
            <a:r>
              <a:rPr lang="tr-TR" dirty="0"/>
              <a:t> Java sitesinden indirebilirsiniz </a:t>
            </a:r>
          </a:p>
          <a:p>
            <a:r>
              <a:rPr lang="tr-TR" dirty="0"/>
              <a:t>Java uygulamanızı indirdikten sonra, kurulumu yüklemek ve yapılandırmak için verilen talimatları izleyin. Son olarak </a:t>
            </a:r>
            <a:r>
              <a:rPr lang="tr-TR" b="1" dirty="0"/>
              <a:t>PATH ve JAVA_HOME</a:t>
            </a:r>
            <a:r>
              <a:rPr lang="tr-TR" dirty="0"/>
              <a:t> ortam değişkenlerini , sırasıyla </a:t>
            </a:r>
            <a:r>
              <a:rPr lang="tr-TR" b="1" dirty="0" err="1"/>
              <a:t>java_install_dir</a:t>
            </a:r>
            <a:r>
              <a:rPr lang="tr-TR" b="1" dirty="0"/>
              <a:t> / bin</a:t>
            </a:r>
            <a:r>
              <a:rPr lang="tr-TR" dirty="0"/>
              <a:t> ve </a:t>
            </a:r>
            <a:r>
              <a:rPr lang="tr-TR" b="1" dirty="0" err="1"/>
              <a:t>java_install_dir</a:t>
            </a:r>
            <a:r>
              <a:rPr lang="tr-TR" dirty="0"/>
              <a:t> olmak üzere </a:t>
            </a:r>
            <a:r>
              <a:rPr lang="tr-TR" b="1" dirty="0" err="1"/>
              <a:t>java</a:t>
            </a:r>
            <a:r>
              <a:rPr lang="tr-TR" dirty="0"/>
              <a:t> ve </a:t>
            </a:r>
            <a:r>
              <a:rPr lang="tr-TR" b="1" dirty="0" err="1"/>
              <a:t>javac</a:t>
            </a:r>
            <a:r>
              <a:rPr lang="tr-TR" dirty="0"/>
              <a:t> içeren dizine başvuracak şekilde </a:t>
            </a:r>
            <a:r>
              <a:rPr lang="tr-TR" b="1" dirty="0"/>
              <a:t>ayarlayın</a:t>
            </a:r>
            <a:r>
              <a:rPr lang="tr-TR" dirty="0"/>
              <a:t> .</a:t>
            </a:r>
          </a:p>
          <a:p>
            <a:r>
              <a:rPr lang="tr-TR" dirty="0"/>
              <a:t>Windows kullanıyorsanız ve </a:t>
            </a:r>
            <a:r>
              <a:rPr lang="tr-TR" dirty="0" err="1"/>
              <a:t>SDK'yı</a:t>
            </a:r>
            <a:r>
              <a:rPr lang="tr-TR" dirty="0"/>
              <a:t> </a:t>
            </a:r>
            <a:r>
              <a:rPr lang="tr-TR" b="1" dirty="0"/>
              <a:t>C: \ jdk1.5.0_20 içine yüklüyorsanız</a:t>
            </a:r>
            <a:r>
              <a:rPr lang="tr-TR" dirty="0"/>
              <a:t> , </a:t>
            </a:r>
            <a:r>
              <a:rPr lang="tr-TR" b="1" dirty="0"/>
              <a:t>C: \ autoexec.bat</a:t>
            </a:r>
            <a:r>
              <a:rPr lang="tr-TR" dirty="0"/>
              <a:t> dosyanıza aşağıdaki satırı eklemeniz gerekir </a:t>
            </a:r>
            <a:r>
              <a:rPr lang="tr-TR" dirty="0" smtClean="0"/>
              <a:t>.</a:t>
            </a:r>
          </a:p>
          <a:p>
            <a:r>
              <a:rPr lang="tr-TR" altLang="tr-TR" dirty="0">
                <a:solidFill>
                  <a:schemeClr val="tx1"/>
                </a:solidFill>
                <a:latin typeface="Courier New" panose="02070309020205020404" pitchFamily="49" charset="0"/>
                <a:cs typeface="Courier New" panose="02070309020205020404" pitchFamily="49" charset="0"/>
              </a:rPr>
              <a:t>set PATH = C:\jdk1.5.0_20\bin;%PATH% </a:t>
            </a:r>
            <a:endParaRPr lang="tr-TR" altLang="tr-TR" dirty="0" smtClean="0">
              <a:solidFill>
                <a:schemeClr val="tx1"/>
              </a:solidFill>
              <a:latin typeface="Courier New" panose="02070309020205020404" pitchFamily="49" charset="0"/>
              <a:cs typeface="Courier New" panose="02070309020205020404" pitchFamily="49" charset="0"/>
            </a:endParaRPr>
          </a:p>
          <a:p>
            <a:r>
              <a:rPr lang="tr-TR" altLang="tr-TR" dirty="0" smtClean="0">
                <a:solidFill>
                  <a:schemeClr val="tx1"/>
                </a:solidFill>
                <a:latin typeface="Courier New" panose="02070309020205020404" pitchFamily="49" charset="0"/>
                <a:cs typeface="Courier New" panose="02070309020205020404" pitchFamily="49" charset="0"/>
              </a:rPr>
              <a:t>set </a:t>
            </a:r>
            <a:r>
              <a:rPr lang="tr-TR" altLang="tr-TR" dirty="0">
                <a:solidFill>
                  <a:schemeClr val="tx1"/>
                </a:solidFill>
                <a:latin typeface="Courier New" panose="02070309020205020404" pitchFamily="49" charset="0"/>
                <a:cs typeface="Courier New" panose="02070309020205020404" pitchFamily="49" charset="0"/>
              </a:rPr>
              <a:t>JAVA_HOME = C:\jdk1.5.0_20</a:t>
            </a:r>
            <a:r>
              <a:rPr lang="tr-TR" altLang="tr-TR" dirty="0">
                <a:solidFill>
                  <a:schemeClr val="tx1"/>
                </a:solidFill>
              </a:rPr>
              <a:t> </a:t>
            </a:r>
            <a:r>
              <a:rPr lang="tr-TR" altLang="tr-TR" dirty="0">
                <a:solidFill>
                  <a:schemeClr val="tx1"/>
                </a:solidFill>
                <a:latin typeface="Arial" panose="020B0604020202020204" pitchFamily="34" charset="0"/>
              </a:rPr>
              <a:t/>
            </a:r>
            <a:br>
              <a:rPr lang="tr-TR" altLang="tr-TR" dirty="0">
                <a:solidFill>
                  <a:schemeClr val="tx1"/>
                </a:solidFill>
                <a:latin typeface="Arial" panose="020B0604020202020204" pitchFamily="34" charset="0"/>
              </a:rPr>
            </a:br>
            <a:endParaRPr lang="tr-TR" dirty="0" smtClean="0"/>
          </a:p>
          <a:p>
            <a:endParaRPr lang="tr-TR" dirty="0"/>
          </a:p>
          <a:p>
            <a:endParaRPr lang="tr-TR" dirty="0"/>
          </a:p>
        </p:txBody>
      </p:sp>
      <p:sp>
        <p:nvSpPr>
          <p:cNvPr id="10" name="Rectangle 3"/>
          <p:cNvSpPr>
            <a:spLocks noChangeArrowheads="1"/>
          </p:cNvSpPr>
          <p:nvPr/>
        </p:nvSpPr>
        <p:spPr bwMode="auto">
          <a:xfrm>
            <a:off x="0" y="74711"/>
            <a:ext cx="184731" cy="3077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400" b="0" i="0" u="none" strike="noStrike" cap="none" normalizeH="0" baseline="0" dirty="0" smtClean="0">
              <a:ln>
                <a:noFill/>
              </a:ln>
              <a:solidFill>
                <a:schemeClr val="tx1"/>
              </a:solidFill>
              <a:effectLst/>
              <a:latin typeface="Arial" panose="020B0604020202020204" pitchFamily="34" charset="0"/>
            </a:endParaRPr>
          </a:p>
        </p:txBody>
      </p:sp>
      <p:sp>
        <p:nvSpPr>
          <p:cNvPr id="2" name="Slayt Numarası Yer Tutucusu 1"/>
          <p:cNvSpPr>
            <a:spLocks noGrp="1"/>
          </p:cNvSpPr>
          <p:nvPr>
            <p:ph type="sldNum" sz="quarter" idx="12"/>
          </p:nvPr>
        </p:nvSpPr>
        <p:spPr/>
        <p:txBody>
          <a:bodyPr/>
          <a:lstStyle/>
          <a:p>
            <a:fld id="{CDD15192-AFC3-42C9-A3F5-4AF9E3D87F81}" type="slidenum">
              <a:rPr lang="tr-TR" smtClean="0"/>
              <a:t>5</a:t>
            </a:fld>
            <a:endParaRPr lang="tr-TR"/>
          </a:p>
        </p:txBody>
      </p:sp>
    </p:spTree>
    <p:extLst>
      <p:ext uri="{BB962C8B-B14F-4D97-AF65-F5344CB8AC3E}">
        <p14:creationId xmlns:p14="http://schemas.microsoft.com/office/powerpoint/2010/main" val="2909584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982621"/>
          </a:xfrm>
        </p:spPr>
        <p:txBody>
          <a:bodyPr/>
          <a:lstStyle/>
          <a:p>
            <a:r>
              <a:rPr lang="tr-TR" dirty="0">
                <a:solidFill>
                  <a:prstClr val="black">
                    <a:lumMod val="85000"/>
                    <a:lumOff val="15000"/>
                  </a:prstClr>
                </a:solidFill>
              </a:rPr>
              <a:t>JDK Ayarlama</a:t>
            </a:r>
            <a:endParaRPr lang="tr-TR" sz="1400" dirty="0"/>
          </a:p>
        </p:txBody>
      </p:sp>
      <p:sp>
        <p:nvSpPr>
          <p:cNvPr id="5" name="Rectangle 2"/>
          <p:cNvSpPr>
            <a:spLocks noGrp="1" noChangeArrowheads="1"/>
          </p:cNvSpPr>
          <p:nvPr>
            <p:ph idx="1"/>
          </p:nvPr>
        </p:nvSpPr>
        <p:spPr bwMode="auto">
          <a:xfrm>
            <a:off x="2592925" y="1319509"/>
            <a:ext cx="8575818" cy="452431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defTabSz="914400">
              <a:lnSpc>
                <a:spcPct val="150000"/>
              </a:lnSpc>
            </a:pPr>
            <a:r>
              <a:rPr kumimoji="0" lang="tr-TR" altLang="tr-TR" sz="1600" b="0" i="0" u="none" strike="noStrike" cap="none" normalizeH="0" baseline="0" dirty="0" smtClean="0">
                <a:ln>
                  <a:noFill/>
                </a:ln>
                <a:solidFill>
                  <a:srgbClr val="000000"/>
                </a:solidFill>
                <a:effectLst/>
                <a:latin typeface="+mn-lt"/>
                <a:cs typeface="Arial" panose="020B0604020202020204" pitchFamily="34" charset="0"/>
              </a:rPr>
              <a:t>Alternatif olarak, </a:t>
            </a:r>
            <a:r>
              <a:rPr kumimoji="0" lang="tr-TR" altLang="tr-TR" sz="1600" b="1" i="0" u="none" strike="noStrike" cap="none" normalizeH="0" baseline="0" dirty="0" smtClean="0">
                <a:ln>
                  <a:noFill/>
                </a:ln>
                <a:solidFill>
                  <a:srgbClr val="000000"/>
                </a:solidFill>
                <a:effectLst/>
                <a:latin typeface="+mn-lt"/>
                <a:cs typeface="Arial" panose="020B0604020202020204" pitchFamily="34" charset="0"/>
              </a:rPr>
              <a:t>Windows NT / 2000 / XP'de</a:t>
            </a:r>
            <a:r>
              <a:rPr kumimoji="0" lang="tr-TR" altLang="tr-TR" sz="1600" b="0" i="0" u="none" strike="noStrike" cap="none" normalizeH="0" baseline="0" dirty="0" smtClean="0">
                <a:ln>
                  <a:noFill/>
                </a:ln>
                <a:solidFill>
                  <a:srgbClr val="000000"/>
                </a:solidFill>
                <a:effectLst/>
                <a:latin typeface="+mn-lt"/>
                <a:cs typeface="Arial" panose="020B0604020202020204" pitchFamily="34" charset="0"/>
              </a:rPr>
              <a:t> , </a:t>
            </a:r>
            <a:r>
              <a:rPr kumimoji="0" lang="tr-TR" altLang="tr-TR" sz="1600" b="1" i="0" u="none" strike="noStrike" cap="none" normalizeH="0" baseline="0" dirty="0" err="1" smtClean="0">
                <a:ln>
                  <a:noFill/>
                </a:ln>
                <a:solidFill>
                  <a:srgbClr val="000000"/>
                </a:solidFill>
                <a:effectLst/>
                <a:latin typeface="+mn-lt"/>
                <a:cs typeface="Arial" panose="020B0604020202020204" pitchFamily="34" charset="0"/>
              </a:rPr>
              <a:t>Bilgisayarım'ı</a:t>
            </a:r>
            <a:r>
              <a:rPr kumimoji="0" lang="tr-TR" altLang="tr-TR" sz="1600" b="0" i="0" u="none" strike="noStrike" cap="none" normalizeH="0" baseline="0" dirty="0" smtClean="0">
                <a:ln>
                  <a:noFill/>
                </a:ln>
                <a:solidFill>
                  <a:srgbClr val="000000"/>
                </a:solidFill>
                <a:effectLst/>
                <a:latin typeface="+mn-lt"/>
                <a:cs typeface="Arial" panose="020B0604020202020204" pitchFamily="34" charset="0"/>
              </a:rPr>
              <a:t> sağ tıklayıp </a:t>
            </a:r>
            <a:r>
              <a:rPr kumimoji="0" lang="tr-TR" altLang="tr-TR" sz="1600" b="1" i="0" u="none" strike="noStrike" cap="none" normalizeH="0" baseline="0" dirty="0" smtClean="0">
                <a:ln>
                  <a:noFill/>
                </a:ln>
                <a:solidFill>
                  <a:srgbClr val="000000"/>
                </a:solidFill>
                <a:effectLst/>
                <a:latin typeface="+mn-lt"/>
                <a:cs typeface="Arial" panose="020B0604020202020204" pitchFamily="34" charset="0"/>
              </a:rPr>
              <a:t>Özellikler</a:t>
            </a:r>
            <a:r>
              <a:rPr kumimoji="0" lang="tr-TR" altLang="tr-TR" sz="1600" b="0" i="0" u="none" strike="noStrike" cap="none" normalizeH="0" baseline="0" dirty="0" smtClean="0">
                <a:ln>
                  <a:noFill/>
                </a:ln>
                <a:solidFill>
                  <a:srgbClr val="000000"/>
                </a:solidFill>
                <a:effectLst/>
                <a:latin typeface="+mn-lt"/>
                <a:cs typeface="Arial" panose="020B0604020202020204" pitchFamily="34" charset="0"/>
              </a:rPr>
              <a:t> , ardından </a:t>
            </a:r>
            <a:r>
              <a:rPr kumimoji="0" lang="tr-TR" altLang="tr-TR" sz="1600" b="1" i="0" u="none" strike="noStrike" cap="none" normalizeH="0" baseline="0" dirty="0" smtClean="0">
                <a:ln>
                  <a:noFill/>
                </a:ln>
                <a:solidFill>
                  <a:srgbClr val="000000"/>
                </a:solidFill>
                <a:effectLst/>
                <a:latin typeface="+mn-lt"/>
                <a:cs typeface="Arial" panose="020B0604020202020204" pitchFamily="34" charset="0"/>
              </a:rPr>
              <a:t>Gelişmiş</a:t>
            </a:r>
            <a:r>
              <a:rPr kumimoji="0" lang="tr-TR" altLang="tr-TR" sz="1600" b="0" i="0" u="none" strike="noStrike" cap="none" normalizeH="0" baseline="0" dirty="0" smtClean="0">
                <a:ln>
                  <a:noFill/>
                </a:ln>
                <a:solidFill>
                  <a:srgbClr val="000000"/>
                </a:solidFill>
                <a:effectLst/>
                <a:latin typeface="+mn-lt"/>
                <a:cs typeface="Arial" panose="020B0604020202020204" pitchFamily="34" charset="0"/>
              </a:rPr>
              <a:t> ve ardından </a:t>
            </a:r>
            <a:r>
              <a:rPr kumimoji="0" lang="tr-TR" altLang="tr-TR" sz="1600" b="1" i="0" u="none" strike="noStrike" cap="none" normalizeH="0" baseline="0" dirty="0" smtClean="0">
                <a:ln>
                  <a:noFill/>
                </a:ln>
                <a:solidFill>
                  <a:srgbClr val="000000"/>
                </a:solidFill>
                <a:effectLst/>
                <a:latin typeface="+mn-lt"/>
                <a:cs typeface="Arial" panose="020B0604020202020204" pitchFamily="34" charset="0"/>
              </a:rPr>
              <a:t>Ortam Değişkenleri</a:t>
            </a:r>
            <a:r>
              <a:rPr kumimoji="0" lang="tr-TR" altLang="tr-TR" sz="1600" b="0" i="0" u="none" strike="noStrike" cap="none" normalizeH="0" baseline="0" dirty="0" smtClean="0">
                <a:ln>
                  <a:noFill/>
                </a:ln>
                <a:solidFill>
                  <a:srgbClr val="000000"/>
                </a:solidFill>
                <a:effectLst/>
                <a:latin typeface="+mn-lt"/>
                <a:cs typeface="Arial" panose="020B0604020202020204" pitchFamily="34" charset="0"/>
              </a:rPr>
              <a:t> öğesini de seçebilirsiniz . Ardından PATH değerini </a:t>
            </a:r>
            <a:r>
              <a:rPr kumimoji="0" lang="tr-TR" altLang="tr-TR" sz="1600" b="0" i="0" u="none" strike="noStrike" cap="none" normalizeH="0" baseline="0" dirty="0" smtClean="0">
                <a:ln>
                  <a:noFill/>
                </a:ln>
                <a:solidFill>
                  <a:srgbClr val="000000"/>
                </a:solidFill>
                <a:effectLst/>
                <a:latin typeface="+mn-lt"/>
                <a:cs typeface="Arial" panose="020B0604020202020204" pitchFamily="34" charset="0"/>
              </a:rPr>
              <a:t>güncelleyin </a:t>
            </a:r>
            <a:r>
              <a:rPr kumimoji="0" lang="tr-TR" altLang="tr-TR" sz="1600" b="0" i="0" u="none" strike="noStrike" cap="none" normalizeH="0" baseline="0" dirty="0" smtClean="0">
                <a:ln>
                  <a:noFill/>
                </a:ln>
                <a:solidFill>
                  <a:srgbClr val="000000"/>
                </a:solidFill>
                <a:effectLst/>
                <a:latin typeface="+mn-lt"/>
                <a:cs typeface="Arial" panose="020B0604020202020204" pitchFamily="34" charset="0"/>
              </a:rPr>
              <a:t>ve </a:t>
            </a:r>
            <a:r>
              <a:rPr kumimoji="0" lang="tr-TR" altLang="tr-TR" sz="1600" b="0" i="0" u="none" strike="noStrike" cap="none" normalizeH="0" baseline="0" dirty="0" smtClean="0">
                <a:ln>
                  <a:noFill/>
                </a:ln>
                <a:solidFill>
                  <a:srgbClr val="000000"/>
                </a:solidFill>
                <a:effectLst/>
                <a:latin typeface="+mn-lt"/>
                <a:cs typeface="Arial" panose="020B0604020202020204" pitchFamily="34" charset="0"/>
              </a:rPr>
              <a:t>tamam </a:t>
            </a:r>
            <a:r>
              <a:rPr kumimoji="0" lang="tr-TR" altLang="tr-TR" sz="1600" b="0" i="0" u="none" strike="noStrike" cap="none" normalizeH="0" baseline="0" dirty="0" smtClean="0">
                <a:ln>
                  <a:noFill/>
                </a:ln>
                <a:solidFill>
                  <a:srgbClr val="000000"/>
                </a:solidFill>
                <a:effectLst/>
                <a:latin typeface="+mn-lt"/>
                <a:cs typeface="Arial" panose="020B0604020202020204" pitchFamily="34" charset="0"/>
              </a:rPr>
              <a:t>düğmesine basın.</a:t>
            </a:r>
            <a:endParaRPr kumimoji="0" lang="tr-TR" altLang="tr-TR" sz="1600" b="0" i="0" u="none" strike="noStrike" cap="none" normalizeH="0" baseline="0" dirty="0" smtClean="0">
              <a:ln>
                <a:noFill/>
              </a:ln>
              <a:solidFill>
                <a:schemeClr val="tx1"/>
              </a:solidFill>
              <a:effectLst/>
              <a:latin typeface="+mn-lt"/>
            </a:endParaRPr>
          </a:p>
          <a:p>
            <a:pPr algn="just" defTabSz="914400">
              <a:lnSpc>
                <a:spcPct val="150000"/>
              </a:lnSpc>
            </a:pPr>
            <a:r>
              <a:rPr kumimoji="0" lang="tr-TR" altLang="tr-TR" sz="1600" b="0" i="0" u="none" strike="noStrike" cap="none" normalizeH="0" baseline="0" dirty="0" smtClean="0">
                <a:ln>
                  <a:noFill/>
                </a:ln>
                <a:solidFill>
                  <a:srgbClr val="000000"/>
                </a:solidFill>
                <a:effectLst/>
                <a:latin typeface="+mn-lt"/>
                <a:cs typeface="Arial" panose="020B0604020202020204" pitchFamily="34" charset="0"/>
              </a:rPr>
              <a:t>SDK yüklü ise Unix (</a:t>
            </a:r>
            <a:r>
              <a:rPr kumimoji="0" lang="tr-TR" altLang="tr-TR" sz="1600" b="0" i="0" u="none" strike="noStrike" cap="none" normalizeH="0" baseline="0" dirty="0" err="1" smtClean="0">
                <a:ln>
                  <a:noFill/>
                </a:ln>
                <a:solidFill>
                  <a:srgbClr val="000000"/>
                </a:solidFill>
                <a:effectLst/>
                <a:latin typeface="+mn-lt"/>
                <a:cs typeface="Arial" panose="020B0604020202020204" pitchFamily="34" charset="0"/>
              </a:rPr>
              <a:t>Solaris</a:t>
            </a:r>
            <a:r>
              <a:rPr kumimoji="0" lang="tr-TR" altLang="tr-TR" sz="1600" b="0" i="0" u="none" strike="noStrike" cap="none" normalizeH="0" baseline="0" dirty="0" smtClean="0">
                <a:ln>
                  <a:noFill/>
                </a:ln>
                <a:solidFill>
                  <a:srgbClr val="000000"/>
                </a:solidFill>
                <a:effectLst/>
                <a:latin typeface="+mn-lt"/>
                <a:cs typeface="Arial" panose="020B0604020202020204" pitchFamily="34" charset="0"/>
              </a:rPr>
              <a:t>, Linux, </a:t>
            </a:r>
            <a:r>
              <a:rPr kumimoji="0" lang="tr-TR" altLang="tr-TR" sz="1600" b="0" i="0" u="none" strike="noStrike" cap="none" normalizeH="0" baseline="0" dirty="0" err="1" smtClean="0">
                <a:ln>
                  <a:noFill/>
                </a:ln>
                <a:solidFill>
                  <a:srgbClr val="000000"/>
                </a:solidFill>
                <a:effectLst/>
                <a:latin typeface="+mn-lt"/>
                <a:cs typeface="Arial" panose="020B0604020202020204" pitchFamily="34" charset="0"/>
              </a:rPr>
              <a:t>vb</a:t>
            </a:r>
            <a:r>
              <a:rPr kumimoji="0" lang="tr-TR" altLang="tr-TR" sz="1600" b="0" i="0" u="none" strike="noStrike" cap="none" normalizeH="0" baseline="0" dirty="0" smtClean="0">
                <a:ln>
                  <a:noFill/>
                </a:ln>
                <a:solidFill>
                  <a:srgbClr val="000000"/>
                </a:solidFill>
                <a:effectLst/>
                <a:latin typeface="+mn-lt"/>
                <a:cs typeface="Arial" panose="020B0604020202020204" pitchFamily="34" charset="0"/>
              </a:rPr>
              <a:t>) üzerinde </a:t>
            </a:r>
            <a:r>
              <a:rPr kumimoji="0" lang="tr-TR" altLang="tr-TR" sz="1600" b="1" i="0" u="none" strike="noStrike" cap="none" normalizeH="0" baseline="0" dirty="0" smtClean="0">
                <a:ln>
                  <a:noFill/>
                </a:ln>
                <a:solidFill>
                  <a:srgbClr val="000000"/>
                </a:solidFill>
                <a:effectLst/>
                <a:latin typeface="+mn-lt"/>
                <a:cs typeface="Arial" panose="020B0604020202020204" pitchFamily="34" charset="0"/>
              </a:rPr>
              <a:t>/</a:t>
            </a:r>
            <a:r>
              <a:rPr kumimoji="0" lang="tr-TR" altLang="tr-TR" sz="1600" b="1" i="0" u="none" strike="noStrike" cap="none" normalizeH="0" baseline="0" dirty="0" err="1" smtClean="0">
                <a:ln>
                  <a:noFill/>
                </a:ln>
                <a:solidFill>
                  <a:srgbClr val="000000"/>
                </a:solidFill>
                <a:effectLst/>
                <a:latin typeface="+mn-lt"/>
                <a:cs typeface="Arial" panose="020B0604020202020204" pitchFamily="34" charset="0"/>
              </a:rPr>
              <a:t>usr</a:t>
            </a:r>
            <a:r>
              <a:rPr kumimoji="0" lang="tr-TR" altLang="tr-TR" sz="1600" b="1" i="0" u="none" strike="noStrike" cap="none" normalizeH="0" baseline="0" dirty="0" smtClean="0">
                <a:ln>
                  <a:noFill/>
                </a:ln>
                <a:solidFill>
                  <a:srgbClr val="000000"/>
                </a:solidFill>
                <a:effectLst/>
                <a:latin typeface="+mn-lt"/>
                <a:cs typeface="Arial" panose="020B0604020202020204" pitchFamily="34" charset="0"/>
              </a:rPr>
              <a:t>/</a:t>
            </a:r>
            <a:r>
              <a:rPr kumimoji="0" lang="tr-TR" altLang="tr-TR" sz="1600" b="1" i="0" u="none" strike="noStrike" cap="none" normalizeH="0" baseline="0" dirty="0" err="1" smtClean="0">
                <a:ln>
                  <a:noFill/>
                </a:ln>
                <a:solidFill>
                  <a:srgbClr val="000000"/>
                </a:solidFill>
                <a:effectLst/>
                <a:latin typeface="+mn-lt"/>
                <a:cs typeface="Arial" panose="020B0604020202020204" pitchFamily="34" charset="0"/>
              </a:rPr>
              <a:t>local</a:t>
            </a:r>
            <a:r>
              <a:rPr kumimoji="0" lang="tr-TR" altLang="tr-TR" sz="1600" b="1" i="0" u="none" strike="noStrike" cap="none" normalizeH="0" baseline="0" dirty="0" smtClean="0">
                <a:ln>
                  <a:noFill/>
                </a:ln>
                <a:solidFill>
                  <a:srgbClr val="000000"/>
                </a:solidFill>
                <a:effectLst/>
                <a:latin typeface="+mn-lt"/>
                <a:cs typeface="Arial" panose="020B0604020202020204" pitchFamily="34" charset="0"/>
              </a:rPr>
              <a:t>/jdk1.5.0_20</a:t>
            </a:r>
            <a:r>
              <a:rPr kumimoji="0" lang="tr-TR" altLang="tr-TR" sz="1600" b="0" i="0" u="none" strike="noStrike" cap="none" normalizeH="0" baseline="0" dirty="0" smtClean="0">
                <a:ln>
                  <a:noFill/>
                </a:ln>
                <a:solidFill>
                  <a:srgbClr val="000000"/>
                </a:solidFill>
                <a:effectLst/>
                <a:latin typeface="+mn-lt"/>
                <a:cs typeface="Arial" panose="020B0604020202020204" pitchFamily="34" charset="0"/>
              </a:rPr>
              <a:t> ve C kabuğunu kullanın Eğer aşağıdaki koyacağız </a:t>
            </a:r>
            <a:r>
              <a:rPr kumimoji="0" lang="tr-TR" altLang="tr-TR" sz="1600" b="1" i="0" u="none" strike="noStrike" cap="none" normalizeH="0" baseline="0" dirty="0" smtClean="0">
                <a:ln>
                  <a:noFill/>
                </a:ln>
                <a:solidFill>
                  <a:srgbClr val="000000"/>
                </a:solidFill>
                <a:effectLst/>
                <a:latin typeface="+mn-lt"/>
                <a:cs typeface="Arial" panose="020B0604020202020204" pitchFamily="34" charset="0"/>
              </a:rPr>
              <a:t>.</a:t>
            </a:r>
            <a:r>
              <a:rPr kumimoji="0" lang="tr-TR" altLang="tr-TR" sz="1600" b="1" i="0" u="none" strike="noStrike" cap="none" normalizeH="0" baseline="0" dirty="0" err="1" smtClean="0">
                <a:ln>
                  <a:noFill/>
                </a:ln>
                <a:solidFill>
                  <a:srgbClr val="000000"/>
                </a:solidFill>
                <a:effectLst/>
                <a:latin typeface="+mn-lt"/>
                <a:cs typeface="Arial" panose="020B0604020202020204" pitchFamily="34" charset="0"/>
              </a:rPr>
              <a:t>cshrc</a:t>
            </a:r>
            <a:r>
              <a:rPr kumimoji="0" lang="tr-TR" altLang="tr-TR" sz="1600" b="0" i="0" u="none" strike="noStrike" cap="none" normalizeH="0" baseline="0" dirty="0" smtClean="0">
                <a:ln>
                  <a:noFill/>
                </a:ln>
                <a:solidFill>
                  <a:srgbClr val="000000"/>
                </a:solidFill>
                <a:effectLst/>
                <a:latin typeface="+mn-lt"/>
                <a:cs typeface="Arial" panose="020B0604020202020204" pitchFamily="34" charset="0"/>
              </a:rPr>
              <a:t> dosyası.</a:t>
            </a:r>
          </a:p>
          <a:p>
            <a:pPr algn="just" defTabSz="914400">
              <a:lnSpc>
                <a:spcPct val="150000"/>
              </a:lnSpc>
            </a:pPr>
            <a:endParaRPr kumimoji="0" lang="tr-TR" altLang="tr-TR" sz="1600" b="0" i="0" u="none" strike="noStrike" cap="none" normalizeH="0" baseline="0" dirty="0" smtClean="0">
              <a:ln>
                <a:noFill/>
              </a:ln>
              <a:solidFill>
                <a:schemeClr val="tx1"/>
              </a:solidFill>
              <a:effectLst/>
              <a:latin typeface="+mn-lt"/>
              <a:cs typeface="Courier New" panose="02070309020205020404" pitchFamily="49" charset="0"/>
            </a:endParaRPr>
          </a:p>
          <a:p>
            <a:pPr algn="just" defTabSz="914400">
              <a:lnSpc>
                <a:spcPct val="150000"/>
              </a:lnSpc>
            </a:pPr>
            <a:r>
              <a:rPr kumimoji="0" lang="tr-TR" altLang="tr-TR" sz="16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setenv</a:t>
            </a:r>
            <a:r>
              <a:rPr kumimoji="0" lang="tr-TR" altLang="tr-TR"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PATH /</a:t>
            </a:r>
            <a:r>
              <a:rPr kumimoji="0" lang="tr-TR" altLang="tr-TR" sz="16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usr</a:t>
            </a:r>
            <a:r>
              <a:rPr kumimoji="0" lang="tr-TR" altLang="tr-TR"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tr-TR" altLang="tr-TR" sz="16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local</a:t>
            </a:r>
            <a:r>
              <a:rPr kumimoji="0" lang="tr-TR" altLang="tr-TR"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/jdk1.5.0_20/bin:$PATH </a:t>
            </a:r>
          </a:p>
          <a:p>
            <a:pPr algn="just" defTabSz="914400">
              <a:lnSpc>
                <a:spcPct val="150000"/>
              </a:lnSpc>
            </a:pPr>
            <a:r>
              <a:rPr kumimoji="0" lang="tr-TR" altLang="tr-TR" sz="16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setenv</a:t>
            </a:r>
            <a:r>
              <a:rPr kumimoji="0" lang="tr-TR" altLang="tr-TR"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JAVA_HOME /</a:t>
            </a:r>
            <a:r>
              <a:rPr kumimoji="0" lang="tr-TR" altLang="tr-TR" sz="16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usr</a:t>
            </a:r>
            <a:r>
              <a:rPr kumimoji="0" lang="tr-TR" altLang="tr-TR"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tr-TR" altLang="tr-TR" sz="16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local</a:t>
            </a:r>
            <a:r>
              <a:rPr kumimoji="0" lang="tr-TR" altLang="tr-TR"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/jdk1.5.0_20 </a:t>
            </a:r>
          </a:p>
          <a:p>
            <a:pPr algn="just" defTabSz="914400">
              <a:lnSpc>
                <a:spcPct val="150000"/>
              </a:lnSpc>
            </a:pPr>
            <a:endParaRPr kumimoji="0" lang="tr-TR" altLang="tr-TR" sz="1600" b="0" i="0" u="none" strike="noStrike" cap="none" normalizeH="0" baseline="0" dirty="0" smtClean="0">
              <a:ln>
                <a:noFill/>
              </a:ln>
              <a:solidFill>
                <a:schemeClr val="tx1"/>
              </a:solidFill>
              <a:effectLst/>
              <a:latin typeface="+mn-lt"/>
            </a:endParaRPr>
          </a:p>
          <a:p>
            <a:pPr algn="just" defTabSz="914400">
              <a:lnSpc>
                <a:spcPct val="150000"/>
              </a:lnSpc>
            </a:pPr>
            <a:r>
              <a:rPr kumimoji="0" lang="tr-TR" altLang="tr-TR" sz="1600" b="0" i="0" u="none" strike="noStrike" cap="none" normalizeH="0" baseline="0" dirty="0" smtClean="0">
                <a:ln>
                  <a:noFill/>
                </a:ln>
                <a:solidFill>
                  <a:srgbClr val="000000"/>
                </a:solidFill>
                <a:effectLst/>
                <a:latin typeface="+mn-lt"/>
                <a:cs typeface="Arial" panose="020B0604020202020204" pitchFamily="34" charset="0"/>
              </a:rPr>
              <a:t>Alternatif olarak, </a:t>
            </a:r>
            <a:r>
              <a:rPr kumimoji="0" lang="tr-TR" altLang="tr-TR" sz="1600" b="1" i="0" u="none" strike="noStrike" cap="none" normalizeH="0" baseline="0" dirty="0" err="1" smtClean="0">
                <a:ln>
                  <a:noFill/>
                </a:ln>
                <a:solidFill>
                  <a:srgbClr val="000000"/>
                </a:solidFill>
                <a:effectLst/>
                <a:latin typeface="+mn-lt"/>
                <a:cs typeface="Arial" panose="020B0604020202020204" pitchFamily="34" charset="0"/>
              </a:rPr>
              <a:t>Borland</a:t>
            </a:r>
            <a:r>
              <a:rPr kumimoji="0" lang="tr-TR" altLang="tr-TR" sz="1600" b="1" i="0" u="none" strike="noStrike" cap="none" normalizeH="0" baseline="0" dirty="0" smtClean="0">
                <a:ln>
                  <a:noFill/>
                </a:ln>
                <a:solidFill>
                  <a:srgbClr val="000000"/>
                </a:solidFill>
                <a:effectLst/>
                <a:latin typeface="+mn-lt"/>
                <a:cs typeface="Arial" panose="020B0604020202020204" pitchFamily="34" charset="0"/>
              </a:rPr>
              <a:t> </a:t>
            </a:r>
            <a:r>
              <a:rPr kumimoji="0" lang="tr-TR" altLang="tr-TR" sz="1600" b="1" i="0" u="none" strike="noStrike" cap="none" normalizeH="0" baseline="0" dirty="0" err="1" smtClean="0">
                <a:ln>
                  <a:noFill/>
                </a:ln>
                <a:solidFill>
                  <a:srgbClr val="000000"/>
                </a:solidFill>
                <a:effectLst/>
                <a:latin typeface="+mn-lt"/>
                <a:cs typeface="Arial" panose="020B0604020202020204" pitchFamily="34" charset="0"/>
              </a:rPr>
              <a:t>JBuilder</a:t>
            </a:r>
            <a:r>
              <a:rPr kumimoji="0" lang="tr-TR" altLang="tr-TR" sz="1600" b="1" i="0" u="none" strike="noStrike" cap="none" normalizeH="0" baseline="0" dirty="0" smtClean="0">
                <a:ln>
                  <a:noFill/>
                </a:ln>
                <a:solidFill>
                  <a:srgbClr val="000000"/>
                </a:solidFill>
                <a:effectLst/>
                <a:latin typeface="+mn-lt"/>
                <a:cs typeface="Arial" panose="020B0604020202020204" pitchFamily="34" charset="0"/>
              </a:rPr>
              <a:t>, </a:t>
            </a:r>
            <a:r>
              <a:rPr kumimoji="0" lang="tr-TR" altLang="tr-TR" sz="1600" b="1" i="0" u="none" strike="noStrike" cap="none" normalizeH="0" baseline="0" dirty="0" err="1" smtClean="0">
                <a:ln>
                  <a:noFill/>
                </a:ln>
                <a:solidFill>
                  <a:srgbClr val="000000"/>
                </a:solidFill>
                <a:effectLst/>
                <a:latin typeface="+mn-lt"/>
                <a:cs typeface="Arial" panose="020B0604020202020204" pitchFamily="34" charset="0"/>
              </a:rPr>
              <a:t>Netbeans</a:t>
            </a:r>
            <a:r>
              <a:rPr kumimoji="0" lang="tr-TR" altLang="tr-TR" sz="1600" b="1" i="0" u="none" strike="noStrike" cap="none" normalizeH="0" baseline="0" dirty="0" smtClean="0">
                <a:ln>
                  <a:noFill/>
                </a:ln>
                <a:solidFill>
                  <a:srgbClr val="000000"/>
                </a:solidFill>
                <a:effectLst/>
                <a:latin typeface="+mn-lt"/>
                <a:cs typeface="Arial" panose="020B0604020202020204" pitchFamily="34" charset="0"/>
              </a:rPr>
              <a:t>, </a:t>
            </a:r>
            <a:r>
              <a:rPr kumimoji="0" lang="tr-TR" altLang="tr-TR" sz="1600" b="1" i="0" u="none" strike="noStrike" cap="none" normalizeH="0" baseline="0" dirty="0" err="1" smtClean="0">
                <a:ln>
                  <a:noFill/>
                </a:ln>
                <a:solidFill>
                  <a:srgbClr val="000000"/>
                </a:solidFill>
                <a:effectLst/>
                <a:latin typeface="+mn-lt"/>
                <a:cs typeface="Arial" panose="020B0604020202020204" pitchFamily="34" charset="0"/>
              </a:rPr>
              <a:t>Eclipse</a:t>
            </a:r>
            <a:r>
              <a:rPr kumimoji="0" lang="tr-TR" altLang="tr-TR" sz="1600" b="1" i="0" u="none" strike="noStrike" cap="none" normalizeH="0" baseline="0" dirty="0" smtClean="0">
                <a:ln>
                  <a:noFill/>
                </a:ln>
                <a:solidFill>
                  <a:srgbClr val="000000"/>
                </a:solidFill>
                <a:effectLst/>
                <a:latin typeface="+mn-lt"/>
                <a:cs typeface="Arial" panose="020B0604020202020204" pitchFamily="34" charset="0"/>
              </a:rPr>
              <a:t>, </a:t>
            </a:r>
            <a:r>
              <a:rPr kumimoji="0" lang="tr-TR" altLang="tr-TR" sz="1600" b="1" i="0" u="none" strike="noStrike" cap="none" normalizeH="0" baseline="0" dirty="0" err="1" smtClean="0">
                <a:ln>
                  <a:noFill/>
                </a:ln>
                <a:solidFill>
                  <a:srgbClr val="000000"/>
                </a:solidFill>
                <a:effectLst/>
                <a:latin typeface="+mn-lt"/>
                <a:cs typeface="Arial" panose="020B0604020202020204" pitchFamily="34" charset="0"/>
              </a:rPr>
              <a:t>IntelliJ</a:t>
            </a:r>
            <a:r>
              <a:rPr kumimoji="0" lang="tr-TR" altLang="tr-TR" sz="1600" b="1" i="0" u="none" strike="noStrike" cap="none" normalizeH="0" baseline="0" dirty="0" smtClean="0">
                <a:ln>
                  <a:noFill/>
                </a:ln>
                <a:solidFill>
                  <a:srgbClr val="000000"/>
                </a:solidFill>
                <a:effectLst/>
                <a:latin typeface="+mn-lt"/>
                <a:cs typeface="Arial" panose="020B0604020202020204" pitchFamily="34" charset="0"/>
              </a:rPr>
              <a:t> IDEA</a:t>
            </a:r>
            <a:r>
              <a:rPr kumimoji="0" lang="tr-TR" altLang="tr-TR" sz="1600" b="0" i="0" u="none" strike="noStrike" cap="none" normalizeH="0" baseline="0" dirty="0" smtClean="0">
                <a:ln>
                  <a:noFill/>
                </a:ln>
                <a:solidFill>
                  <a:srgbClr val="000000"/>
                </a:solidFill>
                <a:effectLst/>
                <a:latin typeface="+mn-lt"/>
                <a:cs typeface="Arial" panose="020B0604020202020204" pitchFamily="34" charset="0"/>
              </a:rPr>
              <a:t> veya </a:t>
            </a:r>
            <a:r>
              <a:rPr kumimoji="0" lang="tr-TR" altLang="tr-TR" sz="1600" b="1" i="0" u="none" strike="noStrike" cap="none" normalizeH="0" baseline="0" dirty="0" smtClean="0">
                <a:ln>
                  <a:noFill/>
                </a:ln>
                <a:solidFill>
                  <a:srgbClr val="000000"/>
                </a:solidFill>
                <a:effectLst/>
                <a:latin typeface="+mn-lt"/>
                <a:cs typeface="Arial" panose="020B0604020202020204" pitchFamily="34" charset="0"/>
              </a:rPr>
              <a:t>Sun ONE </a:t>
            </a:r>
            <a:r>
              <a:rPr kumimoji="0" lang="tr-TR" altLang="tr-TR" sz="1600" b="1" i="0" u="none" strike="noStrike" cap="none" normalizeH="0" baseline="0" dirty="0" err="1" smtClean="0">
                <a:ln>
                  <a:noFill/>
                </a:ln>
                <a:solidFill>
                  <a:srgbClr val="000000"/>
                </a:solidFill>
                <a:effectLst/>
                <a:latin typeface="+mn-lt"/>
                <a:cs typeface="Arial" panose="020B0604020202020204" pitchFamily="34" charset="0"/>
              </a:rPr>
              <a:t>Studio</a:t>
            </a:r>
            <a:r>
              <a:rPr kumimoji="0" lang="tr-TR" altLang="tr-TR" sz="1600" b="0" i="0" u="none" strike="noStrike" cap="none" normalizeH="0" baseline="0" dirty="0" smtClean="0">
                <a:ln>
                  <a:noFill/>
                </a:ln>
                <a:solidFill>
                  <a:srgbClr val="000000"/>
                </a:solidFill>
                <a:effectLst/>
                <a:latin typeface="+mn-lt"/>
                <a:cs typeface="Arial" panose="020B0604020202020204" pitchFamily="34" charset="0"/>
              </a:rPr>
              <a:t> gibi bir </a:t>
            </a:r>
            <a:r>
              <a:rPr kumimoji="0" lang="tr-TR" altLang="tr-TR" sz="1600" b="1" i="0" u="none" strike="noStrike" cap="none" normalizeH="0" baseline="0" dirty="0" smtClean="0">
                <a:ln>
                  <a:noFill/>
                </a:ln>
                <a:solidFill>
                  <a:srgbClr val="000000"/>
                </a:solidFill>
                <a:effectLst/>
                <a:latin typeface="+mn-lt"/>
                <a:cs typeface="Arial" panose="020B0604020202020204" pitchFamily="34" charset="0"/>
              </a:rPr>
              <a:t>Entegre Geliştirme Ortamı (IDE)</a:t>
            </a:r>
            <a:r>
              <a:rPr kumimoji="0" lang="tr-TR" altLang="tr-TR" sz="1600" b="0" i="0" u="none" strike="noStrike" cap="none" normalizeH="0" baseline="0" dirty="0" smtClean="0">
                <a:ln>
                  <a:noFill/>
                </a:ln>
                <a:solidFill>
                  <a:srgbClr val="000000"/>
                </a:solidFill>
                <a:effectLst/>
                <a:latin typeface="+mn-lt"/>
                <a:cs typeface="Arial" panose="020B0604020202020204" pitchFamily="34" charset="0"/>
              </a:rPr>
              <a:t> kullanıyorsanız, </a:t>
            </a:r>
            <a:r>
              <a:rPr kumimoji="0" lang="tr-TR" altLang="tr-TR" sz="1600" b="0" i="0" u="none" strike="noStrike" cap="none" normalizeH="0" baseline="0" dirty="0" err="1" smtClean="0">
                <a:ln>
                  <a:noFill/>
                </a:ln>
                <a:solidFill>
                  <a:srgbClr val="000000"/>
                </a:solidFill>
                <a:effectLst/>
                <a:latin typeface="+mn-lt"/>
                <a:cs typeface="Arial" panose="020B0604020202020204" pitchFamily="34" charset="0"/>
              </a:rPr>
              <a:t>IDE'nin</a:t>
            </a:r>
            <a:r>
              <a:rPr kumimoji="0" lang="tr-TR" altLang="tr-TR" sz="1600" b="0" i="0" u="none" strike="noStrike" cap="none" normalizeH="0" baseline="0" dirty="0" smtClean="0">
                <a:ln>
                  <a:noFill/>
                </a:ln>
                <a:solidFill>
                  <a:srgbClr val="000000"/>
                </a:solidFill>
                <a:effectLst/>
                <a:latin typeface="+mn-lt"/>
                <a:cs typeface="Arial" panose="020B0604020202020204" pitchFamily="34" charset="0"/>
              </a:rPr>
              <a:t> Java'yı nereye yüklediğini bildiğini doğrulamak için basit bir program derleyin ve çalıştırın.</a:t>
            </a:r>
            <a:endParaRPr kumimoji="0" lang="tr-TR" altLang="tr-TR" sz="1600" b="0" i="0" u="none" strike="noStrike" cap="none" normalizeH="0" baseline="0" dirty="0" smtClean="0">
              <a:ln>
                <a:noFill/>
              </a:ln>
              <a:solidFill>
                <a:schemeClr val="tx1"/>
              </a:solidFill>
              <a:effectLst/>
              <a:latin typeface="+mn-lt"/>
            </a:endParaRPr>
          </a:p>
        </p:txBody>
      </p:sp>
      <p:sp>
        <p:nvSpPr>
          <p:cNvPr id="3" name="Slayt Numarası Yer Tutucusu 2"/>
          <p:cNvSpPr>
            <a:spLocks noGrp="1"/>
          </p:cNvSpPr>
          <p:nvPr>
            <p:ph type="sldNum" sz="quarter" idx="12"/>
          </p:nvPr>
        </p:nvSpPr>
        <p:spPr/>
        <p:txBody>
          <a:bodyPr/>
          <a:lstStyle/>
          <a:p>
            <a:fld id="{CDD15192-AFC3-42C9-A3F5-4AF9E3D87F81}" type="slidenum">
              <a:rPr lang="tr-TR" smtClean="0"/>
              <a:t>6</a:t>
            </a:fld>
            <a:endParaRPr lang="tr-TR"/>
          </a:p>
        </p:txBody>
      </p:sp>
    </p:spTree>
    <p:extLst>
      <p:ext uri="{BB962C8B-B14F-4D97-AF65-F5344CB8AC3E}">
        <p14:creationId xmlns:p14="http://schemas.microsoft.com/office/powerpoint/2010/main" val="3267312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838930"/>
          </a:xfrm>
        </p:spPr>
        <p:txBody>
          <a:bodyPr>
            <a:normAutofit fontScale="90000"/>
          </a:bodyPr>
          <a:lstStyle/>
          <a:p>
            <a:r>
              <a:rPr lang="tr-TR" dirty="0"/>
              <a:t>Web Sunucusunu Ayarlama: </a:t>
            </a:r>
            <a:r>
              <a:rPr lang="tr-TR" dirty="0" err="1"/>
              <a:t>Tomcat</a:t>
            </a:r>
            <a:r>
              <a:rPr lang="tr-TR" dirty="0"/>
              <a:t/>
            </a:r>
            <a:br>
              <a:rPr lang="tr-TR" dirty="0"/>
            </a:br>
            <a:endParaRPr lang="tr-TR" dirty="0"/>
          </a:p>
        </p:txBody>
      </p:sp>
      <p:sp>
        <p:nvSpPr>
          <p:cNvPr id="3" name="İçerik Yer Tutucusu 2"/>
          <p:cNvSpPr>
            <a:spLocks noGrp="1"/>
          </p:cNvSpPr>
          <p:nvPr>
            <p:ph idx="1"/>
          </p:nvPr>
        </p:nvSpPr>
        <p:spPr>
          <a:xfrm>
            <a:off x="2592925" y="1562459"/>
            <a:ext cx="8915400" cy="5073472"/>
          </a:xfrm>
        </p:spPr>
        <p:txBody>
          <a:bodyPr>
            <a:normAutofit/>
          </a:bodyPr>
          <a:lstStyle/>
          <a:p>
            <a:r>
              <a:rPr lang="tr-TR" sz="1600" dirty="0" err="1"/>
              <a:t>JavaServer</a:t>
            </a:r>
            <a:r>
              <a:rPr lang="tr-TR" sz="1600" dirty="0"/>
              <a:t> </a:t>
            </a:r>
            <a:r>
              <a:rPr lang="tr-TR" sz="1600" dirty="0" err="1"/>
              <a:t>Pages</a:t>
            </a:r>
            <a:r>
              <a:rPr lang="tr-TR" sz="1600" dirty="0"/>
              <a:t> ve </a:t>
            </a:r>
            <a:r>
              <a:rPr lang="tr-TR" sz="1600" dirty="0" err="1"/>
              <a:t>Servlets</a:t>
            </a:r>
            <a:r>
              <a:rPr lang="tr-TR" sz="1600" dirty="0"/>
              <a:t> gelişimini destekleyen bir dizi Web Sunucusu pazarda bulunmaktadır. Bazı web sunucuları ücretsiz olarak indirilebilir ve </a:t>
            </a:r>
            <a:r>
              <a:rPr lang="tr-TR" sz="1600" dirty="0" err="1"/>
              <a:t>Tomcat</a:t>
            </a:r>
            <a:r>
              <a:rPr lang="tr-TR" sz="1600" dirty="0"/>
              <a:t> bunlardan biridir.</a:t>
            </a:r>
          </a:p>
          <a:p>
            <a:r>
              <a:rPr lang="tr-TR" sz="1600" dirty="0" err="1"/>
              <a:t>Apache</a:t>
            </a:r>
            <a:r>
              <a:rPr lang="tr-TR" sz="1600" dirty="0"/>
              <a:t> </a:t>
            </a:r>
            <a:r>
              <a:rPr lang="tr-TR" sz="1600" dirty="0" err="1"/>
              <a:t>Tomcat</a:t>
            </a:r>
            <a:r>
              <a:rPr lang="tr-TR" sz="1600" dirty="0"/>
              <a:t>, </a:t>
            </a:r>
            <a:r>
              <a:rPr lang="tr-TR" sz="1600" dirty="0" err="1"/>
              <a:t>JavaServer</a:t>
            </a:r>
            <a:r>
              <a:rPr lang="tr-TR" sz="1600" dirty="0"/>
              <a:t> </a:t>
            </a:r>
            <a:r>
              <a:rPr lang="tr-TR" sz="1600" dirty="0" err="1"/>
              <a:t>Pages</a:t>
            </a:r>
            <a:r>
              <a:rPr lang="tr-TR" sz="1600" dirty="0"/>
              <a:t> ve </a:t>
            </a:r>
            <a:r>
              <a:rPr lang="tr-TR" sz="1600" dirty="0" err="1"/>
              <a:t>Servlet</a:t>
            </a:r>
            <a:r>
              <a:rPr lang="tr-TR" sz="1600" dirty="0"/>
              <a:t> teknolojilerinin açık kaynaklı bir yazılım uygulamasıdır ve JSP ve </a:t>
            </a:r>
            <a:r>
              <a:rPr lang="tr-TR" sz="1600" dirty="0" err="1"/>
              <a:t>Servlet'leri</a:t>
            </a:r>
            <a:r>
              <a:rPr lang="tr-TR" sz="1600" dirty="0"/>
              <a:t> test etmek için bağımsız bir sunucu görevi görebilir ve </a:t>
            </a:r>
            <a:r>
              <a:rPr lang="tr-TR" sz="1600" dirty="0" err="1"/>
              <a:t>Apache</a:t>
            </a:r>
            <a:r>
              <a:rPr lang="tr-TR" sz="1600" dirty="0"/>
              <a:t> Web Sunucusu ile entegre edilebilir. </a:t>
            </a:r>
            <a:r>
              <a:rPr lang="tr-TR" sz="1600" dirty="0" err="1"/>
              <a:t>Tomcat</a:t>
            </a:r>
            <a:r>
              <a:rPr lang="tr-TR" sz="1600" dirty="0"/>
              <a:t> uygulamasını makinenize kurma adımları -</a:t>
            </a:r>
          </a:p>
          <a:p>
            <a:r>
              <a:rPr lang="tr-TR" sz="1600" dirty="0" err="1"/>
              <a:t>Tomcat'ın</a:t>
            </a:r>
            <a:r>
              <a:rPr lang="tr-TR" sz="1600" dirty="0"/>
              <a:t> en son sürümünü </a:t>
            </a:r>
            <a:r>
              <a:rPr lang="tr-TR" sz="1600" dirty="0">
                <a:hlinkClick r:id="rId2"/>
              </a:rPr>
              <a:t>https://tomcat.apache.org/ adresinden indirin</a:t>
            </a:r>
            <a:r>
              <a:rPr lang="tr-TR" sz="1600" dirty="0"/>
              <a:t> .</a:t>
            </a:r>
          </a:p>
          <a:p>
            <a:r>
              <a:rPr lang="tr-TR" sz="1600" dirty="0"/>
              <a:t>Kurulumu indirdikten sonra ikili dağıtımı uygun bir yere yerleştirin. Örneğin, </a:t>
            </a:r>
            <a:r>
              <a:rPr lang="tr-TR" sz="1600" b="1" dirty="0"/>
              <a:t>Windows'ta C: \ apache-tomcat-5.5.29'da</a:t>
            </a:r>
            <a:r>
              <a:rPr lang="tr-TR" sz="1600" dirty="0"/>
              <a:t> , Linux / Unix'te </a:t>
            </a:r>
            <a:r>
              <a:rPr lang="tr-TR" sz="1600" b="1" dirty="0"/>
              <a:t>/</a:t>
            </a:r>
            <a:r>
              <a:rPr lang="tr-TR" sz="1600" b="1" dirty="0" err="1"/>
              <a:t>usr</a:t>
            </a:r>
            <a:r>
              <a:rPr lang="tr-TR" sz="1600" b="1" dirty="0"/>
              <a:t>/</a:t>
            </a:r>
            <a:r>
              <a:rPr lang="tr-TR" sz="1600" b="1" dirty="0" err="1"/>
              <a:t>local</a:t>
            </a:r>
            <a:r>
              <a:rPr lang="tr-TR" sz="1600" b="1" dirty="0"/>
              <a:t>/apache-tomcat-5.5.29'da</a:t>
            </a:r>
            <a:r>
              <a:rPr lang="tr-TR" sz="1600" dirty="0"/>
              <a:t> ve bu konumlara işaret eden </a:t>
            </a:r>
            <a:r>
              <a:rPr lang="tr-TR" sz="1600" b="1" dirty="0"/>
              <a:t>CATALINA_HOME</a:t>
            </a:r>
            <a:r>
              <a:rPr lang="tr-TR" sz="1600" dirty="0"/>
              <a:t> ortam değişkenini oluşturun .</a:t>
            </a:r>
          </a:p>
          <a:p>
            <a:r>
              <a:rPr lang="tr-TR" sz="1600" dirty="0" err="1"/>
              <a:t>Tomcat</a:t>
            </a:r>
            <a:r>
              <a:rPr lang="tr-TR" sz="1600" dirty="0"/>
              <a:t>, Windows makinesinde aşağıdaki komutları çalıştırarak başlatılabilir </a:t>
            </a:r>
            <a:r>
              <a:rPr lang="tr-TR" sz="1600" dirty="0" smtClean="0"/>
              <a:t>–</a:t>
            </a:r>
          </a:p>
          <a:p>
            <a:r>
              <a:rPr lang="tr-TR" altLang="tr-TR" sz="1600" dirty="0">
                <a:solidFill>
                  <a:srgbClr val="666600"/>
                </a:solidFill>
                <a:latin typeface="Courier New" panose="02070309020205020404" pitchFamily="49" charset="0"/>
                <a:cs typeface="Courier New" panose="02070309020205020404" pitchFamily="49" charset="0"/>
              </a:rPr>
              <a:t>%</a:t>
            </a:r>
            <a:r>
              <a:rPr lang="tr-TR" altLang="tr-TR" sz="1600" dirty="0">
                <a:solidFill>
                  <a:srgbClr val="000000"/>
                </a:solidFill>
                <a:latin typeface="Courier New" panose="02070309020205020404" pitchFamily="49" charset="0"/>
                <a:cs typeface="Courier New" panose="02070309020205020404" pitchFamily="49" charset="0"/>
              </a:rPr>
              <a:t>CATALINA_HOME</a:t>
            </a:r>
            <a:r>
              <a:rPr lang="tr-TR" altLang="tr-TR" sz="1600" dirty="0">
                <a:solidFill>
                  <a:srgbClr val="666600"/>
                </a:solidFill>
                <a:latin typeface="Courier New" panose="02070309020205020404" pitchFamily="49" charset="0"/>
                <a:cs typeface="Courier New" panose="02070309020205020404" pitchFamily="49" charset="0"/>
              </a:rPr>
              <a:t>%</a:t>
            </a:r>
            <a:r>
              <a:rPr lang="tr-TR" altLang="tr-TR" sz="1600" dirty="0">
                <a:solidFill>
                  <a:srgbClr val="000000"/>
                </a:solidFill>
                <a:latin typeface="Courier New" panose="02070309020205020404" pitchFamily="49" charset="0"/>
                <a:cs typeface="Courier New" panose="02070309020205020404" pitchFamily="49" charset="0"/>
              </a:rPr>
              <a:t>\b</a:t>
            </a:r>
            <a:r>
              <a:rPr lang="tr-TR" altLang="tr-TR" sz="1600" dirty="0">
                <a:solidFill>
                  <a:srgbClr val="000088"/>
                </a:solidFill>
                <a:latin typeface="Courier New" panose="02070309020205020404" pitchFamily="49" charset="0"/>
                <a:cs typeface="Courier New" panose="02070309020205020404" pitchFamily="49" charset="0"/>
              </a:rPr>
              <a:t>in</a:t>
            </a:r>
            <a:r>
              <a:rPr lang="tr-TR" altLang="tr-TR" sz="1600" dirty="0">
                <a:solidFill>
                  <a:srgbClr val="000000"/>
                </a:solidFill>
                <a:latin typeface="Courier New" panose="02070309020205020404" pitchFamily="49" charset="0"/>
                <a:cs typeface="Courier New" panose="02070309020205020404" pitchFamily="49" charset="0"/>
              </a:rPr>
              <a:t>\startup</a:t>
            </a:r>
            <a:r>
              <a:rPr lang="tr-TR" altLang="tr-TR" sz="1600" dirty="0">
                <a:solidFill>
                  <a:srgbClr val="666600"/>
                </a:solidFill>
                <a:latin typeface="Courier New" panose="02070309020205020404" pitchFamily="49" charset="0"/>
                <a:cs typeface="Courier New" panose="02070309020205020404" pitchFamily="49" charset="0"/>
              </a:rPr>
              <a:t>.</a:t>
            </a:r>
            <a:r>
              <a:rPr lang="tr-TR" altLang="tr-TR" sz="1600" dirty="0">
                <a:solidFill>
                  <a:srgbClr val="000000"/>
                </a:solidFill>
                <a:latin typeface="Courier New" panose="02070309020205020404" pitchFamily="49" charset="0"/>
                <a:cs typeface="Courier New" panose="02070309020205020404" pitchFamily="49" charset="0"/>
              </a:rPr>
              <a:t>bat </a:t>
            </a:r>
            <a:r>
              <a:rPr lang="tr-TR" altLang="tr-TR" sz="1600" dirty="0" err="1">
                <a:solidFill>
                  <a:srgbClr val="000088"/>
                </a:solidFill>
                <a:latin typeface="Courier New" panose="02070309020205020404" pitchFamily="49" charset="0"/>
                <a:cs typeface="Courier New" panose="02070309020205020404" pitchFamily="49" charset="0"/>
              </a:rPr>
              <a:t>or</a:t>
            </a:r>
            <a:r>
              <a:rPr lang="tr-TR" altLang="tr-TR" sz="1600" dirty="0">
                <a:solidFill>
                  <a:srgbClr val="000000"/>
                </a:solidFill>
                <a:latin typeface="Courier New" panose="02070309020205020404" pitchFamily="49" charset="0"/>
                <a:cs typeface="Courier New" panose="02070309020205020404" pitchFamily="49" charset="0"/>
              </a:rPr>
              <a:t> C</a:t>
            </a:r>
            <a:r>
              <a:rPr lang="tr-TR" altLang="tr-TR" sz="1600" dirty="0">
                <a:solidFill>
                  <a:srgbClr val="666600"/>
                </a:solidFill>
                <a:latin typeface="Courier New" panose="02070309020205020404" pitchFamily="49" charset="0"/>
                <a:cs typeface="Courier New" panose="02070309020205020404" pitchFamily="49" charset="0"/>
              </a:rPr>
              <a:t>:</a:t>
            </a:r>
            <a:r>
              <a:rPr lang="tr-TR" altLang="tr-TR" sz="1600" dirty="0">
                <a:solidFill>
                  <a:srgbClr val="000000"/>
                </a:solidFill>
                <a:latin typeface="Courier New" panose="02070309020205020404" pitchFamily="49" charset="0"/>
                <a:cs typeface="Courier New" panose="02070309020205020404" pitchFamily="49" charset="0"/>
              </a:rPr>
              <a:t>\apache</a:t>
            </a:r>
            <a:r>
              <a:rPr lang="tr-TR" altLang="tr-TR" sz="1600" dirty="0">
                <a:solidFill>
                  <a:srgbClr val="666600"/>
                </a:solidFill>
                <a:latin typeface="Courier New" panose="02070309020205020404" pitchFamily="49" charset="0"/>
                <a:cs typeface="Courier New" panose="02070309020205020404" pitchFamily="49" charset="0"/>
              </a:rPr>
              <a:t>-</a:t>
            </a:r>
            <a:r>
              <a:rPr lang="tr-TR" altLang="tr-TR" sz="1600" dirty="0">
                <a:solidFill>
                  <a:srgbClr val="000000"/>
                </a:solidFill>
                <a:latin typeface="Courier New" panose="02070309020205020404" pitchFamily="49" charset="0"/>
                <a:cs typeface="Courier New" panose="02070309020205020404" pitchFamily="49" charset="0"/>
              </a:rPr>
              <a:t>tomcat</a:t>
            </a:r>
            <a:r>
              <a:rPr lang="tr-TR" altLang="tr-TR" sz="1600" dirty="0">
                <a:solidFill>
                  <a:srgbClr val="666600"/>
                </a:solidFill>
                <a:latin typeface="Courier New" panose="02070309020205020404" pitchFamily="49" charset="0"/>
                <a:cs typeface="Courier New" panose="02070309020205020404" pitchFamily="49" charset="0"/>
              </a:rPr>
              <a:t>-</a:t>
            </a:r>
            <a:r>
              <a:rPr lang="tr-TR" altLang="tr-TR" sz="1600" dirty="0">
                <a:solidFill>
                  <a:srgbClr val="006666"/>
                </a:solidFill>
                <a:latin typeface="Courier New" panose="02070309020205020404" pitchFamily="49" charset="0"/>
                <a:cs typeface="Courier New" panose="02070309020205020404" pitchFamily="49" charset="0"/>
              </a:rPr>
              <a:t>5.5</a:t>
            </a:r>
            <a:r>
              <a:rPr lang="tr-TR" altLang="tr-TR" sz="1600" dirty="0">
                <a:solidFill>
                  <a:srgbClr val="666600"/>
                </a:solidFill>
                <a:latin typeface="Courier New" panose="02070309020205020404" pitchFamily="49" charset="0"/>
                <a:cs typeface="Courier New" panose="02070309020205020404" pitchFamily="49" charset="0"/>
              </a:rPr>
              <a:t>.</a:t>
            </a:r>
            <a:r>
              <a:rPr lang="tr-TR" altLang="tr-TR" sz="1600" dirty="0">
                <a:solidFill>
                  <a:srgbClr val="006666"/>
                </a:solidFill>
                <a:latin typeface="Courier New" panose="02070309020205020404" pitchFamily="49" charset="0"/>
                <a:cs typeface="Courier New" panose="02070309020205020404" pitchFamily="49" charset="0"/>
              </a:rPr>
              <a:t>29</a:t>
            </a:r>
            <a:r>
              <a:rPr lang="tr-TR" altLang="tr-TR" sz="1600" dirty="0">
                <a:solidFill>
                  <a:srgbClr val="000000"/>
                </a:solidFill>
                <a:latin typeface="Courier New" panose="02070309020205020404" pitchFamily="49" charset="0"/>
                <a:cs typeface="Courier New" panose="02070309020205020404" pitchFamily="49" charset="0"/>
              </a:rPr>
              <a:t>\b</a:t>
            </a:r>
            <a:r>
              <a:rPr lang="tr-TR" altLang="tr-TR" sz="1600" dirty="0">
                <a:solidFill>
                  <a:srgbClr val="000088"/>
                </a:solidFill>
                <a:latin typeface="Courier New" panose="02070309020205020404" pitchFamily="49" charset="0"/>
                <a:cs typeface="Courier New" panose="02070309020205020404" pitchFamily="49" charset="0"/>
              </a:rPr>
              <a:t>in</a:t>
            </a:r>
            <a:r>
              <a:rPr lang="tr-TR" altLang="tr-TR" sz="1600" dirty="0">
                <a:solidFill>
                  <a:srgbClr val="000000"/>
                </a:solidFill>
                <a:latin typeface="Courier New" panose="02070309020205020404" pitchFamily="49" charset="0"/>
                <a:cs typeface="Courier New" panose="02070309020205020404" pitchFamily="49" charset="0"/>
              </a:rPr>
              <a:t>\startup</a:t>
            </a:r>
            <a:r>
              <a:rPr lang="tr-TR" altLang="tr-TR" sz="1600" dirty="0">
                <a:solidFill>
                  <a:srgbClr val="666600"/>
                </a:solidFill>
                <a:latin typeface="Courier New" panose="02070309020205020404" pitchFamily="49" charset="0"/>
                <a:cs typeface="Courier New" panose="02070309020205020404" pitchFamily="49" charset="0"/>
              </a:rPr>
              <a:t>.</a:t>
            </a:r>
            <a:r>
              <a:rPr lang="tr-TR" altLang="tr-TR" sz="1600" dirty="0">
                <a:solidFill>
                  <a:srgbClr val="000000"/>
                </a:solidFill>
                <a:latin typeface="Courier New" panose="02070309020205020404" pitchFamily="49" charset="0"/>
                <a:cs typeface="Courier New" panose="02070309020205020404" pitchFamily="49" charset="0"/>
              </a:rPr>
              <a:t>bat</a:t>
            </a:r>
            <a:r>
              <a:rPr lang="tr-TR" altLang="tr-TR" sz="1600" dirty="0">
                <a:solidFill>
                  <a:schemeClr val="tx1"/>
                </a:solidFill>
              </a:rPr>
              <a:t> </a:t>
            </a:r>
            <a:endParaRPr lang="tr-TR" altLang="tr-TR" sz="1600" dirty="0">
              <a:solidFill>
                <a:schemeClr val="tx1"/>
              </a:solidFill>
              <a:latin typeface="Arial" panose="020B0604020202020204" pitchFamily="34" charset="0"/>
            </a:endParaRPr>
          </a:p>
          <a:p>
            <a:endParaRPr lang="tr-TR" sz="1600" dirty="0" smtClean="0"/>
          </a:p>
          <a:p>
            <a:endParaRPr lang="tr-TR" sz="1600" dirty="0"/>
          </a:p>
          <a:p>
            <a:endParaRPr lang="tr-TR" sz="1600" dirty="0"/>
          </a:p>
        </p:txBody>
      </p:sp>
      <p:sp>
        <p:nvSpPr>
          <p:cNvPr id="5" name="Rectangle 2"/>
          <p:cNvSpPr>
            <a:spLocks noChangeArrowheads="1"/>
          </p:cNvSpPr>
          <p:nvPr/>
        </p:nvSpPr>
        <p:spPr bwMode="auto">
          <a:xfrm>
            <a:off x="0" y="499550"/>
            <a:ext cx="184731" cy="2491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600" b="0" i="0" u="none" strike="noStrike" cap="none" normalizeH="0" baseline="0" dirty="0" smtClean="0">
              <a:ln>
                <a:noFill/>
              </a:ln>
              <a:solidFill>
                <a:schemeClr val="tx1"/>
              </a:solidFill>
              <a:effectLst/>
              <a:latin typeface="Arial" panose="020B0604020202020204" pitchFamily="34" charset="0"/>
            </a:endParaRPr>
          </a:p>
        </p:txBody>
      </p:sp>
      <p:sp>
        <p:nvSpPr>
          <p:cNvPr id="4" name="Slayt Numarası Yer Tutucusu 3"/>
          <p:cNvSpPr>
            <a:spLocks noGrp="1"/>
          </p:cNvSpPr>
          <p:nvPr>
            <p:ph type="sldNum" sz="quarter" idx="12"/>
          </p:nvPr>
        </p:nvSpPr>
        <p:spPr/>
        <p:txBody>
          <a:bodyPr/>
          <a:lstStyle/>
          <a:p>
            <a:fld id="{CDD15192-AFC3-42C9-A3F5-4AF9E3D87F81}" type="slidenum">
              <a:rPr lang="tr-TR" smtClean="0"/>
              <a:t>7</a:t>
            </a:fld>
            <a:endParaRPr lang="tr-TR"/>
          </a:p>
        </p:txBody>
      </p:sp>
    </p:spTree>
    <p:extLst>
      <p:ext uri="{BB962C8B-B14F-4D97-AF65-F5344CB8AC3E}">
        <p14:creationId xmlns:p14="http://schemas.microsoft.com/office/powerpoint/2010/main" val="3901432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838930"/>
          </a:xfrm>
        </p:spPr>
        <p:txBody>
          <a:bodyPr>
            <a:normAutofit fontScale="90000"/>
          </a:bodyPr>
          <a:lstStyle/>
          <a:p>
            <a:r>
              <a:rPr lang="tr-TR" dirty="0"/>
              <a:t>Web Sunucusunu Ayarlama: </a:t>
            </a:r>
            <a:r>
              <a:rPr lang="tr-TR" dirty="0" err="1"/>
              <a:t>Tomcat</a:t>
            </a:r>
            <a:r>
              <a:rPr lang="tr-TR" dirty="0"/>
              <a:t/>
            </a:r>
            <a:br>
              <a:rPr lang="tr-TR" dirty="0"/>
            </a:br>
            <a:endParaRPr lang="tr-TR" dirty="0"/>
          </a:p>
        </p:txBody>
      </p:sp>
      <p:sp>
        <p:nvSpPr>
          <p:cNvPr id="3" name="İçerik Yer Tutucusu 2"/>
          <p:cNvSpPr>
            <a:spLocks noGrp="1"/>
          </p:cNvSpPr>
          <p:nvPr>
            <p:ph idx="1"/>
          </p:nvPr>
        </p:nvSpPr>
        <p:spPr>
          <a:xfrm>
            <a:off x="2592925" y="1562459"/>
            <a:ext cx="8915400" cy="5073472"/>
          </a:xfrm>
        </p:spPr>
        <p:txBody>
          <a:bodyPr>
            <a:normAutofit/>
          </a:bodyPr>
          <a:lstStyle/>
          <a:p>
            <a:r>
              <a:rPr lang="tr-TR" dirty="0"/>
              <a:t>Başarılı bir başlangıçtan sonra, </a:t>
            </a:r>
            <a:r>
              <a:rPr lang="tr-TR" dirty="0" err="1"/>
              <a:t>Tomcat</a:t>
            </a:r>
            <a:r>
              <a:rPr lang="tr-TR" dirty="0"/>
              <a:t> ile birlikte verilen varsayılan web uygulamaları </a:t>
            </a:r>
            <a:r>
              <a:rPr lang="tr-TR" b="1" dirty="0"/>
              <a:t>http: // </a:t>
            </a:r>
            <a:r>
              <a:rPr lang="tr-TR" b="1" dirty="0" err="1"/>
              <a:t>localhost</a:t>
            </a:r>
            <a:r>
              <a:rPr lang="tr-TR" b="1" dirty="0"/>
              <a:t>: 8080 /</a:t>
            </a:r>
            <a:r>
              <a:rPr lang="tr-TR" dirty="0"/>
              <a:t> .</a:t>
            </a:r>
          </a:p>
          <a:p>
            <a:r>
              <a:rPr lang="tr-TR" dirty="0"/>
              <a:t>Yürütüldüğünde, aşağıdaki çıktıyı alacaksınız -</a:t>
            </a:r>
          </a:p>
          <a:p>
            <a:endParaRPr lang="tr-TR" sz="1600" dirty="0" smtClean="0"/>
          </a:p>
          <a:p>
            <a:endParaRPr lang="tr-TR" sz="1600" dirty="0"/>
          </a:p>
          <a:p>
            <a:endParaRPr lang="tr-TR" sz="1600" dirty="0"/>
          </a:p>
        </p:txBody>
      </p:sp>
      <p:sp>
        <p:nvSpPr>
          <p:cNvPr id="5" name="Rectangle 2"/>
          <p:cNvSpPr>
            <a:spLocks noChangeArrowheads="1"/>
          </p:cNvSpPr>
          <p:nvPr/>
        </p:nvSpPr>
        <p:spPr bwMode="auto">
          <a:xfrm>
            <a:off x="0" y="499550"/>
            <a:ext cx="184731" cy="2491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2849"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600" b="0" i="0" u="none" strike="noStrike" cap="none" normalizeH="0" baseline="0" dirty="0" smtClean="0">
              <a:ln>
                <a:noFill/>
              </a:ln>
              <a:solidFill>
                <a:schemeClr val="tx1"/>
              </a:solidFill>
              <a:effectLst/>
              <a:latin typeface="Arial" panose="020B0604020202020204" pitchFamily="34" charset="0"/>
            </a:endParaRPr>
          </a:p>
        </p:txBody>
      </p:sp>
      <p:pic>
        <p:nvPicPr>
          <p:cNvPr id="7170" name="Picture 2" descr="Tomcat Ana sayf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5530" y="2704647"/>
            <a:ext cx="5905590" cy="4017910"/>
          </a:xfrm>
          <a:prstGeom prst="rect">
            <a:avLst/>
          </a:prstGeom>
          <a:noFill/>
          <a:extLst>
            <a:ext uri="{909E8E84-426E-40DD-AFC4-6F175D3DCCD1}">
              <a14:hiddenFill xmlns:a14="http://schemas.microsoft.com/office/drawing/2010/main">
                <a:solidFill>
                  <a:srgbClr val="FFFFFF"/>
                </a:solidFill>
              </a14:hiddenFill>
            </a:ext>
          </a:extLst>
        </p:spPr>
      </p:pic>
      <p:sp>
        <p:nvSpPr>
          <p:cNvPr id="4" name="Slayt Numarası Yer Tutucusu 3"/>
          <p:cNvSpPr>
            <a:spLocks noGrp="1"/>
          </p:cNvSpPr>
          <p:nvPr>
            <p:ph type="sldNum" sz="quarter" idx="12"/>
          </p:nvPr>
        </p:nvSpPr>
        <p:spPr/>
        <p:txBody>
          <a:bodyPr/>
          <a:lstStyle/>
          <a:p>
            <a:fld id="{CDD15192-AFC3-42C9-A3F5-4AF9E3D87F81}" type="slidenum">
              <a:rPr lang="tr-TR" smtClean="0"/>
              <a:t>8</a:t>
            </a:fld>
            <a:endParaRPr lang="tr-TR"/>
          </a:p>
        </p:txBody>
      </p:sp>
    </p:spTree>
    <p:extLst>
      <p:ext uri="{BB962C8B-B14F-4D97-AF65-F5344CB8AC3E}">
        <p14:creationId xmlns:p14="http://schemas.microsoft.com/office/powerpoint/2010/main" val="644185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08069" y="624110"/>
            <a:ext cx="8996544" cy="564610"/>
          </a:xfrm>
        </p:spPr>
        <p:txBody>
          <a:bodyPr>
            <a:normAutofit fontScale="90000"/>
          </a:bodyPr>
          <a:lstStyle/>
          <a:p>
            <a:r>
              <a:rPr lang="tr-TR" dirty="0" smtClean="0"/>
              <a:t>JSP Mimarisi</a:t>
            </a:r>
            <a:endParaRPr lang="tr-TR" dirty="0"/>
          </a:p>
        </p:txBody>
      </p:sp>
      <p:sp>
        <p:nvSpPr>
          <p:cNvPr id="4" name="İçerik Yer Tutucusu 2"/>
          <p:cNvSpPr>
            <a:spLocks noGrp="1"/>
          </p:cNvSpPr>
          <p:nvPr>
            <p:ph idx="1"/>
          </p:nvPr>
        </p:nvSpPr>
        <p:spPr>
          <a:xfrm>
            <a:off x="2259623" y="1189038"/>
            <a:ext cx="9244990" cy="3330711"/>
          </a:xfrm>
        </p:spPr>
        <p:txBody>
          <a:bodyPr>
            <a:normAutofit fontScale="85000" lnSpcReduction="10000"/>
          </a:bodyPr>
          <a:lstStyle/>
          <a:p>
            <a:pPr marL="285750" indent="-285750" algn="just">
              <a:lnSpc>
                <a:spcPct val="150000"/>
              </a:lnSpc>
              <a:buFont typeface="Arial" panose="020B0604020202020204" pitchFamily="34" charset="0"/>
              <a:buChar char="•"/>
            </a:pPr>
            <a:r>
              <a:rPr lang="tr-TR" dirty="0">
                <a:solidFill>
                  <a:srgbClr val="000000"/>
                </a:solidFill>
              </a:rPr>
              <a:t>Web sunucusu bir JSP motoruna, yani JSP sayfalarını işlemek için bir </a:t>
            </a:r>
            <a:r>
              <a:rPr lang="tr-TR" dirty="0" smtClean="0">
                <a:solidFill>
                  <a:srgbClr val="000000"/>
                </a:solidFill>
              </a:rPr>
              <a:t>yapıya </a:t>
            </a:r>
            <a:r>
              <a:rPr lang="tr-TR" dirty="0">
                <a:solidFill>
                  <a:srgbClr val="000000"/>
                </a:solidFill>
              </a:rPr>
              <a:t>ihtiyaç duyar. JSP </a:t>
            </a:r>
            <a:r>
              <a:rPr lang="tr-TR" dirty="0" smtClean="0">
                <a:solidFill>
                  <a:srgbClr val="000000"/>
                </a:solidFill>
              </a:rPr>
              <a:t>dosyası, </a:t>
            </a:r>
            <a:r>
              <a:rPr lang="tr-TR" dirty="0">
                <a:solidFill>
                  <a:srgbClr val="000000"/>
                </a:solidFill>
              </a:rPr>
              <a:t>JSP sayfalarına yönelik taleplerin yakalanmasından sorumludur. Bu eğitim, JSP sayfalarının geliştirilmesini desteklemek için yerleşik JSP </a:t>
            </a:r>
            <a:r>
              <a:rPr lang="tr-TR" dirty="0" smtClean="0">
                <a:solidFill>
                  <a:srgbClr val="000000"/>
                </a:solidFill>
              </a:rPr>
              <a:t>dosyasına </a:t>
            </a:r>
            <a:r>
              <a:rPr lang="tr-TR" dirty="0">
                <a:solidFill>
                  <a:srgbClr val="000000"/>
                </a:solidFill>
              </a:rPr>
              <a:t>sahip olan </a:t>
            </a:r>
            <a:r>
              <a:rPr lang="tr-TR" dirty="0" err="1">
                <a:solidFill>
                  <a:srgbClr val="000000"/>
                </a:solidFill>
              </a:rPr>
              <a:t>Apache'yi</a:t>
            </a:r>
            <a:r>
              <a:rPr lang="tr-TR" dirty="0">
                <a:solidFill>
                  <a:srgbClr val="000000"/>
                </a:solidFill>
              </a:rPr>
              <a:t> kullanır.</a:t>
            </a:r>
          </a:p>
          <a:p>
            <a:pPr marL="285750" indent="-285750" algn="just">
              <a:lnSpc>
                <a:spcPct val="150000"/>
              </a:lnSpc>
              <a:buFont typeface="Arial" panose="020B0604020202020204" pitchFamily="34" charset="0"/>
              <a:buChar char="•"/>
            </a:pPr>
            <a:r>
              <a:rPr lang="tr-TR" dirty="0">
                <a:solidFill>
                  <a:srgbClr val="000000"/>
                </a:solidFill>
              </a:rPr>
              <a:t>Bir JSP </a:t>
            </a:r>
            <a:r>
              <a:rPr lang="tr-TR" dirty="0">
                <a:solidFill>
                  <a:srgbClr val="000000"/>
                </a:solidFill>
              </a:rPr>
              <a:t>dosyası, </a:t>
            </a:r>
            <a:r>
              <a:rPr lang="tr-TR" dirty="0">
                <a:solidFill>
                  <a:srgbClr val="000000"/>
                </a:solidFill>
              </a:rPr>
              <a:t>çalışma ortamı ve bir </a:t>
            </a:r>
            <a:r>
              <a:rPr lang="tr-TR" dirty="0" err="1">
                <a:solidFill>
                  <a:srgbClr val="000000"/>
                </a:solidFill>
              </a:rPr>
              <a:t>JSP'nin</a:t>
            </a:r>
            <a:r>
              <a:rPr lang="tr-TR" dirty="0">
                <a:solidFill>
                  <a:srgbClr val="000000"/>
                </a:solidFill>
              </a:rPr>
              <a:t> ihtiyaç duyduğu diğer hizmetleri sağlamak için Web sunucusuyla birlikte çalışır. </a:t>
            </a:r>
            <a:r>
              <a:rPr lang="tr-TR" dirty="0" err="1">
                <a:solidFill>
                  <a:srgbClr val="000000"/>
                </a:solidFill>
              </a:rPr>
              <a:t>JSP'lerin</a:t>
            </a:r>
            <a:r>
              <a:rPr lang="tr-TR" dirty="0">
                <a:solidFill>
                  <a:srgbClr val="000000"/>
                </a:solidFill>
              </a:rPr>
              <a:t> bir parçası olan özel unsurların nasıl anlaşılacağını bilir.</a:t>
            </a:r>
          </a:p>
          <a:p>
            <a:pPr marL="285750" indent="-285750" algn="just">
              <a:lnSpc>
                <a:spcPct val="150000"/>
              </a:lnSpc>
              <a:buFont typeface="Arial" panose="020B0604020202020204" pitchFamily="34" charset="0"/>
              <a:buChar char="•"/>
            </a:pPr>
            <a:r>
              <a:rPr lang="tr-TR" dirty="0">
                <a:solidFill>
                  <a:srgbClr val="000000"/>
                </a:solidFill>
              </a:rPr>
              <a:t>Aşağıdaki diyagram JSP kabının ve JSP dosyalarının bir Web uygulamasındaki konumunu göstermektedir.</a:t>
            </a:r>
          </a:p>
          <a:p>
            <a:endParaRPr lang="tr-TR" dirty="0"/>
          </a:p>
        </p:txBody>
      </p:sp>
      <p:pic>
        <p:nvPicPr>
          <p:cNvPr id="5" name="Picture 6" descr="JSP Mimari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766" y="3660027"/>
            <a:ext cx="5865766" cy="2907380"/>
          </a:xfrm>
          <a:prstGeom prst="rect">
            <a:avLst/>
          </a:prstGeom>
          <a:noFill/>
          <a:extLst>
            <a:ext uri="{909E8E84-426E-40DD-AFC4-6F175D3DCCD1}">
              <a14:hiddenFill xmlns:a14="http://schemas.microsoft.com/office/drawing/2010/main">
                <a:solidFill>
                  <a:srgbClr val="FFFFFF"/>
                </a:solidFill>
              </a14:hiddenFill>
            </a:ext>
          </a:extLst>
        </p:spPr>
      </p:pic>
      <p:sp>
        <p:nvSpPr>
          <p:cNvPr id="3" name="Slayt Numarası Yer Tutucusu 2"/>
          <p:cNvSpPr>
            <a:spLocks noGrp="1"/>
          </p:cNvSpPr>
          <p:nvPr>
            <p:ph type="sldNum" sz="quarter" idx="12"/>
          </p:nvPr>
        </p:nvSpPr>
        <p:spPr/>
        <p:txBody>
          <a:bodyPr/>
          <a:lstStyle/>
          <a:p>
            <a:fld id="{CDD15192-AFC3-42C9-A3F5-4AF9E3D87F81}" type="slidenum">
              <a:rPr lang="tr-TR" smtClean="0"/>
              <a:t>9</a:t>
            </a:fld>
            <a:endParaRPr lang="tr-TR"/>
          </a:p>
        </p:txBody>
      </p:sp>
    </p:spTree>
    <p:extLst>
      <p:ext uri="{BB962C8B-B14F-4D97-AF65-F5344CB8AC3E}">
        <p14:creationId xmlns:p14="http://schemas.microsoft.com/office/powerpoint/2010/main" val="1562958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228</TotalTime>
  <Words>1013</Words>
  <Application>Microsoft Office PowerPoint</Application>
  <PresentationFormat>Geniş ekran</PresentationFormat>
  <Paragraphs>366</Paragraphs>
  <Slides>30</Slides>
  <Notes>3</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30</vt:i4>
      </vt:variant>
    </vt:vector>
  </HeadingPairs>
  <TitlesOfParts>
    <vt:vector size="36" baseType="lpstr">
      <vt:lpstr>Arial</vt:lpstr>
      <vt:lpstr>Calibri</vt:lpstr>
      <vt:lpstr>Century Gothic</vt:lpstr>
      <vt:lpstr>Courier New</vt:lpstr>
      <vt:lpstr>Wingdings 3</vt:lpstr>
      <vt:lpstr>Duman</vt:lpstr>
      <vt:lpstr>JSP (Java Server Pages)</vt:lpstr>
      <vt:lpstr>JSP (JAVA SERVER PAGES)</vt:lpstr>
      <vt:lpstr>Neden JSP</vt:lpstr>
      <vt:lpstr>JSP'nin Avantajları</vt:lpstr>
      <vt:lpstr>JDK Ayarlama</vt:lpstr>
      <vt:lpstr>JDK Ayarlama</vt:lpstr>
      <vt:lpstr>Web Sunucusunu Ayarlama: Tomcat </vt:lpstr>
      <vt:lpstr>Web Sunucusunu Ayarlama: Tomcat </vt:lpstr>
      <vt:lpstr>JSP Mimarisi</vt:lpstr>
      <vt:lpstr>JSP İşleme </vt:lpstr>
      <vt:lpstr>JSP İşleme </vt:lpstr>
      <vt:lpstr>JSP İşleme </vt:lpstr>
      <vt:lpstr>JSP - Yaşam Döngüsü </vt:lpstr>
      <vt:lpstr>JSP - Yaşam Döngüsü  </vt:lpstr>
      <vt:lpstr>JSP - Yaşam Döngüsü </vt:lpstr>
      <vt:lpstr>JSP - Yaşam Döngüsü </vt:lpstr>
      <vt:lpstr>JSP - Yaşam Döngüsü </vt:lpstr>
      <vt:lpstr>JSP - Sözdizimi </vt:lpstr>
      <vt:lpstr>JSP - Sözdizimi </vt:lpstr>
      <vt:lpstr>JSP - Sözdizimi </vt:lpstr>
      <vt:lpstr>JSP - Sözdizimi </vt:lpstr>
      <vt:lpstr>JSP - Sözdizimi </vt:lpstr>
      <vt:lpstr>JSP - Sözdizimi </vt:lpstr>
      <vt:lpstr>JSP - Sözdizimi </vt:lpstr>
      <vt:lpstr>JSP - Sözdizimi </vt:lpstr>
      <vt:lpstr>JSP - Sözdizimi </vt:lpstr>
      <vt:lpstr>JSP - Sözdizimi </vt:lpstr>
      <vt:lpstr>JSP - Sözdizimi </vt:lpstr>
      <vt:lpstr>JSP - Sözdizimi </vt:lpstr>
      <vt:lpstr>JSP - Direktifler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JSP (Java Server Pages)</dc:title>
  <dc:creator>ttmzzn</dc:creator>
  <cp:lastModifiedBy>Taha MUEZZINOGLU</cp:lastModifiedBy>
  <cp:revision>23</cp:revision>
  <dcterms:created xsi:type="dcterms:W3CDTF">2019-12-03T18:43:35Z</dcterms:created>
  <dcterms:modified xsi:type="dcterms:W3CDTF">2019-12-04T08:59:34Z</dcterms:modified>
</cp:coreProperties>
</file>