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18A8-358C-B45B-38FF-903224797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Desıgn</a:t>
            </a:r>
            <a:r>
              <a:rPr lang="tr-TR" dirty="0"/>
              <a:t> </a:t>
            </a:r>
            <a:r>
              <a:rPr lang="tr-TR" dirty="0" err="1"/>
              <a:t>Pattern</a:t>
            </a:r>
            <a:r>
              <a:rPr lang="tr-TR" dirty="0"/>
              <a:t>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9D45D-9675-BB35-62BF-C8C7143B5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512762"/>
          </a:xfrm>
        </p:spPr>
        <p:txBody>
          <a:bodyPr/>
          <a:lstStyle/>
          <a:p>
            <a:r>
              <a:rPr lang="tr-TR" dirty="0" err="1"/>
              <a:t>Observer</a:t>
            </a:r>
            <a:r>
              <a:rPr lang="tr-TR" dirty="0"/>
              <a:t> </a:t>
            </a:r>
            <a:r>
              <a:rPr lang="tr-TR" dirty="0" err="1"/>
              <a:t>desıgn</a:t>
            </a:r>
            <a:r>
              <a:rPr lang="tr-TR" dirty="0"/>
              <a:t> </a:t>
            </a:r>
            <a:r>
              <a:rPr lang="tr-TR" dirty="0" err="1"/>
              <a:t>pattern</a:t>
            </a:r>
            <a:r>
              <a:rPr lang="tr-TR" dirty="0"/>
              <a:t>…a test </a:t>
            </a:r>
            <a:r>
              <a:rPr lang="tr-TR" dirty="0" err="1"/>
              <a:t>engınnerıng</a:t>
            </a:r>
            <a:r>
              <a:rPr lang="tr-TR" dirty="0"/>
              <a:t> </a:t>
            </a:r>
            <a:r>
              <a:rPr lang="tr-TR" dirty="0" err="1"/>
              <a:t>approach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608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5DD8311-0A69-6DF6-F3B2-1781E82E5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1314450"/>
            <a:ext cx="74676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98D640-4ECA-17D7-A98A-862B01411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" y="2111692"/>
            <a:ext cx="3313430" cy="2634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8440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5E7CE35-3038-6A4D-46D6-240C25F5908B}"/>
              </a:ext>
            </a:extLst>
          </p:cNvPr>
          <p:cNvSpPr txBox="1">
            <a:spLocks/>
          </p:cNvSpPr>
          <p:nvPr/>
        </p:nvSpPr>
        <p:spPr>
          <a:xfrm>
            <a:off x="1008060" y="542925"/>
            <a:ext cx="10726740" cy="553402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tr-TR" b="1" i="1" dirty="0" err="1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Takip edilecek nesneyi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terimiyle ifade etmekteyiz. Yukarıdaki örnek olayda TCP/UDP/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SerialPort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nesnesi bizim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Subject’timiz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olmaktadır.</a:t>
            </a:r>
          </a:p>
          <a:p>
            <a:pPr marL="0" indent="0" algn="just">
              <a:buNone/>
            </a:pPr>
            <a:r>
              <a:rPr lang="tr-TR" b="1" i="1" dirty="0" err="1"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r>
              <a:rPr lang="tr-TR" b="1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Subject’i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takip edecek olan aboneler tek tip olmayabilirler. Yukarıdaki örnek olayımızda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Subject’i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b="1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RFTestlerKontrol</a:t>
            </a:r>
            <a:r>
              <a:rPr lang="tr-TR" b="1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b="1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SayisalArayuzKontrol</a:t>
            </a:r>
            <a:r>
              <a:rPr lang="tr-TR" b="1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b="1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DosyayaYazKontrol</a:t>
            </a:r>
            <a:r>
              <a:rPr lang="tr-TR" b="1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b="1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AnaFormKontrol</a:t>
            </a:r>
            <a:r>
              <a:rPr lang="tr-TR" b="1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b="1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ManuelArayuzKontrol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nesneleri takip etmektedirler. İşte böyle bir durumda birden fazla tipe arayüz görevi görecek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yahut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yapımıza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denmektedir. Anlayacağınız örnek olayımızda </a:t>
            </a:r>
            <a:r>
              <a:rPr lang="tr-TR" b="1" i="1" dirty="0">
                <a:latin typeface="Arial" panose="020B0604020202020204" pitchFamily="34" charset="0"/>
                <a:cs typeface="Arial" panose="020B0604020202020204" pitchFamily="34" charset="0"/>
              </a:rPr>
              <a:t>haberleşme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nesnemizi takip edenlerin birden fazla tip olmasını sağlayan o sistem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arayüzüdür.</a:t>
            </a:r>
          </a:p>
          <a:p>
            <a:pPr marL="0" indent="0" algn="just">
              <a:buNone/>
            </a:pPr>
            <a:r>
              <a:rPr lang="tr-TR" b="1" i="1" dirty="0" err="1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  <a:r>
              <a:rPr lang="tr-TR" b="1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Subject’i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takip eden nesnelerdir. Yukarıdaki örnek olayımızda; </a:t>
            </a:r>
            <a:r>
              <a:rPr lang="tr-TR" b="1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RFTestlerKontrol</a:t>
            </a:r>
            <a:r>
              <a:rPr lang="tr-TR" b="1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b="1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SayisalArayuzKontrol</a:t>
            </a:r>
            <a:r>
              <a:rPr lang="tr-TR" b="1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b="1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DosyayaYazKontrol</a:t>
            </a:r>
            <a:r>
              <a:rPr lang="tr-TR" b="1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b="1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AnaFormKontrol</a:t>
            </a:r>
            <a:r>
              <a:rPr lang="tr-TR" b="1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b="1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ManuelArayuzKontrol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nesneleri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nesneleridir.</a:t>
            </a:r>
          </a:p>
        </p:txBody>
      </p:sp>
    </p:spTree>
    <p:extLst>
      <p:ext uri="{BB962C8B-B14F-4D97-AF65-F5344CB8AC3E}">
        <p14:creationId xmlns:p14="http://schemas.microsoft.com/office/powerpoint/2010/main" val="398619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5E7CE35-3038-6A4D-46D6-240C25F5908B}"/>
              </a:ext>
            </a:extLst>
          </p:cNvPr>
          <p:cNvSpPr txBox="1">
            <a:spLocks/>
          </p:cNvSpPr>
          <p:nvPr/>
        </p:nvSpPr>
        <p:spPr>
          <a:xfrm>
            <a:off x="1008060" y="542925"/>
            <a:ext cx="10726740" cy="55340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Diyagramda gördüğünüz gibi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(Hedef) olarak belirtilen nesnemize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Observer’lar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(Gözlemciler)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subscribe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yani abone olmuşlardır.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nesnemiz içerisinde herhangi bir özellik güncellendiğinde </a:t>
            </a:r>
            <a:r>
              <a:rPr lang="tr-TR" b="1" i="1" dirty="0" err="1"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tr-TR" b="1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metodu tetiklenecek ve bu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metod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Subject’e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abone olan tüm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Observer’ların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i="1" dirty="0">
                <a:latin typeface="Arial" panose="020B0604020202020204" pitchFamily="34" charset="0"/>
                <a:cs typeface="Arial" panose="020B0604020202020204" pitchFamily="34" charset="0"/>
              </a:rPr>
              <a:t>Update()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metodunu çalıştıracaktır.</a:t>
            </a:r>
          </a:p>
          <a:p>
            <a:pPr marL="0" indent="0" algn="just">
              <a:buNone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Ne demek istediğimizi daha iyi anlamak için biraz kod yazalım;</a:t>
            </a:r>
          </a:p>
        </p:txBody>
      </p:sp>
    </p:spTree>
    <p:extLst>
      <p:ext uri="{BB962C8B-B14F-4D97-AF65-F5344CB8AC3E}">
        <p14:creationId xmlns:p14="http://schemas.microsoft.com/office/powerpoint/2010/main" val="382499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5DD8311-0A69-6DF6-F3B2-1781E82E5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613" y="137652"/>
            <a:ext cx="6926826" cy="371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98D640-4ECA-17D7-A98A-862B01411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16" y="182731"/>
            <a:ext cx="3313430" cy="26346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9B305F-A383-0555-B898-9F28109BFA6A}"/>
              </a:ext>
            </a:extLst>
          </p:cNvPr>
          <p:cNvSpPr txBox="1"/>
          <p:nvPr/>
        </p:nvSpPr>
        <p:spPr>
          <a:xfrm>
            <a:off x="2362200" y="5010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04E771-3456-CB8D-4508-ED02CA59DD29}"/>
              </a:ext>
            </a:extLst>
          </p:cNvPr>
          <p:cNvSpPr txBox="1"/>
          <p:nvPr/>
        </p:nvSpPr>
        <p:spPr>
          <a:xfrm>
            <a:off x="324465" y="2959104"/>
            <a:ext cx="45326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err="1"/>
              <a:t>Observable</a:t>
            </a:r>
            <a:r>
              <a:rPr lang="tr-TR" dirty="0"/>
              <a:t>(</a:t>
            </a:r>
            <a:r>
              <a:rPr lang="tr-TR" dirty="0" err="1"/>
              <a:t>Subject</a:t>
            </a:r>
            <a:r>
              <a:rPr lang="tr-TR" dirty="0"/>
              <a:t>) nesnemize Observer1 ve Observer2(Gözlemciler) abone olmuşlar.</a:t>
            </a:r>
          </a:p>
          <a:p>
            <a:pPr algn="just"/>
            <a:r>
              <a:rPr lang="tr-TR" dirty="0" err="1"/>
              <a:t>Observable</a:t>
            </a:r>
            <a:r>
              <a:rPr lang="tr-TR" dirty="0"/>
              <a:t> nesnemiz içerisinde herhangi bir </a:t>
            </a:r>
            <a:r>
              <a:rPr lang="tr-TR" dirty="0" err="1"/>
              <a:t>Method</a:t>
            </a:r>
            <a:r>
              <a:rPr lang="tr-TR" dirty="0"/>
              <a:t>/</a:t>
            </a:r>
            <a:r>
              <a:rPr lang="tr-TR" dirty="0" err="1"/>
              <a:t>Property</a:t>
            </a:r>
            <a:r>
              <a:rPr lang="tr-TR" dirty="0"/>
              <a:t> güncellendiğinde, </a:t>
            </a:r>
            <a:r>
              <a:rPr lang="tr-TR" dirty="0" err="1"/>
              <a:t>Observable</a:t>
            </a:r>
            <a:r>
              <a:rPr lang="tr-TR" dirty="0"/>
              <a:t> nesnesindeki </a:t>
            </a:r>
            <a:r>
              <a:rPr lang="tr-TR" dirty="0" err="1"/>
              <a:t>Notify</a:t>
            </a:r>
            <a:r>
              <a:rPr lang="tr-TR" dirty="0"/>
              <a:t> metodu tetiklenecek ve bu </a:t>
            </a:r>
            <a:r>
              <a:rPr lang="tr-TR" dirty="0" err="1"/>
              <a:t>metod</a:t>
            </a:r>
            <a:r>
              <a:rPr lang="tr-TR" dirty="0"/>
              <a:t> </a:t>
            </a:r>
          </a:p>
          <a:p>
            <a:pPr algn="just"/>
            <a:r>
              <a:rPr lang="tr-TR" dirty="0" err="1"/>
              <a:t>Observable</a:t>
            </a:r>
            <a:r>
              <a:rPr lang="tr-TR" dirty="0"/>
              <a:t> nesnesine abone olan tüm </a:t>
            </a:r>
            <a:r>
              <a:rPr lang="tr-TR" dirty="0" err="1"/>
              <a:t>Observer’ların</a:t>
            </a:r>
            <a:r>
              <a:rPr lang="tr-TR" dirty="0"/>
              <a:t> Update metodunu çalıştıracaktır</a:t>
            </a:r>
          </a:p>
        </p:txBody>
      </p:sp>
    </p:spTree>
    <p:extLst>
      <p:ext uri="{BB962C8B-B14F-4D97-AF65-F5344CB8AC3E}">
        <p14:creationId xmlns:p14="http://schemas.microsoft.com/office/powerpoint/2010/main" val="121364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CA4A9E-6792-2710-6109-37736C0E2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38125"/>
            <a:ext cx="10726740" cy="64389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tr-TR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r>
              <a:rPr lang="tr-TR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Design </a:t>
            </a:r>
            <a:r>
              <a:rPr lang="tr-TR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Behavioral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Design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(Davranışsal Tasarım Kalıpları) kategorisinde değerlendirilir.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Publish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Subscribe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olarak da bilinir.</a:t>
            </a:r>
          </a:p>
          <a:p>
            <a:pPr algn="just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Türkçe olarak bir karşılık bulmak gerekirse, </a:t>
            </a:r>
            <a:r>
              <a:rPr lang="tr-TR" b="1" i="1" dirty="0">
                <a:latin typeface="Arial" panose="020B0604020202020204" pitchFamily="34" charset="0"/>
                <a:cs typeface="Arial" panose="020B0604020202020204" pitchFamily="34" charset="0"/>
              </a:rPr>
              <a:t>Gözlemci Tasarım Deseni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olarak isim verebiliriz. Literatürde, İzleyici, gözcü, gözetmen gibi karşılıklar ile karşınıza çıkabilen bu tasarım deseni, anlamı gibi işlev görür…</a:t>
            </a:r>
          </a:p>
          <a:p>
            <a:pPr algn="just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Tasarımını gerçekleştirdiğimiz sınıflara(</a:t>
            </a:r>
            <a:r>
              <a:rPr lang="tr-TR" b="1" i="1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) ait nesnelerin(</a:t>
            </a:r>
            <a:r>
              <a:rPr lang="tr-TR" b="1" i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) durumunda herhangi bir değişiklik olduğunda, kendisine abone olan nesneleri bu değişikliklerden haberdar eden bir yaklaşım olarak tanımlayabiliriz.</a:t>
            </a:r>
          </a:p>
          <a:p>
            <a:pPr algn="just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Biraz daha açmak gerekirse, tasarımını gerçekleştirdiğimiz bir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class’a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ait nesnenin, gözlemlenebilir olan herhangi bir özeliğinde meydana gelen bir güncelleme, değişiklik veya belirli bir şartın gerçekleşmesi gibi bir durum ortaya çıktığında, bu nesneyi gözlemleyen nesnelerin, güncel/yeni durumdan haberdar edilmesini sağlayan sisteme,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Tasarım Deseni ismi verilir.</a:t>
            </a:r>
          </a:p>
          <a:p>
            <a:pPr algn="just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Nesneye Yönelimli Programlama(OOP)’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nin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temelini oluşturan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class’ların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durumları(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veya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ler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vasıtası ile, davranışları(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) ise  </a:t>
            </a:r>
            <a:r>
              <a:rPr lang="tr-TR" b="1" i="1" dirty="0" err="1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tr-TR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i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tr-TR" b="1" i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tr-TR" b="1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vasıtası ile anlam kazanır.</a:t>
            </a:r>
          </a:p>
          <a:p>
            <a:pPr algn="just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Bu tasarım deseninde, temelde iki çeşit sınıf vardır; </a:t>
            </a:r>
            <a:r>
              <a:rPr lang="tr-TR" b="1" i="1" dirty="0" err="1"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r>
              <a:rPr lang="tr-TR" b="1" i="1" dirty="0">
                <a:latin typeface="Arial" panose="020B0604020202020204" pitchFamily="34" charset="0"/>
                <a:cs typeface="Arial" panose="020B0604020202020204" pitchFamily="34" charset="0"/>
              </a:rPr>
              <a:t>(Gözleyen)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ve </a:t>
            </a:r>
            <a:r>
              <a:rPr lang="tr-TR" b="1" i="1" dirty="0" err="1">
                <a:latin typeface="Arial" panose="020B0604020202020204" pitchFamily="34" charset="0"/>
                <a:cs typeface="Arial" panose="020B0604020202020204" pitchFamily="34" charset="0"/>
              </a:rPr>
              <a:t>Observable</a:t>
            </a:r>
            <a:r>
              <a:rPr lang="tr-TR" b="1" i="1" dirty="0">
                <a:latin typeface="Arial" panose="020B0604020202020204" pitchFamily="34" charset="0"/>
                <a:cs typeface="Arial" panose="020B0604020202020204" pitchFamily="34" charset="0"/>
              </a:rPr>
              <a:t>(Gözlemlenen).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57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79433F-2FA9-83F7-3788-1959BDC22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CA4A9E-6792-2710-6109-37736C0E2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8060" y="1085850"/>
            <a:ext cx="10726740" cy="5534025"/>
          </a:xfrm>
        </p:spPr>
        <p:txBody>
          <a:bodyPr>
            <a:normAutofit/>
          </a:bodyPr>
          <a:lstStyle/>
          <a:p>
            <a:pPr algn="just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Bir tane gerçek hayattan bir tane de test mühendisliği alanından örnek vererek, kodlama tarafına geçmeden konuyu biraz daha somutlaştıralım: Yeni bir Bitcoin Alım/Satım platformunun reklamından etkilenerek,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AppStore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PlayStore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dan uygulamasını indirdiniz. Uygulama ekranında, işlem yapmak istediğiniz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coin’i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seçtiniz ama fiyatında hiç bir değişiklik olmadığını gözlemlemediniz. Ana ekranın altında, «Güncelle» şekliden bir buton gördünüz, o butona basınca fiyatın güncellendiğini deneyimlediniz. Artık her butona bastığınızda güncel fiyat ekranınızda… Sizce bir gariplik var mı?</a:t>
            </a:r>
          </a:p>
          <a:p>
            <a:pPr algn="just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Buradaki problem nedir? Çözümü ne olabilir? Böyle bir platformun 10 Milyon kişi tarafından indirildiğini varsayalım. Sistemde ne gibi bir soruna neden olur?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C88F51-1B27-CF15-89F7-34B0D3F06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663" y="218468"/>
            <a:ext cx="9905998" cy="553057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Gerçek hayattan bir örnek: </a:t>
            </a:r>
            <a:r>
              <a:rPr lang="tr-TR" b="1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bıtcoın</a:t>
            </a:r>
            <a:endParaRPr lang="tr-TR" b="1" i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27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BDB75542-1D43-194B-8AEC-2EF7C2775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685" y="476250"/>
            <a:ext cx="10726740" cy="5534025"/>
          </a:xfrm>
        </p:spPr>
        <p:txBody>
          <a:bodyPr>
            <a:normAutofit/>
          </a:bodyPr>
          <a:lstStyle/>
          <a:p>
            <a:pPr algn="just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Sunucuya sürekli mesaj göndermek maliyetli bir iş olduğundan(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bandwidth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kullanımı artar,...)</a:t>
            </a:r>
          </a:p>
          <a:p>
            <a:pPr algn="just"/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Untargeted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Notification yaparız ve sorunu çözeriz? Bitcoin servisi, tüm kullanıcılara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broadcast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şeklinde mesaj gönderir ve sorun çözülür :( Konu ile alakalı olmayan kullanıcılara da mesaj gönderileceğinden,  aslında bu da problem olarak karşımıza çıkar.</a:t>
            </a:r>
          </a:p>
          <a:p>
            <a:pPr algn="just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Peki çözüm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ne?Çözüm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Design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24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D5CE-968F-FF5E-3658-071AC72B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663" y="218468"/>
            <a:ext cx="9905998" cy="553057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 mühendisliği </a:t>
            </a:r>
            <a:r>
              <a:rPr lang="tr-TR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örneği:TCP</a:t>
            </a:r>
            <a:r>
              <a:rPr lang="tr-T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/UDP/</a:t>
            </a:r>
            <a:r>
              <a:rPr lang="tr-TR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Serıal</a:t>
            </a:r>
            <a:r>
              <a:rPr lang="tr-T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port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973F99F-E5A5-7B1E-E60F-9F187D50F8FB}"/>
              </a:ext>
            </a:extLst>
          </p:cNvPr>
          <p:cNvSpPr txBox="1">
            <a:spLocks/>
          </p:cNvSpPr>
          <p:nvPr/>
        </p:nvSpPr>
        <p:spPr>
          <a:xfrm>
            <a:off x="1008060" y="1085850"/>
            <a:ext cx="10726740" cy="55340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Örneğin, TCP/UDP veya Seri Kanal haberleşme arayüzlerinde birisini dinleyecek bir uygulama yazacaksınız. Senaryo şu şekilde olacak:</a:t>
            </a:r>
          </a:p>
          <a:p>
            <a:pPr marL="457200" lvl="1" indent="0" algn="just">
              <a:buNone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1. Arayüzden istemli bir/birkaç mesaj gönderilecek</a:t>
            </a:r>
          </a:p>
          <a:p>
            <a:pPr marL="457200" lvl="1" indent="0" algn="just">
              <a:buNone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2. Gelen cevap, geliştirdiğiniz kullanıcı arayüzünde zaman imzası ile birlikte loglanacak.</a:t>
            </a:r>
          </a:p>
          <a:p>
            <a:pPr marL="457200" lvl="1" indent="0" algn="just">
              <a:buNone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3. Hatalı gelen mesajlar kullanıcı arayüzüne hatalı mesaj geldi şeklinde yazılacak</a:t>
            </a:r>
          </a:p>
          <a:p>
            <a:pPr marL="457200" lvl="1" indent="0" algn="just">
              <a:buNone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4.Anlamlı cevaplar ise anlamlandırılarak(Sıcaklık, CIT durumu, çıkış gücü,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…) görselleştirilecek/ grafikte izlenecek.</a:t>
            </a:r>
          </a:p>
          <a:p>
            <a:pPr marL="457200" lvl="1" indent="0" algn="just">
              <a:buNone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algn="just">
              <a:spcBef>
                <a:spcPts val="1000"/>
              </a:spcBef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Nasıl bir tasarım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yapardınız?Artıları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ve Eksileri neler olurdu?</a:t>
            </a:r>
          </a:p>
          <a:p>
            <a:pPr marL="228600" lvl="1" algn="just">
              <a:spcBef>
                <a:spcPts val="1000"/>
              </a:spcBef>
            </a:pP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38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D5CE-968F-FF5E-3658-071AC72B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663" y="218468"/>
            <a:ext cx="9905998" cy="553057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 mühendisliği </a:t>
            </a:r>
            <a:r>
              <a:rPr lang="tr-TR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örneği:TCP</a:t>
            </a:r>
            <a:r>
              <a:rPr lang="tr-T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/UDP/</a:t>
            </a:r>
            <a:r>
              <a:rPr lang="tr-TR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Serıal</a:t>
            </a:r>
            <a:r>
              <a:rPr lang="tr-T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port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973F99F-E5A5-7B1E-E60F-9F187D50F8FB}"/>
              </a:ext>
            </a:extLst>
          </p:cNvPr>
          <p:cNvSpPr txBox="1">
            <a:spLocks/>
          </p:cNvSpPr>
          <p:nvPr/>
        </p:nvSpPr>
        <p:spPr>
          <a:xfrm>
            <a:off x="1008060" y="1085850"/>
            <a:ext cx="10726740" cy="55340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ÇÖZÜM1:</a:t>
            </a:r>
          </a:p>
          <a:p>
            <a:pPr algn="just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Mesaj(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)ı gönderirim, biraz beklerim, sonra okurum, kullanıcı arayüzünde güncellerim.</a:t>
            </a:r>
          </a:p>
          <a:p>
            <a:pPr algn="just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Gelen cevap içeriği uygun değil ise, bu durumu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bloğu altında ele alırım</a:t>
            </a:r>
          </a:p>
          <a:p>
            <a:pPr algn="just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Cevap gelmemesi durumuna karşılık ise, bir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timeout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mekanizması kurgularım</a:t>
            </a:r>
          </a:p>
          <a:p>
            <a:pPr marL="0" lvl="1" indent="0" algn="just">
              <a:spcBef>
                <a:spcPts val="1000"/>
              </a:spcBef>
              <a:buNone/>
            </a:pP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8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D5CE-968F-FF5E-3658-071AC72B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663" y="218468"/>
            <a:ext cx="9905998" cy="553057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 mühendisliği </a:t>
            </a:r>
            <a:r>
              <a:rPr lang="tr-TR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örneği:TCP</a:t>
            </a:r>
            <a:r>
              <a:rPr lang="tr-T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/UDP/</a:t>
            </a:r>
            <a:r>
              <a:rPr lang="tr-TR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Serıal</a:t>
            </a:r>
            <a:r>
              <a:rPr lang="tr-T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port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973F99F-E5A5-7B1E-E60F-9F187D50F8FB}"/>
              </a:ext>
            </a:extLst>
          </p:cNvPr>
          <p:cNvSpPr txBox="1">
            <a:spLocks/>
          </p:cNvSpPr>
          <p:nvPr/>
        </p:nvSpPr>
        <p:spPr>
          <a:xfrm>
            <a:off x="1008060" y="1085850"/>
            <a:ext cx="10726740" cy="55340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ÇÖZÜM2:Observer Design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Mesaj(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)ı gönderdikten sonra, haberleşme arayüzünü</a:t>
            </a:r>
            <a:r>
              <a:rPr lang="tr-TR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b="1" i="1" dirty="0" err="1">
                <a:latin typeface="Arial" panose="020B0604020202020204" pitchFamily="34" charset="0"/>
                <a:cs typeface="Arial" panose="020B0604020202020204" pitchFamily="34" charset="0"/>
              </a:rPr>
              <a:t>Observable</a:t>
            </a:r>
            <a:r>
              <a:rPr lang="tr-TR" b="1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uygun bir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TimeOut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değeri süresince dinlerim. Gelen cevap bilgisinin uygunluğunu denetler, tüm dinleyenlere</a:t>
            </a:r>
            <a:r>
              <a:rPr lang="tr-TR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b="1" i="1" dirty="0" err="1">
                <a:latin typeface="Arial" panose="020B0604020202020204" pitchFamily="34" charset="0"/>
                <a:cs typeface="Arial" panose="020B0604020202020204" pitchFamily="34" charset="0"/>
              </a:rPr>
              <a:t>Observers</a:t>
            </a:r>
            <a:r>
              <a:rPr lang="tr-TR" b="1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gönderirim veya çöpe atarım.</a:t>
            </a:r>
          </a:p>
          <a:p>
            <a:pPr algn="just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Dinleyenler, bu cevap içeriğini işler ve kendisine uygun bir şekilde değerlendirerek/çöpe atarak, kullanıcı arayüzüne çıkarır/loglar/dosyaya yazar/mesaj sonrası başka mesaj gönderir/bir senaryo başlatır...</a:t>
            </a:r>
          </a:p>
          <a:p>
            <a:pPr algn="just"/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TimeOut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süresince Cevap gelmemesi durumunda, n-defa gönderir, hala daha cevap gelmiyorsa, hata mesajı üretirim. Herhangi bir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oluşması durumlarına karşılık gerekli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bloklarını uygun şekilde yerleştirir, test yazılımının göçmesini önlerim.</a:t>
            </a:r>
          </a:p>
          <a:p>
            <a:pPr marL="0" lvl="1" indent="0" algn="just">
              <a:spcBef>
                <a:spcPts val="1000"/>
              </a:spcBef>
              <a:buNone/>
            </a:pP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93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D5CE-968F-FF5E-3658-071AC72B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663" y="218468"/>
            <a:ext cx="9905998" cy="553057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 mühendisliği </a:t>
            </a:r>
            <a:r>
              <a:rPr lang="tr-TR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örneği:TCP</a:t>
            </a:r>
            <a:r>
              <a:rPr lang="tr-T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/UDP/</a:t>
            </a:r>
            <a:r>
              <a:rPr lang="tr-TR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Serıal</a:t>
            </a:r>
            <a:r>
              <a:rPr lang="tr-T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port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973F99F-E5A5-7B1E-E60F-9F187D50F8FB}"/>
              </a:ext>
            </a:extLst>
          </p:cNvPr>
          <p:cNvSpPr txBox="1">
            <a:spLocks/>
          </p:cNvSpPr>
          <p:nvPr/>
        </p:nvSpPr>
        <p:spPr>
          <a:xfrm>
            <a:off x="1008060" y="1085850"/>
            <a:ext cx="10726740" cy="553402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ÇÖZÜM2:Observer Design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Mesaj(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)ı gönderdikten sonra, haberleşme arayüzünü</a:t>
            </a:r>
            <a:r>
              <a:rPr lang="tr-TR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b="1" i="1" dirty="0" err="1">
                <a:latin typeface="Arial" panose="020B0604020202020204" pitchFamily="34" charset="0"/>
                <a:cs typeface="Arial" panose="020B0604020202020204" pitchFamily="34" charset="0"/>
              </a:rPr>
              <a:t>Observable</a:t>
            </a:r>
            <a:r>
              <a:rPr lang="tr-TR" b="1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uygun bir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TimeOut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değeri süresince dinlerim. Gelen cevap bilgisinin uygunluğunu denetler, tüm dinleyenlere</a:t>
            </a:r>
            <a:r>
              <a:rPr lang="tr-TR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b="1" i="1" dirty="0" err="1">
                <a:latin typeface="Arial" panose="020B0604020202020204" pitchFamily="34" charset="0"/>
                <a:cs typeface="Arial" panose="020B0604020202020204" pitchFamily="34" charset="0"/>
              </a:rPr>
              <a:t>Observers</a:t>
            </a:r>
            <a:r>
              <a:rPr lang="tr-TR" b="1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gönderirim veya çöpe atarım.</a:t>
            </a:r>
          </a:p>
          <a:p>
            <a:pPr algn="just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Dinleyenler(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RFTestlerKontrol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SayisalArayuzKontrol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DosyayaYazKontrol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AnaFormKontrol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ManuelArayuzKontrol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,…), bu cevap içeriğini işler ve kendisine uygun bir şekilde değerlendirerek/çöpe atarak, kullanıcı arayüzüne çıkarır/loglar/dosyaya yazar/mesaj sonrası başka mesaj gönderir/bir senaryo başlatır...</a:t>
            </a:r>
          </a:p>
          <a:p>
            <a:pPr algn="just"/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TimeOut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süresince Cevap gelmemesi durumunda, n-defa gönderir, hala daha cevap gelmiyorsa, hata mesajı üretirim. Herhangi bir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oluşması durumlarına karşılık gerekli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bloklarını uygun şekilde yerleştirir, test yazılımının göçmesini önlerim.</a:t>
            </a:r>
          </a:p>
          <a:p>
            <a:pPr marL="0" lvl="1" indent="0" algn="just">
              <a:spcBef>
                <a:spcPts val="1000"/>
              </a:spcBef>
              <a:buNone/>
            </a:pP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316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265</TotalTime>
  <Words>1006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Desıgn Pattern SERIES</vt:lpstr>
      <vt:lpstr>PowerPoint Presentation</vt:lpstr>
      <vt:lpstr>PowerPoint Presentation</vt:lpstr>
      <vt:lpstr>Gerçek hayattan bir örnek: bıtcoın</vt:lpstr>
      <vt:lpstr>PowerPoint Presentation</vt:lpstr>
      <vt:lpstr>Test mühendisliği örneği:TCP/UDP/Serıal port</vt:lpstr>
      <vt:lpstr>Test mühendisliği örneği:TCP/UDP/Serıal port</vt:lpstr>
      <vt:lpstr>Test mühendisliği örneği:TCP/UDP/Serıal port</vt:lpstr>
      <vt:lpstr>Test mühendisliği örneği:TCP/UDP/Serıal port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Desıgn Pattern SERIES</dc:title>
  <dc:creator>Mete Eken</dc:creator>
  <cp:lastModifiedBy>Mete Eken</cp:lastModifiedBy>
  <cp:revision>11</cp:revision>
  <dcterms:created xsi:type="dcterms:W3CDTF">2022-08-13T17:05:13Z</dcterms:created>
  <dcterms:modified xsi:type="dcterms:W3CDTF">2022-08-16T16:24:57Z</dcterms:modified>
</cp:coreProperties>
</file>