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97" r:id="rId6"/>
    <p:sldId id="257" r:id="rId7"/>
    <p:sldId id="277" r:id="rId8"/>
    <p:sldId id="276" r:id="rId9"/>
    <p:sldId id="259" r:id="rId10"/>
    <p:sldId id="278" r:id="rId11"/>
    <p:sldId id="260" r:id="rId12"/>
    <p:sldId id="258" r:id="rId13"/>
    <p:sldId id="266" r:id="rId14"/>
    <p:sldId id="265" r:id="rId15"/>
    <p:sldId id="263" r:id="rId16"/>
    <p:sldId id="264" r:id="rId17"/>
    <p:sldId id="272" r:id="rId18"/>
    <p:sldId id="275" r:id="rId19"/>
    <p:sldId id="274" r:id="rId20"/>
    <p:sldId id="273" r:id="rId21"/>
    <p:sldId id="261" r:id="rId22"/>
    <p:sldId id="271" r:id="rId23"/>
    <p:sldId id="279" r:id="rId24"/>
    <p:sldId id="270" r:id="rId25"/>
    <p:sldId id="262" r:id="rId26"/>
    <p:sldId id="280" r:id="rId27"/>
    <p:sldId id="281" r:id="rId28"/>
    <p:sldId id="282" r:id="rId2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1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tr-TR"/>
              <a:t>Asıl başlık stili için tıklatın</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a:p>
        </p:txBody>
      </p:sp>
      <p:sp>
        <p:nvSpPr>
          <p:cNvPr id="4" name="Date Placeholder 3"/>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tr-TR"/>
              <a:t>Asıl başlık stili için tıklatın</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tr-TR"/>
              <a:t>Asıl başlık stili için tıklatın</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tr-TR"/>
              <a:t>Asıl başlık stili için tıklatın</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tr-TR"/>
              <a:t>Asıl başlık stili için tıklatın</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371B61-131B-46F1-9414-C523E0C1E2AC}"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tr-TR"/>
              <a:t>Asıl başlık stili için tıklatın</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3C687428-07EB-4FF9-8184-DBC77DE56504}" type="datetimeFigureOut">
              <a:rPr lang="tr-TR" smtClean="0"/>
              <a:pPr/>
              <a:t>10.06.2021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371B61-131B-46F1-9414-C523E0C1E2AC}" type="slidenum">
              <a:rPr lang="tr-TR" smtClean="0"/>
              <a:pPr/>
              <a:t>‹#›</a:t>
            </a:fld>
            <a:endParaRPr lang="tr-TR"/>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tr-TR"/>
              <a:t>Resim eklemek için simgeyi tıklatın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tr-TR"/>
              <a:t>Asıl başlık stili için tıklatın</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3C687428-07EB-4FF9-8184-DBC77DE56504}" type="datetimeFigureOut">
              <a:rPr lang="tr-TR" smtClean="0"/>
              <a:pPr/>
              <a:t>10.06.2021</a:t>
            </a:fld>
            <a:endParaRPr lang="tr-TR"/>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7371B61-131B-46F1-9414-C523E0C1E2AC}"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2204864"/>
            <a:ext cx="7851648" cy="1368152"/>
          </a:xfrm>
        </p:spPr>
        <p:txBody>
          <a:bodyPr>
            <a:normAutofit fontScale="90000"/>
          </a:bodyPr>
          <a:lstStyle/>
          <a:p>
            <a:pPr algn="ctr"/>
            <a:r>
              <a:rPr lang="tr-TR" sz="4800" dirty="0">
                <a:solidFill>
                  <a:schemeClr val="bg2">
                    <a:lumMod val="25000"/>
                  </a:schemeClr>
                </a:solidFill>
                <a:latin typeface="Times New Roman" pitchFamily="18" charset="0"/>
                <a:cs typeface="Times New Roman" pitchFamily="18" charset="0"/>
              </a:rPr>
              <a:t>ETKİLİ KONUŞMA VE DİKSİYON</a:t>
            </a:r>
            <a:br>
              <a:rPr lang="tr-TR" sz="4800" dirty="0">
                <a:solidFill>
                  <a:schemeClr val="bg2">
                    <a:lumMod val="25000"/>
                  </a:schemeClr>
                </a:solidFill>
                <a:latin typeface="Times New Roman" pitchFamily="18" charset="0"/>
                <a:cs typeface="Times New Roman" pitchFamily="18" charset="0"/>
              </a:rPr>
            </a:br>
            <a:endParaRPr lang="tr-TR" sz="4800" dirty="0">
              <a:solidFill>
                <a:schemeClr val="bg2">
                  <a:lumMod val="25000"/>
                </a:schemeClr>
              </a:solidFill>
              <a:latin typeface="Times New Roman" pitchFamily="18" charset="0"/>
              <a:cs typeface="Times New Roman" pitchFamily="18" charset="0"/>
            </a:endParaRPr>
          </a:p>
        </p:txBody>
      </p:sp>
      <p:sp>
        <p:nvSpPr>
          <p:cNvPr id="3" name="Metin kutusu 2">
            <a:extLst>
              <a:ext uri="{FF2B5EF4-FFF2-40B4-BE49-F238E27FC236}">
                <a16:creationId xmlns:a16="http://schemas.microsoft.com/office/drawing/2014/main" id="{5BA54DDC-E882-4656-8514-A4DE31F54D83}"/>
              </a:ext>
            </a:extLst>
          </p:cNvPr>
          <p:cNvSpPr txBox="1"/>
          <p:nvPr/>
        </p:nvSpPr>
        <p:spPr>
          <a:xfrm>
            <a:off x="3923928" y="3645024"/>
            <a:ext cx="1656184" cy="369332"/>
          </a:xfrm>
          <a:prstGeom prst="rect">
            <a:avLst/>
          </a:prstGeom>
          <a:noFill/>
        </p:spPr>
        <p:txBody>
          <a:bodyPr wrap="square" rtlCol="0">
            <a:spAutoFit/>
          </a:bodyPr>
          <a:lstStyle/>
          <a:p>
            <a:r>
              <a:rPr lang="tr-TR" dirty="0"/>
              <a:t>12.HAFTA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395536" y="1484784"/>
            <a:ext cx="8110566" cy="3744416"/>
          </a:xfrm>
        </p:spPr>
        <p:txBody>
          <a:bodyPr>
            <a:normAutofit/>
          </a:bodyPr>
          <a:lstStyle/>
          <a:p>
            <a:pPr lvl="0" algn="just"/>
            <a:r>
              <a:rPr lang="tr-TR" sz="2400" b="1" dirty="0">
                <a:solidFill>
                  <a:schemeClr val="tx2">
                    <a:lumMod val="75000"/>
                  </a:schemeClr>
                </a:solidFill>
              </a:rPr>
              <a:t>	</a:t>
            </a:r>
            <a:r>
              <a:rPr lang="tr-TR" sz="2400" b="1" dirty="0">
                <a:solidFill>
                  <a:schemeClr val="bg1"/>
                </a:solidFill>
              </a:rPr>
              <a:t>B. </a:t>
            </a:r>
            <a:r>
              <a:rPr lang="tr-TR" sz="2800" b="1" dirty="0">
                <a:solidFill>
                  <a:schemeClr val="bg2">
                    <a:lumMod val="25000"/>
                  </a:schemeClr>
                </a:solidFill>
              </a:rPr>
              <a:t>Ünsüzlerin Özellikleri</a:t>
            </a:r>
            <a:endParaRPr lang="tr-TR" sz="2800" dirty="0">
              <a:solidFill>
                <a:schemeClr val="bg2">
                  <a:lumMod val="25000"/>
                </a:schemeClr>
              </a:solidFill>
            </a:endParaRPr>
          </a:p>
          <a:p>
            <a:pPr algn="just"/>
            <a:r>
              <a:rPr lang="tr-TR" sz="2800" dirty="0">
                <a:solidFill>
                  <a:schemeClr val="bg2">
                    <a:lumMod val="25000"/>
                  </a:schemeClr>
                </a:solidFill>
              </a:rPr>
              <a:t>	</a:t>
            </a:r>
            <a:r>
              <a:rPr lang="tr-TR" b="1" dirty="0">
                <a:solidFill>
                  <a:schemeClr val="bg2">
                    <a:lumMod val="25000"/>
                  </a:schemeClr>
                </a:solidFill>
              </a:rPr>
              <a:t>1.Ses tellerinin titreşmesiyle oluşan ünsüzlere </a:t>
            </a:r>
            <a:r>
              <a:rPr lang="tr-TR" b="1" i="1" dirty="0">
                <a:solidFill>
                  <a:schemeClr val="bg2">
                    <a:lumMod val="25000"/>
                  </a:schemeClr>
                </a:solidFill>
              </a:rPr>
              <a:t>yumuşak (ötümlü, tonlu) ünsüzler </a:t>
            </a:r>
            <a:r>
              <a:rPr lang="tr-TR" b="1" dirty="0">
                <a:solidFill>
                  <a:schemeClr val="bg2">
                    <a:lumMod val="25000"/>
                  </a:schemeClr>
                </a:solidFill>
              </a:rPr>
              <a:t>adı verilir:</a:t>
            </a:r>
          </a:p>
          <a:p>
            <a:pPr algn="just"/>
            <a:r>
              <a:rPr lang="tr-TR" i="1" dirty="0">
                <a:solidFill>
                  <a:schemeClr val="bg2">
                    <a:lumMod val="25000"/>
                  </a:schemeClr>
                </a:solidFill>
              </a:rPr>
              <a:t>b, c, d, g, ğ, j, l, m, n, r, v, y, z </a:t>
            </a:r>
            <a:endParaRPr lang="tr-TR" dirty="0">
              <a:solidFill>
                <a:schemeClr val="bg2">
                  <a:lumMod val="25000"/>
                </a:schemeClr>
              </a:solidFill>
            </a:endParaRPr>
          </a:p>
          <a:p>
            <a:pPr lvl="0" algn="just"/>
            <a:r>
              <a:rPr lang="tr-TR" b="1" dirty="0">
                <a:solidFill>
                  <a:schemeClr val="bg2">
                    <a:lumMod val="25000"/>
                  </a:schemeClr>
                </a:solidFill>
              </a:rPr>
              <a:t>2.Ses telleri titreşmeden oluşan ünsüzlere </a:t>
            </a:r>
            <a:r>
              <a:rPr lang="tr-TR" b="1" i="1" dirty="0">
                <a:solidFill>
                  <a:schemeClr val="bg2">
                    <a:lumMod val="25000"/>
                  </a:schemeClr>
                </a:solidFill>
              </a:rPr>
              <a:t>sert (ötümsüz, tonsuz) ünsüzler</a:t>
            </a:r>
            <a:r>
              <a:rPr lang="tr-TR" b="1" dirty="0">
                <a:solidFill>
                  <a:schemeClr val="bg2">
                    <a:lumMod val="25000"/>
                  </a:schemeClr>
                </a:solidFill>
              </a:rPr>
              <a:t> adı verilir.   </a:t>
            </a:r>
          </a:p>
          <a:p>
            <a:pPr algn="just"/>
            <a:r>
              <a:rPr lang="tr-TR" i="1" dirty="0">
                <a:solidFill>
                  <a:schemeClr val="bg2">
                    <a:lumMod val="25000"/>
                  </a:schemeClr>
                </a:solidFill>
              </a:rPr>
              <a:t>ç, f, h, k, p, s, ş, t </a:t>
            </a:r>
            <a:endParaRPr lang="tr-TR" dirty="0">
              <a:solidFill>
                <a:schemeClr val="bg2">
                  <a:lumMod val="25000"/>
                </a:schemeClr>
              </a:solidFill>
            </a:endParaRPr>
          </a:p>
          <a:p>
            <a:endParaRPr lang="tr-TR" dirty="0"/>
          </a:p>
          <a:p>
            <a:pPr algn="just"/>
            <a:endParaRPr lang="tr-TR" dirty="0"/>
          </a:p>
          <a:p>
            <a:pPr algn="just"/>
            <a:endParaRPr lang="tr-TR" dirty="0"/>
          </a:p>
          <a:p>
            <a:endParaRPr lang="tr-TR" dirty="0"/>
          </a:p>
        </p:txBody>
      </p:sp>
      <p:sp>
        <p:nvSpPr>
          <p:cNvPr id="4" name="2 Alt Başlık">
            <a:extLst>
              <a:ext uri="{FF2B5EF4-FFF2-40B4-BE49-F238E27FC236}">
                <a16:creationId xmlns:a16="http://schemas.microsoft.com/office/drawing/2014/main" id="{FC1B64E6-BDFD-405A-AA2D-9641448A9666}"/>
              </a:ext>
            </a:extLst>
          </p:cNvPr>
          <p:cNvSpPr txBox="1">
            <a:spLocks/>
          </p:cNvSpPr>
          <p:nvPr/>
        </p:nvSpPr>
        <p:spPr>
          <a:xfrm>
            <a:off x="251520" y="332656"/>
            <a:ext cx="7854696" cy="144016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2"/>
              </a:buClr>
              <a:buFont typeface="Wingdings 2" charset="2"/>
              <a:buNone/>
              <a:defRPr sz="2000" kern="1200">
                <a:solidFill>
                  <a:schemeClr val="tx2">
                    <a:lumMod val="25000"/>
                  </a:schemeClr>
                </a:solidFill>
                <a:latin typeface="+mn-lt"/>
                <a:ea typeface="+mn-ea"/>
                <a:cs typeface="+mn-cs"/>
              </a:defRPr>
            </a:lvl1pPr>
            <a:lvl2pPr marL="457200" indent="0" algn="ctr" defTabSz="457200" rtl="0" eaLnBrk="1" latinLnBrk="0" hangingPunct="1">
              <a:spcBef>
                <a:spcPct val="20000"/>
              </a:spcBef>
              <a:spcAft>
                <a:spcPts val="600"/>
              </a:spcAft>
              <a:buClr>
                <a:schemeClr val="tx2"/>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tx2"/>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tx2"/>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tx2"/>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tr-TR" b="1">
                <a:solidFill>
                  <a:schemeClr val="tx2">
                    <a:lumMod val="75000"/>
                  </a:schemeClr>
                </a:solidFill>
              </a:rPr>
              <a:t>	</a:t>
            </a:r>
            <a:r>
              <a:rPr lang="tr-TR" b="1">
                <a:solidFill>
                  <a:schemeClr val="bg1"/>
                </a:solidFill>
              </a:rPr>
              <a:t>2.</a:t>
            </a:r>
            <a:r>
              <a:rPr lang="tr-TR" b="1">
                <a:solidFill>
                  <a:schemeClr val="bg2">
                    <a:lumMod val="25000"/>
                  </a:schemeClr>
                </a:solidFill>
              </a:rPr>
              <a:t>Küçük Ünlü Uyumu (Dudak Uyumu)</a:t>
            </a:r>
            <a:endParaRPr lang="tr-TR">
              <a:solidFill>
                <a:schemeClr val="bg2">
                  <a:lumMod val="25000"/>
                </a:schemeClr>
              </a:solidFill>
            </a:endParaRPr>
          </a:p>
          <a:p>
            <a:pPr algn="just"/>
            <a:r>
              <a:rPr lang="tr-TR">
                <a:solidFill>
                  <a:schemeClr val="bg2">
                    <a:lumMod val="25000"/>
                  </a:schemeClr>
                </a:solidFill>
              </a:rPr>
              <a:t>	</a:t>
            </a:r>
            <a:endParaRPr lang="tr-TR"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476672"/>
            <a:ext cx="8324880" cy="6048672"/>
          </a:xfrm>
        </p:spPr>
        <p:txBody>
          <a:bodyPr>
            <a:normAutofit/>
          </a:bodyPr>
          <a:lstStyle/>
          <a:p>
            <a:pPr algn="just"/>
            <a:endParaRPr lang="tr-TR" b="1" dirty="0">
              <a:solidFill>
                <a:schemeClr val="bg2">
                  <a:lumMod val="25000"/>
                </a:schemeClr>
              </a:solidFill>
            </a:endParaRPr>
          </a:p>
          <a:p>
            <a:pPr algn="just"/>
            <a:r>
              <a:rPr lang="tr-TR" b="1" dirty="0">
                <a:solidFill>
                  <a:schemeClr val="bg2">
                    <a:lumMod val="25000"/>
                  </a:schemeClr>
                </a:solidFill>
              </a:rPr>
              <a:t>Teşekkül Noktalarına Göre Ünsüzler Şu Şekilde İncelenebilir:</a:t>
            </a:r>
            <a:endParaRPr lang="tr-TR" dirty="0">
              <a:solidFill>
                <a:schemeClr val="bg2">
                  <a:lumMod val="25000"/>
                </a:schemeClr>
              </a:solidFill>
            </a:endParaRPr>
          </a:p>
          <a:p>
            <a:pPr algn="just">
              <a:buFont typeface="Wingdings" pitchFamily="2" charset="2"/>
              <a:buChar char="Ø"/>
            </a:pPr>
            <a:r>
              <a:rPr lang="tr-TR" dirty="0">
                <a:solidFill>
                  <a:schemeClr val="bg2">
                    <a:lumMod val="25000"/>
                  </a:schemeClr>
                </a:solidFill>
              </a:rPr>
              <a:t>Çift dudak ünsüzleri: b, m, p</a:t>
            </a:r>
          </a:p>
          <a:p>
            <a:pPr algn="just">
              <a:buFont typeface="Wingdings" pitchFamily="2" charset="2"/>
              <a:buChar char="Ø"/>
            </a:pPr>
            <a:r>
              <a:rPr lang="tr-TR" dirty="0">
                <a:solidFill>
                  <a:schemeClr val="bg2">
                    <a:lumMod val="25000"/>
                  </a:schemeClr>
                </a:solidFill>
              </a:rPr>
              <a:t>Diş dudak ünsüzleri: v, f</a:t>
            </a:r>
          </a:p>
          <a:p>
            <a:pPr algn="just">
              <a:buFont typeface="Wingdings" pitchFamily="2" charset="2"/>
              <a:buChar char="Ø"/>
            </a:pPr>
            <a:r>
              <a:rPr lang="tr-TR" dirty="0">
                <a:solidFill>
                  <a:schemeClr val="bg2">
                    <a:lumMod val="25000"/>
                  </a:schemeClr>
                </a:solidFill>
              </a:rPr>
              <a:t>Diş ünsüzleri: d, t, n, s, z</a:t>
            </a:r>
          </a:p>
          <a:p>
            <a:pPr algn="just">
              <a:buFont typeface="Wingdings" pitchFamily="2" charset="2"/>
              <a:buChar char="Ø"/>
            </a:pPr>
            <a:r>
              <a:rPr lang="tr-TR" dirty="0">
                <a:solidFill>
                  <a:schemeClr val="bg2">
                    <a:lumMod val="25000"/>
                  </a:schemeClr>
                </a:solidFill>
              </a:rPr>
              <a:t>Ön damak-diş ünsüzleri: c, ç, j, ş</a:t>
            </a:r>
          </a:p>
          <a:p>
            <a:pPr algn="just">
              <a:buFont typeface="Wingdings" pitchFamily="2" charset="2"/>
              <a:buChar char="Ø"/>
            </a:pPr>
            <a:r>
              <a:rPr lang="tr-TR" dirty="0">
                <a:solidFill>
                  <a:schemeClr val="bg2">
                    <a:lumMod val="25000"/>
                  </a:schemeClr>
                </a:solidFill>
              </a:rPr>
              <a:t>Ön damak ünsüzleri: g, k, l, r, y</a:t>
            </a:r>
          </a:p>
          <a:p>
            <a:pPr algn="just">
              <a:buFont typeface="Wingdings" pitchFamily="2" charset="2"/>
              <a:buChar char="Ø"/>
            </a:pPr>
            <a:r>
              <a:rPr lang="tr-TR" dirty="0">
                <a:solidFill>
                  <a:schemeClr val="bg2">
                    <a:lumMod val="25000"/>
                  </a:schemeClr>
                </a:solidFill>
              </a:rPr>
              <a:t>Arka damak ünsüzleri: ğ, ķ</a:t>
            </a:r>
          </a:p>
          <a:p>
            <a:pPr algn="just">
              <a:buFont typeface="Wingdings" pitchFamily="2" charset="2"/>
              <a:buChar char="Ø"/>
            </a:pPr>
            <a:r>
              <a:rPr lang="tr-TR" dirty="0">
                <a:solidFill>
                  <a:schemeClr val="bg2">
                    <a:lumMod val="25000"/>
                  </a:schemeClr>
                </a:solidFill>
              </a:rPr>
              <a:t>Gırtlak ünsüzleri: h</a:t>
            </a:r>
          </a:p>
          <a:p>
            <a:pPr algn="just"/>
            <a:endParaRPr lang="tr-TR" dirty="0"/>
          </a:p>
          <a:p>
            <a:pPr algn="just"/>
            <a:endParaRPr lang="tr-TR" dirty="0"/>
          </a:p>
          <a:p>
            <a:pPr algn="just"/>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476672"/>
            <a:ext cx="7854696" cy="5976664"/>
          </a:xfrm>
        </p:spPr>
        <p:txBody>
          <a:bodyPr>
            <a:normAutofit/>
          </a:bodyPr>
          <a:lstStyle/>
          <a:p>
            <a:pPr lvl="0" algn="just"/>
            <a:r>
              <a:rPr lang="tr-TR" dirty="0">
                <a:solidFill>
                  <a:schemeClr val="bg2">
                    <a:lumMod val="25000"/>
                  </a:schemeClr>
                </a:solidFill>
              </a:rPr>
              <a:t> 	</a:t>
            </a:r>
            <a:r>
              <a:rPr lang="tr-TR" b="1" dirty="0">
                <a:solidFill>
                  <a:schemeClr val="bg2">
                    <a:lumMod val="25000"/>
                  </a:schemeClr>
                </a:solidFill>
              </a:rPr>
              <a:t>II.</a:t>
            </a:r>
            <a:r>
              <a:rPr lang="tr-TR" dirty="0">
                <a:solidFill>
                  <a:schemeClr val="bg2">
                    <a:lumMod val="25000"/>
                  </a:schemeClr>
                </a:solidFill>
              </a:rPr>
              <a:t> </a:t>
            </a:r>
            <a:r>
              <a:rPr lang="tr-TR" b="1" dirty="0">
                <a:solidFill>
                  <a:schemeClr val="bg2">
                    <a:lumMod val="25000"/>
                  </a:schemeClr>
                </a:solidFill>
              </a:rPr>
              <a:t>TÜRKÇENİN SES ÖZELLİKLERİ </a:t>
            </a:r>
            <a:endParaRPr lang="tr-TR" dirty="0">
              <a:solidFill>
                <a:schemeClr val="bg2">
                  <a:lumMod val="25000"/>
                </a:schemeClr>
              </a:solidFill>
            </a:endParaRPr>
          </a:p>
          <a:p>
            <a:pPr algn="just"/>
            <a:r>
              <a:rPr lang="tr-TR" dirty="0">
                <a:solidFill>
                  <a:schemeClr val="bg2">
                    <a:lumMod val="25000"/>
                  </a:schemeClr>
                </a:solidFill>
              </a:rPr>
              <a:t>Bugün dilimizde Türkçe kelimelerin yanı sıra yabancı kökenli sözcükler de yer almaktadır. Türkçenin kendine özgü bir ses düzeni vardır. Türkçe, kendi ses düzenine diğer dillerden alınan yabancı asıllı sözcükleri uydurmaktadır.</a:t>
            </a:r>
          </a:p>
          <a:p>
            <a:pPr algn="just"/>
            <a:r>
              <a:rPr lang="tr-TR" dirty="0">
                <a:solidFill>
                  <a:schemeClr val="bg2">
                    <a:lumMod val="25000"/>
                  </a:schemeClr>
                </a:solidFill>
              </a:rPr>
              <a:t>Ses düzeni bakımından Türkçe sözcüklerde görülen başlıca özellikler şunlardır:</a:t>
            </a:r>
          </a:p>
          <a:p>
            <a:pPr marL="514350" lvl="0" indent="-514350" algn="just"/>
            <a:r>
              <a:rPr lang="tr-TR" dirty="0">
                <a:solidFill>
                  <a:schemeClr val="bg1"/>
                </a:solidFill>
              </a:rPr>
              <a:t>1.Türkçe sözcüklerde uzun ünlü bulunmaz.</a:t>
            </a:r>
          </a:p>
          <a:p>
            <a:pPr marL="514350" indent="-514350" algn="just"/>
            <a:r>
              <a:rPr lang="tr-TR" dirty="0"/>
              <a:t>Örnek: </a:t>
            </a:r>
            <a:r>
              <a:rPr lang="tr-TR" i="1" dirty="0"/>
              <a:t>hâkim, kâtip, </a:t>
            </a:r>
            <a:r>
              <a:rPr lang="tr-TR" i="1" dirty="0" err="1"/>
              <a:t>fünûn</a:t>
            </a:r>
            <a:r>
              <a:rPr lang="tr-TR" i="1" dirty="0"/>
              <a:t>, </a:t>
            </a:r>
            <a:r>
              <a:rPr lang="tr-TR" i="1" dirty="0" err="1"/>
              <a:t>bâki</a:t>
            </a:r>
            <a:r>
              <a:rPr lang="tr-TR" i="1" dirty="0"/>
              <a:t>, </a:t>
            </a:r>
            <a:r>
              <a:rPr lang="tr-TR" i="1" dirty="0" err="1"/>
              <a:t>mânâ</a:t>
            </a:r>
            <a:r>
              <a:rPr lang="tr-TR" i="1" dirty="0"/>
              <a:t>, tabii, </a:t>
            </a:r>
            <a:r>
              <a:rPr lang="tr-TR" i="1" dirty="0" err="1"/>
              <a:t>nâmus</a:t>
            </a:r>
            <a:r>
              <a:rPr lang="tr-TR" i="1" dirty="0"/>
              <a:t>, vb.</a:t>
            </a:r>
            <a:endParaRPr lang="tr-TR" dirty="0"/>
          </a:p>
          <a:p>
            <a:pPr marL="514350" lvl="0" indent="-514350" algn="just"/>
            <a:r>
              <a:rPr lang="tr-TR" dirty="0">
                <a:solidFill>
                  <a:schemeClr val="bg1"/>
                </a:solidFill>
              </a:rPr>
              <a:t>2.Türkçe sözcüklerde yansıma sözcükler dışında “j” sesi yoktur. </a:t>
            </a:r>
          </a:p>
          <a:p>
            <a:pPr marL="514350" lvl="0" indent="-514350" algn="just"/>
            <a:r>
              <a:rPr lang="tr-TR" i="1" dirty="0"/>
              <a:t>Örnek: jandarma, jilet, jokey, staj, baraj, kolej, jambon vb. </a:t>
            </a:r>
            <a:endParaRPr lang="tr-TR" dirty="0"/>
          </a:p>
          <a:p>
            <a:pPr marL="514350" lvl="0" indent="-514350" algn="just"/>
            <a:endParaRPr lang="tr-TR" dirty="0"/>
          </a:p>
          <a:p>
            <a:pPr marL="514350" lvl="0" indent="-514350" algn="just">
              <a:buAutoNum type="arabicPeriod"/>
            </a:pPr>
            <a:endParaRPr lang="tr-TR" dirty="0"/>
          </a:p>
          <a:p>
            <a:pPr algn="just"/>
            <a:endParaRPr lang="tr-TR" i="1" dirty="0">
              <a:solidFill>
                <a:schemeClr val="bg2">
                  <a:lumMod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9552" y="404664"/>
            <a:ext cx="7854696" cy="5976664"/>
          </a:xfrm>
        </p:spPr>
        <p:txBody>
          <a:bodyPr>
            <a:normAutofit/>
          </a:bodyPr>
          <a:lstStyle/>
          <a:p>
            <a:pPr algn="just"/>
            <a:r>
              <a:rPr lang="tr-TR" dirty="0">
                <a:solidFill>
                  <a:schemeClr val="bg1"/>
                </a:solidFill>
              </a:rPr>
              <a:t>3. Türkçede f ve h harfleri yalnızca ünlemlerde ve ses taklidine dayanan sözcüklerde görülür. </a:t>
            </a:r>
          </a:p>
          <a:p>
            <a:pPr algn="just"/>
            <a:r>
              <a:rPr lang="tr-TR" i="1" dirty="0"/>
              <a:t>Örnek: fıkırdamak, fısıltı, fısır fısır, fokurdamak vb.</a:t>
            </a:r>
          </a:p>
          <a:p>
            <a:pPr algn="just"/>
            <a:r>
              <a:rPr lang="tr-TR" i="1" dirty="0">
                <a:solidFill>
                  <a:schemeClr val="bg1"/>
                </a:solidFill>
              </a:rPr>
              <a:t>4. </a:t>
            </a:r>
            <a:r>
              <a:rPr lang="tr-TR" dirty="0">
                <a:solidFill>
                  <a:schemeClr val="bg1"/>
                </a:solidFill>
              </a:rPr>
              <a:t>Türkçe sözcüklerin başında c, ğ, l, m, n, r, v, z sesleri bulunmaz. Yansıma sözcükler ve ünlemler istisnadır.</a:t>
            </a:r>
          </a:p>
          <a:p>
            <a:pPr algn="just"/>
            <a:r>
              <a:rPr lang="tr-TR" i="1" dirty="0"/>
              <a:t>Örnek: cahil, can, cebir, lamba, lazım, leğen, mavi, nane, rapor, renk, rezil vb.</a:t>
            </a:r>
          </a:p>
          <a:p>
            <a:pPr lvl="0" algn="just"/>
            <a:r>
              <a:rPr lang="tr-TR" dirty="0">
                <a:solidFill>
                  <a:schemeClr val="bg1"/>
                </a:solidFill>
              </a:rPr>
              <a:t>5. Türkçede sözcük sonunda “b,c,d,g” yumuşak ünsüzleri bulunmaz. </a:t>
            </a:r>
            <a:r>
              <a:rPr lang="tr-TR" dirty="0"/>
              <a:t>Anlam karışıklığını önlemek için </a:t>
            </a:r>
            <a:r>
              <a:rPr lang="tr-TR" i="1" dirty="0"/>
              <a:t>sac, ad</a:t>
            </a:r>
            <a:r>
              <a:rPr lang="tr-TR" dirty="0"/>
              <a:t> gibi az sayıda Türkçe sözcüğün sonunda bu yumuşak ünsüzler kullanılır. Başka dillerden alınıp sonunda b,c,d,g ünsüzleri bulunan sözcüklerde de sözcük sonundaki bu yumuşak ünsüzler “p,ç,t,k” sert ünsüzlerine dönüşür. </a:t>
            </a:r>
          </a:p>
          <a:p>
            <a:pPr algn="just"/>
            <a:endParaRPr lang="tr-TR" i="1" dirty="0"/>
          </a:p>
          <a:p>
            <a:pPr algn="just"/>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620688"/>
            <a:ext cx="8110566" cy="5904656"/>
          </a:xfrm>
        </p:spPr>
        <p:txBody>
          <a:bodyPr>
            <a:normAutofit fontScale="92500" lnSpcReduction="20000"/>
          </a:bodyPr>
          <a:lstStyle/>
          <a:p>
            <a:pPr lvl="0" algn="just"/>
            <a:r>
              <a:rPr lang="tr-TR" sz="2400" dirty="0">
                <a:solidFill>
                  <a:schemeClr val="bg1"/>
                </a:solidFill>
              </a:rPr>
              <a:t>6. Türkçe sözcüklerde iki ünlü yan yana gelmez.</a:t>
            </a:r>
          </a:p>
          <a:p>
            <a:pPr algn="just"/>
            <a:r>
              <a:rPr lang="tr-TR" sz="2400" i="1" dirty="0"/>
              <a:t> Örnek: şair, aile, şuur, arkeolog, fuar, kaos, kuaför, matbaa, realizm, saat, ziraat vb. </a:t>
            </a:r>
            <a:endParaRPr lang="tr-TR" sz="2400" dirty="0"/>
          </a:p>
          <a:p>
            <a:pPr lvl="0" algn="just"/>
            <a:r>
              <a:rPr lang="tr-TR" sz="2400" dirty="0">
                <a:solidFill>
                  <a:schemeClr val="bg1"/>
                </a:solidFill>
              </a:rPr>
              <a:t>7. Türkçe sözcüklerde hece başında birden fazla ünsüz bulunmaz.</a:t>
            </a:r>
          </a:p>
          <a:p>
            <a:pPr algn="just"/>
            <a:r>
              <a:rPr lang="tr-TR" sz="2400" i="1" dirty="0"/>
              <a:t> Örnek: Fransa, kral, kraliçe, telgraf, kravat, gram, granit vb.</a:t>
            </a:r>
            <a:endParaRPr lang="tr-TR" sz="2400" dirty="0"/>
          </a:p>
          <a:p>
            <a:pPr lvl="0" algn="just"/>
            <a:r>
              <a:rPr lang="tr-TR" sz="2400" dirty="0">
                <a:solidFill>
                  <a:schemeClr val="bg1"/>
                </a:solidFill>
              </a:rPr>
              <a:t>8. Türkçede sözcük köklerinde çift ünsüz bulunmaz.</a:t>
            </a:r>
          </a:p>
          <a:p>
            <a:pPr algn="just"/>
            <a:r>
              <a:rPr lang="tr-TR" sz="2400" i="1" dirty="0"/>
              <a:t>Örnek: tüccar,bakkal, madde, hakkı, hisse, kıssa, seyyah vb. </a:t>
            </a:r>
            <a:endParaRPr lang="tr-TR" sz="2400" dirty="0"/>
          </a:p>
          <a:p>
            <a:pPr algn="just"/>
            <a:r>
              <a:rPr lang="tr-TR" sz="2400" dirty="0"/>
              <a:t>*İstisna olan sözcükler de sonradan ses değişimine uğramış sözcüklerdir.</a:t>
            </a:r>
          </a:p>
          <a:p>
            <a:pPr algn="just"/>
            <a:r>
              <a:rPr lang="tr-TR" sz="2400" i="1" dirty="0"/>
              <a:t>ana→anne, </a:t>
            </a:r>
            <a:r>
              <a:rPr lang="tr-TR" sz="2400" i="1" dirty="0" err="1"/>
              <a:t>eliğ</a:t>
            </a:r>
            <a:r>
              <a:rPr lang="tr-TR" sz="2400" i="1" dirty="0"/>
              <a:t>→elli vb.</a:t>
            </a:r>
          </a:p>
          <a:p>
            <a:pPr lvl="0" algn="just"/>
            <a:r>
              <a:rPr lang="tr-TR" sz="2400" i="1" dirty="0">
                <a:solidFill>
                  <a:schemeClr val="bg1"/>
                </a:solidFill>
              </a:rPr>
              <a:t>9. </a:t>
            </a:r>
            <a:r>
              <a:rPr lang="tr-TR" sz="2400" dirty="0">
                <a:solidFill>
                  <a:schemeClr val="bg1"/>
                </a:solidFill>
              </a:rPr>
              <a:t>Türkçe sözcüklerde hece sonunda üç ünsüz yan yana bulunmaz.</a:t>
            </a:r>
          </a:p>
          <a:p>
            <a:pPr algn="just"/>
            <a:r>
              <a:rPr lang="tr-TR" sz="2400" i="1" dirty="0"/>
              <a:t>Örnek: Sfenks, kontrbas, kontrplak </a:t>
            </a:r>
            <a:endParaRPr lang="tr-TR" sz="2400" dirty="0"/>
          </a:p>
          <a:p>
            <a:pPr algn="just"/>
            <a:endParaRPr lang="tr-TR" sz="2400" dirty="0"/>
          </a:p>
          <a:p>
            <a:pPr algn="just"/>
            <a:endParaRPr lang="tr-TR" sz="2400" dirty="0">
              <a:solidFill>
                <a:schemeClr val="bg2">
                  <a:lumMod val="2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620688"/>
            <a:ext cx="8215064" cy="5832648"/>
          </a:xfrm>
        </p:spPr>
        <p:txBody>
          <a:bodyPr>
            <a:normAutofit/>
          </a:bodyPr>
          <a:lstStyle/>
          <a:p>
            <a:pPr lvl="0" algn="just"/>
            <a:r>
              <a:rPr lang="tr-TR" dirty="0">
                <a:solidFill>
                  <a:schemeClr val="tx2">
                    <a:lumMod val="75000"/>
                  </a:schemeClr>
                </a:solidFill>
              </a:rPr>
              <a:t>	</a:t>
            </a:r>
            <a:r>
              <a:rPr lang="tr-TR" b="1" dirty="0">
                <a:solidFill>
                  <a:schemeClr val="bg2">
                    <a:lumMod val="25000"/>
                  </a:schemeClr>
                </a:solidFill>
              </a:rPr>
              <a:t> III. TÜRKÇEDE SES OLAYLARI</a:t>
            </a:r>
            <a:endParaRPr lang="tr-TR" dirty="0">
              <a:solidFill>
                <a:schemeClr val="bg2">
                  <a:lumMod val="25000"/>
                </a:schemeClr>
              </a:solidFill>
            </a:endParaRPr>
          </a:p>
          <a:p>
            <a:pPr algn="just"/>
            <a:r>
              <a:rPr lang="tr-TR" dirty="0">
                <a:solidFill>
                  <a:schemeClr val="bg2">
                    <a:lumMod val="25000"/>
                  </a:schemeClr>
                </a:solidFill>
              </a:rPr>
              <a:t> </a:t>
            </a:r>
            <a:r>
              <a:rPr lang="tr-TR" b="1" dirty="0">
                <a:solidFill>
                  <a:schemeClr val="bg2">
                    <a:lumMod val="25000"/>
                  </a:schemeClr>
                </a:solidFill>
              </a:rPr>
              <a:t>	1.Ses Türemesi </a:t>
            </a:r>
            <a:endParaRPr lang="tr-TR" dirty="0">
              <a:solidFill>
                <a:schemeClr val="bg2">
                  <a:lumMod val="25000"/>
                </a:schemeClr>
              </a:solidFill>
            </a:endParaRPr>
          </a:p>
          <a:p>
            <a:pPr lvl="0" algn="just"/>
            <a:r>
              <a:rPr lang="tr-TR" b="1" dirty="0">
                <a:solidFill>
                  <a:schemeClr val="bg2">
                    <a:lumMod val="25000"/>
                  </a:schemeClr>
                </a:solidFill>
              </a:rPr>
              <a:t>a.Yardımcı Ses</a:t>
            </a:r>
            <a:endParaRPr lang="tr-TR" dirty="0">
              <a:solidFill>
                <a:schemeClr val="bg2">
                  <a:lumMod val="25000"/>
                </a:schemeClr>
              </a:solidFill>
            </a:endParaRPr>
          </a:p>
          <a:p>
            <a:pPr algn="l"/>
            <a:r>
              <a:rPr lang="tr-TR" dirty="0">
                <a:solidFill>
                  <a:schemeClr val="bg2">
                    <a:lumMod val="25000"/>
                  </a:schemeClr>
                </a:solidFill>
              </a:rPr>
              <a:t>Örnek: Bu-(n)-a akıl erdiremedim. Ahmet’in ev-i-(n)-i arıyorum. Çarşı-(y)-a gidiyorum.</a:t>
            </a:r>
          </a:p>
          <a:p>
            <a:pPr algn="l"/>
            <a:endParaRPr lang="tr-TR" dirty="0">
              <a:solidFill>
                <a:schemeClr val="bg2">
                  <a:lumMod val="25000"/>
                </a:schemeClr>
              </a:solidFill>
            </a:endParaRPr>
          </a:p>
          <a:p>
            <a:pPr algn="l"/>
            <a:endParaRPr lang="tr-TR" dirty="0">
              <a:solidFill>
                <a:schemeClr val="bg2">
                  <a:lumMod val="25000"/>
                </a:schemeClr>
              </a:solidFill>
            </a:endParaRPr>
          </a:p>
          <a:p>
            <a:pPr lvl="0" algn="just"/>
            <a:r>
              <a:rPr lang="tr-TR" b="1" dirty="0">
                <a:solidFill>
                  <a:schemeClr val="bg2">
                    <a:lumMod val="25000"/>
                  </a:schemeClr>
                </a:solidFill>
              </a:rPr>
              <a:t>b.Ünlü Türemesi</a:t>
            </a:r>
            <a:endParaRPr lang="tr-TR" dirty="0">
              <a:solidFill>
                <a:schemeClr val="bg2">
                  <a:lumMod val="25000"/>
                </a:schemeClr>
              </a:solidFill>
            </a:endParaRPr>
          </a:p>
          <a:p>
            <a:pPr algn="l"/>
            <a:r>
              <a:rPr lang="tr-TR" i="1" dirty="0">
                <a:solidFill>
                  <a:schemeClr val="bg2">
                    <a:lumMod val="25000"/>
                  </a:schemeClr>
                </a:solidFill>
              </a:rPr>
              <a:t>Örnek: </a:t>
            </a:r>
            <a:r>
              <a:rPr lang="tr-TR" i="1" dirty="0" err="1">
                <a:solidFill>
                  <a:schemeClr val="bg2">
                    <a:lumMod val="25000"/>
                  </a:schemeClr>
                </a:solidFill>
              </a:rPr>
              <a:t>çep</a:t>
            </a:r>
            <a:r>
              <a:rPr lang="tr-TR" i="1" dirty="0">
                <a:solidFill>
                  <a:schemeClr val="bg2">
                    <a:lumMod val="25000"/>
                  </a:schemeClr>
                </a:solidFill>
              </a:rPr>
              <a:t>-e-çevre	</a:t>
            </a:r>
            <a:r>
              <a:rPr lang="tr-TR" i="1" dirty="0" err="1">
                <a:solidFill>
                  <a:schemeClr val="bg2">
                    <a:lumMod val="25000"/>
                  </a:schemeClr>
                </a:solidFill>
              </a:rPr>
              <a:t>güp</a:t>
            </a:r>
            <a:r>
              <a:rPr lang="tr-TR" i="1" dirty="0">
                <a:solidFill>
                  <a:schemeClr val="bg2">
                    <a:lumMod val="25000"/>
                  </a:schemeClr>
                </a:solidFill>
              </a:rPr>
              <a:t>-e-gündüz </a:t>
            </a:r>
            <a:r>
              <a:rPr lang="tr-TR" i="1" dirty="0" err="1">
                <a:solidFill>
                  <a:schemeClr val="bg2">
                    <a:lumMod val="25000"/>
                  </a:schemeClr>
                </a:solidFill>
              </a:rPr>
              <a:t>gep</a:t>
            </a:r>
            <a:r>
              <a:rPr lang="tr-TR" i="1" dirty="0">
                <a:solidFill>
                  <a:schemeClr val="bg2">
                    <a:lumMod val="25000"/>
                  </a:schemeClr>
                </a:solidFill>
              </a:rPr>
              <a:t>-e-genç		</a:t>
            </a:r>
          </a:p>
          <a:p>
            <a:pPr algn="l"/>
            <a:r>
              <a:rPr lang="tr-TR" i="1" dirty="0">
                <a:solidFill>
                  <a:schemeClr val="bg2">
                    <a:lumMod val="25000"/>
                  </a:schemeClr>
                </a:solidFill>
              </a:rPr>
              <a:t>sır-</a:t>
            </a:r>
            <a:r>
              <a:rPr lang="tr-TR" i="1" dirty="0" err="1">
                <a:solidFill>
                  <a:schemeClr val="bg2">
                    <a:lumMod val="25000"/>
                  </a:schemeClr>
                </a:solidFill>
              </a:rPr>
              <a:t>ıl</a:t>
            </a:r>
            <a:r>
              <a:rPr lang="tr-TR" i="1" dirty="0">
                <a:solidFill>
                  <a:schemeClr val="bg2">
                    <a:lumMod val="25000"/>
                  </a:schemeClr>
                </a:solidFill>
              </a:rPr>
              <a:t>-</a:t>
            </a:r>
            <a:r>
              <a:rPr lang="tr-TR" i="1" dirty="0" err="1">
                <a:solidFill>
                  <a:schemeClr val="bg2">
                    <a:lumMod val="25000"/>
                  </a:schemeClr>
                </a:solidFill>
              </a:rPr>
              <a:t>sıklam</a:t>
            </a:r>
            <a:r>
              <a:rPr lang="tr-TR" i="1" dirty="0">
                <a:solidFill>
                  <a:schemeClr val="bg2">
                    <a:lumMod val="25000"/>
                  </a:schemeClr>
                </a:solidFill>
              </a:rPr>
              <a:t>	yap-a-yalnız	 sap-a-sağlam vb.</a:t>
            </a:r>
            <a:endParaRPr lang="tr-TR" dirty="0">
              <a:solidFill>
                <a:schemeClr val="bg2">
                  <a:lumMod val="25000"/>
                </a:schemeClr>
              </a:solidFill>
            </a:endParaRPr>
          </a:p>
          <a:p>
            <a:pPr algn="l"/>
            <a:endParaRPr lang="tr-TR" dirty="0">
              <a:solidFill>
                <a:schemeClr val="bg2">
                  <a:lumMod val="25000"/>
                </a:schemeClr>
              </a:solidFill>
            </a:endParaRPr>
          </a:p>
          <a:p>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728" y="404664"/>
            <a:ext cx="7854696" cy="6120680"/>
          </a:xfrm>
        </p:spPr>
        <p:txBody>
          <a:bodyPr>
            <a:normAutofit/>
          </a:bodyPr>
          <a:lstStyle/>
          <a:p>
            <a:pPr lvl="0" algn="just"/>
            <a:r>
              <a:rPr lang="tr-TR" b="1" dirty="0">
                <a:solidFill>
                  <a:schemeClr val="bg2">
                    <a:lumMod val="25000"/>
                  </a:schemeClr>
                </a:solidFill>
              </a:rPr>
              <a:t>c.Ünsüz Türemesi</a:t>
            </a:r>
            <a:endParaRPr lang="tr-TR" dirty="0">
              <a:solidFill>
                <a:schemeClr val="bg2">
                  <a:lumMod val="25000"/>
                </a:schemeClr>
              </a:solidFill>
            </a:endParaRPr>
          </a:p>
          <a:p>
            <a:pPr algn="just"/>
            <a:endParaRPr lang="tr-TR" i="1" dirty="0">
              <a:solidFill>
                <a:schemeClr val="bg2">
                  <a:lumMod val="25000"/>
                </a:schemeClr>
              </a:solidFill>
            </a:endParaRPr>
          </a:p>
          <a:p>
            <a:pPr algn="just"/>
            <a:endParaRPr lang="tr-TR" i="1" dirty="0">
              <a:solidFill>
                <a:schemeClr val="bg2">
                  <a:lumMod val="25000"/>
                </a:schemeClr>
              </a:solidFill>
            </a:endParaRPr>
          </a:p>
          <a:p>
            <a:pPr algn="just"/>
            <a:r>
              <a:rPr lang="tr-TR" i="1" dirty="0">
                <a:solidFill>
                  <a:schemeClr val="bg2">
                    <a:lumMod val="25000"/>
                  </a:schemeClr>
                </a:solidFill>
              </a:rPr>
              <a:t>Örnek: his(s)etmek		zan(n)etmek          	</a:t>
            </a:r>
            <a:r>
              <a:rPr lang="tr-TR" i="1" dirty="0" err="1">
                <a:solidFill>
                  <a:schemeClr val="bg2">
                    <a:lumMod val="25000"/>
                  </a:schemeClr>
                </a:solidFill>
              </a:rPr>
              <a:t>red</a:t>
            </a:r>
            <a:r>
              <a:rPr lang="tr-TR" i="1" dirty="0">
                <a:solidFill>
                  <a:schemeClr val="bg2">
                    <a:lumMod val="25000"/>
                  </a:schemeClr>
                </a:solidFill>
              </a:rPr>
              <a:t>(d)etmek		af(f)etmek vb.</a:t>
            </a:r>
          </a:p>
          <a:p>
            <a:pPr algn="just"/>
            <a:endParaRPr lang="tr-TR" i="1" dirty="0">
              <a:solidFill>
                <a:schemeClr val="bg2">
                  <a:lumMod val="25000"/>
                </a:schemeClr>
              </a:solidFill>
            </a:endParaRPr>
          </a:p>
          <a:p>
            <a:pPr algn="just"/>
            <a:endParaRPr lang="tr-TR" i="1" dirty="0">
              <a:solidFill>
                <a:schemeClr val="bg2">
                  <a:lumMod val="25000"/>
                </a:schemeClr>
              </a:solidFill>
            </a:endParaRPr>
          </a:p>
          <a:p>
            <a:pPr algn="just"/>
            <a:r>
              <a:rPr lang="tr-TR" i="1" dirty="0">
                <a:solidFill>
                  <a:schemeClr val="bg2">
                    <a:lumMod val="25000"/>
                  </a:schemeClr>
                </a:solidFill>
              </a:rPr>
              <a:t>Örnek: Fiat- fi(y)at	</a:t>
            </a:r>
            <a:r>
              <a:rPr lang="tr-TR" i="1" dirty="0" err="1">
                <a:solidFill>
                  <a:schemeClr val="bg2">
                    <a:lumMod val="25000"/>
                  </a:schemeClr>
                </a:solidFill>
              </a:rPr>
              <a:t>Zaif</a:t>
            </a:r>
            <a:r>
              <a:rPr lang="tr-TR" i="1" dirty="0">
                <a:solidFill>
                  <a:schemeClr val="bg2">
                    <a:lumMod val="25000"/>
                  </a:schemeClr>
                </a:solidFill>
              </a:rPr>
              <a:t>- </a:t>
            </a:r>
            <a:r>
              <a:rPr lang="tr-TR" i="1" dirty="0" err="1">
                <a:solidFill>
                  <a:schemeClr val="bg2">
                    <a:lumMod val="25000"/>
                  </a:schemeClr>
                </a:solidFill>
              </a:rPr>
              <a:t>za</a:t>
            </a:r>
            <a:r>
              <a:rPr lang="tr-TR" i="1" dirty="0">
                <a:solidFill>
                  <a:schemeClr val="bg2">
                    <a:lumMod val="25000"/>
                  </a:schemeClr>
                </a:solidFill>
              </a:rPr>
              <a:t>(y)</a:t>
            </a:r>
            <a:r>
              <a:rPr lang="tr-TR" i="1" dirty="0" err="1">
                <a:solidFill>
                  <a:schemeClr val="bg2">
                    <a:lumMod val="25000"/>
                  </a:schemeClr>
                </a:solidFill>
              </a:rPr>
              <a:t>ıf</a:t>
            </a:r>
            <a:r>
              <a:rPr lang="tr-TR" i="1" dirty="0">
                <a:solidFill>
                  <a:schemeClr val="bg2">
                    <a:lumMod val="25000"/>
                  </a:schemeClr>
                </a:solidFill>
              </a:rPr>
              <a:t>	</a:t>
            </a:r>
          </a:p>
          <a:p>
            <a:pPr algn="just"/>
            <a:r>
              <a:rPr lang="tr-TR" i="1" dirty="0">
                <a:solidFill>
                  <a:schemeClr val="bg2">
                    <a:lumMod val="25000"/>
                  </a:schemeClr>
                </a:solidFill>
              </a:rPr>
              <a:t>	Repertuar- </a:t>
            </a:r>
            <a:r>
              <a:rPr lang="tr-TR" i="1" dirty="0" err="1">
                <a:solidFill>
                  <a:schemeClr val="bg2">
                    <a:lumMod val="25000"/>
                  </a:schemeClr>
                </a:solidFill>
              </a:rPr>
              <a:t>repertu</a:t>
            </a:r>
            <a:r>
              <a:rPr lang="tr-TR" i="1" dirty="0">
                <a:solidFill>
                  <a:schemeClr val="bg2">
                    <a:lumMod val="25000"/>
                  </a:schemeClr>
                </a:solidFill>
              </a:rPr>
              <a:t>(v)ar</a:t>
            </a:r>
          </a:p>
          <a:p>
            <a:pPr algn="just"/>
            <a:endParaRPr lang="tr-TR" dirty="0">
              <a:solidFill>
                <a:schemeClr val="bg2">
                  <a:lumMod val="25000"/>
                </a:schemeClr>
              </a:solidFill>
            </a:endParaRPr>
          </a:p>
          <a:p>
            <a:pPr algn="just"/>
            <a:endParaRPr lang="tr-TR" dirty="0">
              <a:solidFill>
                <a:schemeClr val="tx2">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260648"/>
            <a:ext cx="8143056" cy="6097310"/>
          </a:xfrm>
        </p:spPr>
        <p:txBody>
          <a:bodyPr>
            <a:normAutofit fontScale="92500" lnSpcReduction="10000"/>
          </a:bodyPr>
          <a:lstStyle/>
          <a:p>
            <a:pPr lvl="0" algn="just"/>
            <a:r>
              <a:rPr lang="tr-TR" b="1" dirty="0">
                <a:solidFill>
                  <a:schemeClr val="tx2">
                    <a:lumMod val="75000"/>
                  </a:schemeClr>
                </a:solidFill>
              </a:rPr>
              <a:t>	</a:t>
            </a:r>
            <a:r>
              <a:rPr lang="tr-TR" b="1" dirty="0">
                <a:solidFill>
                  <a:schemeClr val="bg1"/>
                </a:solidFill>
              </a:rPr>
              <a:t>2.</a:t>
            </a:r>
            <a:r>
              <a:rPr lang="tr-TR" sz="2800" b="1" dirty="0">
                <a:solidFill>
                  <a:schemeClr val="bg2">
                    <a:lumMod val="25000"/>
                  </a:schemeClr>
                </a:solidFill>
              </a:rPr>
              <a:t>Ses Düşmesi</a:t>
            </a:r>
            <a:endParaRPr lang="tr-TR" sz="2400" dirty="0">
              <a:solidFill>
                <a:schemeClr val="bg2">
                  <a:lumMod val="25000"/>
                </a:schemeClr>
              </a:solidFill>
            </a:endParaRPr>
          </a:p>
          <a:p>
            <a:pPr lvl="2" algn="just"/>
            <a:r>
              <a:rPr lang="tr-TR" sz="2400" b="1" dirty="0">
                <a:solidFill>
                  <a:schemeClr val="bg2">
                    <a:lumMod val="25000"/>
                  </a:schemeClr>
                </a:solidFill>
              </a:rPr>
              <a:t>a.Ünlü Düşmesi</a:t>
            </a:r>
            <a:endParaRPr lang="tr-TR" sz="2000" dirty="0">
              <a:solidFill>
                <a:schemeClr val="bg2">
                  <a:lumMod val="25000"/>
                </a:schemeClr>
              </a:solidFill>
            </a:endParaRPr>
          </a:p>
          <a:p>
            <a:pPr algn="just"/>
            <a:endParaRPr lang="tr-TR" sz="2800" i="1" dirty="0">
              <a:solidFill>
                <a:schemeClr val="bg2">
                  <a:lumMod val="25000"/>
                </a:schemeClr>
              </a:solidFill>
            </a:endParaRPr>
          </a:p>
          <a:p>
            <a:pPr algn="just"/>
            <a:r>
              <a:rPr lang="tr-TR" sz="2800" i="1" dirty="0">
                <a:solidFill>
                  <a:schemeClr val="bg2">
                    <a:lumMod val="25000"/>
                  </a:schemeClr>
                </a:solidFill>
              </a:rPr>
              <a:t>Örnek: ağız- ağzı	akıl-aklı	alın-alnı	 </a:t>
            </a:r>
          </a:p>
          <a:p>
            <a:pPr algn="just"/>
            <a:r>
              <a:rPr lang="tr-TR" sz="2800" i="1" dirty="0">
                <a:solidFill>
                  <a:schemeClr val="bg2">
                    <a:lumMod val="25000"/>
                  </a:schemeClr>
                </a:solidFill>
              </a:rPr>
              <a:t>	şehir-şehre </a:t>
            </a:r>
            <a:r>
              <a:rPr lang="tr-TR" sz="2400" i="1" dirty="0">
                <a:solidFill>
                  <a:schemeClr val="bg2">
                    <a:lumMod val="25000"/>
                  </a:schemeClr>
                </a:solidFill>
              </a:rPr>
              <a:t>	</a:t>
            </a:r>
            <a:r>
              <a:rPr lang="tr-TR" sz="2800" i="1" dirty="0">
                <a:solidFill>
                  <a:schemeClr val="bg2">
                    <a:lumMod val="25000"/>
                  </a:schemeClr>
                </a:solidFill>
              </a:rPr>
              <a:t>burun-burnu	gönül-gönlü	vb.</a:t>
            </a:r>
            <a:endParaRPr lang="tr-TR" sz="2400" i="1" dirty="0">
              <a:solidFill>
                <a:schemeClr val="bg2">
                  <a:lumMod val="25000"/>
                </a:schemeClr>
              </a:solidFill>
            </a:endParaRPr>
          </a:p>
          <a:p>
            <a:pPr algn="just"/>
            <a:endParaRPr lang="tr-TR" sz="2800" i="1" dirty="0">
              <a:solidFill>
                <a:schemeClr val="bg2">
                  <a:lumMod val="25000"/>
                </a:schemeClr>
              </a:solidFill>
            </a:endParaRPr>
          </a:p>
          <a:p>
            <a:pPr algn="just"/>
            <a:r>
              <a:rPr lang="tr-TR" sz="2800" i="1" dirty="0">
                <a:solidFill>
                  <a:schemeClr val="bg2">
                    <a:lumMod val="25000"/>
                  </a:schemeClr>
                </a:solidFill>
              </a:rPr>
              <a:t>Örnek: ayır-</a:t>
            </a:r>
            <a:r>
              <a:rPr lang="tr-TR" sz="2800" i="1" dirty="0" err="1">
                <a:solidFill>
                  <a:schemeClr val="bg2">
                    <a:lumMod val="25000"/>
                  </a:schemeClr>
                </a:solidFill>
              </a:rPr>
              <a:t>ıntı</a:t>
            </a:r>
            <a:r>
              <a:rPr lang="tr-TR" sz="2800" i="1" dirty="0">
                <a:solidFill>
                  <a:schemeClr val="bg2">
                    <a:lumMod val="25000"/>
                  </a:schemeClr>
                </a:solidFill>
              </a:rPr>
              <a:t> →ayrıntı		devir-il→devril	</a:t>
            </a:r>
          </a:p>
          <a:p>
            <a:pPr algn="just"/>
            <a:r>
              <a:rPr lang="tr-TR" sz="2800" i="1" dirty="0">
                <a:solidFill>
                  <a:schemeClr val="bg2">
                    <a:lumMod val="25000"/>
                  </a:schemeClr>
                </a:solidFill>
              </a:rPr>
              <a:t>	ileri-</a:t>
            </a:r>
            <a:r>
              <a:rPr lang="tr-TR" sz="2800" i="1" dirty="0" err="1">
                <a:solidFill>
                  <a:schemeClr val="bg2">
                    <a:lumMod val="25000"/>
                  </a:schemeClr>
                </a:solidFill>
              </a:rPr>
              <a:t>lemek</a:t>
            </a:r>
            <a:r>
              <a:rPr lang="tr-TR" sz="2800" i="1" dirty="0">
                <a:solidFill>
                  <a:schemeClr val="bg2">
                    <a:lumMod val="25000"/>
                  </a:schemeClr>
                </a:solidFill>
              </a:rPr>
              <a:t>→ilerlemek	yanıl-</a:t>
            </a:r>
            <a:r>
              <a:rPr lang="tr-TR" sz="2800" i="1" dirty="0" err="1">
                <a:solidFill>
                  <a:schemeClr val="bg2">
                    <a:lumMod val="25000"/>
                  </a:schemeClr>
                </a:solidFill>
              </a:rPr>
              <a:t>ış</a:t>
            </a:r>
            <a:r>
              <a:rPr lang="tr-TR" sz="2800" i="1" dirty="0">
                <a:solidFill>
                  <a:schemeClr val="bg2">
                    <a:lumMod val="25000"/>
                  </a:schemeClr>
                </a:solidFill>
              </a:rPr>
              <a:t>→yanlış</a:t>
            </a:r>
            <a:endParaRPr lang="tr-TR" sz="2400" dirty="0">
              <a:solidFill>
                <a:schemeClr val="bg2">
                  <a:lumMod val="25000"/>
                </a:schemeClr>
              </a:solidFill>
            </a:endParaRPr>
          </a:p>
          <a:p>
            <a:pPr algn="just"/>
            <a:r>
              <a:rPr lang="tr-TR" sz="2800" i="1" dirty="0">
                <a:solidFill>
                  <a:schemeClr val="bg2">
                    <a:lumMod val="25000"/>
                  </a:schemeClr>
                </a:solidFill>
              </a:rPr>
              <a:t>	kıvır-</a:t>
            </a:r>
            <a:r>
              <a:rPr lang="tr-TR" sz="2800" i="1" dirty="0" err="1">
                <a:solidFill>
                  <a:schemeClr val="bg2">
                    <a:lumMod val="25000"/>
                  </a:schemeClr>
                </a:solidFill>
              </a:rPr>
              <a:t>ıl</a:t>
            </a:r>
            <a:r>
              <a:rPr lang="tr-TR" sz="2800" i="1" dirty="0">
                <a:solidFill>
                  <a:schemeClr val="bg2">
                    <a:lumMod val="25000"/>
                  </a:schemeClr>
                </a:solidFill>
              </a:rPr>
              <a:t>→kıvrıl			çevir-il→çevril vb.</a:t>
            </a:r>
            <a:endParaRPr lang="tr-TR" sz="2400" dirty="0">
              <a:solidFill>
                <a:schemeClr val="bg2">
                  <a:lumMod val="25000"/>
                </a:schemeClr>
              </a:solidFill>
            </a:endParaRPr>
          </a:p>
          <a:p>
            <a:pPr algn="just"/>
            <a:endParaRPr lang="tr-TR" sz="2800" i="1" dirty="0">
              <a:solidFill>
                <a:schemeClr val="bg2">
                  <a:lumMod val="25000"/>
                </a:schemeClr>
              </a:solidFill>
            </a:endParaRPr>
          </a:p>
          <a:p>
            <a:pPr algn="just"/>
            <a:r>
              <a:rPr lang="tr-TR" sz="2800" i="1" dirty="0">
                <a:solidFill>
                  <a:schemeClr val="bg2">
                    <a:lumMod val="25000"/>
                  </a:schemeClr>
                </a:solidFill>
              </a:rPr>
              <a:t>Örnek: kayıp→kaybolmak		sabır→sabretmek	keşif→keşfetmek		emir→emretmek</a:t>
            </a:r>
            <a:r>
              <a:rPr lang="tr-TR" sz="2400" i="1" dirty="0">
                <a:solidFill>
                  <a:schemeClr val="bg2">
                    <a:lumMod val="25000"/>
                  </a:schemeClr>
                </a:solidFill>
              </a:rPr>
              <a:t> </a:t>
            </a:r>
            <a:r>
              <a:rPr lang="tr-TR" sz="2800" i="1" dirty="0">
                <a:solidFill>
                  <a:schemeClr val="bg2">
                    <a:lumMod val="25000"/>
                  </a:schemeClr>
                </a:solidFill>
              </a:rPr>
              <a:t>vb.</a:t>
            </a:r>
            <a:endParaRPr lang="tr-TR" sz="2400" dirty="0">
              <a:solidFill>
                <a:schemeClr val="bg2">
                  <a:lumMod val="25000"/>
                </a:schemeClr>
              </a:solidFill>
            </a:endParaRPr>
          </a:p>
          <a:p>
            <a:pPr algn="just"/>
            <a:endParaRPr lang="tr-TR" dirty="0">
              <a:solidFill>
                <a:schemeClr val="tx2">
                  <a:lumMod val="75000"/>
                </a:schemeClr>
              </a:solidFill>
            </a:endParaRPr>
          </a:p>
          <a:p>
            <a:endParaRPr lang="tr-TR" dirty="0">
              <a:solidFill>
                <a:schemeClr val="bg2">
                  <a:lumMod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260648"/>
            <a:ext cx="7854696" cy="6192688"/>
          </a:xfrm>
        </p:spPr>
        <p:txBody>
          <a:bodyPr>
            <a:normAutofit/>
          </a:bodyPr>
          <a:lstStyle/>
          <a:p>
            <a:pPr algn="just"/>
            <a:endParaRPr lang="tr-TR" i="1" dirty="0">
              <a:solidFill>
                <a:schemeClr val="bg2">
                  <a:lumMod val="25000"/>
                </a:schemeClr>
              </a:solidFill>
            </a:endParaRPr>
          </a:p>
          <a:p>
            <a:pPr algn="just"/>
            <a:r>
              <a:rPr lang="tr-TR" i="1" dirty="0">
                <a:solidFill>
                  <a:schemeClr val="bg2">
                    <a:lumMod val="25000"/>
                  </a:schemeClr>
                </a:solidFill>
              </a:rPr>
              <a:t>Örnek: Güzelliğin on </a:t>
            </a:r>
            <a:r>
              <a:rPr lang="tr-TR" b="1" i="1" dirty="0" err="1">
                <a:solidFill>
                  <a:schemeClr val="bg2">
                    <a:lumMod val="25000"/>
                  </a:schemeClr>
                </a:solidFill>
              </a:rPr>
              <a:t>par’etmez</a:t>
            </a:r>
            <a:r>
              <a:rPr lang="tr-TR" i="1" dirty="0">
                <a:solidFill>
                  <a:schemeClr val="bg2">
                    <a:lumMod val="25000"/>
                  </a:schemeClr>
                </a:solidFill>
              </a:rPr>
              <a:t>			</a:t>
            </a:r>
            <a:endParaRPr lang="tr-TR" dirty="0">
              <a:solidFill>
                <a:schemeClr val="bg2">
                  <a:lumMod val="25000"/>
                </a:schemeClr>
              </a:solidFill>
            </a:endParaRPr>
          </a:p>
          <a:p>
            <a:pPr algn="just"/>
            <a:r>
              <a:rPr lang="tr-TR" i="1" dirty="0">
                <a:solidFill>
                  <a:schemeClr val="bg2">
                    <a:lumMod val="25000"/>
                  </a:schemeClr>
                </a:solidFill>
              </a:rPr>
              <a:t>	Bendeki bu aşk olmasa (Aşık Veysel)		</a:t>
            </a:r>
          </a:p>
          <a:p>
            <a:pPr algn="just"/>
            <a:r>
              <a:rPr lang="tr-TR" i="1" dirty="0">
                <a:solidFill>
                  <a:schemeClr val="bg2">
                    <a:lumMod val="25000"/>
                  </a:schemeClr>
                </a:solidFill>
              </a:rPr>
              <a:t>Ala gözlü nazlı dilber</a:t>
            </a:r>
            <a:endParaRPr lang="tr-TR" dirty="0">
              <a:solidFill>
                <a:schemeClr val="bg2">
                  <a:lumMod val="25000"/>
                </a:schemeClr>
              </a:solidFill>
            </a:endParaRPr>
          </a:p>
          <a:p>
            <a:pPr algn="just"/>
            <a:r>
              <a:rPr lang="tr-TR" i="1" dirty="0">
                <a:solidFill>
                  <a:schemeClr val="bg2">
                    <a:lumMod val="25000"/>
                  </a:schemeClr>
                </a:solidFill>
              </a:rPr>
              <a:t>Sen </a:t>
            </a:r>
            <a:r>
              <a:rPr lang="tr-TR" b="1" i="1" dirty="0" err="1">
                <a:solidFill>
                  <a:schemeClr val="bg2">
                    <a:lumMod val="25000"/>
                  </a:schemeClr>
                </a:solidFill>
              </a:rPr>
              <a:t>d’olasın</a:t>
            </a:r>
            <a:r>
              <a:rPr lang="tr-TR" i="1" dirty="0">
                <a:solidFill>
                  <a:schemeClr val="bg2">
                    <a:lumMod val="25000"/>
                  </a:schemeClr>
                </a:solidFill>
              </a:rPr>
              <a:t> benim gibi (</a:t>
            </a:r>
            <a:r>
              <a:rPr lang="tr-TR" i="1" dirty="0" err="1">
                <a:solidFill>
                  <a:schemeClr val="bg2">
                    <a:lumMod val="25000"/>
                  </a:schemeClr>
                </a:solidFill>
              </a:rPr>
              <a:t>Kacaoğlan</a:t>
            </a:r>
            <a:r>
              <a:rPr lang="tr-TR" i="1" dirty="0">
                <a:solidFill>
                  <a:schemeClr val="bg2">
                    <a:lumMod val="25000"/>
                  </a:schemeClr>
                </a:solidFill>
              </a:rPr>
              <a:t>)</a:t>
            </a:r>
          </a:p>
          <a:p>
            <a:pPr lvl="2" algn="just"/>
            <a:endParaRPr lang="tr-TR" sz="2600" b="1" dirty="0">
              <a:solidFill>
                <a:schemeClr val="bg2">
                  <a:lumMod val="25000"/>
                </a:schemeClr>
              </a:solidFill>
            </a:endParaRPr>
          </a:p>
          <a:p>
            <a:pPr lvl="2" algn="just"/>
            <a:r>
              <a:rPr lang="tr-TR" sz="2600" b="1" dirty="0" err="1">
                <a:solidFill>
                  <a:schemeClr val="bg2">
                    <a:lumMod val="25000"/>
                  </a:schemeClr>
                </a:solidFill>
              </a:rPr>
              <a:t>b.Ünsüz</a:t>
            </a:r>
            <a:r>
              <a:rPr lang="tr-TR" sz="2600" b="1" dirty="0">
                <a:solidFill>
                  <a:schemeClr val="bg2">
                    <a:lumMod val="25000"/>
                  </a:schemeClr>
                </a:solidFill>
              </a:rPr>
              <a:t> Düşmesi</a:t>
            </a:r>
            <a:endParaRPr lang="tr-TR" sz="2600" dirty="0">
              <a:solidFill>
                <a:schemeClr val="bg2">
                  <a:lumMod val="25000"/>
                </a:schemeClr>
              </a:solidFill>
            </a:endParaRPr>
          </a:p>
          <a:p>
            <a:pPr algn="just"/>
            <a:endParaRPr lang="tr-TR" i="1" dirty="0">
              <a:solidFill>
                <a:schemeClr val="bg2">
                  <a:lumMod val="25000"/>
                </a:schemeClr>
              </a:solidFill>
            </a:endParaRPr>
          </a:p>
          <a:p>
            <a:pPr algn="just"/>
            <a:r>
              <a:rPr lang="tr-TR" i="1" dirty="0">
                <a:solidFill>
                  <a:schemeClr val="bg2">
                    <a:lumMod val="25000"/>
                  </a:schemeClr>
                </a:solidFill>
              </a:rPr>
              <a:t>Örnek: küçük→küçücük	alçak→alçacık	büyük→büyücek	ufak→ufacık	 vb.	</a:t>
            </a:r>
            <a:endParaRPr lang="tr-TR" dirty="0">
              <a:solidFill>
                <a:schemeClr val="bg2">
                  <a:lumMod val="25000"/>
                </a:schemeClr>
              </a:solidFill>
            </a:endParaRPr>
          </a:p>
          <a:p>
            <a:pPr algn="just"/>
            <a:r>
              <a:rPr lang="tr-TR" b="1" dirty="0">
                <a:solidFill>
                  <a:schemeClr val="bg2">
                    <a:lumMod val="25000"/>
                  </a:schemeClr>
                </a:solidFill>
              </a:rPr>
              <a:t>UYARI: </a:t>
            </a:r>
            <a:r>
              <a:rPr lang="tr-TR" dirty="0">
                <a:solidFill>
                  <a:schemeClr val="bg2">
                    <a:lumMod val="25000"/>
                  </a:schemeClr>
                </a:solidFill>
              </a:rPr>
              <a:t>Bu ekin somut isim türettiği durumlarda sözcük sonundaki “k” ünsüzü düşmez.</a:t>
            </a:r>
          </a:p>
          <a:p>
            <a:pPr algn="just"/>
            <a:r>
              <a:rPr lang="tr-TR" i="1" dirty="0">
                <a:solidFill>
                  <a:schemeClr val="bg2">
                    <a:lumMod val="25000"/>
                  </a:schemeClr>
                </a:solidFill>
              </a:rPr>
              <a:t>kulakçık, kapakçık vb. </a:t>
            </a:r>
            <a:endParaRPr lang="tr-TR" dirty="0">
              <a:solidFill>
                <a:schemeClr val="bg2">
                  <a:lumMod val="25000"/>
                </a:schemeClr>
              </a:solidFill>
            </a:endParaRPr>
          </a:p>
          <a:p>
            <a:pPr algn="just"/>
            <a:endParaRPr lang="tr-TR" i="1" dirty="0">
              <a:solidFill>
                <a:schemeClr val="bg2">
                  <a:lumMod val="2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332656"/>
            <a:ext cx="7854696" cy="6120680"/>
          </a:xfrm>
        </p:spPr>
        <p:txBody>
          <a:bodyPr>
            <a:normAutofit/>
          </a:bodyPr>
          <a:lstStyle/>
          <a:p>
            <a:pPr algn="just"/>
            <a:endParaRPr lang="tr-TR" i="1" dirty="0">
              <a:solidFill>
                <a:schemeClr val="bg2">
                  <a:lumMod val="25000"/>
                </a:schemeClr>
              </a:solidFill>
            </a:endParaRPr>
          </a:p>
          <a:p>
            <a:pPr algn="just"/>
            <a:r>
              <a:rPr lang="tr-TR" i="1" dirty="0">
                <a:solidFill>
                  <a:schemeClr val="bg2">
                    <a:lumMod val="25000"/>
                  </a:schemeClr>
                </a:solidFill>
              </a:rPr>
              <a:t>Örnek: </a:t>
            </a:r>
            <a:r>
              <a:rPr lang="tr-TR" i="1" dirty="0" err="1">
                <a:solidFill>
                  <a:schemeClr val="bg2">
                    <a:lumMod val="25000"/>
                  </a:schemeClr>
                </a:solidFill>
              </a:rPr>
              <a:t>hakk→hak</a:t>
            </a:r>
            <a:r>
              <a:rPr lang="tr-TR" i="1" dirty="0">
                <a:solidFill>
                  <a:schemeClr val="bg2">
                    <a:lumMod val="25000"/>
                  </a:schemeClr>
                </a:solidFill>
              </a:rPr>
              <a:t>	</a:t>
            </a:r>
            <a:r>
              <a:rPr lang="tr-TR" i="1" dirty="0" err="1">
                <a:solidFill>
                  <a:schemeClr val="bg2">
                    <a:lumMod val="25000"/>
                  </a:schemeClr>
                </a:solidFill>
              </a:rPr>
              <a:t>afv→af</a:t>
            </a:r>
            <a:r>
              <a:rPr lang="tr-TR" i="1" dirty="0">
                <a:solidFill>
                  <a:schemeClr val="bg2">
                    <a:lumMod val="25000"/>
                  </a:schemeClr>
                </a:solidFill>
              </a:rPr>
              <a:t>	</a:t>
            </a:r>
            <a:r>
              <a:rPr lang="tr-TR" i="1" dirty="0" err="1">
                <a:solidFill>
                  <a:schemeClr val="bg2">
                    <a:lumMod val="25000"/>
                  </a:schemeClr>
                </a:solidFill>
              </a:rPr>
              <a:t>hiss→his</a:t>
            </a:r>
            <a:endParaRPr lang="tr-TR" dirty="0">
              <a:solidFill>
                <a:schemeClr val="bg2">
                  <a:lumMod val="25000"/>
                </a:schemeClr>
              </a:solidFill>
            </a:endParaRPr>
          </a:p>
          <a:p>
            <a:pPr algn="just"/>
            <a:r>
              <a:rPr lang="tr-TR" i="1" dirty="0">
                <a:solidFill>
                  <a:schemeClr val="bg2">
                    <a:lumMod val="25000"/>
                  </a:schemeClr>
                </a:solidFill>
              </a:rPr>
              <a:t>	</a:t>
            </a:r>
            <a:r>
              <a:rPr lang="tr-TR" i="1" dirty="0" err="1">
                <a:solidFill>
                  <a:schemeClr val="bg2">
                    <a:lumMod val="25000"/>
                  </a:schemeClr>
                </a:solidFill>
              </a:rPr>
              <a:t>redd</a:t>
            </a:r>
            <a:r>
              <a:rPr lang="tr-TR" i="1" dirty="0">
                <a:solidFill>
                  <a:schemeClr val="bg2">
                    <a:lumMod val="25000"/>
                  </a:schemeClr>
                </a:solidFill>
              </a:rPr>
              <a:t>→</a:t>
            </a:r>
            <a:r>
              <a:rPr lang="tr-TR" i="1" dirty="0" err="1">
                <a:solidFill>
                  <a:schemeClr val="bg2">
                    <a:lumMod val="25000"/>
                  </a:schemeClr>
                </a:solidFill>
              </a:rPr>
              <a:t>red</a:t>
            </a:r>
            <a:r>
              <a:rPr lang="tr-TR" i="1" dirty="0">
                <a:solidFill>
                  <a:schemeClr val="bg2">
                    <a:lumMod val="25000"/>
                  </a:schemeClr>
                </a:solidFill>
              </a:rPr>
              <a:t>	</a:t>
            </a:r>
            <a:r>
              <a:rPr lang="tr-TR" i="1" dirty="0" err="1">
                <a:solidFill>
                  <a:schemeClr val="bg2">
                    <a:lumMod val="25000"/>
                  </a:schemeClr>
                </a:solidFill>
              </a:rPr>
              <a:t>şıkk</a:t>
            </a:r>
            <a:r>
              <a:rPr lang="tr-TR" i="1" dirty="0">
                <a:solidFill>
                  <a:schemeClr val="bg2">
                    <a:lumMod val="25000"/>
                  </a:schemeClr>
                </a:solidFill>
              </a:rPr>
              <a:t>→şık	</a:t>
            </a:r>
            <a:r>
              <a:rPr lang="tr-TR" i="1" dirty="0" err="1">
                <a:solidFill>
                  <a:schemeClr val="bg2">
                    <a:lumMod val="25000"/>
                  </a:schemeClr>
                </a:solidFill>
              </a:rPr>
              <a:t>zann</a:t>
            </a:r>
            <a:r>
              <a:rPr lang="tr-TR" i="1" dirty="0">
                <a:solidFill>
                  <a:schemeClr val="bg2">
                    <a:lumMod val="25000"/>
                  </a:schemeClr>
                </a:solidFill>
              </a:rPr>
              <a:t>→zan vb.</a:t>
            </a:r>
            <a:endParaRPr lang="tr-TR" dirty="0">
              <a:solidFill>
                <a:schemeClr val="bg2">
                  <a:lumMod val="25000"/>
                </a:schemeClr>
              </a:solidFill>
            </a:endParaRPr>
          </a:p>
          <a:p>
            <a:pPr lvl="0" algn="just"/>
            <a:endParaRPr lang="tr-TR" dirty="0">
              <a:solidFill>
                <a:schemeClr val="bg2">
                  <a:lumMod val="25000"/>
                </a:schemeClr>
              </a:solidFill>
            </a:endParaRPr>
          </a:p>
          <a:p>
            <a:pPr lvl="0" algn="just"/>
            <a:r>
              <a:rPr lang="tr-TR" i="1" dirty="0">
                <a:solidFill>
                  <a:schemeClr val="bg2">
                    <a:lumMod val="25000"/>
                  </a:schemeClr>
                </a:solidFill>
              </a:rPr>
              <a:t>Örnek: pastane, postane, hastane, eczane vb.</a:t>
            </a:r>
          </a:p>
          <a:p>
            <a:pPr lvl="0" algn="just"/>
            <a:r>
              <a:rPr lang="tr-TR" b="1" dirty="0">
                <a:solidFill>
                  <a:schemeClr val="bg2">
                    <a:lumMod val="25000"/>
                  </a:schemeClr>
                </a:solidFill>
              </a:rPr>
              <a:t>	</a:t>
            </a:r>
          </a:p>
          <a:p>
            <a:pPr lvl="0" algn="just"/>
            <a:r>
              <a:rPr lang="tr-TR" b="1" dirty="0">
                <a:solidFill>
                  <a:schemeClr val="bg2">
                    <a:lumMod val="25000"/>
                  </a:schemeClr>
                </a:solidFill>
              </a:rPr>
              <a:t>3.Ünsüz Benzeşmesi (Sertleşmesi)</a:t>
            </a:r>
            <a:endParaRPr lang="tr-TR" dirty="0">
              <a:solidFill>
                <a:schemeClr val="bg2">
                  <a:lumMod val="25000"/>
                </a:schemeClr>
              </a:solidFill>
            </a:endParaRPr>
          </a:p>
          <a:p>
            <a:pPr algn="just"/>
            <a:endParaRPr lang="tr-TR" i="1" dirty="0">
              <a:solidFill>
                <a:schemeClr val="bg2">
                  <a:lumMod val="25000"/>
                </a:schemeClr>
              </a:solidFill>
            </a:endParaRPr>
          </a:p>
          <a:p>
            <a:pPr algn="just"/>
            <a:r>
              <a:rPr lang="tr-TR" i="1" dirty="0">
                <a:solidFill>
                  <a:schemeClr val="bg2">
                    <a:lumMod val="25000"/>
                  </a:schemeClr>
                </a:solidFill>
              </a:rPr>
              <a:t>Örnek: Sını</a:t>
            </a:r>
            <a:r>
              <a:rPr lang="tr-TR" b="1" i="1" dirty="0">
                <a:solidFill>
                  <a:schemeClr val="bg2">
                    <a:lumMod val="25000"/>
                  </a:schemeClr>
                </a:solidFill>
              </a:rPr>
              <a:t>f</a:t>
            </a:r>
            <a:r>
              <a:rPr lang="tr-TR" i="1" dirty="0">
                <a:solidFill>
                  <a:schemeClr val="bg2">
                    <a:lumMod val="25000"/>
                  </a:schemeClr>
                </a:solidFill>
              </a:rPr>
              <a:t>-da→sınıf</a:t>
            </a:r>
            <a:r>
              <a:rPr lang="tr-TR" b="1" i="1" dirty="0">
                <a:solidFill>
                  <a:schemeClr val="bg2">
                    <a:lumMod val="25000"/>
                  </a:schemeClr>
                </a:solidFill>
              </a:rPr>
              <a:t>t</a:t>
            </a:r>
            <a:r>
              <a:rPr lang="tr-TR" i="1" dirty="0">
                <a:solidFill>
                  <a:schemeClr val="bg2">
                    <a:lumMod val="25000"/>
                  </a:schemeClr>
                </a:solidFill>
              </a:rPr>
              <a:t>a		</a:t>
            </a:r>
            <a:r>
              <a:rPr lang="tr-TR" i="1" dirty="0" err="1">
                <a:solidFill>
                  <a:schemeClr val="bg2">
                    <a:lumMod val="25000"/>
                  </a:schemeClr>
                </a:solidFill>
              </a:rPr>
              <a:t>Konu</a:t>
            </a:r>
            <a:r>
              <a:rPr lang="tr-TR" b="1" i="1" dirty="0" err="1">
                <a:solidFill>
                  <a:schemeClr val="bg2">
                    <a:lumMod val="25000"/>
                  </a:schemeClr>
                </a:solidFill>
              </a:rPr>
              <a:t>ş</a:t>
            </a:r>
            <a:r>
              <a:rPr lang="tr-TR" i="1" dirty="0" err="1">
                <a:solidFill>
                  <a:schemeClr val="bg2">
                    <a:lumMod val="25000"/>
                  </a:schemeClr>
                </a:solidFill>
              </a:rPr>
              <a:t>-du→konuş</a:t>
            </a:r>
            <a:r>
              <a:rPr lang="tr-TR" b="1" i="1" dirty="0" err="1">
                <a:solidFill>
                  <a:schemeClr val="bg2">
                    <a:lumMod val="25000"/>
                  </a:schemeClr>
                </a:solidFill>
              </a:rPr>
              <a:t>t</a:t>
            </a:r>
            <a:r>
              <a:rPr lang="tr-TR" i="1" dirty="0" err="1">
                <a:solidFill>
                  <a:schemeClr val="bg2">
                    <a:lumMod val="25000"/>
                  </a:schemeClr>
                </a:solidFill>
              </a:rPr>
              <a:t>u</a:t>
            </a:r>
            <a:endParaRPr lang="tr-TR" dirty="0">
              <a:solidFill>
                <a:schemeClr val="bg2">
                  <a:lumMod val="25000"/>
                </a:schemeClr>
              </a:solidFill>
            </a:endParaRPr>
          </a:p>
          <a:p>
            <a:pPr algn="just"/>
            <a:r>
              <a:rPr lang="tr-TR" i="1" dirty="0">
                <a:solidFill>
                  <a:schemeClr val="bg2">
                    <a:lumMod val="25000"/>
                  </a:schemeClr>
                </a:solidFill>
              </a:rPr>
              <a:t>	Heve</a:t>
            </a:r>
            <a:r>
              <a:rPr lang="tr-TR" b="1" i="1" dirty="0">
                <a:solidFill>
                  <a:schemeClr val="bg2">
                    <a:lumMod val="25000"/>
                  </a:schemeClr>
                </a:solidFill>
              </a:rPr>
              <a:t>s</a:t>
            </a:r>
            <a:r>
              <a:rPr lang="tr-TR" i="1" dirty="0">
                <a:solidFill>
                  <a:schemeClr val="bg2">
                    <a:lumMod val="25000"/>
                  </a:schemeClr>
                </a:solidFill>
              </a:rPr>
              <a:t>-den→heves</a:t>
            </a:r>
            <a:r>
              <a:rPr lang="tr-TR" b="1" i="1" dirty="0">
                <a:solidFill>
                  <a:schemeClr val="bg2">
                    <a:lumMod val="25000"/>
                  </a:schemeClr>
                </a:solidFill>
              </a:rPr>
              <a:t>t</a:t>
            </a:r>
            <a:r>
              <a:rPr lang="tr-TR" i="1" dirty="0">
                <a:solidFill>
                  <a:schemeClr val="bg2">
                    <a:lumMod val="25000"/>
                  </a:schemeClr>
                </a:solidFill>
              </a:rPr>
              <a:t>en	Se</a:t>
            </a:r>
            <a:r>
              <a:rPr lang="tr-TR" b="1" i="1" dirty="0">
                <a:solidFill>
                  <a:schemeClr val="bg2">
                    <a:lumMod val="25000"/>
                  </a:schemeClr>
                </a:solidFill>
              </a:rPr>
              <a:t>ç</a:t>
            </a:r>
            <a:r>
              <a:rPr lang="tr-TR" i="1" dirty="0">
                <a:solidFill>
                  <a:schemeClr val="bg2">
                    <a:lumMod val="25000"/>
                  </a:schemeClr>
                </a:solidFill>
              </a:rPr>
              <a:t>-</a:t>
            </a:r>
            <a:r>
              <a:rPr lang="tr-TR" i="1" dirty="0" err="1">
                <a:solidFill>
                  <a:schemeClr val="bg2">
                    <a:lumMod val="25000"/>
                  </a:schemeClr>
                </a:solidFill>
              </a:rPr>
              <a:t>gin</a:t>
            </a:r>
            <a:r>
              <a:rPr lang="tr-TR" i="1" dirty="0">
                <a:solidFill>
                  <a:schemeClr val="bg2">
                    <a:lumMod val="25000"/>
                  </a:schemeClr>
                </a:solidFill>
              </a:rPr>
              <a:t>→seç</a:t>
            </a:r>
            <a:r>
              <a:rPr lang="tr-TR" b="1" i="1" dirty="0">
                <a:solidFill>
                  <a:schemeClr val="bg2">
                    <a:lumMod val="25000"/>
                  </a:schemeClr>
                </a:solidFill>
              </a:rPr>
              <a:t>k</a:t>
            </a:r>
            <a:r>
              <a:rPr lang="tr-TR" i="1" dirty="0">
                <a:solidFill>
                  <a:schemeClr val="bg2">
                    <a:lumMod val="25000"/>
                  </a:schemeClr>
                </a:solidFill>
              </a:rPr>
              <a:t>in</a:t>
            </a:r>
            <a:endParaRPr lang="tr-TR" dirty="0">
              <a:solidFill>
                <a:schemeClr val="bg2">
                  <a:lumMod val="25000"/>
                </a:schemeClr>
              </a:solidFill>
            </a:endParaRPr>
          </a:p>
          <a:p>
            <a:pPr algn="just"/>
            <a:r>
              <a:rPr lang="tr-TR" i="1" dirty="0">
                <a:solidFill>
                  <a:schemeClr val="bg2">
                    <a:lumMod val="25000"/>
                  </a:schemeClr>
                </a:solidFill>
              </a:rPr>
              <a:t>	Sü</a:t>
            </a:r>
            <a:r>
              <a:rPr lang="tr-TR" b="1" i="1" dirty="0">
                <a:solidFill>
                  <a:schemeClr val="bg2">
                    <a:lumMod val="25000"/>
                  </a:schemeClr>
                </a:solidFill>
              </a:rPr>
              <a:t>t</a:t>
            </a:r>
            <a:r>
              <a:rPr lang="tr-TR" i="1" dirty="0">
                <a:solidFill>
                  <a:schemeClr val="bg2">
                    <a:lumMod val="25000"/>
                  </a:schemeClr>
                </a:solidFill>
              </a:rPr>
              <a:t>-</a:t>
            </a:r>
            <a:r>
              <a:rPr lang="tr-TR" i="1" dirty="0" err="1">
                <a:solidFill>
                  <a:schemeClr val="bg2">
                    <a:lumMod val="25000"/>
                  </a:schemeClr>
                </a:solidFill>
              </a:rPr>
              <a:t>cü</a:t>
            </a:r>
            <a:r>
              <a:rPr lang="tr-TR" i="1" dirty="0">
                <a:solidFill>
                  <a:schemeClr val="bg2">
                    <a:lumMod val="25000"/>
                  </a:schemeClr>
                </a:solidFill>
              </a:rPr>
              <a:t>→süt</a:t>
            </a:r>
            <a:r>
              <a:rPr lang="tr-TR" b="1" i="1" dirty="0">
                <a:solidFill>
                  <a:schemeClr val="bg2">
                    <a:lumMod val="25000"/>
                  </a:schemeClr>
                </a:solidFill>
              </a:rPr>
              <a:t>ç</a:t>
            </a:r>
            <a:r>
              <a:rPr lang="tr-TR" i="1" dirty="0">
                <a:solidFill>
                  <a:schemeClr val="bg2">
                    <a:lumMod val="25000"/>
                  </a:schemeClr>
                </a:solidFill>
              </a:rPr>
              <a:t>ü		saba</a:t>
            </a:r>
            <a:r>
              <a:rPr lang="tr-TR" b="1" i="1" dirty="0">
                <a:solidFill>
                  <a:schemeClr val="bg2">
                    <a:lumMod val="25000"/>
                  </a:schemeClr>
                </a:solidFill>
              </a:rPr>
              <a:t>h</a:t>
            </a:r>
            <a:r>
              <a:rPr lang="tr-TR" i="1" dirty="0">
                <a:solidFill>
                  <a:schemeClr val="bg2">
                    <a:lumMod val="25000"/>
                  </a:schemeClr>
                </a:solidFill>
              </a:rPr>
              <a:t>-dan→sabah</a:t>
            </a:r>
            <a:r>
              <a:rPr lang="tr-TR" b="1" i="1" dirty="0">
                <a:solidFill>
                  <a:schemeClr val="bg2">
                    <a:lumMod val="25000"/>
                  </a:schemeClr>
                </a:solidFill>
              </a:rPr>
              <a:t>t</a:t>
            </a:r>
            <a:r>
              <a:rPr lang="tr-TR" i="1" dirty="0">
                <a:solidFill>
                  <a:schemeClr val="bg2">
                    <a:lumMod val="25000"/>
                  </a:schemeClr>
                </a:solidFill>
              </a:rPr>
              <a:t>an</a:t>
            </a:r>
            <a:endParaRPr lang="tr-TR" dirty="0">
              <a:solidFill>
                <a:schemeClr val="bg2">
                  <a:lumMod val="25000"/>
                </a:schemeClr>
              </a:solidFill>
            </a:endParaRPr>
          </a:p>
          <a:p>
            <a:pPr algn="just"/>
            <a:r>
              <a:rPr lang="tr-TR" i="1" dirty="0">
                <a:solidFill>
                  <a:schemeClr val="bg2">
                    <a:lumMod val="25000"/>
                  </a:schemeClr>
                </a:solidFill>
              </a:rPr>
              <a:t> </a:t>
            </a:r>
            <a:endParaRPr lang="tr-TR" dirty="0">
              <a:solidFill>
                <a:schemeClr val="bg2">
                  <a:lumMod val="25000"/>
                </a:schemeClr>
              </a:solidFill>
            </a:endParaRPr>
          </a:p>
          <a:p>
            <a:pPr algn="just"/>
            <a:endParaRPr lang="tr-TR" dirty="0">
              <a:solidFill>
                <a:schemeClr val="tx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620688"/>
            <a:ext cx="8424936" cy="5493812"/>
          </a:xfrm>
          <a:prstGeom prst="rect">
            <a:avLst/>
          </a:prstGeom>
        </p:spPr>
        <p:txBody>
          <a:bodyPr wrap="square">
            <a:spAutoFit/>
          </a:bodyPr>
          <a:lstStyle/>
          <a:p>
            <a:pPr algn="justLow">
              <a:lnSpc>
                <a:spcPct val="150000"/>
              </a:lnSpc>
            </a:pPr>
            <a:endParaRPr lang="tr-TR" dirty="0">
              <a:solidFill>
                <a:schemeClr val="bg1"/>
              </a:solidFill>
            </a:endParaRPr>
          </a:p>
          <a:p>
            <a:pPr algn="justLow">
              <a:lnSpc>
                <a:spcPct val="150000"/>
              </a:lnSpc>
            </a:pPr>
            <a:r>
              <a:rPr lang="tr-TR" b="1" dirty="0">
                <a:solidFill>
                  <a:schemeClr val="bg1"/>
                </a:solidFill>
              </a:rPr>
              <a:t>Lehçe: </a:t>
            </a:r>
            <a:r>
              <a:rPr lang="tr-TR" dirty="0">
                <a:solidFill>
                  <a:schemeClr val="bg1"/>
                </a:solidFill>
              </a:rPr>
              <a:t>Herhangi bir dilden bilinen tarihi seyir içinde veya daha önceden ayrılmış olup ses, şekil ve kelime ayrılıkları gösteren kollara lehçe adı verilir. Örneğin; Türkçeden tarih içinde bilinen zamanlarda ayrılmış olan Azerbaycan, Kazak ve Özbek Türkçesi gibi kollar yakın lehçe kabul edilmektedir. </a:t>
            </a:r>
          </a:p>
          <a:p>
            <a:pPr algn="justLow">
              <a:lnSpc>
                <a:spcPct val="150000"/>
              </a:lnSpc>
            </a:pPr>
            <a:r>
              <a:rPr lang="tr-TR" b="1" dirty="0">
                <a:solidFill>
                  <a:schemeClr val="bg1"/>
                </a:solidFill>
              </a:rPr>
              <a:t>Ağız: </a:t>
            </a:r>
            <a:r>
              <a:rPr lang="tr-TR" dirty="0">
                <a:solidFill>
                  <a:schemeClr val="bg1"/>
                </a:solidFill>
              </a:rPr>
              <a:t>Herhangi bir dil veya lehçenin daha çok söyleyiş (telaffuz) özelliklerine bağlı olarak oluşan mahalli kollarıdır. Her dil veya lehçenin kendi içinde ağızları vardır. Ağızlar halkın kullandığı doğal konuşma biçimleridir. Gelişmiş her dilin içerisinde yeni ve farklı ağızlar ortaya çıkabilir. Ancak, her dilin tek bir edebi ağzı vardır. Türkiye Türkçesinin edebi ağzı İstanbul ağzıdır. Örneğin; Türkiye Türkçesinin Erzurum, Trabzon, Denizli gibi çok sayıda ağzı mevcuttur.</a:t>
            </a:r>
          </a:p>
        </p:txBody>
      </p:sp>
    </p:spTree>
    <p:extLst>
      <p:ext uri="{BB962C8B-B14F-4D97-AF65-F5344CB8AC3E}">
        <p14:creationId xmlns:p14="http://schemas.microsoft.com/office/powerpoint/2010/main" val="225996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9552" y="476672"/>
            <a:ext cx="8287072" cy="6120680"/>
          </a:xfrm>
        </p:spPr>
        <p:txBody>
          <a:bodyPr>
            <a:normAutofit/>
          </a:bodyPr>
          <a:lstStyle/>
          <a:p>
            <a:pPr lvl="0" algn="just"/>
            <a:r>
              <a:rPr lang="tr-TR" sz="4000" b="1" dirty="0">
                <a:solidFill>
                  <a:schemeClr val="bg2">
                    <a:lumMod val="25000"/>
                  </a:schemeClr>
                </a:solidFill>
              </a:rPr>
              <a:t>	4.Ünsüz Yumuşaması</a:t>
            </a:r>
            <a:endParaRPr lang="tr-TR" sz="4000" dirty="0">
              <a:solidFill>
                <a:schemeClr val="bg2">
                  <a:lumMod val="25000"/>
                </a:schemeClr>
              </a:solidFill>
            </a:endParaRPr>
          </a:p>
          <a:p>
            <a:pPr algn="just"/>
            <a:endParaRPr lang="tr-TR" sz="4000" dirty="0">
              <a:solidFill>
                <a:schemeClr val="bg2">
                  <a:lumMod val="25000"/>
                </a:schemeClr>
              </a:solidFill>
            </a:endParaRPr>
          </a:p>
          <a:p>
            <a:pPr algn="just"/>
            <a:r>
              <a:rPr lang="tr-TR" sz="3200" i="1" dirty="0">
                <a:solidFill>
                  <a:schemeClr val="bg2">
                    <a:lumMod val="25000"/>
                  </a:schemeClr>
                </a:solidFill>
              </a:rPr>
              <a:t>Örnek: kita</a:t>
            </a:r>
            <a:r>
              <a:rPr lang="tr-TR" sz="3200" b="1" i="1" dirty="0">
                <a:solidFill>
                  <a:schemeClr val="bg2">
                    <a:lumMod val="25000"/>
                  </a:schemeClr>
                </a:solidFill>
              </a:rPr>
              <a:t>p</a:t>
            </a:r>
            <a:r>
              <a:rPr lang="tr-TR" sz="3200" i="1" dirty="0">
                <a:solidFill>
                  <a:schemeClr val="bg2">
                    <a:lumMod val="25000"/>
                  </a:schemeClr>
                </a:solidFill>
              </a:rPr>
              <a:t>- kita</a:t>
            </a:r>
            <a:r>
              <a:rPr lang="tr-TR" sz="3200" b="1" i="1" dirty="0">
                <a:solidFill>
                  <a:schemeClr val="bg2">
                    <a:lumMod val="25000"/>
                  </a:schemeClr>
                </a:solidFill>
              </a:rPr>
              <a:t>b</a:t>
            </a:r>
            <a:r>
              <a:rPr lang="tr-TR" sz="3200" i="1" dirty="0">
                <a:solidFill>
                  <a:schemeClr val="bg2">
                    <a:lumMod val="25000"/>
                  </a:schemeClr>
                </a:solidFill>
              </a:rPr>
              <a:t>ı</a:t>
            </a:r>
            <a:r>
              <a:rPr lang="tr-TR" sz="3200" b="1" i="1" dirty="0">
                <a:solidFill>
                  <a:schemeClr val="bg2">
                    <a:lumMod val="25000"/>
                  </a:schemeClr>
                </a:solidFill>
              </a:rPr>
              <a:t>		</a:t>
            </a:r>
            <a:r>
              <a:rPr lang="tr-TR" sz="3200" i="1" dirty="0">
                <a:solidFill>
                  <a:schemeClr val="bg2">
                    <a:lumMod val="25000"/>
                  </a:schemeClr>
                </a:solidFill>
              </a:rPr>
              <a:t>ağa</a:t>
            </a:r>
            <a:r>
              <a:rPr lang="tr-TR" sz="3200" b="1" i="1" dirty="0">
                <a:solidFill>
                  <a:schemeClr val="bg2">
                    <a:lumMod val="25000"/>
                  </a:schemeClr>
                </a:solidFill>
              </a:rPr>
              <a:t>ç</a:t>
            </a:r>
            <a:r>
              <a:rPr lang="tr-TR" sz="3200" i="1" dirty="0">
                <a:solidFill>
                  <a:schemeClr val="bg2">
                    <a:lumMod val="25000"/>
                  </a:schemeClr>
                </a:solidFill>
              </a:rPr>
              <a:t>-ağa</a:t>
            </a:r>
            <a:r>
              <a:rPr lang="tr-TR" sz="3200" b="1" i="1" dirty="0">
                <a:solidFill>
                  <a:schemeClr val="bg2">
                    <a:lumMod val="25000"/>
                  </a:schemeClr>
                </a:solidFill>
              </a:rPr>
              <a:t>c</a:t>
            </a:r>
            <a:r>
              <a:rPr lang="tr-TR" sz="3200" i="1" dirty="0">
                <a:solidFill>
                  <a:schemeClr val="bg2">
                    <a:lumMod val="25000"/>
                  </a:schemeClr>
                </a:solidFill>
              </a:rPr>
              <a:t>ı 	    sene</a:t>
            </a:r>
            <a:r>
              <a:rPr lang="tr-TR" sz="3200" b="1" i="1" dirty="0">
                <a:solidFill>
                  <a:schemeClr val="bg2">
                    <a:lumMod val="25000"/>
                  </a:schemeClr>
                </a:solidFill>
              </a:rPr>
              <a:t>t</a:t>
            </a:r>
            <a:r>
              <a:rPr lang="tr-TR" sz="3200" i="1" dirty="0">
                <a:solidFill>
                  <a:schemeClr val="bg2">
                    <a:lumMod val="25000"/>
                  </a:schemeClr>
                </a:solidFill>
              </a:rPr>
              <a:t>-sene</a:t>
            </a:r>
            <a:r>
              <a:rPr lang="tr-TR" sz="3200" b="1" i="1" dirty="0">
                <a:solidFill>
                  <a:schemeClr val="bg2">
                    <a:lumMod val="25000"/>
                  </a:schemeClr>
                </a:solidFill>
              </a:rPr>
              <a:t>d</a:t>
            </a:r>
            <a:r>
              <a:rPr lang="tr-TR" sz="3200" i="1" dirty="0">
                <a:solidFill>
                  <a:schemeClr val="bg2">
                    <a:lumMod val="25000"/>
                  </a:schemeClr>
                </a:solidFill>
              </a:rPr>
              <a:t>i		ekme</a:t>
            </a:r>
            <a:r>
              <a:rPr lang="tr-TR" sz="3200" b="1" i="1" dirty="0">
                <a:solidFill>
                  <a:schemeClr val="bg2">
                    <a:lumMod val="25000"/>
                  </a:schemeClr>
                </a:solidFill>
              </a:rPr>
              <a:t>k</a:t>
            </a:r>
            <a:r>
              <a:rPr lang="tr-TR" sz="3200" i="1" dirty="0">
                <a:solidFill>
                  <a:schemeClr val="bg2">
                    <a:lumMod val="25000"/>
                  </a:schemeClr>
                </a:solidFill>
              </a:rPr>
              <a:t>-ekme</a:t>
            </a:r>
            <a:r>
              <a:rPr lang="tr-TR" sz="3200" b="1" i="1" dirty="0">
                <a:solidFill>
                  <a:schemeClr val="bg2">
                    <a:lumMod val="25000"/>
                  </a:schemeClr>
                </a:solidFill>
              </a:rPr>
              <a:t>ğ</a:t>
            </a:r>
            <a:r>
              <a:rPr lang="tr-TR" sz="3200" i="1" dirty="0">
                <a:solidFill>
                  <a:schemeClr val="bg2">
                    <a:lumMod val="25000"/>
                  </a:schemeClr>
                </a:solidFill>
              </a:rPr>
              <a:t>i</a:t>
            </a:r>
          </a:p>
          <a:p>
            <a:pPr algn="just"/>
            <a:r>
              <a:rPr lang="tr-TR" sz="3200" b="1" i="1" dirty="0">
                <a:solidFill>
                  <a:schemeClr val="bg2">
                    <a:lumMod val="25000"/>
                  </a:schemeClr>
                </a:solidFill>
              </a:rPr>
              <a:t>	dolap-dolab</a:t>
            </a:r>
            <a:r>
              <a:rPr lang="tr-TR" sz="3200" i="1" dirty="0">
                <a:solidFill>
                  <a:schemeClr val="bg2">
                    <a:lumMod val="25000"/>
                  </a:schemeClr>
                </a:solidFill>
              </a:rPr>
              <a:t>ı</a:t>
            </a:r>
            <a:r>
              <a:rPr lang="tr-TR" sz="3200" b="1" i="1" dirty="0">
                <a:solidFill>
                  <a:schemeClr val="bg2">
                    <a:lumMod val="25000"/>
                  </a:schemeClr>
                </a:solidFill>
              </a:rPr>
              <a:t>		borç-borcu</a:t>
            </a:r>
            <a:r>
              <a:rPr lang="tr-TR" sz="3200" i="1" dirty="0">
                <a:solidFill>
                  <a:schemeClr val="bg2">
                    <a:lumMod val="25000"/>
                  </a:schemeClr>
                </a:solidFill>
              </a:rPr>
              <a:t>            	armu</a:t>
            </a:r>
            <a:r>
              <a:rPr lang="tr-TR" sz="3200" b="1" i="1" dirty="0">
                <a:solidFill>
                  <a:schemeClr val="bg2">
                    <a:lumMod val="25000"/>
                  </a:schemeClr>
                </a:solidFill>
              </a:rPr>
              <a:t>t</a:t>
            </a:r>
            <a:r>
              <a:rPr lang="tr-TR" sz="3200" i="1" dirty="0">
                <a:solidFill>
                  <a:schemeClr val="bg2">
                    <a:lumMod val="25000"/>
                  </a:schemeClr>
                </a:solidFill>
              </a:rPr>
              <a:t>-armu</a:t>
            </a:r>
            <a:r>
              <a:rPr lang="tr-TR" sz="3200" b="1" i="1" dirty="0">
                <a:solidFill>
                  <a:schemeClr val="bg2">
                    <a:lumMod val="25000"/>
                  </a:schemeClr>
                </a:solidFill>
              </a:rPr>
              <a:t>d</a:t>
            </a:r>
            <a:r>
              <a:rPr lang="tr-TR" sz="3200" i="1" dirty="0">
                <a:solidFill>
                  <a:schemeClr val="bg2">
                    <a:lumMod val="25000"/>
                  </a:schemeClr>
                </a:solidFill>
              </a:rPr>
              <a:t>u	sağlı</a:t>
            </a:r>
            <a:r>
              <a:rPr lang="tr-TR" sz="3200" b="1" i="1" dirty="0">
                <a:solidFill>
                  <a:schemeClr val="bg2">
                    <a:lumMod val="25000"/>
                  </a:schemeClr>
                </a:solidFill>
              </a:rPr>
              <a:t>k</a:t>
            </a:r>
            <a:r>
              <a:rPr lang="tr-TR" sz="3200" i="1" dirty="0">
                <a:solidFill>
                  <a:schemeClr val="bg2">
                    <a:lumMod val="25000"/>
                  </a:schemeClr>
                </a:solidFill>
              </a:rPr>
              <a:t>-sağlı</a:t>
            </a:r>
            <a:r>
              <a:rPr lang="tr-TR" sz="3200" b="1" i="1" dirty="0">
                <a:solidFill>
                  <a:schemeClr val="bg2">
                    <a:lumMod val="25000"/>
                  </a:schemeClr>
                </a:solidFill>
              </a:rPr>
              <a:t>ğ</a:t>
            </a:r>
            <a:r>
              <a:rPr lang="tr-TR" sz="3200" i="1" dirty="0">
                <a:solidFill>
                  <a:schemeClr val="bg2">
                    <a:lumMod val="25000"/>
                  </a:schemeClr>
                </a:solidFill>
              </a:rPr>
              <a:t>ı </a:t>
            </a:r>
            <a:endParaRPr lang="tr-TR" sz="3200" dirty="0">
              <a:solidFill>
                <a:schemeClr val="bg2">
                  <a:lumMod val="25000"/>
                </a:schemeClr>
              </a:solidFill>
            </a:endParaRPr>
          </a:p>
          <a:p>
            <a:pPr algn="ctr"/>
            <a:r>
              <a:rPr lang="tr-TR" sz="4000" b="1" dirty="0">
                <a:solidFill>
                  <a:schemeClr val="tx2">
                    <a:lumMod val="75000"/>
                  </a:schemeClr>
                </a:solidFill>
                <a:latin typeface="Brush Script MT" panose="03060802040406070304" pitchFamily="66" charset="0"/>
              </a:rPr>
              <a:t> </a:t>
            </a:r>
            <a:endParaRPr lang="tr-TR" sz="4000" dirty="0">
              <a:solidFill>
                <a:schemeClr val="tx2">
                  <a:lumMod val="75000"/>
                </a:schemeClr>
              </a:solidFill>
              <a:latin typeface="Brush Script MT" panose="03060802040406070304" pitchFamily="66" charset="0"/>
            </a:endParaRPr>
          </a:p>
          <a:p>
            <a:pPr algn="just"/>
            <a:r>
              <a:rPr lang="tr-TR" dirty="0">
                <a:solidFill>
                  <a:schemeClr val="tx2">
                    <a:lumMod val="75000"/>
                  </a:schemeClr>
                </a:solidFill>
              </a:rPr>
              <a:t>	</a:t>
            </a:r>
          </a:p>
        </p:txBody>
      </p:sp>
    </p:spTree>
    <p:extLst>
      <p:ext uri="{BB962C8B-B14F-4D97-AF65-F5344CB8AC3E}">
        <p14:creationId xmlns:p14="http://schemas.microsoft.com/office/powerpoint/2010/main" val="163083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548680"/>
            <a:ext cx="7854696" cy="6023592"/>
          </a:xfrm>
        </p:spPr>
        <p:txBody>
          <a:bodyPr>
            <a:normAutofit/>
          </a:bodyPr>
          <a:lstStyle/>
          <a:p>
            <a:pPr lvl="0" algn="just"/>
            <a:r>
              <a:rPr lang="tr-TR" b="1" dirty="0">
                <a:solidFill>
                  <a:schemeClr val="tx2">
                    <a:lumMod val="75000"/>
                  </a:schemeClr>
                </a:solidFill>
              </a:rPr>
              <a:t>	</a:t>
            </a:r>
            <a:r>
              <a:rPr lang="tr-TR" b="1" dirty="0">
                <a:solidFill>
                  <a:schemeClr val="bg2">
                    <a:lumMod val="25000"/>
                  </a:schemeClr>
                </a:solidFill>
              </a:rPr>
              <a:t> 5.Ünlü Daralması</a:t>
            </a:r>
            <a:endParaRPr lang="tr-TR" dirty="0">
              <a:solidFill>
                <a:schemeClr val="bg2">
                  <a:lumMod val="25000"/>
                </a:schemeClr>
              </a:solidFill>
            </a:endParaRPr>
          </a:p>
          <a:p>
            <a:pPr algn="just"/>
            <a:endParaRPr lang="tr-TR" i="1" dirty="0">
              <a:solidFill>
                <a:schemeClr val="bg2">
                  <a:lumMod val="25000"/>
                </a:schemeClr>
              </a:solidFill>
            </a:endParaRPr>
          </a:p>
          <a:p>
            <a:pPr algn="just"/>
            <a:r>
              <a:rPr lang="tr-TR" i="1" dirty="0">
                <a:solidFill>
                  <a:schemeClr val="bg2">
                    <a:lumMod val="25000"/>
                  </a:schemeClr>
                </a:solidFill>
              </a:rPr>
              <a:t>Örnek: başl</a:t>
            </a:r>
            <a:r>
              <a:rPr lang="tr-TR" b="1" i="1" dirty="0">
                <a:solidFill>
                  <a:schemeClr val="bg2">
                    <a:lumMod val="25000"/>
                  </a:schemeClr>
                </a:solidFill>
              </a:rPr>
              <a:t>a</a:t>
            </a:r>
            <a:r>
              <a:rPr lang="tr-TR" i="1" dirty="0">
                <a:solidFill>
                  <a:schemeClr val="bg2">
                    <a:lumMod val="25000"/>
                  </a:schemeClr>
                </a:solidFill>
              </a:rPr>
              <a:t>-yor→başl</a:t>
            </a:r>
            <a:r>
              <a:rPr lang="tr-TR" b="1" i="1" dirty="0">
                <a:solidFill>
                  <a:schemeClr val="bg2">
                    <a:lumMod val="25000"/>
                  </a:schemeClr>
                </a:solidFill>
              </a:rPr>
              <a:t>ı</a:t>
            </a:r>
            <a:r>
              <a:rPr lang="tr-TR" i="1" dirty="0">
                <a:solidFill>
                  <a:schemeClr val="bg2">
                    <a:lumMod val="25000"/>
                  </a:schemeClr>
                </a:solidFill>
              </a:rPr>
              <a:t>yor	bekl</a:t>
            </a:r>
            <a:r>
              <a:rPr lang="tr-TR" b="1" i="1" dirty="0">
                <a:solidFill>
                  <a:schemeClr val="bg2">
                    <a:lumMod val="25000"/>
                  </a:schemeClr>
                </a:solidFill>
              </a:rPr>
              <a:t>e</a:t>
            </a:r>
            <a:r>
              <a:rPr lang="tr-TR" i="1" dirty="0">
                <a:solidFill>
                  <a:schemeClr val="bg2">
                    <a:lumMod val="25000"/>
                  </a:schemeClr>
                </a:solidFill>
              </a:rPr>
              <a:t>-yor→bekl</a:t>
            </a:r>
            <a:r>
              <a:rPr lang="tr-TR" b="1" i="1" dirty="0">
                <a:solidFill>
                  <a:schemeClr val="bg2">
                    <a:lumMod val="25000"/>
                  </a:schemeClr>
                </a:solidFill>
              </a:rPr>
              <a:t>i</a:t>
            </a:r>
            <a:r>
              <a:rPr lang="tr-TR" i="1" dirty="0">
                <a:solidFill>
                  <a:schemeClr val="bg2">
                    <a:lumMod val="25000"/>
                  </a:schemeClr>
                </a:solidFill>
              </a:rPr>
              <a:t>yor</a:t>
            </a:r>
            <a:endParaRPr lang="tr-TR" dirty="0">
              <a:solidFill>
                <a:schemeClr val="bg2">
                  <a:lumMod val="25000"/>
                </a:schemeClr>
              </a:solidFill>
            </a:endParaRPr>
          </a:p>
          <a:p>
            <a:pPr algn="just"/>
            <a:r>
              <a:rPr lang="tr-TR" i="1" dirty="0">
                <a:solidFill>
                  <a:schemeClr val="bg2">
                    <a:lumMod val="25000"/>
                  </a:schemeClr>
                </a:solidFill>
              </a:rPr>
              <a:t>	oyn</a:t>
            </a:r>
            <a:r>
              <a:rPr lang="tr-TR" b="1" i="1" dirty="0">
                <a:solidFill>
                  <a:schemeClr val="bg2">
                    <a:lumMod val="25000"/>
                  </a:schemeClr>
                </a:solidFill>
              </a:rPr>
              <a:t>a</a:t>
            </a:r>
            <a:r>
              <a:rPr lang="tr-TR" i="1" dirty="0">
                <a:solidFill>
                  <a:schemeClr val="bg2">
                    <a:lumMod val="25000"/>
                  </a:schemeClr>
                </a:solidFill>
              </a:rPr>
              <a:t>-yor→oyn</a:t>
            </a:r>
            <a:r>
              <a:rPr lang="tr-TR" b="1" i="1" dirty="0">
                <a:solidFill>
                  <a:schemeClr val="bg2">
                    <a:lumMod val="25000"/>
                  </a:schemeClr>
                </a:solidFill>
              </a:rPr>
              <a:t>u</a:t>
            </a:r>
            <a:r>
              <a:rPr lang="tr-TR" i="1" dirty="0">
                <a:solidFill>
                  <a:schemeClr val="bg2">
                    <a:lumMod val="25000"/>
                  </a:schemeClr>
                </a:solidFill>
              </a:rPr>
              <a:t>yor	söyl</a:t>
            </a:r>
            <a:r>
              <a:rPr lang="tr-TR" b="1" i="1" dirty="0">
                <a:solidFill>
                  <a:schemeClr val="bg2">
                    <a:lumMod val="25000"/>
                  </a:schemeClr>
                </a:solidFill>
              </a:rPr>
              <a:t>e-</a:t>
            </a:r>
            <a:r>
              <a:rPr lang="tr-TR" i="1" dirty="0">
                <a:solidFill>
                  <a:schemeClr val="bg2">
                    <a:lumMod val="25000"/>
                  </a:schemeClr>
                </a:solidFill>
              </a:rPr>
              <a:t>yor→söyl</a:t>
            </a:r>
            <a:r>
              <a:rPr lang="tr-TR" b="1" i="1" dirty="0">
                <a:solidFill>
                  <a:schemeClr val="bg2">
                    <a:lumMod val="25000"/>
                  </a:schemeClr>
                </a:solidFill>
              </a:rPr>
              <a:t>ü</a:t>
            </a:r>
            <a:r>
              <a:rPr lang="tr-TR" i="1" dirty="0">
                <a:solidFill>
                  <a:schemeClr val="bg2">
                    <a:lumMod val="25000"/>
                  </a:schemeClr>
                </a:solidFill>
              </a:rPr>
              <a:t>yor</a:t>
            </a:r>
            <a:endParaRPr lang="tr-TR" dirty="0">
              <a:solidFill>
                <a:schemeClr val="bg2">
                  <a:lumMod val="25000"/>
                </a:schemeClr>
              </a:solidFill>
            </a:endParaRPr>
          </a:p>
          <a:p>
            <a:pPr algn="just"/>
            <a:endParaRPr lang="tr-TR" i="1" dirty="0">
              <a:solidFill>
                <a:schemeClr val="bg2">
                  <a:lumMod val="25000"/>
                </a:schemeClr>
              </a:solidFill>
            </a:endParaRPr>
          </a:p>
          <a:p>
            <a:pPr algn="just"/>
            <a:r>
              <a:rPr lang="tr-TR" i="1" dirty="0">
                <a:solidFill>
                  <a:schemeClr val="bg2">
                    <a:lumMod val="25000"/>
                  </a:schemeClr>
                </a:solidFill>
              </a:rPr>
              <a:t>Örnek: d</a:t>
            </a:r>
            <a:r>
              <a:rPr lang="tr-TR" b="1" i="1" dirty="0">
                <a:solidFill>
                  <a:schemeClr val="bg2">
                    <a:lumMod val="25000"/>
                  </a:schemeClr>
                </a:solidFill>
              </a:rPr>
              <a:t>e</a:t>
            </a:r>
            <a:r>
              <a:rPr lang="tr-TR" i="1" dirty="0">
                <a:solidFill>
                  <a:schemeClr val="bg2">
                    <a:lumMod val="25000"/>
                  </a:schemeClr>
                </a:solidFill>
              </a:rPr>
              <a:t>-yor→d</a:t>
            </a:r>
            <a:r>
              <a:rPr lang="tr-TR" b="1" i="1" dirty="0">
                <a:solidFill>
                  <a:schemeClr val="bg2">
                    <a:lumMod val="25000"/>
                  </a:schemeClr>
                </a:solidFill>
              </a:rPr>
              <a:t>i</a:t>
            </a:r>
            <a:r>
              <a:rPr lang="tr-TR" i="1" dirty="0">
                <a:solidFill>
                  <a:schemeClr val="bg2">
                    <a:lumMod val="25000"/>
                  </a:schemeClr>
                </a:solidFill>
              </a:rPr>
              <a:t>yor	</a:t>
            </a:r>
            <a:r>
              <a:rPr lang="tr-TR" i="1" dirty="0" err="1">
                <a:solidFill>
                  <a:schemeClr val="bg2">
                    <a:lumMod val="25000"/>
                  </a:schemeClr>
                </a:solidFill>
              </a:rPr>
              <a:t>d</a:t>
            </a:r>
            <a:r>
              <a:rPr lang="tr-TR" b="1" i="1" dirty="0" err="1">
                <a:solidFill>
                  <a:schemeClr val="bg2">
                    <a:lumMod val="25000"/>
                  </a:schemeClr>
                </a:solidFill>
              </a:rPr>
              <a:t>e</a:t>
            </a:r>
            <a:r>
              <a:rPr lang="tr-TR" i="1" dirty="0" err="1">
                <a:solidFill>
                  <a:schemeClr val="bg2">
                    <a:lumMod val="25000"/>
                  </a:schemeClr>
                </a:solidFill>
              </a:rPr>
              <a:t>-e-lim→d</a:t>
            </a:r>
            <a:r>
              <a:rPr lang="tr-TR" b="1" i="1" dirty="0" err="1">
                <a:solidFill>
                  <a:schemeClr val="bg2">
                    <a:lumMod val="25000"/>
                  </a:schemeClr>
                </a:solidFill>
              </a:rPr>
              <a:t>i</a:t>
            </a:r>
            <a:r>
              <a:rPr lang="tr-TR" i="1" dirty="0" err="1">
                <a:solidFill>
                  <a:schemeClr val="bg2">
                    <a:lumMod val="25000"/>
                  </a:schemeClr>
                </a:solidFill>
              </a:rPr>
              <a:t>yelim</a:t>
            </a:r>
            <a:r>
              <a:rPr lang="tr-TR" i="1" dirty="0">
                <a:solidFill>
                  <a:schemeClr val="bg2">
                    <a:lumMod val="25000"/>
                  </a:schemeClr>
                </a:solidFill>
              </a:rPr>
              <a:t>	</a:t>
            </a:r>
          </a:p>
          <a:p>
            <a:pPr algn="just"/>
            <a:r>
              <a:rPr lang="tr-TR" i="1" dirty="0">
                <a:solidFill>
                  <a:schemeClr val="bg2">
                    <a:lumMod val="25000"/>
                  </a:schemeClr>
                </a:solidFill>
              </a:rPr>
              <a:t>	y</a:t>
            </a:r>
            <a:r>
              <a:rPr lang="tr-TR" b="1" i="1" dirty="0">
                <a:solidFill>
                  <a:schemeClr val="bg2">
                    <a:lumMod val="25000"/>
                  </a:schemeClr>
                </a:solidFill>
              </a:rPr>
              <a:t>e</a:t>
            </a:r>
            <a:r>
              <a:rPr lang="tr-TR" i="1" dirty="0">
                <a:solidFill>
                  <a:schemeClr val="bg2">
                    <a:lumMod val="25000"/>
                  </a:schemeClr>
                </a:solidFill>
              </a:rPr>
              <a:t>-en→y</a:t>
            </a:r>
            <a:r>
              <a:rPr lang="tr-TR" b="1" i="1" dirty="0">
                <a:solidFill>
                  <a:schemeClr val="bg2">
                    <a:lumMod val="25000"/>
                  </a:schemeClr>
                </a:solidFill>
              </a:rPr>
              <a:t>i</a:t>
            </a:r>
            <a:r>
              <a:rPr lang="tr-TR" i="1" dirty="0">
                <a:solidFill>
                  <a:schemeClr val="bg2">
                    <a:lumMod val="25000"/>
                  </a:schemeClr>
                </a:solidFill>
              </a:rPr>
              <a:t>yen		</a:t>
            </a:r>
            <a:endParaRPr lang="tr-TR" dirty="0">
              <a:solidFill>
                <a:schemeClr val="bg2">
                  <a:lumMod val="25000"/>
                </a:schemeClr>
              </a:solidFill>
            </a:endParaRPr>
          </a:p>
          <a:p>
            <a:pPr algn="just"/>
            <a:endParaRPr lang="tr-TR" i="1" dirty="0">
              <a:solidFill>
                <a:schemeClr val="bg2">
                  <a:lumMod val="25000"/>
                </a:schemeClr>
              </a:solidFill>
            </a:endParaRPr>
          </a:p>
          <a:p>
            <a:pPr algn="just"/>
            <a:r>
              <a:rPr lang="tr-TR" i="1" dirty="0">
                <a:solidFill>
                  <a:schemeClr val="bg2">
                    <a:lumMod val="25000"/>
                  </a:schemeClr>
                </a:solidFill>
              </a:rPr>
              <a:t>Örnek: </a:t>
            </a:r>
            <a:r>
              <a:rPr lang="tr-TR" i="1" dirty="0" err="1">
                <a:solidFill>
                  <a:schemeClr val="bg2">
                    <a:lumMod val="25000"/>
                  </a:schemeClr>
                </a:solidFill>
              </a:rPr>
              <a:t>İzle-m</a:t>
            </a:r>
            <a:r>
              <a:rPr lang="tr-TR" b="1" i="1" dirty="0" err="1">
                <a:solidFill>
                  <a:schemeClr val="bg2">
                    <a:lumMod val="25000"/>
                  </a:schemeClr>
                </a:solidFill>
              </a:rPr>
              <a:t>e</a:t>
            </a:r>
            <a:r>
              <a:rPr lang="tr-TR" i="1" dirty="0" err="1">
                <a:solidFill>
                  <a:schemeClr val="bg2">
                    <a:lumMod val="25000"/>
                  </a:schemeClr>
                </a:solidFill>
              </a:rPr>
              <a:t>-yor→izlem</a:t>
            </a:r>
            <a:r>
              <a:rPr lang="tr-TR" b="1" i="1" dirty="0" err="1">
                <a:solidFill>
                  <a:schemeClr val="bg2">
                    <a:lumMod val="25000"/>
                  </a:schemeClr>
                </a:solidFill>
              </a:rPr>
              <a:t>i</a:t>
            </a:r>
            <a:r>
              <a:rPr lang="tr-TR" i="1" dirty="0" err="1">
                <a:solidFill>
                  <a:schemeClr val="bg2">
                    <a:lumMod val="25000"/>
                  </a:schemeClr>
                </a:solidFill>
              </a:rPr>
              <a:t>yor</a:t>
            </a:r>
            <a:endParaRPr lang="tr-TR" i="1" dirty="0">
              <a:solidFill>
                <a:schemeClr val="bg2">
                  <a:lumMod val="25000"/>
                </a:schemeClr>
              </a:solidFill>
            </a:endParaRPr>
          </a:p>
          <a:p>
            <a:pPr algn="just"/>
            <a:r>
              <a:rPr lang="tr-TR" i="1" dirty="0">
                <a:solidFill>
                  <a:schemeClr val="bg2">
                    <a:lumMod val="25000"/>
                  </a:schemeClr>
                </a:solidFill>
              </a:rPr>
              <a:t>	dinle-</a:t>
            </a:r>
            <a:r>
              <a:rPr lang="tr-TR" i="1" dirty="0" err="1">
                <a:solidFill>
                  <a:schemeClr val="bg2">
                    <a:lumMod val="25000"/>
                  </a:schemeClr>
                </a:solidFill>
              </a:rPr>
              <a:t>m</a:t>
            </a:r>
            <a:r>
              <a:rPr lang="tr-TR" b="1" i="1" dirty="0" err="1">
                <a:solidFill>
                  <a:schemeClr val="bg2">
                    <a:lumMod val="25000"/>
                  </a:schemeClr>
                </a:solidFill>
              </a:rPr>
              <a:t>e</a:t>
            </a:r>
            <a:r>
              <a:rPr lang="tr-TR" i="1" dirty="0">
                <a:solidFill>
                  <a:schemeClr val="bg2">
                    <a:lumMod val="25000"/>
                  </a:schemeClr>
                </a:solidFill>
              </a:rPr>
              <a:t>-yor→dinlem</a:t>
            </a:r>
            <a:r>
              <a:rPr lang="tr-TR" b="1" i="1" dirty="0">
                <a:solidFill>
                  <a:schemeClr val="bg2">
                    <a:lumMod val="25000"/>
                  </a:schemeClr>
                </a:solidFill>
              </a:rPr>
              <a:t>i</a:t>
            </a:r>
            <a:r>
              <a:rPr lang="tr-TR" i="1" dirty="0">
                <a:solidFill>
                  <a:schemeClr val="bg2">
                    <a:lumMod val="25000"/>
                  </a:schemeClr>
                </a:solidFill>
              </a:rPr>
              <a:t>yor</a:t>
            </a:r>
            <a:endParaRPr lang="tr-TR" dirty="0">
              <a:solidFill>
                <a:schemeClr val="bg2">
                  <a:lumMod val="25000"/>
                </a:schemeClr>
              </a:solidFill>
            </a:endParaRPr>
          </a:p>
          <a:p>
            <a:pPr algn="just"/>
            <a:r>
              <a:rPr lang="tr-TR" i="1" dirty="0">
                <a:solidFill>
                  <a:schemeClr val="bg2">
                    <a:lumMod val="25000"/>
                  </a:schemeClr>
                </a:solidFill>
              </a:rPr>
              <a:t>	Kork-</a:t>
            </a:r>
            <a:r>
              <a:rPr lang="tr-TR" i="1" dirty="0" err="1">
                <a:solidFill>
                  <a:schemeClr val="bg2">
                    <a:lumMod val="25000"/>
                  </a:schemeClr>
                </a:solidFill>
              </a:rPr>
              <a:t>m</a:t>
            </a:r>
            <a:r>
              <a:rPr lang="tr-TR" b="1" i="1" dirty="0" err="1">
                <a:solidFill>
                  <a:schemeClr val="bg2">
                    <a:lumMod val="25000"/>
                  </a:schemeClr>
                </a:solidFill>
              </a:rPr>
              <a:t>a</a:t>
            </a:r>
            <a:r>
              <a:rPr lang="tr-TR" i="1" dirty="0">
                <a:solidFill>
                  <a:schemeClr val="bg2">
                    <a:lumMod val="25000"/>
                  </a:schemeClr>
                </a:solidFill>
              </a:rPr>
              <a:t>-yor→korkm</a:t>
            </a:r>
            <a:r>
              <a:rPr lang="tr-TR" b="1" i="1" dirty="0">
                <a:solidFill>
                  <a:schemeClr val="bg2">
                    <a:lumMod val="25000"/>
                  </a:schemeClr>
                </a:solidFill>
              </a:rPr>
              <a:t>u</a:t>
            </a:r>
            <a:r>
              <a:rPr lang="tr-TR" i="1" dirty="0">
                <a:solidFill>
                  <a:schemeClr val="bg2">
                    <a:lumMod val="25000"/>
                  </a:schemeClr>
                </a:solidFill>
              </a:rPr>
              <a:t>yor</a:t>
            </a:r>
            <a:endParaRPr lang="tr-TR" dirty="0">
              <a:solidFill>
                <a:schemeClr val="bg2">
                  <a:lumMod val="25000"/>
                </a:schemeClr>
              </a:solidFill>
            </a:endParaRPr>
          </a:p>
          <a:p>
            <a:pPr algn="just"/>
            <a:endParaRPr lang="tr-TR" dirty="0">
              <a:solidFill>
                <a:schemeClr val="bg2">
                  <a:lumMod val="2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6192688"/>
          </a:xfrm>
        </p:spPr>
        <p:txBody>
          <a:bodyPr>
            <a:normAutofit/>
          </a:bodyPr>
          <a:lstStyle/>
          <a:p>
            <a:pPr algn="just">
              <a:buNone/>
            </a:pPr>
            <a:r>
              <a:rPr lang="tr-TR" b="1" dirty="0">
                <a:solidFill>
                  <a:schemeClr val="bg2">
                    <a:lumMod val="25000"/>
                  </a:schemeClr>
                </a:solidFill>
              </a:rPr>
              <a:t>	</a:t>
            </a:r>
          </a:p>
          <a:p>
            <a:pPr lvl="0">
              <a:buNone/>
            </a:pPr>
            <a:r>
              <a:rPr lang="tr-TR" b="1" dirty="0">
                <a:solidFill>
                  <a:schemeClr val="bg2">
                    <a:lumMod val="25000"/>
                  </a:schemeClr>
                </a:solidFill>
              </a:rPr>
              <a:t>	6.</a:t>
            </a:r>
            <a:r>
              <a:rPr lang="tr-TR" b="1" dirty="0"/>
              <a:t> </a:t>
            </a:r>
            <a:r>
              <a:rPr lang="tr-TR" b="1" dirty="0">
                <a:solidFill>
                  <a:schemeClr val="bg2">
                    <a:lumMod val="25000"/>
                  </a:schemeClr>
                </a:solidFill>
              </a:rPr>
              <a:t>Göçüşme</a:t>
            </a:r>
            <a:endParaRPr lang="tr-TR" dirty="0">
              <a:solidFill>
                <a:schemeClr val="bg2">
                  <a:lumMod val="25000"/>
                </a:schemeClr>
              </a:solidFill>
            </a:endParaRPr>
          </a:p>
          <a:p>
            <a:pPr>
              <a:buNone/>
            </a:pPr>
            <a:r>
              <a:rPr lang="tr-TR" i="1" dirty="0">
                <a:solidFill>
                  <a:schemeClr val="tx2"/>
                </a:solidFill>
              </a:rPr>
              <a:t>	</a:t>
            </a:r>
          </a:p>
          <a:p>
            <a:pPr>
              <a:buNone/>
            </a:pPr>
            <a:r>
              <a:rPr lang="tr-TR" i="1" dirty="0">
                <a:solidFill>
                  <a:schemeClr val="tx2"/>
                </a:solidFill>
              </a:rPr>
              <a:t>Örnek: Kibrit &gt; </a:t>
            </a:r>
            <a:r>
              <a:rPr lang="tr-TR" i="1" dirty="0" err="1">
                <a:solidFill>
                  <a:schemeClr val="tx2"/>
                </a:solidFill>
              </a:rPr>
              <a:t>kirbit</a:t>
            </a:r>
            <a:r>
              <a:rPr lang="tr-TR" i="1" dirty="0">
                <a:solidFill>
                  <a:schemeClr val="tx2"/>
                </a:solidFill>
              </a:rPr>
              <a:t>	ekşi &gt; </a:t>
            </a:r>
            <a:r>
              <a:rPr lang="tr-TR" i="1" dirty="0" err="1">
                <a:solidFill>
                  <a:schemeClr val="tx2"/>
                </a:solidFill>
              </a:rPr>
              <a:t>eşki</a:t>
            </a:r>
            <a:endParaRPr lang="tr-TR" dirty="0">
              <a:solidFill>
                <a:schemeClr val="tx2"/>
              </a:solidFill>
            </a:endParaRPr>
          </a:p>
          <a:p>
            <a:pPr>
              <a:buNone/>
            </a:pPr>
            <a:r>
              <a:rPr lang="tr-TR" i="1" dirty="0">
                <a:solidFill>
                  <a:schemeClr val="tx2"/>
                </a:solidFill>
              </a:rPr>
              <a:t>		Yanlış &gt; </a:t>
            </a:r>
            <a:r>
              <a:rPr lang="tr-TR" i="1" dirty="0" err="1">
                <a:solidFill>
                  <a:schemeClr val="tx2"/>
                </a:solidFill>
              </a:rPr>
              <a:t>yalnış</a:t>
            </a:r>
            <a:r>
              <a:rPr lang="tr-TR" i="1" dirty="0">
                <a:solidFill>
                  <a:schemeClr val="tx2"/>
                </a:solidFill>
              </a:rPr>
              <a:t>		yalnız &gt; </a:t>
            </a:r>
            <a:r>
              <a:rPr lang="tr-TR" i="1" dirty="0" err="1">
                <a:solidFill>
                  <a:schemeClr val="tx2"/>
                </a:solidFill>
              </a:rPr>
              <a:t>yanlız</a:t>
            </a:r>
            <a:endParaRPr lang="tr-TR" dirty="0">
              <a:solidFill>
                <a:schemeClr val="tx2"/>
              </a:solidFill>
            </a:endParaRPr>
          </a:p>
          <a:p>
            <a:pPr>
              <a:buNone/>
            </a:pPr>
            <a:r>
              <a:rPr lang="tr-TR" i="1" dirty="0">
                <a:solidFill>
                  <a:schemeClr val="tx2"/>
                </a:solidFill>
              </a:rPr>
              <a:t>		Satranç &gt; </a:t>
            </a:r>
            <a:r>
              <a:rPr lang="tr-TR" i="1" dirty="0" err="1">
                <a:solidFill>
                  <a:schemeClr val="tx2"/>
                </a:solidFill>
              </a:rPr>
              <a:t>santraç</a:t>
            </a:r>
            <a:r>
              <a:rPr lang="tr-TR" i="1" dirty="0">
                <a:solidFill>
                  <a:schemeClr val="tx2"/>
                </a:solidFill>
              </a:rPr>
              <a:t>	Meryem &gt; </a:t>
            </a:r>
            <a:r>
              <a:rPr lang="tr-TR" i="1" dirty="0" err="1">
                <a:solidFill>
                  <a:schemeClr val="tx2"/>
                </a:solidFill>
              </a:rPr>
              <a:t>Meyrem</a:t>
            </a:r>
            <a:endParaRPr lang="tr-TR" dirty="0">
              <a:solidFill>
                <a:schemeClr val="tx2"/>
              </a:solidFill>
            </a:endParaRPr>
          </a:p>
          <a:p>
            <a:pPr>
              <a:buNone/>
            </a:pPr>
            <a:r>
              <a:rPr lang="tr-TR" i="1" dirty="0">
                <a:solidFill>
                  <a:schemeClr val="tx2"/>
                </a:solidFill>
              </a:rPr>
              <a:t>		Çömlek &gt; </a:t>
            </a:r>
            <a:r>
              <a:rPr lang="tr-TR" i="1" dirty="0" err="1">
                <a:solidFill>
                  <a:schemeClr val="tx2"/>
                </a:solidFill>
              </a:rPr>
              <a:t>çölmek</a:t>
            </a:r>
            <a:r>
              <a:rPr lang="tr-TR" i="1" dirty="0">
                <a:solidFill>
                  <a:schemeClr val="tx2"/>
                </a:solidFill>
              </a:rPr>
              <a:t>	 lanet &gt; </a:t>
            </a:r>
            <a:r>
              <a:rPr lang="tr-TR" i="1" dirty="0" err="1">
                <a:solidFill>
                  <a:schemeClr val="tx2"/>
                </a:solidFill>
              </a:rPr>
              <a:t>nalet</a:t>
            </a:r>
            <a:endParaRPr lang="tr-TR" dirty="0">
              <a:solidFill>
                <a:schemeClr val="tx2"/>
              </a:solidFill>
            </a:endParaRPr>
          </a:p>
          <a:p>
            <a:pPr>
              <a:buNone/>
            </a:pPr>
            <a:r>
              <a:rPr lang="tr-TR" i="1" dirty="0">
                <a:solidFill>
                  <a:schemeClr val="tx2"/>
                </a:solidFill>
              </a:rPr>
              <a:t>		Köprü &gt; </a:t>
            </a:r>
            <a:r>
              <a:rPr lang="tr-TR" i="1" dirty="0" err="1">
                <a:solidFill>
                  <a:schemeClr val="tx2"/>
                </a:solidFill>
              </a:rPr>
              <a:t>körpü</a:t>
            </a:r>
            <a:r>
              <a:rPr lang="tr-TR" i="1" dirty="0">
                <a:solidFill>
                  <a:schemeClr val="tx2"/>
                </a:solidFill>
              </a:rPr>
              <a:t>		 memleket &gt; </a:t>
            </a:r>
            <a:r>
              <a:rPr lang="tr-TR" i="1" dirty="0" err="1">
                <a:solidFill>
                  <a:schemeClr val="tx2"/>
                </a:solidFill>
              </a:rPr>
              <a:t>melmeket</a:t>
            </a:r>
            <a:endParaRPr lang="tr-TR" b="1" dirty="0">
              <a:solidFill>
                <a:schemeClr val="tx2"/>
              </a:solidFill>
            </a:endParaRPr>
          </a:p>
          <a:p>
            <a:pPr algn="just">
              <a:buNone/>
            </a:pPr>
            <a:r>
              <a:rPr lang="tr-TR" b="1" dirty="0">
                <a:solidFill>
                  <a:schemeClr val="bg2">
                    <a:lumMod val="25000"/>
                  </a:schemeClr>
                </a:solidFill>
              </a:rPr>
              <a:t> </a:t>
            </a:r>
            <a:r>
              <a:rPr lang="tr-TR" b="1" dirty="0"/>
              <a:t> </a:t>
            </a:r>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42918"/>
            <a:ext cx="8229600" cy="5681682"/>
          </a:xfrm>
        </p:spPr>
        <p:txBody>
          <a:bodyPr>
            <a:normAutofit/>
          </a:bodyPr>
          <a:lstStyle/>
          <a:p>
            <a:pPr lvl="0">
              <a:buNone/>
            </a:pPr>
            <a:r>
              <a:rPr lang="tr-TR" b="1" dirty="0"/>
              <a:t>	</a:t>
            </a:r>
            <a:r>
              <a:rPr lang="tr-TR" b="1" dirty="0">
                <a:solidFill>
                  <a:schemeClr val="bg2">
                    <a:lumMod val="25000"/>
                  </a:schemeClr>
                </a:solidFill>
              </a:rPr>
              <a:t>7.Ulama</a:t>
            </a:r>
            <a:endParaRPr lang="tr-TR" dirty="0">
              <a:solidFill>
                <a:schemeClr val="bg2">
                  <a:lumMod val="25000"/>
                </a:schemeClr>
              </a:solidFill>
            </a:endParaRPr>
          </a:p>
          <a:p>
            <a:pPr>
              <a:buNone/>
            </a:pPr>
            <a:r>
              <a:rPr lang="tr-TR" i="1" dirty="0">
                <a:solidFill>
                  <a:schemeClr val="tx2"/>
                </a:solidFill>
              </a:rPr>
              <a:t>	Örnek: Babamda</a:t>
            </a:r>
            <a:r>
              <a:rPr lang="tr-TR" b="1" i="1" dirty="0">
                <a:solidFill>
                  <a:schemeClr val="tx2"/>
                </a:solidFill>
              </a:rPr>
              <a:t>n a</a:t>
            </a:r>
            <a:r>
              <a:rPr lang="tr-TR" i="1" dirty="0">
                <a:solidFill>
                  <a:schemeClr val="tx2"/>
                </a:solidFill>
              </a:rPr>
              <a:t>ldığı</a:t>
            </a:r>
            <a:r>
              <a:rPr lang="tr-TR" b="1" i="1" dirty="0">
                <a:solidFill>
                  <a:schemeClr val="tx2"/>
                </a:solidFill>
              </a:rPr>
              <a:t>m ö</a:t>
            </a:r>
            <a:r>
              <a:rPr lang="tr-TR" i="1" dirty="0">
                <a:solidFill>
                  <a:schemeClr val="tx2"/>
                </a:solidFill>
              </a:rPr>
              <a:t>ğütler beni hayata hazırlıyor.</a:t>
            </a:r>
          </a:p>
          <a:p>
            <a:pPr>
              <a:buNone/>
            </a:pPr>
            <a:endParaRPr lang="tr-TR" i="1" dirty="0">
              <a:solidFill>
                <a:schemeClr val="tx2"/>
              </a:solidFill>
            </a:endParaRPr>
          </a:p>
          <a:p>
            <a:pPr>
              <a:buNone/>
            </a:pPr>
            <a:r>
              <a:rPr lang="tr-TR" b="1" dirty="0">
                <a:solidFill>
                  <a:schemeClr val="tx2"/>
                </a:solidFill>
              </a:rPr>
              <a:t>	</a:t>
            </a:r>
            <a:r>
              <a:rPr lang="tr-TR" b="1" dirty="0">
                <a:solidFill>
                  <a:schemeClr val="bg1"/>
                </a:solidFill>
              </a:rPr>
              <a:t>8.Ünsüz Değişimleri </a:t>
            </a:r>
          </a:p>
          <a:p>
            <a:pPr>
              <a:buNone/>
            </a:pPr>
            <a:r>
              <a:rPr lang="tr-TR" b="1" dirty="0">
                <a:solidFill>
                  <a:schemeClr val="tx2"/>
                </a:solidFill>
              </a:rPr>
              <a:t>	Türkçede ünsüz değişimlerine şu örnekler verilebilir:</a:t>
            </a:r>
          </a:p>
          <a:p>
            <a:r>
              <a:rPr lang="tr-TR" b="1" dirty="0">
                <a:solidFill>
                  <a:schemeClr val="tx2"/>
                </a:solidFill>
              </a:rPr>
              <a:t>n &gt; m Değişmesi</a:t>
            </a:r>
          </a:p>
          <a:p>
            <a:pPr>
              <a:buNone/>
            </a:pPr>
            <a:r>
              <a:rPr lang="tr-TR" dirty="0">
                <a:solidFill>
                  <a:schemeClr val="tx2"/>
                </a:solidFill>
              </a:rPr>
              <a:t>	Bir dudak ünsüzü olan “b” sesinin kendisinden önceki hecedeki “n” sesinin “</a:t>
            </a:r>
            <a:r>
              <a:rPr lang="tr-TR" dirty="0" err="1">
                <a:solidFill>
                  <a:schemeClr val="tx2"/>
                </a:solidFill>
              </a:rPr>
              <a:t>m”ye</a:t>
            </a:r>
            <a:r>
              <a:rPr lang="tr-TR" dirty="0">
                <a:solidFill>
                  <a:schemeClr val="tx2"/>
                </a:solidFill>
              </a:rPr>
              <a:t> dönüştürmesidir.  Daha çok yabancı kelimelerde görülür.</a:t>
            </a:r>
          </a:p>
          <a:p>
            <a:pPr>
              <a:buNone/>
            </a:pPr>
            <a:r>
              <a:rPr lang="tr-TR" i="1" dirty="0">
                <a:solidFill>
                  <a:schemeClr val="tx2"/>
                </a:solidFill>
              </a:rPr>
              <a:t>	Örnek: </a:t>
            </a:r>
            <a:r>
              <a:rPr lang="tr-TR" i="1" dirty="0" err="1">
                <a:solidFill>
                  <a:schemeClr val="tx2"/>
                </a:solidFill>
              </a:rPr>
              <a:t>Saklanbaç</a:t>
            </a:r>
            <a:r>
              <a:rPr lang="tr-TR" i="1" dirty="0">
                <a:solidFill>
                  <a:schemeClr val="tx2"/>
                </a:solidFill>
              </a:rPr>
              <a:t> &gt; saklambaç	</a:t>
            </a:r>
            <a:r>
              <a:rPr lang="tr-TR" i="1" dirty="0" err="1">
                <a:solidFill>
                  <a:schemeClr val="tx2"/>
                </a:solidFill>
              </a:rPr>
              <a:t>sünbül</a:t>
            </a:r>
            <a:r>
              <a:rPr lang="tr-TR" i="1" dirty="0">
                <a:solidFill>
                  <a:schemeClr val="tx2"/>
                </a:solidFill>
              </a:rPr>
              <a:t> &gt; sümbül</a:t>
            </a:r>
            <a:r>
              <a:rPr lang="tr-TR" i="1" dirty="0"/>
              <a:t>                    </a:t>
            </a:r>
            <a:endParaRPr lang="tr-TR" dirty="0"/>
          </a:p>
          <a:p>
            <a:pPr>
              <a:buNone/>
            </a:pPr>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00042"/>
            <a:ext cx="8229600" cy="5824558"/>
          </a:xfrm>
        </p:spPr>
        <p:txBody>
          <a:bodyPr>
            <a:normAutofit/>
          </a:bodyPr>
          <a:lstStyle/>
          <a:p>
            <a:pPr lvl="0"/>
            <a:r>
              <a:rPr lang="tr-TR" b="1" dirty="0">
                <a:solidFill>
                  <a:schemeClr val="tx2"/>
                </a:solidFill>
              </a:rPr>
              <a:t>ğ &gt; v Değişmesi</a:t>
            </a:r>
            <a:endParaRPr lang="tr-TR" dirty="0">
              <a:solidFill>
                <a:schemeClr val="tx2"/>
              </a:solidFill>
            </a:endParaRPr>
          </a:p>
          <a:p>
            <a:pPr>
              <a:buNone/>
            </a:pPr>
            <a:r>
              <a:rPr lang="tr-TR" dirty="0">
                <a:solidFill>
                  <a:schemeClr val="tx2"/>
                </a:solidFill>
              </a:rPr>
              <a:t>	Bazı kelimelerdeki “ğ” sesi, kelime içindeki yuvarlak ünlünün etkisiyle zaman içerisinde “v” ye dönüşmüştür.</a:t>
            </a:r>
          </a:p>
          <a:p>
            <a:pPr>
              <a:buNone/>
            </a:pPr>
            <a:r>
              <a:rPr lang="tr-TR" i="1" dirty="0">
                <a:solidFill>
                  <a:schemeClr val="tx2"/>
                </a:solidFill>
              </a:rPr>
              <a:t>	Örnek: </a:t>
            </a:r>
            <a:r>
              <a:rPr lang="tr-TR" i="1" dirty="0" err="1">
                <a:solidFill>
                  <a:schemeClr val="tx2"/>
                </a:solidFill>
              </a:rPr>
              <a:t>Döğmek</a:t>
            </a:r>
            <a:r>
              <a:rPr lang="tr-TR" i="1" dirty="0">
                <a:solidFill>
                  <a:schemeClr val="tx2"/>
                </a:solidFill>
              </a:rPr>
              <a:t> &gt; dövmek	</a:t>
            </a:r>
            <a:r>
              <a:rPr lang="tr-TR" i="1" dirty="0" err="1">
                <a:solidFill>
                  <a:schemeClr val="tx2"/>
                </a:solidFill>
              </a:rPr>
              <a:t>koğmak</a:t>
            </a:r>
            <a:r>
              <a:rPr lang="tr-TR" i="1" dirty="0">
                <a:solidFill>
                  <a:schemeClr val="tx2"/>
                </a:solidFill>
              </a:rPr>
              <a:t> &gt; kovmak		</a:t>
            </a:r>
            <a:r>
              <a:rPr lang="tr-TR" i="1" dirty="0" err="1">
                <a:solidFill>
                  <a:schemeClr val="tx2"/>
                </a:solidFill>
              </a:rPr>
              <a:t>söğmek</a:t>
            </a:r>
            <a:r>
              <a:rPr lang="tr-TR" i="1" dirty="0">
                <a:solidFill>
                  <a:schemeClr val="tx2"/>
                </a:solidFill>
              </a:rPr>
              <a:t> &gt; sövmek		</a:t>
            </a:r>
            <a:r>
              <a:rPr lang="tr-TR" i="1" dirty="0" err="1">
                <a:solidFill>
                  <a:schemeClr val="tx2"/>
                </a:solidFill>
              </a:rPr>
              <a:t>Güğercin</a:t>
            </a:r>
            <a:r>
              <a:rPr lang="tr-TR" i="1" dirty="0">
                <a:solidFill>
                  <a:schemeClr val="tx2"/>
                </a:solidFill>
              </a:rPr>
              <a:t> &gt; güvercin</a:t>
            </a:r>
          </a:p>
          <a:p>
            <a:pPr lvl="0"/>
            <a:r>
              <a:rPr lang="tr-TR" b="1" dirty="0">
                <a:solidFill>
                  <a:schemeClr val="tx2"/>
                </a:solidFill>
              </a:rPr>
              <a:t>b &gt; p Değişimi</a:t>
            </a:r>
            <a:endParaRPr lang="tr-TR" dirty="0">
              <a:solidFill>
                <a:schemeClr val="tx2"/>
              </a:solidFill>
            </a:endParaRPr>
          </a:p>
          <a:p>
            <a:pPr>
              <a:buNone/>
            </a:pPr>
            <a:r>
              <a:rPr lang="tr-TR" dirty="0">
                <a:solidFill>
                  <a:schemeClr val="tx2"/>
                </a:solidFill>
              </a:rPr>
              <a:t>	Dilimize Arapçadan geçmiş bazı sözcüklerde “s” sesinden sonra gelen “b” sesi, “p” ye dönüşür.</a:t>
            </a:r>
          </a:p>
          <a:p>
            <a:pPr>
              <a:buNone/>
            </a:pPr>
            <a:r>
              <a:rPr lang="tr-TR" i="1" dirty="0">
                <a:solidFill>
                  <a:schemeClr val="tx2"/>
                </a:solidFill>
              </a:rPr>
              <a:t>	Örnek: Nispet, ispat, müspet, tespit, tespih vb.</a:t>
            </a:r>
            <a:endParaRPr lang="tr-TR" dirty="0">
              <a:solidFill>
                <a:schemeClr val="tx2"/>
              </a:solidFill>
            </a:endParaRPr>
          </a:p>
          <a:p>
            <a:r>
              <a:rPr lang="tr-TR" dirty="0">
                <a:solidFill>
                  <a:schemeClr val="tx2"/>
                </a:solidFill>
              </a:rPr>
              <a:t>“</a:t>
            </a:r>
            <a:r>
              <a:rPr lang="tr-TR" dirty="0" err="1">
                <a:solidFill>
                  <a:schemeClr val="tx2"/>
                </a:solidFill>
              </a:rPr>
              <a:t>s”den</a:t>
            </a:r>
            <a:r>
              <a:rPr lang="tr-TR" dirty="0">
                <a:solidFill>
                  <a:schemeClr val="tx2"/>
                </a:solidFill>
              </a:rPr>
              <a:t> sonra gelmeyen “b” sesi ise olduğu gibi kalır.</a:t>
            </a:r>
          </a:p>
          <a:p>
            <a:pPr>
              <a:buNone/>
            </a:pPr>
            <a:r>
              <a:rPr lang="tr-TR" i="1" dirty="0">
                <a:solidFill>
                  <a:schemeClr val="tx2"/>
                </a:solidFill>
              </a:rPr>
              <a:t>	Makbul, ikbal, tatbik, teşbih vb. </a:t>
            </a:r>
            <a:endParaRPr lang="tr-TR" dirty="0">
              <a:solidFill>
                <a:schemeClr val="tx2"/>
              </a:solidFill>
            </a:endParaRPr>
          </a:p>
          <a:p>
            <a:pPr>
              <a:buNone/>
            </a:pPr>
            <a:r>
              <a:rPr lang="tr-TR" i="1" dirty="0"/>
              <a:t>	</a:t>
            </a:r>
            <a:endParaRPr lang="tr-TR" dirty="0"/>
          </a:p>
          <a:p>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28604"/>
            <a:ext cx="8229600" cy="5895996"/>
          </a:xfrm>
        </p:spPr>
        <p:txBody>
          <a:bodyPr/>
          <a:lstStyle/>
          <a:p>
            <a:pPr lvl="0"/>
            <a:r>
              <a:rPr lang="tr-TR" b="1" dirty="0">
                <a:solidFill>
                  <a:schemeClr val="tx2"/>
                </a:solidFill>
              </a:rPr>
              <a:t>c &gt; ç Değişimi </a:t>
            </a:r>
            <a:endParaRPr lang="tr-TR" dirty="0">
              <a:solidFill>
                <a:schemeClr val="tx2"/>
              </a:solidFill>
            </a:endParaRPr>
          </a:p>
          <a:p>
            <a:pPr>
              <a:buNone/>
            </a:pPr>
            <a:r>
              <a:rPr lang="tr-TR" dirty="0">
                <a:solidFill>
                  <a:schemeClr val="tx2"/>
                </a:solidFill>
              </a:rPr>
              <a:t>	c &gt; ç değişimi görülen bazı Arapça kelimeler:  </a:t>
            </a:r>
            <a:r>
              <a:rPr lang="tr-TR" i="1" dirty="0">
                <a:solidFill>
                  <a:schemeClr val="tx2"/>
                </a:solidFill>
              </a:rPr>
              <a:t>meçhul, içtihat, içtimaî vb.</a:t>
            </a:r>
            <a:endParaRPr lang="tr-TR" dirty="0">
              <a:solidFill>
                <a:schemeClr val="tx2"/>
              </a:solidFill>
            </a:endParaRPr>
          </a:p>
          <a:p>
            <a:pPr>
              <a:buNone/>
            </a:pPr>
            <a:r>
              <a:rPr lang="tr-TR" dirty="0">
                <a:solidFill>
                  <a:schemeClr val="tx2"/>
                </a:solidFill>
              </a:rPr>
              <a:t>	c &gt; ç değişimi görülmeyen bazı Arapça kelimeler: </a:t>
            </a:r>
            <a:r>
              <a:rPr lang="tr-TR" i="1" dirty="0">
                <a:solidFill>
                  <a:schemeClr val="tx2"/>
                </a:solidFill>
              </a:rPr>
              <a:t>mescit, tescil vb.</a:t>
            </a:r>
          </a:p>
          <a:p>
            <a:pPr lvl="0"/>
            <a:r>
              <a:rPr lang="tr-TR" b="1" dirty="0">
                <a:solidFill>
                  <a:schemeClr val="tx2"/>
                </a:solidFill>
              </a:rPr>
              <a:t>d &gt; t Değişimi</a:t>
            </a:r>
            <a:endParaRPr lang="tr-TR" dirty="0">
              <a:solidFill>
                <a:schemeClr val="tx2"/>
              </a:solidFill>
            </a:endParaRPr>
          </a:p>
          <a:p>
            <a:pPr>
              <a:buNone/>
            </a:pPr>
            <a:r>
              <a:rPr lang="tr-TR" dirty="0">
                <a:solidFill>
                  <a:schemeClr val="tx2"/>
                </a:solidFill>
              </a:rPr>
              <a:t>	Farsça “-dar” ekini alan bazı sözcüklerde “d” sesi, “t” ye dönüşür.</a:t>
            </a:r>
          </a:p>
          <a:p>
            <a:pPr>
              <a:buNone/>
            </a:pPr>
            <a:r>
              <a:rPr lang="tr-TR" i="1" dirty="0">
                <a:solidFill>
                  <a:schemeClr val="tx2"/>
                </a:solidFill>
              </a:rPr>
              <a:t>	Örnek: Emektar, minnettar, silahtar, taraftar vb.</a:t>
            </a:r>
            <a:endParaRPr lang="tr-TR" dirty="0">
              <a:solidFill>
                <a:schemeClr val="tx2"/>
              </a:solidFill>
            </a:endParaRPr>
          </a:p>
          <a:p>
            <a:r>
              <a:rPr lang="tr-TR" dirty="0">
                <a:solidFill>
                  <a:schemeClr val="tx2"/>
                </a:solidFill>
              </a:rPr>
              <a:t>Yabancı dillerden dilimize geçen bazı sözcüklerin de Türkçe kullanılışında “d” sesi “t” ye dönüşür: </a:t>
            </a:r>
            <a:r>
              <a:rPr lang="tr-TR" i="1" dirty="0">
                <a:solidFill>
                  <a:schemeClr val="tx2"/>
                </a:solidFill>
              </a:rPr>
              <a:t>Miktar, methiye, tetkik vb.</a:t>
            </a:r>
            <a:endParaRPr lang="tr-TR" dirty="0">
              <a:solidFill>
                <a:schemeClr val="tx2"/>
              </a:solidFill>
            </a:endParaRPr>
          </a:p>
          <a:p>
            <a:pPr>
              <a:buNone/>
            </a:pPr>
            <a:r>
              <a:rPr lang="tr-TR" i="1" dirty="0"/>
              <a:t> </a:t>
            </a:r>
            <a:endParaRPr lang="tr-TR" dirty="0"/>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Başlık"/>
          <p:cNvSpPr>
            <a:spLocks noGrp="1"/>
          </p:cNvSpPr>
          <p:nvPr>
            <p:ph type="subTitle" idx="1"/>
          </p:nvPr>
        </p:nvSpPr>
        <p:spPr>
          <a:xfrm>
            <a:off x="539552" y="1196753"/>
            <a:ext cx="7854950" cy="3096344"/>
          </a:xfrm>
        </p:spPr>
        <p:txBody>
          <a:bodyPr>
            <a:normAutofit/>
          </a:bodyPr>
          <a:lstStyle/>
          <a:p>
            <a:pPr algn="l"/>
            <a:r>
              <a:rPr lang="tr-TR" sz="4800" b="1" dirty="0">
                <a:solidFill>
                  <a:schemeClr val="bg2">
                    <a:lumMod val="25000"/>
                  </a:schemeClr>
                </a:solidFill>
                <a:latin typeface="Berlin Sans FB Demi" pitchFamily="34" charset="0"/>
                <a:cs typeface="Times New Roman" pitchFamily="18" charset="0"/>
              </a:rPr>
              <a:t>SES BİLGİSİ (FONETİK)</a:t>
            </a:r>
          </a:p>
          <a:p>
            <a:pPr algn="l"/>
            <a:endParaRPr lang="tr-TR" dirty="0">
              <a:solidFill>
                <a:schemeClr val="bg2">
                  <a:lumMod val="25000"/>
                </a:schemeClr>
              </a:solidFill>
            </a:endParaRPr>
          </a:p>
          <a:p>
            <a:pPr algn="l"/>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Başlık"/>
          <p:cNvSpPr>
            <a:spLocks noGrp="1"/>
          </p:cNvSpPr>
          <p:nvPr>
            <p:ph type="subTitle" idx="1"/>
          </p:nvPr>
        </p:nvSpPr>
        <p:spPr>
          <a:xfrm>
            <a:off x="539552" y="642919"/>
            <a:ext cx="7854950" cy="5572164"/>
          </a:xfrm>
        </p:spPr>
        <p:txBody>
          <a:bodyPr>
            <a:normAutofit fontScale="85000" lnSpcReduction="10000"/>
          </a:bodyPr>
          <a:lstStyle/>
          <a:p>
            <a:pPr algn="ctr"/>
            <a:r>
              <a:rPr lang="tr-TR" sz="3200" b="1" dirty="0">
                <a:solidFill>
                  <a:schemeClr val="bg2">
                    <a:lumMod val="25000"/>
                  </a:schemeClr>
                </a:solidFill>
              </a:rPr>
              <a:t>TÜRKÇEDE SESLER VE TÜRKÇENİN </a:t>
            </a:r>
          </a:p>
          <a:p>
            <a:pPr algn="ctr"/>
            <a:r>
              <a:rPr lang="tr-TR" sz="3200" b="1" dirty="0">
                <a:solidFill>
                  <a:schemeClr val="bg2">
                    <a:lumMod val="25000"/>
                  </a:schemeClr>
                </a:solidFill>
              </a:rPr>
              <a:t>SES ÖZELLİKLERİ</a:t>
            </a:r>
          </a:p>
          <a:p>
            <a:pPr lvl="0" algn="just"/>
            <a:r>
              <a:rPr lang="tr-TR" sz="3200" b="1" dirty="0">
                <a:solidFill>
                  <a:schemeClr val="bg2">
                    <a:lumMod val="25000"/>
                  </a:schemeClr>
                </a:solidFill>
              </a:rPr>
              <a:t>	I. TÜRKÇEDE SESLER</a:t>
            </a:r>
            <a:endParaRPr lang="tr-TR" sz="3200" dirty="0">
              <a:solidFill>
                <a:schemeClr val="bg2">
                  <a:lumMod val="25000"/>
                </a:schemeClr>
              </a:solidFill>
            </a:endParaRPr>
          </a:p>
          <a:p>
            <a:pPr algn="just"/>
            <a:r>
              <a:rPr lang="tr-TR" sz="3200" dirty="0">
                <a:solidFill>
                  <a:schemeClr val="bg2">
                    <a:lumMod val="25000"/>
                  </a:schemeClr>
                </a:solidFill>
              </a:rPr>
              <a:t>	Ses, akciğerlerden gelen havanın ses yolunda oluşturduğu ve kulağın algılayabildiği titreşimlere verilen addır. Seslerin yazıdaki karşılığı ise harflerdir. Harfler belirli bir sırayla bir araya gelerek alfabeyi oluştururlar. 1 Kasım 1928’de kabul edilen ve Türkçede bugün halen kullanılan Latin asıllı Türk alfabesindeki harfler sekiz ünlü ve yirmi bir ünsüz harf olmak üzere iki ana gruba ayrılır. </a:t>
            </a:r>
          </a:p>
          <a:p>
            <a:pPr algn="just"/>
            <a:endParaRPr lang="tr-TR" sz="3200" b="1" dirty="0">
              <a:solidFill>
                <a:schemeClr val="bg2">
                  <a:lumMod val="25000"/>
                </a:schemeClr>
              </a:solidFill>
            </a:endParaRPr>
          </a:p>
          <a:p>
            <a:pPr algn="ctr"/>
            <a:endParaRPr lang="tr-TR" sz="3200" dirty="0">
              <a:solidFill>
                <a:schemeClr val="bg2">
                  <a:lumMod val="25000"/>
                </a:schemeClr>
              </a:solidFill>
            </a:endParaRPr>
          </a:p>
        </p:txBody>
      </p:sp>
    </p:spTree>
    <p:extLst>
      <p:ext uri="{BB962C8B-B14F-4D97-AF65-F5344CB8AC3E}">
        <p14:creationId xmlns:p14="http://schemas.microsoft.com/office/powerpoint/2010/main" val="295107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Başlık"/>
          <p:cNvSpPr>
            <a:spLocks noGrp="1"/>
          </p:cNvSpPr>
          <p:nvPr>
            <p:ph type="subTitle" idx="1"/>
          </p:nvPr>
        </p:nvSpPr>
        <p:spPr>
          <a:xfrm>
            <a:off x="467544" y="404664"/>
            <a:ext cx="7854950" cy="5544616"/>
          </a:xfrm>
        </p:spPr>
        <p:txBody>
          <a:bodyPr>
            <a:normAutofit/>
          </a:bodyPr>
          <a:lstStyle/>
          <a:p>
            <a:pPr algn="l"/>
            <a:endParaRPr lang="tr-TR" dirty="0">
              <a:solidFill>
                <a:schemeClr val="bg2">
                  <a:lumMod val="25000"/>
                </a:schemeClr>
              </a:solidFill>
            </a:endParaRPr>
          </a:p>
          <a:p>
            <a:pPr lvl="0" algn="just"/>
            <a:r>
              <a:rPr lang="tr-TR" b="1" dirty="0">
                <a:solidFill>
                  <a:schemeClr val="tx2">
                    <a:lumMod val="75000"/>
                  </a:schemeClr>
                </a:solidFill>
              </a:rPr>
              <a:t>	</a:t>
            </a:r>
            <a:r>
              <a:rPr lang="tr-TR" b="1" dirty="0">
                <a:solidFill>
                  <a:schemeClr val="bg2">
                    <a:lumMod val="25000"/>
                  </a:schemeClr>
                </a:solidFill>
              </a:rPr>
              <a:t>A. </a:t>
            </a:r>
            <a:r>
              <a:rPr lang="tr-TR" sz="2800" b="1" dirty="0">
                <a:solidFill>
                  <a:schemeClr val="bg2">
                    <a:lumMod val="25000"/>
                  </a:schemeClr>
                </a:solidFill>
              </a:rPr>
              <a:t>Ünlülerin Özellikleri </a:t>
            </a:r>
            <a:endParaRPr lang="tr-TR" sz="2800" dirty="0">
              <a:solidFill>
                <a:schemeClr val="bg2">
                  <a:lumMod val="25000"/>
                </a:schemeClr>
              </a:solidFill>
            </a:endParaRPr>
          </a:p>
          <a:p>
            <a:pPr algn="just"/>
            <a:r>
              <a:rPr lang="tr-TR" sz="2800" dirty="0">
                <a:solidFill>
                  <a:schemeClr val="bg2">
                    <a:lumMod val="25000"/>
                  </a:schemeClr>
                </a:solidFill>
              </a:rPr>
              <a:t>	</a:t>
            </a:r>
            <a:r>
              <a:rPr lang="tr-TR" sz="2800" b="1" dirty="0">
                <a:solidFill>
                  <a:schemeClr val="bg2">
                    <a:lumMod val="25000"/>
                  </a:schemeClr>
                </a:solidFill>
              </a:rPr>
              <a:t>	</a:t>
            </a:r>
          </a:p>
          <a:p>
            <a:pPr algn="just"/>
            <a:endParaRPr lang="tr-TR" sz="2800" b="1" dirty="0">
              <a:solidFill>
                <a:schemeClr val="bg2">
                  <a:lumMod val="25000"/>
                </a:schemeClr>
              </a:solidFill>
            </a:endParaRPr>
          </a:p>
          <a:p>
            <a:pPr algn="just"/>
            <a:r>
              <a:rPr lang="tr-TR" sz="2800" b="1" dirty="0">
                <a:solidFill>
                  <a:schemeClr val="bg2">
                    <a:lumMod val="25000"/>
                  </a:schemeClr>
                </a:solidFill>
              </a:rPr>
              <a:t>1.Dilin durumuna göre ünlüler</a:t>
            </a:r>
            <a:endParaRPr lang="tr-TR" sz="2800" dirty="0">
              <a:solidFill>
                <a:schemeClr val="bg2">
                  <a:lumMod val="25000"/>
                </a:schemeClr>
              </a:solidFill>
            </a:endParaRPr>
          </a:p>
          <a:p>
            <a:pPr algn="just"/>
            <a:endParaRPr lang="tr-TR" sz="2800" dirty="0">
              <a:solidFill>
                <a:schemeClr val="bg2">
                  <a:lumMod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611560" y="836712"/>
            <a:ext cx="7848544" cy="5616624"/>
          </a:xfrm>
        </p:spPr>
        <p:txBody>
          <a:bodyPr>
            <a:normAutofit/>
          </a:bodyPr>
          <a:lstStyle/>
          <a:p>
            <a:pPr lvl="0" algn="just"/>
            <a:r>
              <a:rPr lang="tr-TR" sz="2400" b="1" dirty="0">
                <a:solidFill>
                  <a:schemeClr val="bg2">
                    <a:lumMod val="25000"/>
                  </a:schemeClr>
                </a:solidFill>
              </a:rPr>
              <a:t>	2.</a:t>
            </a:r>
            <a:r>
              <a:rPr lang="tr-TR" sz="2800" b="1" dirty="0">
                <a:solidFill>
                  <a:schemeClr val="bg2">
                    <a:lumMod val="25000"/>
                  </a:schemeClr>
                </a:solidFill>
              </a:rPr>
              <a:t>Dudakların Durumuna Göre Ünlüler</a:t>
            </a:r>
            <a:endParaRPr lang="tr-TR" sz="2800" dirty="0">
              <a:solidFill>
                <a:schemeClr val="bg2">
                  <a:lumMod val="25000"/>
                </a:schemeClr>
              </a:solidFill>
            </a:endParaRPr>
          </a:p>
          <a:p>
            <a:pPr algn="just"/>
            <a:r>
              <a:rPr lang="tr-TR" sz="2800" dirty="0">
                <a:solidFill>
                  <a:schemeClr val="bg2">
                    <a:lumMod val="25000"/>
                  </a:schemeClr>
                </a:solidFill>
              </a:rPr>
              <a:t> </a:t>
            </a:r>
          </a:p>
          <a:p>
            <a:pPr lvl="0" algn="just"/>
            <a:r>
              <a:rPr lang="tr-TR" sz="2800" b="1" dirty="0">
                <a:solidFill>
                  <a:schemeClr val="bg2">
                    <a:lumMod val="25000"/>
                  </a:schemeClr>
                </a:solidFill>
              </a:rPr>
              <a:t>	3.Alt Çenenin Durumuna Göre Ünlüler</a:t>
            </a:r>
            <a:endParaRPr lang="tr-TR" sz="2800" dirty="0">
              <a:solidFill>
                <a:schemeClr val="bg2">
                  <a:lumMod val="25000"/>
                </a:schemeClr>
              </a:solidFill>
            </a:endParaRPr>
          </a:p>
          <a:p>
            <a:pPr algn="just"/>
            <a:endParaRPr lang="tr-TR" sz="2400" b="1"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9552" y="476672"/>
            <a:ext cx="7848544" cy="6048672"/>
          </a:xfrm>
        </p:spPr>
        <p:txBody>
          <a:bodyPr>
            <a:normAutofit/>
          </a:bodyPr>
          <a:lstStyle/>
          <a:p>
            <a:pPr algn="just"/>
            <a:r>
              <a:rPr lang="tr-TR" sz="2400" b="1" dirty="0">
                <a:solidFill>
                  <a:schemeClr val="bg2">
                    <a:lumMod val="25000"/>
                  </a:schemeClr>
                </a:solidFill>
              </a:rPr>
              <a:t>	</a:t>
            </a:r>
            <a:endParaRPr lang="tr-TR" sz="2800" dirty="0">
              <a:solidFill>
                <a:schemeClr val="tx2">
                  <a:lumMod val="75000"/>
                </a:schemeClr>
              </a:solidFill>
            </a:endParaRPr>
          </a:p>
          <a:p>
            <a:pPr algn="ctr"/>
            <a:r>
              <a:rPr lang="tr-TR" sz="2400" dirty="0">
                <a:solidFill>
                  <a:schemeClr val="bg2">
                    <a:lumMod val="25000"/>
                  </a:schemeClr>
                </a:solidFill>
              </a:rPr>
              <a:t>TÜRKÇEDE ÜNLÜLERİN SES ÖZELLİKLERİ</a:t>
            </a:r>
          </a:p>
          <a:p>
            <a:pPr algn="ctr"/>
            <a:endParaRPr lang="tr-TR" sz="2400" dirty="0">
              <a:solidFill>
                <a:schemeClr val="bg2">
                  <a:lumMod val="25000"/>
                </a:schemeClr>
              </a:solidFill>
            </a:endParaRPr>
          </a:p>
          <a:p>
            <a:pPr algn="ctr"/>
            <a:endParaRPr lang="tr-TR" sz="2400" dirty="0">
              <a:solidFill>
                <a:schemeClr val="bg2">
                  <a:lumMod val="25000"/>
                </a:schemeClr>
              </a:solidFill>
            </a:endParaRPr>
          </a:p>
          <a:p>
            <a:pPr algn="just"/>
            <a:endParaRPr lang="tr-TR" sz="2400" b="1" dirty="0">
              <a:solidFill>
                <a:schemeClr val="tx2">
                  <a:lumMod val="75000"/>
                </a:schemeClr>
              </a:solidFill>
            </a:endParaRPr>
          </a:p>
        </p:txBody>
      </p:sp>
      <p:graphicFrame>
        <p:nvGraphicFramePr>
          <p:cNvPr id="5" name="4 Tablo"/>
          <p:cNvGraphicFramePr>
            <a:graphicFrameLocks noGrp="1"/>
          </p:cNvGraphicFramePr>
          <p:nvPr/>
        </p:nvGraphicFramePr>
        <p:xfrm>
          <a:off x="1524000" y="1857364"/>
          <a:ext cx="6096000" cy="278608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696521">
                <a:tc>
                  <a:txBody>
                    <a:bodyPr/>
                    <a:lstStyle/>
                    <a:p>
                      <a:endParaRPr lang="tr-TR" dirty="0"/>
                    </a:p>
                  </a:txBody>
                  <a:tcPr/>
                </a:tc>
                <a:tc gridSpan="2">
                  <a:txBody>
                    <a:bodyPr/>
                    <a:lstStyle/>
                    <a:p>
                      <a:pPr algn="ctr"/>
                      <a:r>
                        <a:rPr lang="tr-TR" dirty="0"/>
                        <a:t>Düz</a:t>
                      </a:r>
                    </a:p>
                  </a:txBody>
                  <a:tcPr/>
                </a:tc>
                <a:tc hMerge="1">
                  <a:txBody>
                    <a:bodyPr/>
                    <a:lstStyle/>
                    <a:p>
                      <a:endParaRPr lang="tr-TR" dirty="0"/>
                    </a:p>
                  </a:txBody>
                  <a:tcPr/>
                </a:tc>
                <a:tc gridSpan="2">
                  <a:txBody>
                    <a:bodyPr/>
                    <a:lstStyle/>
                    <a:p>
                      <a:pPr algn="ctr"/>
                      <a:r>
                        <a:rPr lang="tr-TR" dirty="0"/>
                        <a:t>Yuvarlak</a:t>
                      </a:r>
                    </a:p>
                  </a:txBody>
                  <a:tcPr/>
                </a:tc>
                <a:tc hMerge="1">
                  <a:txBody>
                    <a:bodyPr/>
                    <a:lstStyle/>
                    <a:p>
                      <a:endParaRPr lang="tr-TR" dirty="0"/>
                    </a:p>
                  </a:txBody>
                  <a:tcPr/>
                </a:tc>
                <a:extLst>
                  <a:ext uri="{0D108BD9-81ED-4DB2-BD59-A6C34878D82A}">
                    <a16:rowId xmlns:a16="http://schemas.microsoft.com/office/drawing/2014/main" val="10000"/>
                  </a:ext>
                </a:extLst>
              </a:tr>
              <a:tr h="696521">
                <a:tc>
                  <a:txBody>
                    <a:bodyPr/>
                    <a:lstStyle/>
                    <a:p>
                      <a:endParaRPr lang="tr-TR"/>
                    </a:p>
                  </a:txBody>
                  <a:tcPr/>
                </a:tc>
                <a:tc>
                  <a:txBody>
                    <a:bodyPr/>
                    <a:lstStyle/>
                    <a:p>
                      <a:r>
                        <a:rPr lang="tr-TR" dirty="0">
                          <a:solidFill>
                            <a:srgbClr val="FF0000"/>
                          </a:solidFill>
                        </a:rPr>
                        <a:t>Geniş</a:t>
                      </a:r>
                    </a:p>
                  </a:txBody>
                  <a:tcPr/>
                </a:tc>
                <a:tc>
                  <a:txBody>
                    <a:bodyPr/>
                    <a:lstStyle/>
                    <a:p>
                      <a:r>
                        <a:rPr lang="tr-TR" dirty="0"/>
                        <a:t>Dar</a:t>
                      </a:r>
                    </a:p>
                  </a:txBody>
                  <a:tcPr/>
                </a:tc>
                <a:tc>
                  <a:txBody>
                    <a:bodyPr/>
                    <a:lstStyle/>
                    <a:p>
                      <a:r>
                        <a:rPr lang="tr-TR" dirty="0">
                          <a:solidFill>
                            <a:srgbClr val="FF0000"/>
                          </a:solidFill>
                        </a:rPr>
                        <a:t>Geniş</a:t>
                      </a:r>
                    </a:p>
                  </a:txBody>
                  <a:tcPr/>
                </a:tc>
                <a:tc>
                  <a:txBody>
                    <a:bodyPr/>
                    <a:lstStyle/>
                    <a:p>
                      <a:r>
                        <a:rPr lang="tr-TR" dirty="0"/>
                        <a:t>Dar</a:t>
                      </a:r>
                    </a:p>
                  </a:txBody>
                  <a:tcPr/>
                </a:tc>
                <a:extLst>
                  <a:ext uri="{0D108BD9-81ED-4DB2-BD59-A6C34878D82A}">
                    <a16:rowId xmlns:a16="http://schemas.microsoft.com/office/drawing/2014/main" val="10001"/>
                  </a:ext>
                </a:extLst>
              </a:tr>
              <a:tr h="696521">
                <a:tc>
                  <a:txBody>
                    <a:bodyPr/>
                    <a:lstStyle/>
                    <a:p>
                      <a:r>
                        <a:rPr lang="tr-TR" dirty="0">
                          <a:solidFill>
                            <a:srgbClr val="0070C0"/>
                          </a:solidFill>
                        </a:rPr>
                        <a:t>Kalın</a:t>
                      </a:r>
                    </a:p>
                  </a:txBody>
                  <a:tcPr/>
                </a:tc>
                <a:tc>
                  <a:txBody>
                    <a:bodyPr/>
                    <a:lstStyle/>
                    <a:p>
                      <a:pPr algn="ctr"/>
                      <a:r>
                        <a:rPr lang="tr-TR" dirty="0"/>
                        <a:t>A</a:t>
                      </a:r>
                    </a:p>
                  </a:txBody>
                  <a:tcPr/>
                </a:tc>
                <a:tc>
                  <a:txBody>
                    <a:bodyPr/>
                    <a:lstStyle/>
                    <a:p>
                      <a:pPr algn="ctr"/>
                      <a:r>
                        <a:rPr lang="tr-TR" dirty="0"/>
                        <a:t>I</a:t>
                      </a:r>
                    </a:p>
                  </a:txBody>
                  <a:tcPr/>
                </a:tc>
                <a:tc>
                  <a:txBody>
                    <a:bodyPr/>
                    <a:lstStyle/>
                    <a:p>
                      <a:pPr algn="ctr"/>
                      <a:r>
                        <a:rPr lang="tr-TR" dirty="0"/>
                        <a:t>O</a:t>
                      </a:r>
                    </a:p>
                  </a:txBody>
                  <a:tcPr/>
                </a:tc>
                <a:tc>
                  <a:txBody>
                    <a:bodyPr/>
                    <a:lstStyle/>
                    <a:p>
                      <a:pPr algn="ctr"/>
                      <a:r>
                        <a:rPr lang="tr-TR" dirty="0"/>
                        <a:t>U</a:t>
                      </a:r>
                    </a:p>
                  </a:txBody>
                  <a:tcPr/>
                </a:tc>
                <a:extLst>
                  <a:ext uri="{0D108BD9-81ED-4DB2-BD59-A6C34878D82A}">
                    <a16:rowId xmlns:a16="http://schemas.microsoft.com/office/drawing/2014/main" val="10002"/>
                  </a:ext>
                </a:extLst>
              </a:tr>
              <a:tr h="696521">
                <a:tc>
                  <a:txBody>
                    <a:bodyPr/>
                    <a:lstStyle/>
                    <a:p>
                      <a:r>
                        <a:rPr lang="tr-TR" dirty="0">
                          <a:solidFill>
                            <a:srgbClr val="0070C0"/>
                          </a:solidFill>
                        </a:rPr>
                        <a:t>İnce</a:t>
                      </a:r>
                    </a:p>
                  </a:txBody>
                  <a:tcPr/>
                </a:tc>
                <a:tc>
                  <a:txBody>
                    <a:bodyPr/>
                    <a:lstStyle/>
                    <a:p>
                      <a:pPr algn="ctr"/>
                      <a:r>
                        <a:rPr lang="tr-TR" dirty="0"/>
                        <a:t>E</a:t>
                      </a:r>
                    </a:p>
                  </a:txBody>
                  <a:tcPr/>
                </a:tc>
                <a:tc>
                  <a:txBody>
                    <a:bodyPr/>
                    <a:lstStyle/>
                    <a:p>
                      <a:pPr algn="ctr"/>
                      <a:r>
                        <a:rPr lang="tr-TR" dirty="0"/>
                        <a:t>İ</a:t>
                      </a:r>
                    </a:p>
                  </a:txBody>
                  <a:tcPr/>
                </a:tc>
                <a:tc>
                  <a:txBody>
                    <a:bodyPr/>
                    <a:lstStyle/>
                    <a:p>
                      <a:pPr algn="ctr"/>
                      <a:r>
                        <a:rPr lang="tr-TR" dirty="0"/>
                        <a:t>Ö</a:t>
                      </a:r>
                    </a:p>
                  </a:txBody>
                  <a:tcPr/>
                </a:tc>
                <a:tc>
                  <a:txBody>
                    <a:bodyPr/>
                    <a:lstStyle/>
                    <a:p>
                      <a:pPr algn="ctr"/>
                      <a:r>
                        <a:rPr lang="tr-TR" dirty="0"/>
                        <a:t>Ü</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959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33400" y="404664"/>
            <a:ext cx="7854696" cy="6024732"/>
          </a:xfrm>
        </p:spPr>
        <p:txBody>
          <a:bodyPr>
            <a:normAutofit lnSpcReduction="10000"/>
          </a:bodyPr>
          <a:lstStyle/>
          <a:p>
            <a:pPr algn="just"/>
            <a:r>
              <a:rPr lang="tr-TR" sz="2800" i="1" dirty="0">
                <a:solidFill>
                  <a:schemeClr val="bg2">
                    <a:lumMod val="25000"/>
                  </a:schemeClr>
                </a:solidFill>
              </a:rPr>
              <a:t>Adem </a:t>
            </a:r>
            <a:r>
              <a:rPr lang="tr-TR" sz="2800" dirty="0">
                <a:solidFill>
                  <a:schemeClr val="bg2">
                    <a:lumMod val="25000"/>
                  </a:schemeClr>
                </a:solidFill>
              </a:rPr>
              <a:t>(yokluk) - </a:t>
            </a:r>
            <a:r>
              <a:rPr lang="tr-TR" sz="2800" i="1" dirty="0">
                <a:solidFill>
                  <a:schemeClr val="bg2">
                    <a:lumMod val="25000"/>
                  </a:schemeClr>
                </a:solidFill>
              </a:rPr>
              <a:t>âdem</a:t>
            </a:r>
            <a:r>
              <a:rPr lang="tr-TR" sz="2800" dirty="0">
                <a:solidFill>
                  <a:schemeClr val="bg2">
                    <a:lumMod val="25000"/>
                  </a:schemeClr>
                </a:solidFill>
              </a:rPr>
              <a:t> (insan), </a:t>
            </a:r>
            <a:r>
              <a:rPr lang="tr-TR" sz="2800" i="1" dirty="0">
                <a:solidFill>
                  <a:schemeClr val="bg2">
                    <a:lumMod val="25000"/>
                  </a:schemeClr>
                </a:solidFill>
              </a:rPr>
              <a:t>hala</a:t>
            </a:r>
            <a:r>
              <a:rPr lang="tr-TR" sz="2800" dirty="0">
                <a:solidFill>
                  <a:schemeClr val="bg2">
                    <a:lumMod val="25000"/>
                  </a:schemeClr>
                </a:solidFill>
              </a:rPr>
              <a:t> (babanın kız kardeşi) - </a:t>
            </a:r>
            <a:r>
              <a:rPr lang="tr-TR" sz="2800" i="1" dirty="0">
                <a:solidFill>
                  <a:schemeClr val="bg2">
                    <a:lumMod val="25000"/>
                  </a:schemeClr>
                </a:solidFill>
              </a:rPr>
              <a:t>hâlâ</a:t>
            </a:r>
            <a:r>
              <a:rPr lang="tr-TR" sz="2800" dirty="0">
                <a:solidFill>
                  <a:schemeClr val="bg2">
                    <a:lumMod val="25000"/>
                  </a:schemeClr>
                </a:solidFill>
              </a:rPr>
              <a:t> (henüz), </a:t>
            </a:r>
            <a:r>
              <a:rPr lang="tr-TR" sz="2800" i="1" dirty="0">
                <a:solidFill>
                  <a:schemeClr val="bg2">
                    <a:lumMod val="25000"/>
                  </a:schemeClr>
                </a:solidFill>
              </a:rPr>
              <a:t>adet</a:t>
            </a:r>
            <a:r>
              <a:rPr lang="tr-TR" sz="2800" dirty="0">
                <a:solidFill>
                  <a:schemeClr val="bg2">
                    <a:lumMod val="25000"/>
                  </a:schemeClr>
                </a:solidFill>
              </a:rPr>
              <a:t> (sayı) - </a:t>
            </a:r>
            <a:r>
              <a:rPr lang="tr-TR" sz="2800" i="1" dirty="0">
                <a:solidFill>
                  <a:schemeClr val="bg2">
                    <a:lumMod val="25000"/>
                  </a:schemeClr>
                </a:solidFill>
              </a:rPr>
              <a:t>âdet</a:t>
            </a:r>
            <a:r>
              <a:rPr lang="tr-TR" sz="2800" dirty="0">
                <a:solidFill>
                  <a:schemeClr val="bg2">
                    <a:lumMod val="25000"/>
                  </a:schemeClr>
                </a:solidFill>
              </a:rPr>
              <a:t> (gelenek)</a:t>
            </a:r>
          </a:p>
          <a:p>
            <a:pPr algn="just"/>
            <a:endParaRPr lang="tr-TR" sz="2800" dirty="0">
              <a:solidFill>
                <a:schemeClr val="bg2">
                  <a:lumMod val="25000"/>
                </a:schemeClr>
              </a:solidFill>
            </a:endParaRPr>
          </a:p>
          <a:p>
            <a:pPr algn="just"/>
            <a:r>
              <a:rPr lang="tr-TR" sz="2800" i="1" dirty="0">
                <a:solidFill>
                  <a:schemeClr val="bg2">
                    <a:lumMod val="25000"/>
                  </a:schemeClr>
                </a:solidFill>
              </a:rPr>
              <a:t>dergâh, gâvur, karargâh, dükkân, hikâye, kâfir, kâğıt, Hakkâri, Kâzım, Nigâr vb.</a:t>
            </a:r>
          </a:p>
          <a:p>
            <a:pPr algn="just"/>
            <a:endParaRPr lang="tr-TR" sz="2800" dirty="0">
              <a:solidFill>
                <a:schemeClr val="bg2">
                  <a:lumMod val="25000"/>
                </a:schemeClr>
              </a:solidFill>
            </a:endParaRPr>
          </a:p>
          <a:p>
            <a:pPr algn="just"/>
            <a:r>
              <a:rPr lang="tr-TR" sz="2800" i="1" dirty="0">
                <a:solidFill>
                  <a:schemeClr val="bg2">
                    <a:lumMod val="25000"/>
                  </a:schemeClr>
                </a:solidFill>
              </a:rPr>
              <a:t>Halûk, Lâle, Nalân, Elâzığ, Selânik vb.</a:t>
            </a:r>
          </a:p>
          <a:p>
            <a:pPr algn="just"/>
            <a:endParaRPr lang="tr-TR" sz="2800" i="1" dirty="0">
              <a:solidFill>
                <a:schemeClr val="bg2">
                  <a:lumMod val="25000"/>
                </a:schemeClr>
              </a:solidFill>
            </a:endParaRPr>
          </a:p>
          <a:p>
            <a:pPr algn="just"/>
            <a:r>
              <a:rPr lang="tr-TR" sz="2800" i="1" dirty="0">
                <a:solidFill>
                  <a:schemeClr val="bg2">
                    <a:lumMod val="25000"/>
                  </a:schemeClr>
                </a:solidFill>
              </a:rPr>
              <a:t>(Türk) askeri ve askerî (okul), (İslam) dini ve dinî (bilgiler), Atatürk’ün resmi ve resmî (kuruluşlar) vb</a:t>
            </a:r>
            <a:r>
              <a:rPr lang="tr-TR" sz="2800" i="1" dirty="0"/>
              <a:t>. </a:t>
            </a:r>
            <a:endParaRPr lang="tr-T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357158" y="332656"/>
            <a:ext cx="8358246" cy="6192688"/>
          </a:xfrm>
        </p:spPr>
        <p:txBody>
          <a:bodyPr>
            <a:normAutofit/>
          </a:bodyPr>
          <a:lstStyle/>
          <a:p>
            <a:pPr algn="just"/>
            <a:r>
              <a:rPr lang="tr-TR" sz="2400" b="1" dirty="0">
                <a:solidFill>
                  <a:schemeClr val="tx2">
                    <a:lumMod val="75000"/>
                  </a:schemeClr>
                </a:solidFill>
              </a:rPr>
              <a:t>	</a:t>
            </a:r>
            <a:r>
              <a:rPr lang="tr-TR" sz="2400" b="1" dirty="0">
                <a:solidFill>
                  <a:schemeClr val="bg2">
                    <a:lumMod val="25000"/>
                  </a:schemeClr>
                </a:solidFill>
              </a:rPr>
              <a:t>Ünlülerle İlgili Ses Uyumları</a:t>
            </a:r>
            <a:endParaRPr lang="tr-TR" sz="2400" dirty="0">
              <a:solidFill>
                <a:schemeClr val="bg2">
                  <a:lumMod val="25000"/>
                </a:schemeClr>
              </a:solidFill>
            </a:endParaRPr>
          </a:p>
          <a:p>
            <a:pPr lvl="0" algn="just"/>
            <a:r>
              <a:rPr lang="tr-TR" sz="2400" b="1" dirty="0">
                <a:solidFill>
                  <a:schemeClr val="bg2">
                    <a:lumMod val="25000"/>
                  </a:schemeClr>
                </a:solidFill>
              </a:rPr>
              <a:t>	1.Büyük Ünlü Uyumu (Damak Uyumu)</a:t>
            </a:r>
            <a:endParaRPr lang="tr-TR" sz="2400" dirty="0">
              <a:solidFill>
                <a:schemeClr val="bg2">
                  <a:lumMod val="25000"/>
                </a:schemeClr>
              </a:solidFill>
            </a:endParaRPr>
          </a:p>
          <a:p>
            <a:pPr algn="just"/>
            <a:r>
              <a:rPr lang="tr-TR" sz="2400" dirty="0">
                <a:solidFill>
                  <a:schemeClr val="bg2">
                    <a:lumMod val="25000"/>
                  </a:schemeClr>
                </a:solidFill>
              </a:rPr>
              <a:t>	**Büyük ünlü uyumuna aykırı olan Türkçe kelimeler de vardır. Bazı sözcükler Türkçe olmalarına rağmen zamanla ses değişimi vb. nedenlerle büyük ünlü uyumunun dışında kalmışlardır.</a:t>
            </a:r>
          </a:p>
          <a:p>
            <a:pPr algn="just"/>
            <a:r>
              <a:rPr lang="tr-TR" sz="2400" b="1" dirty="0">
                <a:solidFill>
                  <a:schemeClr val="bg2">
                    <a:lumMod val="25000"/>
                  </a:schemeClr>
                </a:solidFill>
              </a:rPr>
              <a:t>Örnek: </a:t>
            </a:r>
            <a:r>
              <a:rPr lang="tr-TR" sz="2400" i="1" dirty="0">
                <a:solidFill>
                  <a:schemeClr val="bg2">
                    <a:lumMod val="25000"/>
                  </a:schemeClr>
                </a:solidFill>
              </a:rPr>
              <a:t>Anne </a:t>
            </a:r>
            <a:r>
              <a:rPr lang="tr-TR" sz="2400" dirty="0">
                <a:solidFill>
                  <a:schemeClr val="bg2">
                    <a:lumMod val="25000"/>
                  </a:schemeClr>
                </a:solidFill>
              </a:rPr>
              <a:t>(ana)</a:t>
            </a:r>
            <a:r>
              <a:rPr lang="tr-TR" sz="2400" i="1" dirty="0">
                <a:solidFill>
                  <a:schemeClr val="bg2">
                    <a:lumMod val="25000"/>
                  </a:schemeClr>
                </a:solidFill>
              </a:rPr>
              <a:t>, dahi </a:t>
            </a:r>
            <a:r>
              <a:rPr lang="tr-TR" sz="2400" dirty="0">
                <a:solidFill>
                  <a:schemeClr val="bg2">
                    <a:lumMod val="25000"/>
                  </a:schemeClr>
                </a:solidFill>
              </a:rPr>
              <a:t>(</a:t>
            </a:r>
            <a:r>
              <a:rPr lang="tr-TR" sz="2400" dirty="0" err="1">
                <a:solidFill>
                  <a:schemeClr val="bg2">
                    <a:lumMod val="25000"/>
                  </a:schemeClr>
                </a:solidFill>
              </a:rPr>
              <a:t>dakı</a:t>
            </a:r>
            <a:r>
              <a:rPr lang="tr-TR" sz="2400" dirty="0">
                <a:solidFill>
                  <a:schemeClr val="bg2">
                    <a:lumMod val="25000"/>
                  </a:schemeClr>
                </a:solidFill>
              </a:rPr>
              <a:t>)</a:t>
            </a:r>
            <a:r>
              <a:rPr lang="tr-TR" sz="2400" i="1" dirty="0">
                <a:solidFill>
                  <a:schemeClr val="bg2">
                    <a:lumMod val="25000"/>
                  </a:schemeClr>
                </a:solidFill>
              </a:rPr>
              <a:t>, elma </a:t>
            </a:r>
            <a:r>
              <a:rPr lang="tr-TR" sz="2400" dirty="0">
                <a:solidFill>
                  <a:schemeClr val="bg2">
                    <a:lumMod val="25000"/>
                  </a:schemeClr>
                </a:solidFill>
              </a:rPr>
              <a:t>(alma)</a:t>
            </a:r>
            <a:r>
              <a:rPr lang="tr-TR" sz="2400" i="1" dirty="0">
                <a:solidFill>
                  <a:schemeClr val="bg2">
                    <a:lumMod val="25000"/>
                  </a:schemeClr>
                </a:solidFill>
              </a:rPr>
              <a:t>, hangi </a:t>
            </a:r>
            <a:r>
              <a:rPr lang="tr-TR" sz="2400" dirty="0">
                <a:solidFill>
                  <a:schemeClr val="bg2">
                    <a:lumMod val="25000"/>
                  </a:schemeClr>
                </a:solidFill>
              </a:rPr>
              <a:t>(</a:t>
            </a:r>
            <a:r>
              <a:rPr lang="tr-TR" sz="2400" dirty="0" err="1">
                <a:solidFill>
                  <a:schemeClr val="bg2">
                    <a:lumMod val="25000"/>
                  </a:schemeClr>
                </a:solidFill>
              </a:rPr>
              <a:t>kangı</a:t>
            </a:r>
            <a:r>
              <a:rPr lang="tr-TR" sz="2400" dirty="0">
                <a:solidFill>
                  <a:schemeClr val="bg2">
                    <a:lumMod val="25000"/>
                  </a:schemeClr>
                </a:solidFill>
              </a:rPr>
              <a:t>)</a:t>
            </a:r>
            <a:r>
              <a:rPr lang="tr-TR" sz="2400" i="1" dirty="0">
                <a:solidFill>
                  <a:schemeClr val="bg2">
                    <a:lumMod val="25000"/>
                  </a:schemeClr>
                </a:solidFill>
              </a:rPr>
              <a:t>, hani </a:t>
            </a:r>
            <a:r>
              <a:rPr lang="tr-TR" sz="2400" dirty="0">
                <a:solidFill>
                  <a:schemeClr val="bg2">
                    <a:lumMod val="25000"/>
                  </a:schemeClr>
                </a:solidFill>
              </a:rPr>
              <a:t>(kanı)</a:t>
            </a:r>
            <a:r>
              <a:rPr lang="tr-TR" sz="2400" i="1" dirty="0">
                <a:solidFill>
                  <a:schemeClr val="bg2">
                    <a:lumMod val="25000"/>
                  </a:schemeClr>
                </a:solidFill>
              </a:rPr>
              <a:t>, inanmak </a:t>
            </a:r>
            <a:r>
              <a:rPr lang="tr-TR" sz="2400" dirty="0">
                <a:solidFill>
                  <a:schemeClr val="bg2">
                    <a:lumMod val="25000"/>
                  </a:schemeClr>
                </a:solidFill>
              </a:rPr>
              <a:t>(</a:t>
            </a:r>
            <a:r>
              <a:rPr lang="tr-TR" sz="2400" dirty="0" err="1">
                <a:solidFill>
                  <a:schemeClr val="bg2">
                    <a:lumMod val="25000"/>
                  </a:schemeClr>
                </a:solidFill>
              </a:rPr>
              <a:t>ınanmak</a:t>
            </a:r>
            <a:r>
              <a:rPr lang="tr-TR" sz="2400" dirty="0">
                <a:solidFill>
                  <a:schemeClr val="bg2">
                    <a:lumMod val="25000"/>
                  </a:schemeClr>
                </a:solidFill>
              </a:rPr>
              <a:t>)</a:t>
            </a:r>
            <a:r>
              <a:rPr lang="tr-TR" sz="2400" i="1" dirty="0">
                <a:solidFill>
                  <a:schemeClr val="bg2">
                    <a:lumMod val="25000"/>
                  </a:schemeClr>
                </a:solidFill>
              </a:rPr>
              <a:t>, kardeş </a:t>
            </a:r>
            <a:r>
              <a:rPr lang="tr-TR" sz="2400" dirty="0">
                <a:solidFill>
                  <a:schemeClr val="bg2">
                    <a:lumMod val="25000"/>
                  </a:schemeClr>
                </a:solidFill>
              </a:rPr>
              <a:t>(karındaş &gt; </a:t>
            </a:r>
            <a:r>
              <a:rPr lang="tr-TR" sz="2400" dirty="0" err="1">
                <a:solidFill>
                  <a:schemeClr val="bg2">
                    <a:lumMod val="25000"/>
                  </a:schemeClr>
                </a:solidFill>
              </a:rPr>
              <a:t>kardaş</a:t>
            </a:r>
            <a:r>
              <a:rPr lang="tr-TR" sz="2400" dirty="0">
                <a:solidFill>
                  <a:schemeClr val="bg2">
                    <a:lumMod val="25000"/>
                  </a:schemeClr>
                </a:solidFill>
              </a:rPr>
              <a:t>), </a:t>
            </a:r>
            <a:r>
              <a:rPr lang="tr-TR" sz="2400" i="1" dirty="0">
                <a:solidFill>
                  <a:schemeClr val="bg2">
                    <a:lumMod val="25000"/>
                  </a:schemeClr>
                </a:solidFill>
              </a:rPr>
              <a:t>şişman </a:t>
            </a:r>
            <a:r>
              <a:rPr lang="tr-TR" sz="2400" dirty="0">
                <a:solidFill>
                  <a:schemeClr val="bg2">
                    <a:lumMod val="25000"/>
                  </a:schemeClr>
                </a:solidFill>
              </a:rPr>
              <a:t>(-</a:t>
            </a:r>
            <a:r>
              <a:rPr lang="tr-TR" sz="2400" dirty="0" err="1">
                <a:solidFill>
                  <a:schemeClr val="bg2">
                    <a:lumMod val="25000"/>
                  </a:schemeClr>
                </a:solidFill>
              </a:rPr>
              <a:t>man</a:t>
            </a:r>
            <a:r>
              <a:rPr lang="tr-TR" sz="2400" dirty="0">
                <a:solidFill>
                  <a:schemeClr val="bg2">
                    <a:lumMod val="25000"/>
                  </a:schemeClr>
                </a:solidFill>
              </a:rPr>
              <a:t> ekinin özelliği ile)</a:t>
            </a:r>
            <a:r>
              <a:rPr lang="tr-TR" sz="2400" i="1" dirty="0">
                <a:solidFill>
                  <a:schemeClr val="bg2">
                    <a:lumMod val="25000"/>
                  </a:schemeClr>
                </a:solidFill>
              </a:rPr>
              <a:t> vb.</a:t>
            </a:r>
          </a:p>
          <a:p>
            <a:pPr algn="just"/>
            <a:endParaRPr lang="tr-TR" sz="2400" dirty="0">
              <a:solidFill>
                <a:schemeClr val="bg2">
                  <a:lumMod val="25000"/>
                </a:schemeClr>
              </a:solidFill>
            </a:endParaRPr>
          </a:p>
          <a:p>
            <a:pPr lvl="0" algn="just"/>
            <a:r>
              <a:rPr lang="tr-TR" sz="2400" dirty="0">
                <a:solidFill>
                  <a:schemeClr val="bg2">
                    <a:lumMod val="25000"/>
                  </a:schemeClr>
                </a:solidFill>
              </a:rPr>
              <a:t>**Alıntı kelimelerde büyük ünlü uyumu aranmaz. </a:t>
            </a:r>
          </a:p>
          <a:p>
            <a:pPr algn="just"/>
            <a:r>
              <a:rPr lang="tr-TR" sz="2400" b="1" dirty="0">
                <a:solidFill>
                  <a:schemeClr val="bg2">
                    <a:lumMod val="25000"/>
                  </a:schemeClr>
                </a:solidFill>
              </a:rPr>
              <a:t>Örnek: </a:t>
            </a:r>
            <a:r>
              <a:rPr lang="tr-TR" sz="2400" i="1" dirty="0">
                <a:solidFill>
                  <a:schemeClr val="bg2">
                    <a:lumMod val="25000"/>
                  </a:schemeClr>
                </a:solidFill>
              </a:rPr>
              <a:t>ahenk, dükkân, gazete, limon, model, otomatik, selam, tiyatro, ziyaret vb.</a:t>
            </a:r>
            <a:endParaRPr lang="tr-TR" sz="2400" dirty="0">
              <a:solidFill>
                <a:schemeClr val="bg2">
                  <a:lumMod val="25000"/>
                </a:schemeClr>
              </a:solidFill>
            </a:endParaRPr>
          </a:p>
          <a:p>
            <a:pPr algn="just"/>
            <a:endParaRPr lang="tr-TR" sz="2400" dirty="0">
              <a:solidFill>
                <a:schemeClr val="bg2">
                  <a:lumMod val="25000"/>
                </a:schemeClr>
              </a:solidFill>
            </a:endParaRPr>
          </a:p>
          <a:p>
            <a:pPr algn="just"/>
            <a:endParaRPr lang="tr-TR" sz="2400" dirty="0">
              <a:solidFill>
                <a:schemeClr val="tx2">
                  <a:lumMod val="75000"/>
                </a:schemeClr>
              </a:solidFill>
            </a:endParaRPr>
          </a:p>
          <a:p>
            <a:pPr algn="just"/>
            <a:endParaRPr lang="tr-TR" sz="2400" dirty="0">
              <a:solidFill>
                <a:schemeClr val="tx2">
                  <a:lumMod val="75000"/>
                </a:schemeClr>
              </a:solidFill>
            </a:endParaRPr>
          </a:p>
        </p:txBody>
      </p:sp>
    </p:spTree>
  </p:cSld>
  <p:clrMapOvr>
    <a:masterClrMapping/>
  </p:clrMapOvr>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6" ma:contentTypeDescription="Yeni belge oluşturun." ma:contentTypeScope="" ma:versionID="d3a55ef63675a4779ee50ce36b0e3b55">
  <xsd:schema xmlns:xsd="http://www.w3.org/2001/XMLSchema" xmlns:xs="http://www.w3.org/2001/XMLSchema" xmlns:p="http://schemas.microsoft.com/office/2006/metadata/properties" xmlns:ns2="34219a40-9e98-4ec6-bfd5-3f759e9f7858" targetNamespace="http://schemas.microsoft.com/office/2006/metadata/properties" ma:root="true" ma:fieldsID="8e4f2f561e0ae9765f5237ee744d0456" ns2:_="">
    <xsd:import namespace="34219a40-9e98-4ec6-bfd5-3f759e9f785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8DE4AB-09A9-4D10-8474-E194C6C839B3}">
  <ds:schemaRefs>
    <ds:schemaRef ds:uri="http://schemas.microsoft.com/sharepoint/v3/contenttype/forms"/>
  </ds:schemaRefs>
</ds:datastoreItem>
</file>

<file path=customXml/itemProps2.xml><?xml version="1.0" encoding="utf-8"?>
<ds:datastoreItem xmlns:ds="http://schemas.openxmlformats.org/officeDocument/2006/customXml" ds:itemID="{A5D67AA1-9D2B-4BEC-8780-96D6AF563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19a40-9e98-4ec6-bfd5-3f759e9f78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CD7A25-E58F-4A1C-B3F6-FD061E1ACE3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TM02455519[[fn=Kış]]</Template>
  <TotalTime>367</TotalTime>
  <Words>1780</Words>
  <Application>Microsoft Office PowerPoint</Application>
  <PresentationFormat>Ekran Gösterisi (4:3)</PresentationFormat>
  <Paragraphs>196</Paragraphs>
  <Slides>25</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25</vt:i4>
      </vt:variant>
    </vt:vector>
  </HeadingPairs>
  <TitlesOfParts>
    <vt:vector size="34" baseType="lpstr">
      <vt:lpstr>Arial</vt:lpstr>
      <vt:lpstr>Berlin Sans FB Demi</vt:lpstr>
      <vt:lpstr>Brush Script MT</vt:lpstr>
      <vt:lpstr>Courier New</vt:lpstr>
      <vt:lpstr>Times New Roman</vt:lpstr>
      <vt:lpstr>Verdana</vt:lpstr>
      <vt:lpstr>Wingdings</vt:lpstr>
      <vt:lpstr>Wingdings 2</vt:lpstr>
      <vt:lpstr>Winter</vt:lpstr>
      <vt:lpstr>ETKİLİ KONUŞMA VE DİKSİYON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www.Katilimsiz.Com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erturk</dc:creator>
  <cp:lastModifiedBy>Cengizhan Topcu</cp:lastModifiedBy>
  <cp:revision>48</cp:revision>
  <dcterms:created xsi:type="dcterms:W3CDTF">2017-02-02T19:17:30Z</dcterms:created>
  <dcterms:modified xsi:type="dcterms:W3CDTF">2021-06-09T23:51:03Z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