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4"/>
  </p:sldMasterIdLst>
  <p:sldIdLst>
    <p:sldId id="25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17" r:id="rId21"/>
    <p:sldId id="318" r:id="rId22"/>
    <p:sldId id="323" r:id="rId23"/>
    <p:sldId id="320" r:id="rId24"/>
    <p:sldId id="321" r:id="rId25"/>
    <p:sldId id="322" r:id="rId26"/>
    <p:sldId id="308" r:id="rId27"/>
    <p:sldId id="309" r:id="rId28"/>
    <p:sldId id="310" r:id="rId29"/>
    <p:sldId id="311" r:id="rId30"/>
    <p:sldId id="324" r:id="rId31"/>
    <p:sldId id="325" r:id="rId32"/>
    <p:sldId id="314" r:id="rId33"/>
    <p:sldId id="315" r:id="rId34"/>
    <p:sldId id="316" r:id="rId3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0E88C85A-C259-4CA6-AE34-73BB58AF9D75}" type="datetimeFigureOut">
              <a:rPr lang="tr-TR" smtClean="0"/>
              <a:t>10.04.2021</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870CE57-1CE5-4C56-8D1F-155814D87435}" type="slidenum">
              <a:rPr lang="tr-TR" smtClean="0"/>
              <a:t>‹#›</a:t>
            </a:fld>
            <a:endParaRPr lang="tr-TR"/>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tr-TR"/>
              <a:t>Asıl başlık stili için tıklatın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nchor="ct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0E88C85A-C259-4CA6-AE34-73BB58AF9D75}"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870CE57-1CE5-4C56-8D1F-155814D87435}" type="slidenum">
              <a:rPr lang="tr-TR" smtClean="0"/>
              <a:t>‹#›</a:t>
            </a:fld>
            <a:endParaRPr lang="tr-T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0E88C85A-C259-4CA6-AE34-73BB58AF9D75}"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870CE57-1CE5-4C56-8D1F-155814D87435}" type="slidenum">
              <a:rPr lang="tr-TR" smtClean="0"/>
              <a:t>‹#›</a:t>
            </a:fld>
            <a:endParaRPr lang="tr-T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0E88C85A-C259-4CA6-AE34-73BB58AF9D75}"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870CE57-1CE5-4C56-8D1F-155814D87435}" type="slidenum">
              <a:rPr lang="tr-TR" smtClean="0"/>
              <a:t>‹#›</a:t>
            </a:fld>
            <a:endParaRPr lang="tr-TR"/>
          </a:p>
        </p:txBody>
      </p:sp>
      <p:sp>
        <p:nvSpPr>
          <p:cNvPr id="11" name="Title 10"/>
          <p:cNvSpPr>
            <a:spLocks noGrp="1"/>
          </p:cNvSpPr>
          <p:nvPr>
            <p:ph type="title"/>
          </p:nvPr>
        </p:nvSpPr>
        <p:spPr/>
        <p:txBody>
          <a:bodyPr/>
          <a:lstStyle/>
          <a:p>
            <a:r>
              <a:rPr lang="tr-TR"/>
              <a:t>Asıl başlık stili için tıklatın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0E88C85A-C259-4CA6-AE34-73BB58AF9D75}" type="datetimeFigureOut">
              <a:rPr lang="tr-TR" smtClean="0"/>
              <a:t>10.04.2021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870CE57-1CE5-4C56-8D1F-155814D87435}"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8C85A-C259-4CA6-AE34-73BB58AF9D75}" type="datetimeFigureOut">
              <a:rPr lang="tr-TR" smtClean="0"/>
              <a:t>10.04.2021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870CE57-1CE5-4C56-8D1F-155814D87435}" type="slidenum">
              <a:rPr lang="tr-TR" smtClean="0"/>
              <a:t>‹#›</a:t>
            </a:fld>
            <a:endParaRPr lang="tr-TR"/>
          </a:p>
        </p:txBody>
      </p:sp>
      <p:sp>
        <p:nvSpPr>
          <p:cNvPr id="12" name="Title 11"/>
          <p:cNvSpPr>
            <a:spLocks noGrp="1"/>
          </p:cNvSpPr>
          <p:nvPr>
            <p:ph type="title"/>
          </p:nvPr>
        </p:nvSpPr>
        <p:spPr/>
        <p:txBody>
          <a:bodyPr/>
          <a:lstStyle>
            <a:lvl1pPr>
              <a:defRPr>
                <a:solidFill>
                  <a:schemeClr val="tx2"/>
                </a:solidFill>
              </a:defRPr>
            </a:lvl1pPr>
          </a:lstStyle>
          <a:p>
            <a:r>
              <a:rPr lang="tr-TR"/>
              <a:t>Asıl başlık stili için tıklatın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E88C85A-C259-4CA6-AE34-73BB58AF9D75}" type="datetimeFigureOut">
              <a:rPr lang="tr-TR" smtClean="0"/>
              <a:t>10.04.2021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870CE57-1CE5-4C56-8D1F-155814D87435}" type="slidenum">
              <a:rPr lang="tr-TR" smtClean="0"/>
              <a:t>‹#›</a:t>
            </a:fld>
            <a:endParaRPr lang="tr-T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0E88C85A-C259-4CA6-AE34-73BB58AF9D75}" type="datetimeFigureOut">
              <a:rPr lang="tr-TR" smtClean="0"/>
              <a:t>10.04.2021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870CE57-1CE5-4C56-8D1F-155814D87435}" type="slidenum">
              <a:rPr lang="tr-TR" smtClean="0"/>
              <a:t>‹#›</a:t>
            </a:fld>
            <a:endParaRPr lang="tr-T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8C85A-C259-4CA6-AE34-73BB58AF9D75}" type="datetimeFigureOut">
              <a:rPr lang="tr-TR" smtClean="0"/>
              <a:t>10.04.2021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870CE57-1CE5-4C56-8D1F-155814D8743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tr-TR"/>
              <a:t>Asıl başlık stili için tıklatın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0E88C85A-C259-4CA6-AE34-73BB58AF9D75}" type="datetimeFigureOut">
              <a:rPr lang="tr-TR" smtClean="0"/>
              <a:t>10.04.2021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870CE57-1CE5-4C56-8D1F-155814D87435}"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tr-TR"/>
              <a:t>Asıl başlık stili için tıklatın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0E88C85A-C259-4CA6-AE34-73BB58AF9D75}" type="datetimeFigureOut">
              <a:rPr lang="tr-TR" smtClean="0"/>
              <a:t>10.04.2021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870CE57-1CE5-4C56-8D1F-155814D87435}"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tr-TR"/>
              <a:t>Asıl başlık stili için tıklatın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0E88C85A-C259-4CA6-AE34-73BB58AF9D75}" type="datetimeFigureOut">
              <a:rPr lang="tr-TR" smtClean="0"/>
              <a:t>10.04.2021</a:t>
            </a:fld>
            <a:endParaRPr lang="tr-T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tr-TR"/>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3870CE57-1CE5-4C56-8D1F-155814D87435}"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51520" y="1700808"/>
            <a:ext cx="8604448" cy="1731982"/>
          </a:xfrm>
        </p:spPr>
        <p:txBody>
          <a:bodyPr/>
          <a:lstStyle/>
          <a:p>
            <a:r>
              <a:rPr lang="tr-TR"/>
              <a:t>ETKİLİ KONUŞMA </a:t>
            </a:r>
            <a:br>
              <a:rPr lang="tr-TR"/>
            </a:br>
            <a:r>
              <a:rPr lang="tr-TR"/>
              <a:t>VE </a:t>
            </a:r>
            <a:br>
              <a:rPr lang="tr-TR"/>
            </a:br>
            <a:r>
              <a:rPr lang="tr-TR"/>
              <a:t>DİKSİYON</a:t>
            </a:r>
            <a:endParaRPr lang="tr-TR" dirty="0"/>
          </a:p>
        </p:txBody>
      </p:sp>
      <p:sp>
        <p:nvSpPr>
          <p:cNvPr id="3" name="Alt Başlık 2"/>
          <p:cNvSpPr>
            <a:spLocks noGrp="1"/>
          </p:cNvSpPr>
          <p:nvPr>
            <p:ph type="subTitle" idx="1"/>
          </p:nvPr>
        </p:nvSpPr>
        <p:spPr/>
        <p:txBody>
          <a:bodyPr/>
          <a:lstStyle/>
          <a:p>
            <a:r>
              <a:rPr lang="tr-TR" dirty="0"/>
              <a:t>5. HAFTA</a:t>
            </a:r>
          </a:p>
        </p:txBody>
      </p:sp>
    </p:spTree>
    <p:extLst>
      <p:ext uri="{BB962C8B-B14F-4D97-AF65-F5344CB8AC3E}">
        <p14:creationId xmlns:p14="http://schemas.microsoft.com/office/powerpoint/2010/main" val="1289517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95536" y="548680"/>
            <a:ext cx="8136904" cy="5677901"/>
          </a:xfrm>
          <a:prstGeom prst="rect">
            <a:avLst/>
          </a:prstGeom>
          <a:noFill/>
        </p:spPr>
        <p:txBody>
          <a:bodyPr wrap="square" rtlCol="0">
            <a:spAutoFit/>
          </a:bodyPr>
          <a:lstStyle/>
          <a:p>
            <a:pPr algn="just">
              <a:lnSpc>
                <a:spcPct val="150000"/>
              </a:lnSpc>
            </a:pPr>
            <a:r>
              <a:rPr lang="tr-TR" b="1" dirty="0"/>
              <a:t>Nefesi Tasarruflu Kullanma</a:t>
            </a:r>
          </a:p>
          <a:p>
            <a:pPr algn="just">
              <a:lnSpc>
                <a:spcPct val="150000"/>
              </a:lnSpc>
            </a:pPr>
            <a:r>
              <a:rPr lang="tr-TR" dirty="0"/>
              <a:t>Aynı havayı kullanarak daha fazla ses çıkarma alıştırması yapmalısınız. Nefesi tasarruflu kullanarak «en az nefesle en uzun </a:t>
            </a:r>
            <a:r>
              <a:rPr lang="tr-TR" dirty="0" err="1"/>
              <a:t>konuşma»yı</a:t>
            </a:r>
            <a:r>
              <a:rPr lang="tr-TR" dirty="0"/>
              <a:t> yapmalısınız.</a:t>
            </a:r>
          </a:p>
          <a:p>
            <a:pPr marL="342900" indent="-342900" algn="just">
              <a:lnSpc>
                <a:spcPct val="150000"/>
              </a:lnSpc>
              <a:buAutoNum type="arabicPeriod"/>
            </a:pPr>
            <a:r>
              <a:rPr lang="tr-TR" dirty="0"/>
              <a:t>Bir nefeste ve bütün gücünüzle «hop» hecesini bağırarak tekrarlayınız. «hop </a:t>
            </a:r>
            <a:r>
              <a:rPr lang="tr-TR" dirty="0" err="1"/>
              <a:t>hop</a:t>
            </a:r>
            <a:r>
              <a:rPr lang="tr-TR" dirty="0"/>
              <a:t> </a:t>
            </a:r>
            <a:r>
              <a:rPr lang="tr-TR" dirty="0" err="1"/>
              <a:t>hop</a:t>
            </a:r>
            <a:r>
              <a:rPr lang="tr-TR" dirty="0"/>
              <a:t> </a:t>
            </a:r>
            <a:r>
              <a:rPr lang="tr-TR" dirty="0" err="1"/>
              <a:t>hop</a:t>
            </a:r>
            <a:r>
              <a:rPr lang="tr-TR" dirty="0"/>
              <a:t> </a:t>
            </a:r>
            <a:r>
              <a:rPr lang="tr-TR" dirty="0" err="1"/>
              <a:t>hop</a:t>
            </a:r>
            <a:r>
              <a:rPr lang="tr-TR" dirty="0"/>
              <a:t> </a:t>
            </a:r>
            <a:r>
              <a:rPr lang="tr-TR" dirty="0" err="1"/>
              <a:t>hop</a:t>
            </a:r>
            <a:r>
              <a:rPr lang="tr-TR" dirty="0"/>
              <a:t> </a:t>
            </a:r>
            <a:r>
              <a:rPr lang="tr-TR" dirty="0" err="1"/>
              <a:t>hop</a:t>
            </a:r>
            <a:r>
              <a:rPr lang="tr-TR" dirty="0"/>
              <a:t>»</a:t>
            </a:r>
          </a:p>
          <a:p>
            <a:pPr marL="342900" indent="-342900" algn="just">
              <a:lnSpc>
                <a:spcPct val="150000"/>
              </a:lnSpc>
              <a:buAutoNum type="arabicPeriod"/>
            </a:pPr>
            <a:r>
              <a:rPr lang="tr-TR" dirty="0"/>
              <a:t>Aşağıdaki tekerlemeleri derin nefes aldıktan sonra bir nefes verişte ağır ağır söyleyiniz.</a:t>
            </a:r>
          </a:p>
          <a:p>
            <a:pPr algn="just">
              <a:lnSpc>
                <a:spcPct val="150000"/>
              </a:lnSpc>
            </a:pPr>
            <a:endParaRPr lang="tr-TR" dirty="0"/>
          </a:p>
          <a:p>
            <a:pPr algn="just">
              <a:lnSpc>
                <a:spcPct val="150000"/>
              </a:lnSpc>
            </a:pPr>
            <a:r>
              <a:rPr lang="tr-TR" sz="2000" b="1" dirty="0"/>
              <a:t>«paşanın papağanı paparasını pepeme </a:t>
            </a:r>
            <a:r>
              <a:rPr lang="tr-TR" sz="2000" b="1" dirty="0" err="1"/>
              <a:t>peykerin</a:t>
            </a:r>
            <a:r>
              <a:rPr lang="tr-TR" sz="2000" b="1" dirty="0"/>
              <a:t> </a:t>
            </a:r>
            <a:r>
              <a:rPr lang="tr-TR" sz="2000" b="1" dirty="0" err="1"/>
              <a:t>peştemalına</a:t>
            </a:r>
            <a:r>
              <a:rPr lang="tr-TR" sz="2000" b="1" dirty="0"/>
              <a:t> püskürdü.»</a:t>
            </a:r>
          </a:p>
          <a:p>
            <a:pPr algn="just">
              <a:lnSpc>
                <a:spcPct val="150000"/>
              </a:lnSpc>
            </a:pPr>
            <a:endParaRPr lang="tr-TR" sz="2000" b="1" dirty="0"/>
          </a:p>
          <a:p>
            <a:pPr algn="just">
              <a:lnSpc>
                <a:spcPct val="150000"/>
              </a:lnSpc>
            </a:pPr>
            <a:r>
              <a:rPr lang="tr-TR" sz="2000" b="1" dirty="0"/>
              <a:t>«bir berber bir berbere bire berber gel beraber </a:t>
            </a:r>
            <a:r>
              <a:rPr lang="tr-TR" sz="2000" b="1" dirty="0" err="1"/>
              <a:t>Berberistan’da</a:t>
            </a:r>
            <a:r>
              <a:rPr lang="tr-TR" sz="2000" b="1" dirty="0"/>
              <a:t> bir berber dükkanı açalım diye bar </a:t>
            </a:r>
            <a:r>
              <a:rPr lang="tr-TR" sz="2000" b="1" dirty="0" err="1"/>
              <a:t>bar</a:t>
            </a:r>
            <a:r>
              <a:rPr lang="tr-TR" sz="2000" b="1" dirty="0"/>
              <a:t> bağırmış.»</a:t>
            </a:r>
          </a:p>
        </p:txBody>
      </p:sp>
    </p:spTree>
    <p:extLst>
      <p:ext uri="{BB962C8B-B14F-4D97-AF65-F5344CB8AC3E}">
        <p14:creationId xmlns:p14="http://schemas.microsoft.com/office/powerpoint/2010/main" val="141827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95536" y="692696"/>
            <a:ext cx="8208912" cy="5170646"/>
          </a:xfrm>
          <a:prstGeom prst="rect">
            <a:avLst/>
          </a:prstGeom>
          <a:noFill/>
        </p:spPr>
        <p:txBody>
          <a:bodyPr wrap="square" rtlCol="0">
            <a:spAutoFit/>
          </a:bodyPr>
          <a:lstStyle/>
          <a:p>
            <a:pPr algn="just">
              <a:lnSpc>
                <a:spcPct val="150000"/>
              </a:lnSpc>
            </a:pPr>
            <a:r>
              <a:rPr lang="tr-TR" sz="2000" dirty="0"/>
              <a:t>3. Önce kısık sonra yüksek sesle aşağıdakileri tekrarlayınız.</a:t>
            </a:r>
          </a:p>
          <a:p>
            <a:pPr algn="just">
              <a:lnSpc>
                <a:spcPct val="150000"/>
              </a:lnSpc>
            </a:pPr>
            <a:r>
              <a:rPr lang="tr-TR" sz="2000" dirty="0"/>
              <a:t>Hah, </a:t>
            </a:r>
            <a:r>
              <a:rPr lang="tr-TR" sz="2000" dirty="0" err="1"/>
              <a:t>hoh</a:t>
            </a:r>
            <a:r>
              <a:rPr lang="tr-TR" sz="2000" dirty="0"/>
              <a:t>, </a:t>
            </a:r>
            <a:r>
              <a:rPr lang="tr-TR" sz="2000" dirty="0" err="1"/>
              <a:t>heh</a:t>
            </a:r>
            <a:r>
              <a:rPr lang="tr-TR" sz="2000" dirty="0"/>
              <a:t>, ah, ıh, </a:t>
            </a:r>
            <a:r>
              <a:rPr lang="tr-TR" sz="2000" dirty="0" err="1"/>
              <a:t>ih</a:t>
            </a:r>
            <a:r>
              <a:rPr lang="tr-TR" sz="2000" dirty="0"/>
              <a:t>, </a:t>
            </a:r>
            <a:r>
              <a:rPr lang="tr-TR" sz="2000" dirty="0" err="1"/>
              <a:t>hahhah</a:t>
            </a:r>
            <a:r>
              <a:rPr lang="tr-TR" sz="2000" dirty="0"/>
              <a:t>, </a:t>
            </a:r>
            <a:r>
              <a:rPr lang="tr-TR" sz="2000" dirty="0" err="1"/>
              <a:t>üh</a:t>
            </a:r>
            <a:endParaRPr lang="tr-TR" sz="2000" dirty="0"/>
          </a:p>
          <a:p>
            <a:pPr algn="just">
              <a:lnSpc>
                <a:spcPct val="150000"/>
              </a:lnSpc>
            </a:pPr>
            <a:r>
              <a:rPr lang="tr-TR" sz="2000" dirty="0"/>
              <a:t>4. «hop» hecesini tek nefeste yavaş, bağırarak, kızarak, sevinerek, gülerek, acı çekerek tekrarlayınız.</a:t>
            </a:r>
          </a:p>
          <a:p>
            <a:pPr algn="just">
              <a:lnSpc>
                <a:spcPct val="150000"/>
              </a:lnSpc>
            </a:pPr>
            <a:r>
              <a:rPr lang="tr-TR" sz="2000" dirty="0"/>
              <a:t>5. Dudak kaslarınızı iyice gevşetmeye çalışın. Çenenizi iyice açın, dilinizi serbest bırakın. Hafiften hızlıya doğru tempolu soluyun. Aldığınız hava, üflermişsiniz gibi ağzınızdan çıksın. Beş dakika bu işlemi sürdürün.</a:t>
            </a:r>
          </a:p>
          <a:p>
            <a:pPr algn="just">
              <a:lnSpc>
                <a:spcPct val="150000"/>
              </a:lnSpc>
            </a:pPr>
            <a:r>
              <a:rPr lang="tr-TR" sz="2000" dirty="0"/>
              <a:t>6. Ağzınız kapalı, ayakta dik durarak burnunuzdan çıkan havayla «</a:t>
            </a:r>
            <a:r>
              <a:rPr lang="tr-TR" sz="2000" dirty="0" err="1"/>
              <a:t>mmmmm</a:t>
            </a:r>
            <a:r>
              <a:rPr lang="tr-TR" sz="2000" dirty="0"/>
              <a:t>» deyin. Bunu beş dakika tekrarlayınız.</a:t>
            </a:r>
          </a:p>
          <a:p>
            <a:pPr algn="just">
              <a:lnSpc>
                <a:spcPct val="150000"/>
              </a:lnSpc>
            </a:pPr>
            <a:r>
              <a:rPr lang="tr-TR" sz="2000" dirty="0"/>
              <a:t>7. Derin nefes alın, soluğunuzu itebileceğiniz en uzak noktaya fırlatarak BOB deyin. Uygulamayı beş dakika tekrarlayınız.</a:t>
            </a:r>
          </a:p>
        </p:txBody>
      </p:sp>
    </p:spTree>
    <p:extLst>
      <p:ext uri="{BB962C8B-B14F-4D97-AF65-F5344CB8AC3E}">
        <p14:creationId xmlns:p14="http://schemas.microsoft.com/office/powerpoint/2010/main" val="90198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395536" y="1700808"/>
            <a:ext cx="8064896" cy="2585323"/>
          </a:xfrm>
          <a:prstGeom prst="rect">
            <a:avLst/>
          </a:prstGeom>
          <a:noFill/>
        </p:spPr>
        <p:txBody>
          <a:bodyPr wrap="square" rtlCol="0">
            <a:spAutoFit/>
          </a:bodyPr>
          <a:lstStyle/>
          <a:p>
            <a:pPr algn="just">
              <a:lnSpc>
                <a:spcPct val="150000"/>
              </a:lnSpc>
            </a:pPr>
            <a:r>
              <a:rPr lang="tr-TR" dirty="0"/>
              <a:t>8. Derin nefes alın. «ha, </a:t>
            </a:r>
            <a:r>
              <a:rPr lang="tr-TR" dirty="0" err="1"/>
              <a:t>ho</a:t>
            </a:r>
            <a:r>
              <a:rPr lang="tr-TR" dirty="0"/>
              <a:t>, hu, ha, </a:t>
            </a:r>
            <a:r>
              <a:rPr lang="tr-TR" dirty="0" err="1"/>
              <a:t>ho</a:t>
            </a:r>
            <a:r>
              <a:rPr lang="tr-TR" dirty="0"/>
              <a:t>, hu» hecelerini bir tempo dahilinde, hızlıdan yavaşa ya da yavaştan hızlıya beş dakika tekrarlayınız.</a:t>
            </a:r>
          </a:p>
          <a:p>
            <a:pPr algn="just">
              <a:lnSpc>
                <a:spcPct val="150000"/>
              </a:lnSpc>
            </a:pPr>
            <a:r>
              <a:rPr lang="tr-TR" dirty="0"/>
              <a:t>9. Derin nefes alın. «Ah» hecesini fısıltıyla çıkabileceğiniz en üst sese kadar çıkararak tonlayın. Daha sonra en üst noktadan en pes noktaya kadar indirin.</a:t>
            </a:r>
          </a:p>
          <a:p>
            <a:pPr algn="just">
              <a:lnSpc>
                <a:spcPct val="150000"/>
              </a:lnSpc>
            </a:pPr>
            <a:r>
              <a:rPr lang="tr-TR" dirty="0"/>
              <a:t>10. Yakacağınız bir mumu dudağınızın yakınında tutarak sesli harfleri sırasıyla kullanın.</a:t>
            </a:r>
          </a:p>
        </p:txBody>
      </p:sp>
    </p:spTree>
    <p:extLst>
      <p:ext uri="{BB962C8B-B14F-4D97-AF65-F5344CB8AC3E}">
        <p14:creationId xmlns:p14="http://schemas.microsoft.com/office/powerpoint/2010/main" val="188489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1484784"/>
            <a:ext cx="7848872" cy="2816797"/>
          </a:xfrm>
          <a:prstGeom prst="rect">
            <a:avLst/>
          </a:prstGeom>
        </p:spPr>
        <p:txBody>
          <a:bodyPr wrap="square">
            <a:spAutoFit/>
          </a:bodyPr>
          <a:lstStyle/>
          <a:p>
            <a:pPr algn="just">
              <a:lnSpc>
                <a:spcPct val="150000"/>
              </a:lnSpc>
            </a:pPr>
            <a:r>
              <a:rPr lang="tr-TR" sz="2000" b="1" dirty="0"/>
              <a:t>RAHATLAMA ALIŞTIRMALARI </a:t>
            </a:r>
          </a:p>
          <a:p>
            <a:pPr algn="just">
              <a:lnSpc>
                <a:spcPct val="150000"/>
              </a:lnSpc>
            </a:pPr>
            <a:r>
              <a:rPr lang="tr-TR" sz="2000" dirty="0"/>
              <a:t>Herhangi bir çalışma öncesinde fizyolojik ve psikolojik olarak rahat hâle gelmek çok önemlidir. Kişisel gelişim çalışmaları, spor faaliyetleri, diksiyon, şan, nefes vb. çalışmaları ile TV-radyo programı, konferans, sunum vb.lerine çıkarken insanların kendilerini rahatlatması gerekir. </a:t>
            </a:r>
          </a:p>
        </p:txBody>
      </p:sp>
    </p:spTree>
    <p:extLst>
      <p:ext uri="{BB962C8B-B14F-4D97-AF65-F5344CB8AC3E}">
        <p14:creationId xmlns:p14="http://schemas.microsoft.com/office/powerpoint/2010/main" val="429243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81828" y="1124744"/>
            <a:ext cx="7704856" cy="3877985"/>
          </a:xfrm>
          <a:prstGeom prst="rect">
            <a:avLst/>
          </a:prstGeom>
        </p:spPr>
        <p:txBody>
          <a:bodyPr wrap="square">
            <a:spAutoFit/>
          </a:bodyPr>
          <a:lstStyle/>
          <a:p>
            <a:pPr algn="just">
              <a:lnSpc>
                <a:spcPct val="150000"/>
              </a:lnSpc>
            </a:pPr>
            <a:r>
              <a:rPr lang="tr-TR" sz="2400" b="1" dirty="0"/>
              <a:t>1. Rahat edebileceğiniz bir yere uzanınız. </a:t>
            </a:r>
          </a:p>
          <a:p>
            <a:pPr algn="just">
              <a:lnSpc>
                <a:spcPct val="150000"/>
              </a:lnSpc>
            </a:pPr>
            <a:r>
              <a:rPr lang="tr-TR" sz="2000" dirty="0"/>
              <a:t>Elleriniz iki yanınızda, yerde ve parmaklarınız açık olsun. Yavaş yavaş gözlerinizi kapatınız. Günlük yaşamla ilgili düşüncelerinizi zihninizden çıkartınız. Huzurlu olmanız için gereken şeyleri düşününüz. </a:t>
            </a:r>
          </a:p>
          <a:p>
            <a:pPr algn="just">
              <a:lnSpc>
                <a:spcPct val="150000"/>
              </a:lnSpc>
            </a:pPr>
            <a:r>
              <a:rPr lang="tr-TR" sz="2000" dirty="0"/>
              <a:t>Derin nefes alınız ve 5 saniye tutunuz Nefesinizi tutmanın verdiği gerginliği hissediniz. Nefesinizi yavaşça bırakınız. Tekrar derin bir nefes alınız ve nefesinizi tutunuz. Göğüs kaslarınızdaki gerginliği 10 saniye yaşayınız. Kendinize "Rahatla!" deyiniz ve nefesinizi veriniz. Rahatlıyorsunuz. </a:t>
            </a:r>
          </a:p>
        </p:txBody>
      </p:sp>
    </p:spTree>
    <p:extLst>
      <p:ext uri="{BB962C8B-B14F-4D97-AF65-F5344CB8AC3E}">
        <p14:creationId xmlns:p14="http://schemas.microsoft.com/office/powerpoint/2010/main" val="310257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27584" y="1196752"/>
            <a:ext cx="7560840" cy="3785652"/>
          </a:xfrm>
          <a:prstGeom prst="rect">
            <a:avLst/>
          </a:prstGeom>
        </p:spPr>
        <p:txBody>
          <a:bodyPr wrap="square">
            <a:spAutoFit/>
          </a:bodyPr>
          <a:lstStyle/>
          <a:p>
            <a:pPr algn="just">
              <a:lnSpc>
                <a:spcPct val="200000"/>
              </a:lnSpc>
            </a:pPr>
            <a:r>
              <a:rPr lang="tr-TR" sz="2000" dirty="0"/>
              <a:t>Nefesinizi bıraktığınız zaman neler hissettiniz? </a:t>
            </a:r>
          </a:p>
          <a:p>
            <a:pPr algn="just">
              <a:lnSpc>
                <a:spcPct val="200000"/>
              </a:lnSpc>
            </a:pPr>
            <a:r>
              <a:rPr lang="tr-TR" sz="2000" dirty="0"/>
              <a:t>Gerginken nasıldınız? </a:t>
            </a:r>
          </a:p>
          <a:p>
            <a:pPr algn="just">
              <a:lnSpc>
                <a:spcPct val="200000"/>
              </a:lnSpc>
            </a:pPr>
            <a:r>
              <a:rPr lang="tr-TR" sz="2000" dirty="0"/>
              <a:t>Rahatken nasılsınız? </a:t>
            </a:r>
          </a:p>
          <a:p>
            <a:pPr algn="just">
              <a:lnSpc>
                <a:spcPct val="200000"/>
              </a:lnSpc>
            </a:pPr>
            <a:r>
              <a:rPr lang="tr-TR" sz="2000" dirty="0"/>
              <a:t>Aradaki farka dikkat ediniz. </a:t>
            </a:r>
          </a:p>
          <a:p>
            <a:pPr algn="just">
              <a:lnSpc>
                <a:spcPct val="200000"/>
              </a:lnSpc>
            </a:pPr>
            <a:r>
              <a:rPr lang="tr-TR" sz="2000" dirty="0"/>
              <a:t>Her "Rahatla!" deyişinizle birlikte gittikçe artan ve yoğunlaşan huzuru içinizde hissediniz. </a:t>
            </a:r>
          </a:p>
        </p:txBody>
      </p:sp>
    </p:spTree>
    <p:extLst>
      <p:ext uri="{BB962C8B-B14F-4D97-AF65-F5344CB8AC3E}">
        <p14:creationId xmlns:p14="http://schemas.microsoft.com/office/powerpoint/2010/main" val="2531619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1484784"/>
            <a:ext cx="8064896" cy="3785652"/>
          </a:xfrm>
          <a:prstGeom prst="rect">
            <a:avLst/>
          </a:prstGeom>
        </p:spPr>
        <p:txBody>
          <a:bodyPr wrap="square">
            <a:spAutoFit/>
          </a:bodyPr>
          <a:lstStyle/>
          <a:p>
            <a:pPr algn="just">
              <a:lnSpc>
                <a:spcPct val="150000"/>
              </a:lnSpc>
            </a:pPr>
            <a:r>
              <a:rPr lang="tr-TR" sz="2000" dirty="0"/>
              <a:t>Bir kez daha derin bir nefes alınız ve nefesinizi tutunuz. Gerginliği, sıkıntıyı 15 saniye yaşayınız. </a:t>
            </a:r>
          </a:p>
          <a:p>
            <a:pPr algn="just">
              <a:lnSpc>
                <a:spcPct val="150000"/>
              </a:lnSpc>
            </a:pPr>
            <a:r>
              <a:rPr lang="tr-TR" sz="2000" dirty="0"/>
              <a:t>Rahatlayınız ve rahatça nefes alıp veriniz. Gözleriniz kapalı, tüm dikkatinizi vücudunuz üzerinde toplayınız. Vücudunuzun neresinde gerginlik hissediyorsanız o bölgedeki kaslarınızı gevşetiniz. </a:t>
            </a:r>
          </a:p>
          <a:p>
            <a:pPr algn="just">
              <a:lnSpc>
                <a:spcPct val="150000"/>
              </a:lnSpc>
            </a:pPr>
            <a:r>
              <a:rPr lang="tr-TR" sz="2000" dirty="0"/>
              <a:t>Rahatlayınız. Mümkün olduğu kadar vücut kaslarınızı gevşetiniz. Kol kaslarınızı ve parmaklarınızı kasınız. Gerginliği yaşayınız. Parmak, el, kol ve omuz kaslarınızın 10 saniye çok rahatsız olduğunuzu hissediniz. </a:t>
            </a:r>
          </a:p>
        </p:txBody>
      </p:sp>
    </p:spTree>
    <p:extLst>
      <p:ext uri="{BB962C8B-B14F-4D97-AF65-F5344CB8AC3E}">
        <p14:creationId xmlns:p14="http://schemas.microsoft.com/office/powerpoint/2010/main" val="2324637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268760"/>
            <a:ext cx="8136904" cy="3323987"/>
          </a:xfrm>
          <a:prstGeom prst="rect">
            <a:avLst/>
          </a:prstGeom>
        </p:spPr>
        <p:txBody>
          <a:bodyPr wrap="square">
            <a:spAutoFit/>
          </a:bodyPr>
          <a:lstStyle/>
          <a:p>
            <a:pPr algn="just">
              <a:lnSpc>
                <a:spcPct val="150000"/>
              </a:lnSpc>
            </a:pPr>
            <a:r>
              <a:rPr lang="tr-TR" sz="2000" b="1" dirty="0"/>
              <a:t>2. Tüm vücut kaslarınızı gevşetirken sağ elinizi yumruk yapınız</a:t>
            </a:r>
            <a:r>
              <a:rPr lang="tr-TR" sz="2000" dirty="0"/>
              <a:t>. </a:t>
            </a:r>
          </a:p>
          <a:p>
            <a:pPr algn="just">
              <a:lnSpc>
                <a:spcPct val="150000"/>
              </a:lnSpc>
            </a:pPr>
            <a:r>
              <a:rPr lang="tr-TR" sz="2000" dirty="0"/>
              <a:t>Parmaklarınızı sıkınız ve 10 saniye gerginliği hissediniz. Yavaş yavaş sağ elinizin parmaklarını gevşetiniz. El kaslarınız gerginken ve gevşemişken nasıl hissediyorsunuz? İkisi arasındaki farka dikkat ediniz. </a:t>
            </a:r>
          </a:p>
          <a:p>
            <a:pPr algn="just">
              <a:lnSpc>
                <a:spcPct val="150000"/>
              </a:lnSpc>
            </a:pPr>
            <a:r>
              <a:rPr lang="tr-TR" sz="2000" b="1" dirty="0"/>
              <a:t>3. Ellerinizi yumruk yapıp kollarınızı kırmadan yerle 45 derece açı yapacak şekilde kaldırınız. </a:t>
            </a:r>
          </a:p>
          <a:p>
            <a:pPr algn="just">
              <a:lnSpc>
                <a:spcPct val="150000"/>
              </a:lnSpc>
            </a:pPr>
            <a:r>
              <a:rPr lang="tr-TR" sz="2000" dirty="0"/>
              <a:t>Kendinize «Rahatla!» deyiniz. Bu çalışmayı birkaç kere tekrar ediniz. </a:t>
            </a:r>
          </a:p>
        </p:txBody>
      </p:sp>
    </p:spTree>
    <p:extLst>
      <p:ext uri="{BB962C8B-B14F-4D97-AF65-F5344CB8AC3E}">
        <p14:creationId xmlns:p14="http://schemas.microsoft.com/office/powerpoint/2010/main" val="3205083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547662" y="868070"/>
            <a:ext cx="6624735" cy="369332"/>
          </a:xfrm>
          <a:prstGeom prst="rect">
            <a:avLst/>
          </a:prstGeom>
        </p:spPr>
        <p:txBody>
          <a:bodyPr wrap="square">
            <a:spAutoFit/>
          </a:bodyPr>
          <a:lstStyle/>
          <a:p>
            <a:pPr algn="just"/>
            <a:r>
              <a:rPr lang="tr-TR" b="1" dirty="0"/>
              <a:t>4. Şimdi, yüz kaslarınızı kasıp gevşetmeye başlayacaksınız. </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12776"/>
            <a:ext cx="5904655"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418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63179"/>
            <a:ext cx="2736304" cy="3798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163179"/>
            <a:ext cx="2664296" cy="3705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472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9552" y="260648"/>
            <a:ext cx="8208912" cy="2585323"/>
          </a:xfrm>
          <a:prstGeom prst="rect">
            <a:avLst/>
          </a:prstGeom>
        </p:spPr>
        <p:txBody>
          <a:bodyPr wrap="square">
            <a:spAutoFit/>
          </a:bodyPr>
          <a:lstStyle/>
          <a:p>
            <a:pPr algn="just"/>
            <a:r>
              <a:rPr lang="tr-TR" b="1" i="1" dirty="0"/>
              <a:t>2) Ses Organlarının Eğitilmesi</a:t>
            </a:r>
          </a:p>
          <a:p>
            <a:pPr algn="just"/>
            <a:endParaRPr lang="tr-TR" b="1" i="1" dirty="0"/>
          </a:p>
          <a:p>
            <a:pPr algn="just"/>
            <a:r>
              <a:rPr lang="tr-TR" b="1" i="1" dirty="0"/>
              <a:t>2.1. Soluma</a:t>
            </a:r>
            <a:endParaRPr lang="tr-TR" dirty="0"/>
          </a:p>
          <a:p>
            <a:pPr algn="just"/>
            <a:r>
              <a:rPr lang="tr-TR" dirty="0"/>
              <a:t>Genellikle insanlar, solumayı yanlış biçimde yapmaktadırlar. Doğru soluma için akciğerlerin üst değil, alt lobları önem kazanmalıdır. Doğru soluma, göğüs kafesinin hareketiyle yapılan değil, diyafram kasıyla yapılandır. Diyafram soluması yapıldığında, akciğerlerin alt loblarının verimi yükselecek ve en az % 50 daha fazla oksijen alınacaktır. Konuşmacının, konuşurken nefesinde görülebilecek yetersizlik, yanlış solumanın sonucudur.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644" y="3036672"/>
            <a:ext cx="6552728" cy="3572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904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08720"/>
            <a:ext cx="5904656"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8971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11560" y="404664"/>
            <a:ext cx="7776864" cy="2169825"/>
          </a:xfrm>
          <a:prstGeom prst="rect">
            <a:avLst/>
          </a:prstGeom>
        </p:spPr>
        <p:txBody>
          <a:bodyPr wrap="square">
            <a:spAutoFit/>
          </a:bodyPr>
          <a:lstStyle/>
          <a:p>
            <a:pPr algn="just">
              <a:lnSpc>
                <a:spcPct val="150000"/>
              </a:lnSpc>
            </a:pPr>
            <a:r>
              <a:rPr lang="tr-TR" dirty="0"/>
              <a:t>Alnınızda, kaşlarınızın arasında, yanaklarınızdaki gerginliğin farkına varınız. Şimdi rahatlayınız. Kaslarınızdaki gerginliği bırakın gitsin. Alnınızı, göz kapaklarınızı dinlendiriniz ve dinlendikçe ağırlaştıklarını hissediniz. Kendinizi uykulu hissedebilirsiniz ama uyumayınız. Gözleriniz kapalı hâlde uyanık kalınız. Burun ve yanak kaslarınızı da gevşetiniz</a:t>
            </a:r>
            <a:r>
              <a:rPr lang="tr-TR"/>
              <a:t>. </a:t>
            </a:r>
            <a:endParaRPr lang="tr-T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159720"/>
            <a:ext cx="4608512" cy="3221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95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6653" y="428009"/>
            <a:ext cx="8280920" cy="2585323"/>
          </a:xfrm>
          <a:prstGeom prst="rect">
            <a:avLst/>
          </a:prstGeom>
        </p:spPr>
        <p:txBody>
          <a:bodyPr wrap="square">
            <a:spAutoFit/>
          </a:bodyPr>
          <a:lstStyle/>
          <a:p>
            <a:pPr algn="just">
              <a:lnSpc>
                <a:spcPct val="150000"/>
              </a:lnSpc>
            </a:pPr>
            <a:r>
              <a:rPr lang="tr-TR" b="1" dirty="0"/>
              <a:t>5. Şimdi çene ve dil bölgesi kasları üzerinde çalışacaksınız. </a:t>
            </a:r>
            <a:r>
              <a:rPr lang="tr-TR" dirty="0"/>
              <a:t>Dişlerinizi iyice kenetleyiniz. Kulaklarınızdaki gerginliği fark ediniz. Dilinizi dişlerinize doğru bastırarak kuvvetlice itiniz. Kas gerginliğini devam ettiriniz. </a:t>
            </a:r>
          </a:p>
          <a:p>
            <a:pPr algn="just">
              <a:lnSpc>
                <a:spcPct val="150000"/>
              </a:lnSpc>
            </a:pPr>
            <a:r>
              <a:rPr lang="tr-TR" b="1" dirty="0"/>
              <a:t>6.Şimdi dilinizi damağınıza kuvvetlice bastırınız. </a:t>
            </a:r>
            <a:r>
              <a:rPr lang="tr-TR" dirty="0"/>
              <a:t>Gerginliği hissediniz. Şimdi rahatlayınız. Çene kaslarınızı gevşetiniz. Dilinizi dinlendiriniz. Dişlerinizi hafifçe aralayınız. Dilinizi dışarı sarkıtınız ve rahatlığı yaşayınız.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933" y="3284984"/>
            <a:ext cx="3240360"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3664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997821" y="654510"/>
            <a:ext cx="6624736" cy="369332"/>
          </a:xfrm>
          <a:prstGeom prst="rect">
            <a:avLst/>
          </a:prstGeom>
          <a:noFill/>
        </p:spPr>
        <p:txBody>
          <a:bodyPr wrap="square" rtlCol="0">
            <a:spAutoFit/>
          </a:bodyPr>
          <a:lstStyle/>
          <a:p>
            <a:r>
              <a:rPr lang="tr-TR" b="1" dirty="0"/>
              <a:t>7. Şimdi dudak kaslarınızın üzerinde çalışacaksınız.</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216241"/>
            <a:ext cx="5256584" cy="2947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ikdörtgen 2"/>
          <p:cNvSpPr/>
          <p:nvPr/>
        </p:nvSpPr>
        <p:spPr>
          <a:xfrm>
            <a:off x="971600" y="4437112"/>
            <a:ext cx="7560840" cy="1709699"/>
          </a:xfrm>
          <a:prstGeom prst="rect">
            <a:avLst/>
          </a:prstGeom>
        </p:spPr>
        <p:txBody>
          <a:bodyPr wrap="square">
            <a:spAutoFit/>
          </a:bodyPr>
          <a:lstStyle/>
          <a:p>
            <a:pPr algn="just">
              <a:lnSpc>
                <a:spcPct val="150000"/>
              </a:lnSpc>
            </a:pPr>
            <a:r>
              <a:rPr lang="tr-TR" dirty="0"/>
              <a:t>Dişleriniz kapalı ve görünmeyecek şekilde gülümseyiniz. Dudaklarınızı iyice geriniz. Dudaklarınızda ve çenenizde gerginliği fark ediniz. Şimdi dudaklarınızı büzünüz ve gerginliği 10 saniye hissediniz. Dudak ve çene kaslarınızı rahatlatınız. 10 saniye gevşeyiniz. Ayaklarınızı uzatarak oturunuz. </a:t>
            </a:r>
          </a:p>
        </p:txBody>
      </p:sp>
    </p:spTree>
    <p:extLst>
      <p:ext uri="{BB962C8B-B14F-4D97-AF65-F5344CB8AC3E}">
        <p14:creationId xmlns:p14="http://schemas.microsoft.com/office/powerpoint/2010/main" val="3608282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61864" y="404664"/>
            <a:ext cx="7704856" cy="2862322"/>
          </a:xfrm>
          <a:prstGeom prst="rect">
            <a:avLst/>
          </a:prstGeom>
        </p:spPr>
        <p:txBody>
          <a:bodyPr wrap="square">
            <a:spAutoFit/>
          </a:bodyPr>
          <a:lstStyle/>
          <a:p>
            <a:pPr algn="just"/>
            <a:r>
              <a:rPr lang="tr-TR" b="1" dirty="0"/>
              <a:t>8. Şimdi boğaz kaslarınızı gevşetiniz. </a:t>
            </a:r>
            <a:r>
              <a:rPr lang="tr-TR" dirty="0"/>
              <a:t>Gözleriniz kapalı dinlenmeye devam ediniz. Tüm sıkıntıların kas gevşemeleri ile vücudunuzdan çıkıp gittiğini hayal ediniz. Boynunuzu arkaya doğru kıvırınız. Çeneniz tavana gelecek duruma gelsin. Boyun kaslarınızı kasınız. Boynunuzdaki gerginliği devam ettiriniz ve 10 saniye hissediniz. Şimdi rahatlayınız. Tekrar boynunuzu arkaya doğru kıvırınız. Boyun kaslarınızı kasınız. Sıkıntıyı yaşayınız. Boyun kaslarınız gerginken ve gevşemişken ne hissediyorsunuz? Farka dikkat ediniz. Dinleniniz. Rahatlığı 10 saniye yaşayınız. Bir kez daha boynunuzu arkaya doğru kıvırınız ve boyun kaslarınızı geriniz. Gerginliği fark ediniz ve 10 saniye yaşayınız. 10 saniye rahatlayınız. Boynunuzu hafif hafif oynatıp daha da rahatlayabilirsiniz.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645024"/>
            <a:ext cx="4968552" cy="2917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441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6001" y="836712"/>
            <a:ext cx="2952328"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ikdörtgen 1"/>
          <p:cNvSpPr/>
          <p:nvPr/>
        </p:nvSpPr>
        <p:spPr>
          <a:xfrm>
            <a:off x="539552" y="2132856"/>
            <a:ext cx="4824536" cy="646331"/>
          </a:xfrm>
          <a:prstGeom prst="rect">
            <a:avLst/>
          </a:prstGeom>
        </p:spPr>
        <p:txBody>
          <a:bodyPr wrap="square">
            <a:spAutoFit/>
          </a:bodyPr>
          <a:lstStyle/>
          <a:p>
            <a:pPr algn="just"/>
            <a:r>
              <a:rPr lang="tr-TR" b="1" dirty="0"/>
              <a:t>9. Şimdi omuz, sırt ve omurga kaslarınız üzerinde çalışacaksınız. </a:t>
            </a:r>
          </a:p>
        </p:txBody>
      </p:sp>
    </p:spTree>
    <p:extLst>
      <p:ext uri="{BB962C8B-B14F-4D97-AF65-F5344CB8AC3E}">
        <p14:creationId xmlns:p14="http://schemas.microsoft.com/office/powerpoint/2010/main" val="3800210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11413" y="404664"/>
            <a:ext cx="8208912" cy="5632311"/>
          </a:xfrm>
          <a:prstGeom prst="rect">
            <a:avLst/>
          </a:prstGeom>
        </p:spPr>
        <p:txBody>
          <a:bodyPr wrap="square">
            <a:spAutoFit/>
          </a:bodyPr>
          <a:lstStyle/>
          <a:p>
            <a:pPr algn="just">
              <a:lnSpc>
                <a:spcPct val="150000"/>
              </a:lnSpc>
            </a:pPr>
            <a:r>
              <a:rPr lang="tr-TR" sz="2000" dirty="0"/>
              <a:t>Tüm kaslarınızı 10 saniye gevşetiniz. Kürek kemiklerinizi arkanızda birbirlerine geçecekmiş gibi yaklaştırınız. Omurganız yerde bir yay çizsin ve gerilsin. Gerginliği fark ediniz ve bunu 10 saniye devam ettiriniz. Gevşeyiniz. Daha fazla rahatlamak için omuz ve kürek kemiklerinizi 10 saniye yavaşça oynatabilirsiniz. Sırt ve omuz kaslarınız oldukça rahatladı. Tekrar kürek kemiklerinizi birbirine yaklaştırınız. Omurganız yay çizsin ve gerilsin. Gerginliği 10 saniye yaşayınız. 10 saniye rahatlayınız. Bir kez daha kürek kemiklerinizi birbirine yaklaştırınız. Omurganız gerilsin ve yay çizsin. Omuz, sırt ve omurga kaslarınızı iyice dinlendiriniz. Tüm vücut kaslarınızı rahatlatınız. Derin bir nefes alınız ve nefesinizi 10 saniye tutunuz. Göğüs kaslarınızdaki gerginliği hissediniz. Yavaşça nefesinizi bırakınız ve uykudaymışsınız gibi rahatça 10 saniye nefes alıp veriniz. </a:t>
            </a:r>
          </a:p>
        </p:txBody>
      </p:sp>
    </p:spTree>
    <p:extLst>
      <p:ext uri="{BB962C8B-B14F-4D97-AF65-F5344CB8AC3E}">
        <p14:creationId xmlns:p14="http://schemas.microsoft.com/office/powerpoint/2010/main" val="2517498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27584" y="1305342"/>
            <a:ext cx="7488832" cy="3416320"/>
          </a:xfrm>
          <a:prstGeom prst="rect">
            <a:avLst/>
          </a:prstGeom>
        </p:spPr>
        <p:txBody>
          <a:bodyPr wrap="square">
            <a:spAutoFit/>
          </a:bodyPr>
          <a:lstStyle/>
          <a:p>
            <a:pPr algn="just">
              <a:lnSpc>
                <a:spcPct val="150000"/>
              </a:lnSpc>
            </a:pPr>
            <a:r>
              <a:rPr lang="tr-TR" b="1" dirty="0"/>
              <a:t>10.</a:t>
            </a:r>
            <a:r>
              <a:rPr lang="tr-TR" dirty="0"/>
              <a:t> </a:t>
            </a:r>
            <a:r>
              <a:rPr lang="tr-TR" b="1" dirty="0"/>
              <a:t>Tekrar sırt üstü yatınız. </a:t>
            </a:r>
            <a:r>
              <a:rPr lang="tr-TR" dirty="0"/>
              <a:t>Karın kaslarınız üzerinde çalışacaksınız. Karnınızı içinize çekiniz ve karın kaslarınızı geriniz. Sanki birisi karnınıza futbol topu atacakmış gibi kaslarınızı 5 saniye geriniz. Gerginliği hissediniz ve 5 saniye devam ettiriniz. Rahatlayınız. Kaslarınızı gevşetiniz. Karnınızın içindeki kasları da 10 saniye dinlendiriniz. Tekrar karın kaslarınızı kasınız ve 10 saniye gerginliği yaşayınız. Rahatlayınız Mümkün olduğu kadar kaslarınızı dinlendiriniz. Bir kez daha karın kaslarınızı kasınız. Sanki korse giymiş gibi gerginsiniz. 10 saniye sıkıntıyı hissediniz ve gevşeyiniz. </a:t>
            </a:r>
          </a:p>
        </p:txBody>
      </p:sp>
    </p:spTree>
    <p:extLst>
      <p:ext uri="{BB962C8B-B14F-4D97-AF65-F5344CB8AC3E}">
        <p14:creationId xmlns:p14="http://schemas.microsoft.com/office/powerpoint/2010/main" val="2591113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76924" y="188640"/>
            <a:ext cx="8280920" cy="6280181"/>
          </a:xfrm>
          <a:prstGeom prst="rect">
            <a:avLst/>
          </a:prstGeom>
        </p:spPr>
        <p:txBody>
          <a:bodyPr wrap="square">
            <a:spAutoFit/>
          </a:bodyPr>
          <a:lstStyle/>
          <a:p>
            <a:pPr algn="just">
              <a:lnSpc>
                <a:spcPct val="150000"/>
              </a:lnSpc>
            </a:pPr>
            <a:r>
              <a:rPr lang="tr-TR" b="1" dirty="0"/>
              <a:t>11. Şimdi bacak ve ayak kaslarınız üzerinde çalışacaksınız</a:t>
            </a:r>
            <a:r>
              <a:rPr lang="tr-TR" dirty="0"/>
              <a:t>. Ayak parmaklarınızı içeri doğru bükünüz ve topuklarınızı hafifçe birbirinden ayırınız. Ayaklarınızı kırmadan önce sizden uzağa doğru itiniz ve kaslarınızı geriniz. Şimdi ayaklarınızı kırmadan kendinize doğru çekiniz ve geriniz. Tüm bacak ve ayak kaslarınızı geriniz ve gerginliği 10 saniye yaşayınız. Şimdi bacak ve ayak kaslarınızı gevşetiniz. 10 saniye bacak ve ayaklarınızı hafif hafif oynatarak kaslarınızı daha çok rahatlatabilirsiniz. 10 saniye sıkıntıyı yaşayınız. Bacak kaslarınızı gevşetiniz ve 10 saniye rahatlığı yaşayınız. Şimdi sizi sakinleştiren hoş bir durumu hayal ediniz. Bir deniz kıyısı, bir papatya veya buğday tarlası gibi sizi sakinleştirici hoş bir ortam olabilir. Hayaliniz o kadar canlı olsun ki içinde sesler, kokular, renkler ve duygular yer alsın. Şimdi bu sakinleştirici hayalinizin yanı sıra yüz, boyun, omuz, kol, sırt, bel, göğüs, karın ve bacak kaslarınızın gevşemiş ve dinlenmiş olup olmadığını kontrol adınız. 10 saniye hayalinizi devam ettiriyor ve kaslarınızı dinlendiriyorsunuz. Tekrar ayak parmaklarınızı içeriye doğru bükünüz. Bacak ve ayak kaslarınızı geriniz. 5 saniye dinlenmiş ve sakinsiniz. Şimdi üçten bire sayınız ve gözlerinizi açınız. </a:t>
            </a:r>
          </a:p>
        </p:txBody>
      </p:sp>
    </p:spTree>
    <p:extLst>
      <p:ext uri="{BB962C8B-B14F-4D97-AF65-F5344CB8AC3E}">
        <p14:creationId xmlns:p14="http://schemas.microsoft.com/office/powerpoint/2010/main" val="3018051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3568" y="1196752"/>
            <a:ext cx="7776864" cy="3000821"/>
          </a:xfrm>
          <a:prstGeom prst="rect">
            <a:avLst/>
          </a:prstGeom>
        </p:spPr>
        <p:txBody>
          <a:bodyPr wrap="square">
            <a:spAutoFit/>
          </a:bodyPr>
          <a:lstStyle/>
          <a:p>
            <a:pPr>
              <a:lnSpc>
                <a:spcPct val="150000"/>
              </a:lnSpc>
            </a:pPr>
            <a:r>
              <a:rPr lang="tr-TR" b="1" i="1" dirty="0"/>
              <a:t>2.2. Dil, Çene ve Dudak</a:t>
            </a:r>
            <a:endParaRPr lang="tr-TR" b="1" dirty="0"/>
          </a:p>
          <a:p>
            <a:pPr>
              <a:lnSpc>
                <a:spcPct val="150000"/>
              </a:lnSpc>
            </a:pPr>
            <a:r>
              <a:rPr lang="tr-TR" b="1" dirty="0"/>
              <a:t>Alıştırmalar</a:t>
            </a:r>
            <a:endParaRPr lang="tr-TR" dirty="0"/>
          </a:p>
          <a:p>
            <a:pPr>
              <a:lnSpc>
                <a:spcPct val="150000"/>
              </a:lnSpc>
            </a:pPr>
            <a:r>
              <a:rPr lang="tr-TR" b="1" u="sng" dirty="0"/>
              <a:t>Dil için:</a:t>
            </a:r>
            <a:endParaRPr lang="tr-TR" b="1" dirty="0"/>
          </a:p>
          <a:p>
            <a:pPr>
              <a:lnSpc>
                <a:spcPct val="150000"/>
              </a:lnSpc>
            </a:pPr>
            <a:r>
              <a:rPr lang="tr-TR" dirty="0"/>
              <a:t>• Dilinizi ağzınızda sakız çiğner gibi hızla çiğneyiniz.</a:t>
            </a:r>
          </a:p>
          <a:p>
            <a:pPr>
              <a:lnSpc>
                <a:spcPct val="150000"/>
              </a:lnSpc>
            </a:pPr>
            <a:r>
              <a:rPr lang="tr-TR" dirty="0"/>
              <a:t>• Dilinizi yuvarlatarak dışarı çıkarınız.</a:t>
            </a:r>
          </a:p>
          <a:p>
            <a:pPr>
              <a:lnSpc>
                <a:spcPct val="150000"/>
              </a:lnSpc>
            </a:pPr>
            <a:r>
              <a:rPr lang="tr-TR" dirty="0"/>
              <a:t>• Dilinizi, ağzınızın içinde dairesel hareketlerle dolaştırınız.</a:t>
            </a:r>
          </a:p>
          <a:p>
            <a:pPr>
              <a:lnSpc>
                <a:spcPct val="150000"/>
              </a:lnSpc>
            </a:pPr>
            <a:r>
              <a:rPr lang="tr-TR" dirty="0"/>
              <a:t>• Dilinizi abartılı şekilde çıkarak en uç yönlere ulaştırmaya çalışınız.</a:t>
            </a:r>
          </a:p>
        </p:txBody>
      </p:sp>
    </p:spTree>
    <p:extLst>
      <p:ext uri="{BB962C8B-B14F-4D97-AF65-F5344CB8AC3E}">
        <p14:creationId xmlns:p14="http://schemas.microsoft.com/office/powerpoint/2010/main" val="176322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980728"/>
            <a:ext cx="8424936" cy="2308324"/>
          </a:xfrm>
          <a:prstGeom prst="rect">
            <a:avLst/>
          </a:prstGeom>
        </p:spPr>
        <p:txBody>
          <a:bodyPr wrap="square">
            <a:spAutoFit/>
          </a:bodyPr>
          <a:lstStyle/>
          <a:p>
            <a:pPr algn="just"/>
            <a:r>
              <a:rPr lang="tr-TR" b="1" dirty="0"/>
              <a:t>Alıştırmalar</a:t>
            </a:r>
            <a:endParaRPr lang="tr-TR" dirty="0"/>
          </a:p>
          <a:p>
            <a:pPr algn="just"/>
            <a:r>
              <a:rPr lang="tr-TR" dirty="0"/>
              <a:t>• Doğru diyafram soluması için, derin nefes alırken omuzlarınız ve göğüs kafesinizin yukarı bölümü hareket etmemeli, karnınız hareket etmelidir. Sürekli nefes alımlarında bu alışkanlık kazanılmalıdır.</a:t>
            </a:r>
          </a:p>
          <a:p>
            <a:pPr algn="just"/>
            <a:r>
              <a:rPr lang="tr-TR" dirty="0"/>
              <a:t>• Diyafram soluması yapmakta zorlananlar, düz bir zemine sırt üstü uzanmalı ve diyafram yoluyla solumayı burada denemelidirler.</a:t>
            </a:r>
          </a:p>
          <a:p>
            <a:pPr algn="just"/>
            <a:r>
              <a:rPr lang="tr-TR" dirty="0"/>
              <a:t>• Nefes alış, tutuş ve veriş zamanlarını 1-4-2 ile formüle edecek şekilde derin nefes alma alıştırmaları yapınız.</a:t>
            </a:r>
          </a:p>
        </p:txBody>
      </p:sp>
    </p:spTree>
    <p:extLst>
      <p:ext uri="{BB962C8B-B14F-4D97-AF65-F5344CB8AC3E}">
        <p14:creationId xmlns:p14="http://schemas.microsoft.com/office/powerpoint/2010/main" val="3765550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67544" y="1443841"/>
            <a:ext cx="8208912" cy="3785652"/>
          </a:xfrm>
          <a:prstGeom prst="rect">
            <a:avLst/>
          </a:prstGeom>
        </p:spPr>
        <p:txBody>
          <a:bodyPr wrap="square">
            <a:spAutoFit/>
          </a:bodyPr>
          <a:lstStyle/>
          <a:p>
            <a:pPr>
              <a:lnSpc>
                <a:spcPct val="150000"/>
              </a:lnSpc>
            </a:pPr>
            <a:r>
              <a:rPr lang="tr-TR" sz="2000" b="1" u="sng" dirty="0"/>
              <a:t>Çene için:</a:t>
            </a:r>
            <a:endParaRPr lang="tr-TR" sz="2000" b="1" dirty="0"/>
          </a:p>
          <a:p>
            <a:pPr>
              <a:lnSpc>
                <a:spcPct val="150000"/>
              </a:lnSpc>
            </a:pPr>
            <a:r>
              <a:rPr lang="tr-TR" sz="2000" dirty="0"/>
              <a:t>• Elinizi alt çenenize dayayarak “çak </a:t>
            </a:r>
            <a:r>
              <a:rPr lang="tr-TR" sz="2000" dirty="0" err="1"/>
              <a:t>çak</a:t>
            </a:r>
            <a:r>
              <a:rPr lang="tr-TR" sz="2000" dirty="0"/>
              <a:t>” diye bağıracak şekilde çenenizin yukarı itilmesini sağlayınız. Çenenizi aşağı iten kaslarınız güçlenecektir.</a:t>
            </a:r>
          </a:p>
          <a:p>
            <a:pPr>
              <a:lnSpc>
                <a:spcPct val="150000"/>
              </a:lnSpc>
            </a:pPr>
            <a:r>
              <a:rPr lang="tr-TR" sz="2000" dirty="0"/>
              <a:t>• İki elinizin iç taraflarıyla yanaklarınıza masaj yaparak avuçlarınızı aşağı çekip çenenizi aşağı doğru açınız.</a:t>
            </a:r>
          </a:p>
          <a:p>
            <a:pPr>
              <a:lnSpc>
                <a:spcPct val="150000"/>
              </a:lnSpc>
            </a:pPr>
            <a:r>
              <a:rPr lang="tr-TR" sz="2000" dirty="0"/>
              <a:t>• Çenenizi hızla ve abartarak açıp kapayınız.</a:t>
            </a:r>
          </a:p>
          <a:p>
            <a:pPr>
              <a:lnSpc>
                <a:spcPct val="150000"/>
              </a:lnSpc>
            </a:pPr>
            <a:r>
              <a:rPr lang="tr-TR" sz="2000" dirty="0"/>
              <a:t>• Çenenizi hızla ileri geri ve sağa sola hareket ettiriniz.</a:t>
            </a:r>
          </a:p>
          <a:p>
            <a:pPr>
              <a:lnSpc>
                <a:spcPct val="150000"/>
              </a:lnSpc>
            </a:pPr>
            <a:r>
              <a:rPr lang="tr-TR" sz="2000" dirty="0"/>
              <a:t>• Çenenizi dairesel hareketlerle döndürünüz.</a:t>
            </a:r>
          </a:p>
        </p:txBody>
      </p:sp>
    </p:spTree>
    <p:extLst>
      <p:ext uri="{BB962C8B-B14F-4D97-AF65-F5344CB8AC3E}">
        <p14:creationId xmlns:p14="http://schemas.microsoft.com/office/powerpoint/2010/main" val="1903693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55576" y="1340768"/>
            <a:ext cx="7416824" cy="3000821"/>
          </a:xfrm>
          <a:prstGeom prst="rect">
            <a:avLst/>
          </a:prstGeom>
        </p:spPr>
        <p:txBody>
          <a:bodyPr wrap="square">
            <a:spAutoFit/>
          </a:bodyPr>
          <a:lstStyle/>
          <a:p>
            <a:pPr>
              <a:lnSpc>
                <a:spcPct val="150000"/>
              </a:lnSpc>
            </a:pPr>
            <a:r>
              <a:rPr lang="tr-TR" b="1" u="sng" dirty="0"/>
              <a:t>Dudak için:</a:t>
            </a:r>
            <a:endParaRPr lang="tr-TR" b="1" dirty="0"/>
          </a:p>
          <a:p>
            <a:pPr>
              <a:lnSpc>
                <a:spcPct val="150000"/>
              </a:lnSpc>
            </a:pPr>
            <a:r>
              <a:rPr lang="tr-TR" dirty="0"/>
              <a:t>• Dudaklarınızla motor sesi çıkarmaya çalışarak “</a:t>
            </a:r>
            <a:r>
              <a:rPr lang="tr-TR" dirty="0" err="1"/>
              <a:t>bırlama</a:t>
            </a:r>
            <a:r>
              <a:rPr lang="tr-TR" dirty="0"/>
              <a:t>” yapınız.</a:t>
            </a:r>
          </a:p>
          <a:p>
            <a:pPr>
              <a:lnSpc>
                <a:spcPct val="150000"/>
              </a:lnSpc>
            </a:pPr>
            <a:r>
              <a:rPr lang="tr-TR" dirty="0"/>
              <a:t>• Dudaklarınızı ileri geri, sağa sola ve dairesel olarak hareket ettiriniz.</a:t>
            </a:r>
          </a:p>
          <a:p>
            <a:pPr>
              <a:lnSpc>
                <a:spcPct val="150000"/>
              </a:lnSpc>
            </a:pPr>
            <a:r>
              <a:rPr lang="tr-TR" dirty="0"/>
              <a:t>• Bir kalemi yatay olarak dudaklarınızda tutup, şu cümleleri okuyunuz:</a:t>
            </a:r>
          </a:p>
          <a:p>
            <a:pPr>
              <a:lnSpc>
                <a:spcPct val="150000"/>
              </a:lnSpc>
            </a:pPr>
            <a:r>
              <a:rPr lang="tr-TR" dirty="0"/>
              <a:t>“Benim memleketim”, “Bir ben vardır bende benden içeri”</a:t>
            </a:r>
          </a:p>
          <a:p>
            <a:pPr>
              <a:lnSpc>
                <a:spcPct val="150000"/>
              </a:lnSpc>
            </a:pPr>
            <a:r>
              <a:rPr lang="tr-TR" dirty="0"/>
              <a:t>• Aşağıdaki kelimeleri sürekli ve abartılı tekrar ediniz:</a:t>
            </a:r>
          </a:p>
          <a:p>
            <a:pPr>
              <a:lnSpc>
                <a:spcPct val="150000"/>
              </a:lnSpc>
            </a:pPr>
            <a:r>
              <a:rPr lang="tr-TR" dirty="0"/>
              <a:t>“</a:t>
            </a:r>
            <a:r>
              <a:rPr lang="tr-TR" dirty="0" err="1"/>
              <a:t>momumi</a:t>
            </a:r>
            <a:r>
              <a:rPr lang="tr-TR" dirty="0"/>
              <a:t>” – “pepe” – “baba” – “</a:t>
            </a:r>
            <a:r>
              <a:rPr lang="tr-TR" dirty="0" err="1"/>
              <a:t>roru</a:t>
            </a:r>
            <a:r>
              <a:rPr lang="tr-TR" dirty="0"/>
              <a:t>” – “</a:t>
            </a:r>
            <a:r>
              <a:rPr lang="tr-TR" dirty="0" err="1"/>
              <a:t>bedendili</a:t>
            </a:r>
            <a:r>
              <a:rPr lang="tr-TR" dirty="0"/>
              <a:t>” – “</a:t>
            </a:r>
            <a:r>
              <a:rPr lang="tr-TR" dirty="0" err="1"/>
              <a:t>feve</a:t>
            </a:r>
            <a:r>
              <a:rPr lang="tr-TR" dirty="0"/>
              <a:t>” –“</a:t>
            </a:r>
            <a:r>
              <a:rPr lang="tr-TR" dirty="0" err="1"/>
              <a:t>lalalâlâ</a:t>
            </a:r>
            <a:r>
              <a:rPr lang="tr-TR" dirty="0"/>
              <a:t>”</a:t>
            </a:r>
          </a:p>
        </p:txBody>
      </p:sp>
    </p:spTree>
    <p:extLst>
      <p:ext uri="{BB962C8B-B14F-4D97-AF65-F5344CB8AC3E}">
        <p14:creationId xmlns:p14="http://schemas.microsoft.com/office/powerpoint/2010/main" val="267822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a:off x="323528" y="548680"/>
            <a:ext cx="8424936" cy="3693319"/>
          </a:xfrm>
          <a:prstGeom prst="rect">
            <a:avLst/>
          </a:prstGeom>
          <a:noFill/>
        </p:spPr>
        <p:txBody>
          <a:bodyPr wrap="square" rtlCol="0">
            <a:spAutoFit/>
          </a:bodyPr>
          <a:lstStyle/>
          <a:p>
            <a:pPr algn="just"/>
            <a:r>
              <a:rPr lang="tr-TR" b="1" dirty="0"/>
              <a:t>Diyaframı Kullanabilme</a:t>
            </a:r>
          </a:p>
          <a:p>
            <a:pPr algn="just"/>
            <a:r>
              <a:rPr lang="tr-TR" dirty="0"/>
              <a:t>Nefes alırken göğüs kafesinin bittiği yerden, karından gözlemlenen bir hareket var mı? Eğer varsa bu şekilde nefes almaya devam ediniz. Eğer hareket gözlemiyorsanız ellerinizle göğüs kafesinizin üzerine bastırın veya çevrenizden yardım isteyerek onlara göğüs kafesinize bastırmalarını isteyiniz. Solumayı göğsünüzün alt kısmına doğru yapınız. Böylece diyaframa yakın bölgeleri çalıştırmış olacaksınız. Mide bölgenizin kalkıp indiğini göreceksiniz. Ayrıca dış mekanlarda, açık havada, yemeklerden önce, sabah, öğle, akşam; çeşitli fırsatlarda, diyaframdan ve göğüs boşluğundan uzun ve derin soluk alarak göğüs kafesinizi olabildiğince genişletip soluğunuzu bırakınız.</a:t>
            </a:r>
          </a:p>
          <a:p>
            <a:pPr algn="just"/>
            <a:r>
              <a:rPr lang="tr-TR" dirty="0"/>
              <a:t>Bu alıştırmalar, akciğerlerin sağlıklı çalışmasında ve doğal olarak da rahat konuşmada yardımcı olmaktadır. Sabah, öğle, akşam ve yatmadan önce yapılacak bu hareketler, midenin boş olduğu saatlerde uygulanmalıdır. Sürekli ve günlük alışkanlıklardan biri durumuna getirilmelidir. </a:t>
            </a:r>
          </a:p>
        </p:txBody>
      </p:sp>
      <p:pic>
        <p:nvPicPr>
          <p:cNvPr id="1029" name="Picture 5" descr="C:\Users\user2\Desktop\Resi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555280"/>
            <a:ext cx="6696744" cy="1826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92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124744"/>
            <a:ext cx="8424936" cy="3831818"/>
          </a:xfrm>
          <a:prstGeom prst="rect">
            <a:avLst/>
          </a:prstGeom>
        </p:spPr>
        <p:txBody>
          <a:bodyPr wrap="square">
            <a:spAutoFit/>
          </a:bodyPr>
          <a:lstStyle/>
          <a:p>
            <a:pPr algn="just">
              <a:lnSpc>
                <a:spcPct val="150000"/>
              </a:lnSpc>
            </a:pPr>
            <a:r>
              <a:rPr lang="tr-TR" b="1" dirty="0"/>
              <a:t>DOĞRU NEFES ALMANIN ÖNEMİ</a:t>
            </a:r>
          </a:p>
          <a:p>
            <a:pPr algn="just">
              <a:lnSpc>
                <a:spcPct val="150000"/>
              </a:lnSpc>
            </a:pPr>
            <a:r>
              <a:rPr lang="tr-TR" dirty="0"/>
              <a:t>Nefes alma çalışmaları diksiyon eğitiminin önemli bir bölümünü oluşturur. Günlük konuşmalardan dramatik çalışmalara kadar her alanda kusursuz bir diksiyon için nefes gerekli bir biçimde kullanmalıdır. Doğru nefes almak bazı hastalıkların oluşmasını da engellemektedir. En doğru nefes alma şekli bebek gibi nefes almadır. Bebeklerin nefes almalarına dikkat ettiğimiz zaman karınlarının nefesle yükselip alçaldığını görürüz. Bu, derin ve yavaş nefes almalarının sonucudur. Zamanla, insanın nefes alması yüzeye yayılır ve göğüsten nefes alıp vermeye başlar. Doğru nefes alma alışkanlığı yürüme sporuyla sağlanabilir. Çünkü yürüme sırasında yanlış nefes almak zordur. </a:t>
            </a:r>
          </a:p>
        </p:txBody>
      </p:sp>
    </p:spTree>
    <p:extLst>
      <p:ext uri="{BB962C8B-B14F-4D97-AF65-F5344CB8AC3E}">
        <p14:creationId xmlns:p14="http://schemas.microsoft.com/office/powerpoint/2010/main" val="13469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77489" y="836712"/>
            <a:ext cx="8136904" cy="4662815"/>
          </a:xfrm>
          <a:prstGeom prst="rect">
            <a:avLst/>
          </a:prstGeom>
        </p:spPr>
        <p:txBody>
          <a:bodyPr wrap="square">
            <a:spAutoFit/>
          </a:bodyPr>
          <a:lstStyle/>
          <a:p>
            <a:pPr algn="just">
              <a:lnSpc>
                <a:spcPct val="150000"/>
              </a:lnSpc>
            </a:pPr>
            <a:r>
              <a:rPr lang="tr-TR" b="1" dirty="0"/>
              <a:t>YANLIŞ-YETERSİZ NEFES ALMAK </a:t>
            </a:r>
          </a:p>
          <a:p>
            <a:pPr algn="just">
              <a:lnSpc>
                <a:spcPct val="150000"/>
              </a:lnSpc>
            </a:pPr>
            <a:r>
              <a:rPr lang="tr-TR" dirty="0"/>
              <a:t>Ses tellerini titreşime geçiren sesin tınlamasını gerçekleştiren nefestir, bu nedenle nefes doğru, düzenli kullanılmalıdır. Doğru nefes almak için şu hususlara dikkat edilmelidir. </a:t>
            </a:r>
          </a:p>
          <a:p>
            <a:pPr marL="342900" indent="-342900" algn="just">
              <a:lnSpc>
                <a:spcPct val="150000"/>
              </a:lnSpc>
              <a:buAutoNum type="arabicPeriod"/>
            </a:pPr>
            <a:r>
              <a:rPr lang="tr-TR" dirty="0"/>
              <a:t>Gereğinden fazla nefes almamalıdır (Mekanizma rahatsızlanır, göğüs sıkışır, ses zorlanır, cümleler </a:t>
            </a:r>
            <a:r>
              <a:rPr lang="tr-TR"/>
              <a:t>tınlar...).</a:t>
            </a:r>
            <a:endParaRPr lang="tr-TR" dirty="0"/>
          </a:p>
          <a:p>
            <a:pPr algn="just">
              <a:lnSpc>
                <a:spcPct val="150000"/>
              </a:lnSpc>
            </a:pPr>
            <a:r>
              <a:rPr lang="tr-TR" dirty="0"/>
              <a:t>2. Gereğinden az nefes almak da yanlıştır (Kişi nefessiz kalır, başladığı cümleyi bitiremez, sesin kuvveti düşer). </a:t>
            </a:r>
          </a:p>
          <a:p>
            <a:pPr algn="just">
              <a:lnSpc>
                <a:spcPct val="150000"/>
              </a:lnSpc>
            </a:pPr>
            <a:r>
              <a:rPr lang="tr-TR" dirty="0"/>
              <a:t>Nefes, ses üretim merkezini harekete geçiren bir güçtür. Üretim merkezi gırtlaktır. Doğru alınmayan ve doğru kullanılmayan nefes, merkezi zorlar, yıpratır, üretimin (sesin) kalitesi düşer. </a:t>
            </a:r>
          </a:p>
        </p:txBody>
      </p:sp>
    </p:spTree>
    <p:extLst>
      <p:ext uri="{BB962C8B-B14F-4D97-AF65-F5344CB8AC3E}">
        <p14:creationId xmlns:p14="http://schemas.microsoft.com/office/powerpoint/2010/main" val="312865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1520" y="836712"/>
            <a:ext cx="8568951" cy="5078313"/>
          </a:xfrm>
          <a:prstGeom prst="rect">
            <a:avLst/>
          </a:prstGeom>
        </p:spPr>
        <p:txBody>
          <a:bodyPr wrap="square">
            <a:spAutoFit/>
          </a:bodyPr>
          <a:lstStyle/>
          <a:p>
            <a:pPr algn="just">
              <a:lnSpc>
                <a:spcPct val="150000"/>
              </a:lnSpc>
            </a:pPr>
            <a:r>
              <a:rPr lang="tr-TR" b="1" dirty="0"/>
              <a:t>NEFESLE BEYİN VE VÜCUT FONKSİYONLARININ İLİŞKİSİ </a:t>
            </a:r>
          </a:p>
          <a:p>
            <a:pPr algn="just">
              <a:lnSpc>
                <a:spcPct val="150000"/>
              </a:lnSpc>
            </a:pPr>
            <a:r>
              <a:rPr lang="tr-TR" dirty="0"/>
              <a:t>Sağlığınız, kan dolaşım sistemiyle doğrudan ilişkilidir. Kan dolaşım sistemi nefesle beslenir ve temizlenir. Kan, yeterli oksijenden mahrum kaldığında bedenimizdeki toksinler temizlenmez; üstelik kaslar, oksijensiz kalır. Kanın yeterli oksijen taşıması ve zehirli maddeleri dışarı atması için kullanılan LENF sistemi bu durumda yavaşlar, vücut hantallaşır, kontrolü güçleşir. Zaman içinde depresif durumlar oluşur. Beyin hücreleri çalışmak için saf glikoz ve oksijeni kullanır. Beyne giden kanda oksijen miktarı azaldığında beyin, glikozu kullanamaz. Dış dünyadan algılanan mesajlar anlama merkezinde anlamlaştırılır, beynin ihtiyaç duyduğu yeterli oksijen ulaşmazsa bu süreç işlemez, bilgi işlemez, hafızaya kaydolmaz veya yavaş kaydolur. Geç algılama, geç fark etme, çabucak unutma gibi durumlar ortaya çıkar. </a:t>
            </a:r>
          </a:p>
        </p:txBody>
      </p:sp>
    </p:spTree>
    <p:extLst>
      <p:ext uri="{BB962C8B-B14F-4D97-AF65-F5344CB8AC3E}">
        <p14:creationId xmlns:p14="http://schemas.microsoft.com/office/powerpoint/2010/main" val="181128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3568" y="1052736"/>
            <a:ext cx="5976664" cy="2031325"/>
          </a:xfrm>
          <a:prstGeom prst="rect">
            <a:avLst/>
          </a:prstGeom>
        </p:spPr>
        <p:txBody>
          <a:bodyPr wrap="square">
            <a:spAutoFit/>
          </a:bodyPr>
          <a:lstStyle/>
          <a:p>
            <a:pPr algn="just"/>
            <a:r>
              <a:rPr lang="tr-TR" b="1" dirty="0"/>
              <a:t>DOĞRU NEFES ALMA TEKNİKLERİ </a:t>
            </a:r>
          </a:p>
          <a:p>
            <a:pPr algn="just"/>
            <a:r>
              <a:rPr lang="tr-TR" dirty="0"/>
              <a:t>Doğru nefes alma çalışmaları beş aşamada gerçekleşir.</a:t>
            </a:r>
          </a:p>
          <a:p>
            <a:pPr algn="just"/>
            <a:r>
              <a:rPr lang="tr-TR" dirty="0"/>
              <a:t>1. Diyaframı kullanabilmek </a:t>
            </a:r>
          </a:p>
          <a:p>
            <a:pPr algn="just"/>
            <a:r>
              <a:rPr lang="tr-TR" dirty="0"/>
              <a:t>2. Nefesi diyaframda tutmak </a:t>
            </a:r>
          </a:p>
          <a:p>
            <a:pPr algn="just"/>
            <a:r>
              <a:rPr lang="tr-TR" dirty="0"/>
              <a:t>3. Nefesi tasarruflu kullanmak </a:t>
            </a:r>
          </a:p>
          <a:p>
            <a:pPr algn="just"/>
            <a:r>
              <a:rPr lang="tr-TR" dirty="0"/>
              <a:t>4. Nefes alıştırmaları </a:t>
            </a:r>
          </a:p>
          <a:p>
            <a:pPr algn="just"/>
            <a:r>
              <a:rPr lang="tr-TR" dirty="0"/>
              <a:t>5. Dinlenme-rahatlama alıştırmaları </a:t>
            </a:r>
          </a:p>
        </p:txBody>
      </p:sp>
    </p:spTree>
    <p:extLst>
      <p:ext uri="{BB962C8B-B14F-4D97-AF65-F5344CB8AC3E}">
        <p14:creationId xmlns:p14="http://schemas.microsoft.com/office/powerpoint/2010/main" val="117854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79512" y="328002"/>
            <a:ext cx="8712968" cy="5452839"/>
          </a:xfrm>
          <a:prstGeom prst="rect">
            <a:avLst/>
          </a:prstGeom>
          <a:noFill/>
        </p:spPr>
        <p:txBody>
          <a:bodyPr wrap="square" rtlCol="0">
            <a:spAutoFit/>
          </a:bodyPr>
          <a:lstStyle/>
          <a:p>
            <a:pPr>
              <a:lnSpc>
                <a:spcPct val="150000"/>
              </a:lnSpc>
            </a:pPr>
            <a:r>
              <a:rPr lang="tr-TR" b="1" dirty="0"/>
              <a:t>Nefesi Diyaframda Tutma</a:t>
            </a:r>
          </a:p>
          <a:p>
            <a:pPr>
              <a:lnSpc>
                <a:spcPct val="150000"/>
              </a:lnSpc>
            </a:pPr>
            <a:r>
              <a:rPr lang="tr-TR" dirty="0"/>
              <a:t>Derin nefes alın</a:t>
            </a:r>
          </a:p>
          <a:p>
            <a:pPr marL="342900" indent="-342900">
              <a:lnSpc>
                <a:spcPct val="150000"/>
              </a:lnSpc>
              <a:buAutoNum type="arabicPeriod"/>
            </a:pPr>
            <a:r>
              <a:rPr lang="tr-TR" dirty="0"/>
              <a:t>Gırtlağınızı açık tutunuz. Kısa ve kesik nefes alınız. Akciğerleriniz doluyken sık sık çok az miktarda nefes alıp veriniz.</a:t>
            </a:r>
          </a:p>
          <a:p>
            <a:pPr marL="342900" indent="-342900">
              <a:lnSpc>
                <a:spcPct val="150000"/>
              </a:lnSpc>
              <a:buAutoNum type="arabicPeriod"/>
            </a:pPr>
            <a:r>
              <a:rPr lang="tr-TR" dirty="0"/>
              <a:t>Yavaşça bırakırken (a) sesini çıkarınız. Sesin şiddetini artırarak ve azaltarak alıştırmayı tekrarlayınız (Herhangi bir ünlü ile deneyin).</a:t>
            </a:r>
          </a:p>
          <a:p>
            <a:pPr marL="342900" indent="-342900">
              <a:lnSpc>
                <a:spcPct val="150000"/>
              </a:lnSpc>
              <a:buAutoNum type="arabicPeriod"/>
            </a:pPr>
            <a:r>
              <a:rPr lang="tr-TR" dirty="0"/>
              <a:t>Parmağınızı dudaklarınıza çok yakın tutunuz. Hafifçe üfler gibi yapınız. Çıkan havanın oluşturduğu ısıyı hissediniz.</a:t>
            </a:r>
          </a:p>
          <a:p>
            <a:pPr marL="342900" indent="-342900">
              <a:lnSpc>
                <a:spcPct val="150000"/>
              </a:lnSpc>
              <a:buAutoNum type="arabicPeriod"/>
            </a:pPr>
            <a:r>
              <a:rPr lang="tr-TR" dirty="0"/>
              <a:t>Aynı çalışmayı mum ateşi önünde yapınız. Çıkan havanın oluşturduğu ısıyı hissediniz.</a:t>
            </a:r>
          </a:p>
          <a:p>
            <a:pPr marL="342900" indent="-342900">
              <a:lnSpc>
                <a:spcPct val="150000"/>
              </a:lnSpc>
              <a:buAutoNum type="arabicPeriod"/>
            </a:pPr>
            <a:r>
              <a:rPr lang="tr-TR" dirty="0"/>
              <a:t>Aynı çalışmayı mum ateşi önünde yapınız. Dudaklarınıza yakın tuttuğunuz mum ateşini hafifçe üfleyiniz. Mumu söndürmüyorsanız başarılısınız demektir.</a:t>
            </a:r>
          </a:p>
          <a:p>
            <a:pPr marL="342900" indent="-342900">
              <a:lnSpc>
                <a:spcPct val="150000"/>
              </a:lnSpc>
              <a:buAutoNum type="arabicPeriod"/>
            </a:pPr>
            <a:r>
              <a:rPr lang="tr-TR" dirty="0"/>
              <a:t>Derin nefes alınız. Nefesi verirken «</a:t>
            </a:r>
            <a:r>
              <a:rPr lang="tr-TR" dirty="0" err="1"/>
              <a:t>pa</a:t>
            </a:r>
            <a:r>
              <a:rPr lang="tr-TR" dirty="0"/>
              <a:t> </a:t>
            </a:r>
            <a:r>
              <a:rPr lang="tr-TR" dirty="0" err="1"/>
              <a:t>pa</a:t>
            </a:r>
            <a:r>
              <a:rPr lang="tr-TR" dirty="0"/>
              <a:t> </a:t>
            </a:r>
            <a:r>
              <a:rPr lang="tr-TR" dirty="0" err="1"/>
              <a:t>pa</a:t>
            </a:r>
            <a:r>
              <a:rPr lang="tr-TR" dirty="0"/>
              <a:t> </a:t>
            </a:r>
            <a:r>
              <a:rPr lang="tr-TR" dirty="0" err="1"/>
              <a:t>pa</a:t>
            </a:r>
            <a:r>
              <a:rPr lang="tr-TR" dirty="0"/>
              <a:t> </a:t>
            </a:r>
            <a:r>
              <a:rPr lang="tr-TR" dirty="0" err="1"/>
              <a:t>pa</a:t>
            </a:r>
            <a:r>
              <a:rPr lang="tr-TR" dirty="0"/>
              <a:t> </a:t>
            </a:r>
            <a:r>
              <a:rPr lang="tr-TR" dirty="0" err="1"/>
              <a:t>pa</a:t>
            </a:r>
            <a:r>
              <a:rPr lang="tr-TR" dirty="0"/>
              <a:t> </a:t>
            </a:r>
            <a:r>
              <a:rPr lang="tr-TR" dirty="0" err="1"/>
              <a:t>pa</a:t>
            </a:r>
            <a:r>
              <a:rPr lang="tr-TR" dirty="0"/>
              <a:t> </a:t>
            </a:r>
            <a:r>
              <a:rPr lang="tr-TR" dirty="0" err="1"/>
              <a:t>pa</a:t>
            </a:r>
            <a:r>
              <a:rPr lang="tr-TR" dirty="0"/>
              <a:t>» sesini çıkarınız.</a:t>
            </a:r>
          </a:p>
        </p:txBody>
      </p:sp>
    </p:spTree>
    <p:extLst>
      <p:ext uri="{BB962C8B-B14F-4D97-AF65-F5344CB8AC3E}">
        <p14:creationId xmlns:p14="http://schemas.microsoft.com/office/powerpoint/2010/main" val="22717505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lt">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Cilt">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lt">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42175A6C7E85C141978413BE6464A1EA" ma:contentTypeVersion="2" ma:contentTypeDescription="Yeni belge oluşturun." ma:contentTypeScope="" ma:versionID="44c8eba3a79f11025ed15ee985b1b3d5">
  <xsd:schema xmlns:xsd="http://www.w3.org/2001/XMLSchema" xmlns:xs="http://www.w3.org/2001/XMLSchema" xmlns:p="http://schemas.microsoft.com/office/2006/metadata/properties" xmlns:ns2="34219a40-9e98-4ec6-bfd5-3f759e9f7858" targetNamespace="http://schemas.microsoft.com/office/2006/metadata/properties" ma:root="true" ma:fieldsID="ccdd39bafc8a68239f3f56cdbfda6b31" ns2:_="">
    <xsd:import namespace="34219a40-9e98-4ec6-bfd5-3f759e9f78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19a40-9e98-4ec6-bfd5-3f759e9f78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32E26-E0DD-46B8-A677-35EDC9EC34F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CDCF13F-6CB7-4DB6-865B-BFF57631E2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219a40-9e98-4ec6-bfd5-3f759e9f78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AEB44E-04A6-44A4-B965-54792B4DE5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Hardcover</Template>
  <TotalTime>132</TotalTime>
  <Words>2277</Words>
  <Application>Microsoft Office PowerPoint</Application>
  <PresentationFormat>Ekran Gösterisi (4:3)</PresentationFormat>
  <Paragraphs>102</Paragraphs>
  <Slides>31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31</vt:i4>
      </vt:variant>
    </vt:vector>
  </HeadingPairs>
  <TitlesOfParts>
    <vt:vector size="34" baseType="lpstr">
      <vt:lpstr>Book Antiqua</vt:lpstr>
      <vt:lpstr>Wingdings</vt:lpstr>
      <vt:lpstr>Cilt</vt:lpstr>
      <vt:lpstr>ETKİLİ KONUŞMA  VE  DİKSİYON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Ders</dc:title>
  <dc:creator>user2</dc:creator>
  <cp:lastModifiedBy>Cengizhan Topcu</cp:lastModifiedBy>
  <cp:revision>24</cp:revision>
  <dcterms:created xsi:type="dcterms:W3CDTF">2020-10-22T09:26:00Z</dcterms:created>
  <dcterms:modified xsi:type="dcterms:W3CDTF">2021-04-09T23:13:06Z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0x01010042175A6C7E85C141978413BE6464A1EA</vt:lpwstr>
  </property>
</Properties>
</file>