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80" r:id="rId27"/>
    <p:sldId id="281" r:id="rId28"/>
    <p:sldId id="282" r:id="rId29"/>
    <p:sldId id="283" r:id="rId30"/>
    <p:sldId id="284" r:id="rId31"/>
    <p:sldId id="285" r:id="rId32"/>
    <p:sldId id="287" r:id="rId33"/>
    <p:sldId id="290" r:id="rId34"/>
    <p:sldId id="291"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tr-TR"/>
              <a:t>Asıl başlık stili için tıklatın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3B5A877-BF38-4230-8479-BDE605C384EF}" type="datetimeFigureOut">
              <a:rPr lang="tr-TR" smtClean="0"/>
              <a:t>4.12.2021</a:t>
            </a:fld>
            <a:endParaRPr lang="tr-TR"/>
          </a:p>
        </p:txBody>
      </p:sp>
      <p:sp>
        <p:nvSpPr>
          <p:cNvPr id="5" name="Footer Placeholder 4"/>
          <p:cNvSpPr>
            <a:spLocks noGrp="1"/>
          </p:cNvSpPr>
          <p:nvPr>
            <p:ph type="ftr" sz="quarter" idx="11"/>
          </p:nvPr>
        </p:nvSpPr>
        <p:spPr>
          <a:xfrm>
            <a:off x="1174044" y="5357592"/>
            <a:ext cx="5034845" cy="365125"/>
          </a:xfrm>
        </p:spPr>
        <p:txBody>
          <a:bodyPr/>
          <a:lstStyle/>
          <a:p>
            <a:endParaRPr lang="tr-T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76B7798-1D09-4BC5-BC2A-2BBFA3C321D2}"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F3B5A877-BF38-4230-8479-BDE605C384EF}"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6B7798-1D09-4BC5-BC2A-2BBFA3C321D2}"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F3B5A877-BF38-4230-8479-BDE605C384EF}"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6B7798-1D09-4BC5-BC2A-2BBFA3C321D2}"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F3B5A877-BF38-4230-8479-BDE605C384EF}"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6B7798-1D09-4BC5-BC2A-2BBFA3C321D2}"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tr-TR"/>
              <a:t>Asıl başlık stili için tıklatın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F3B5A877-BF38-4230-8479-BDE605C384EF}"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6B7798-1D09-4BC5-BC2A-2BBFA3C321D2}"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5" name="Date Placeholder 4"/>
          <p:cNvSpPr>
            <a:spLocks noGrp="1"/>
          </p:cNvSpPr>
          <p:nvPr>
            <p:ph type="dt" sz="half" idx="10"/>
          </p:nvPr>
        </p:nvSpPr>
        <p:spPr/>
        <p:txBody>
          <a:bodyPr/>
          <a:lstStyle/>
          <a:p>
            <a:fld id="{F3B5A877-BF38-4230-8479-BDE605C384EF}"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76B7798-1D09-4BC5-BC2A-2BBFA3C321D2}" type="slidenum">
              <a:rPr lang="tr-TR" smtClean="0"/>
              <a:t>‹#›</a:t>
            </a:fld>
            <a:endParaRPr lang="tr-TR"/>
          </a:p>
        </p:txBody>
      </p:sp>
      <p:sp>
        <p:nvSpPr>
          <p:cNvPr id="9" name="Content Placeholder 8"/>
          <p:cNvSpPr>
            <a:spLocks noGrp="1"/>
          </p:cNvSpPr>
          <p:nvPr>
            <p:ph sz="quarter" idx="13"/>
          </p:nvPr>
        </p:nvSpPr>
        <p:spPr>
          <a:xfrm>
            <a:off x="1298448" y="2121407"/>
            <a:ext cx="3200400" cy="360273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7" name="Date Placeholder 6"/>
          <p:cNvSpPr>
            <a:spLocks noGrp="1"/>
          </p:cNvSpPr>
          <p:nvPr>
            <p:ph type="dt" sz="half" idx="10"/>
          </p:nvPr>
        </p:nvSpPr>
        <p:spPr/>
        <p:txBody>
          <a:bodyPr/>
          <a:lstStyle/>
          <a:p>
            <a:fld id="{F3B5A877-BF38-4230-8479-BDE605C384EF}" type="datetimeFigureOut">
              <a:rPr lang="tr-TR" smtClean="0"/>
              <a:t>4.12.2021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76B7798-1D09-4BC5-BC2A-2BBFA3C321D2}" type="slidenum">
              <a:rPr lang="tr-TR" smtClean="0"/>
              <a:t>‹#›</a:t>
            </a:fld>
            <a:endParaRPr lang="tr-TR"/>
          </a:p>
        </p:txBody>
      </p:sp>
      <p:sp>
        <p:nvSpPr>
          <p:cNvPr id="11" name="Content Placeholder 10"/>
          <p:cNvSpPr>
            <a:spLocks noGrp="1"/>
          </p:cNvSpPr>
          <p:nvPr>
            <p:ph sz="quarter" idx="13"/>
          </p:nvPr>
        </p:nvSpPr>
        <p:spPr>
          <a:xfrm>
            <a:off x="1298448" y="2944368"/>
            <a:ext cx="3227832" cy="277977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F3B5A877-BF38-4230-8479-BDE605C384EF}" type="datetimeFigureOut">
              <a:rPr lang="tr-TR" smtClean="0"/>
              <a:t>4.12.2021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76B7798-1D09-4BC5-BC2A-2BBFA3C321D2}"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5A877-BF38-4230-8479-BDE605C384EF}" type="datetimeFigureOut">
              <a:rPr lang="tr-TR" smtClean="0"/>
              <a:t>4.12.2021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76B7798-1D09-4BC5-BC2A-2BBFA3C321D2}"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tr-TR"/>
              <a:t>Asıl başlık stili için tıklatın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rot="60000">
            <a:off x="6341698" y="5885672"/>
            <a:ext cx="1213821" cy="365125"/>
          </a:xfrm>
        </p:spPr>
        <p:txBody>
          <a:bodyPr/>
          <a:lstStyle/>
          <a:p>
            <a:fld id="{F3B5A877-BF38-4230-8479-BDE605C384EF}" type="datetimeFigureOut">
              <a:rPr lang="tr-TR" smtClean="0"/>
              <a:t>4.12.2021</a:t>
            </a:fld>
            <a:endParaRPr lang="tr-TR"/>
          </a:p>
        </p:txBody>
      </p:sp>
      <p:sp>
        <p:nvSpPr>
          <p:cNvPr id="6" name="Footer Placeholder 5"/>
          <p:cNvSpPr>
            <a:spLocks noGrp="1"/>
          </p:cNvSpPr>
          <p:nvPr>
            <p:ph type="ftr" sz="quarter" idx="11"/>
          </p:nvPr>
        </p:nvSpPr>
        <p:spPr>
          <a:xfrm rot="-60000">
            <a:off x="914554" y="5829261"/>
            <a:ext cx="3522607" cy="365125"/>
          </a:xfrm>
        </p:spPr>
        <p:txBody>
          <a:bodyPr/>
          <a:lstStyle/>
          <a:p>
            <a:endParaRPr lang="tr-TR"/>
          </a:p>
        </p:txBody>
      </p:sp>
      <p:sp>
        <p:nvSpPr>
          <p:cNvPr id="7" name="Slide Number Placeholder 6"/>
          <p:cNvSpPr>
            <a:spLocks noGrp="1"/>
          </p:cNvSpPr>
          <p:nvPr>
            <p:ph type="sldNum" sz="quarter" idx="12"/>
          </p:nvPr>
        </p:nvSpPr>
        <p:spPr>
          <a:xfrm rot="60000">
            <a:off x="7557313" y="5896961"/>
            <a:ext cx="554023" cy="365125"/>
          </a:xfrm>
        </p:spPr>
        <p:txBody>
          <a:bodyPr/>
          <a:lstStyle/>
          <a:p>
            <a:fld id="{676B7798-1D09-4BC5-BC2A-2BBFA3C321D2}"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tr-TR"/>
              <a:t>Asıl başlık stili için tıklatın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rot="60000">
            <a:off x="6345936" y="5888737"/>
            <a:ext cx="1213821" cy="365125"/>
          </a:xfrm>
        </p:spPr>
        <p:txBody>
          <a:bodyPr/>
          <a:lstStyle/>
          <a:p>
            <a:fld id="{F3B5A877-BF38-4230-8479-BDE605C384EF}" type="datetimeFigureOut">
              <a:rPr lang="tr-TR" smtClean="0"/>
              <a:t>4.12.2021</a:t>
            </a:fld>
            <a:endParaRPr lang="tr-TR"/>
          </a:p>
        </p:txBody>
      </p:sp>
      <p:sp>
        <p:nvSpPr>
          <p:cNvPr id="6" name="Footer Placeholder 5"/>
          <p:cNvSpPr>
            <a:spLocks noGrp="1"/>
          </p:cNvSpPr>
          <p:nvPr>
            <p:ph type="ftr" sz="quarter" idx="11"/>
          </p:nvPr>
        </p:nvSpPr>
        <p:spPr>
          <a:xfrm rot="-60000">
            <a:off x="914569" y="5831037"/>
            <a:ext cx="3319043" cy="365125"/>
          </a:xfrm>
        </p:spPr>
        <p:txBody>
          <a:bodyPr/>
          <a:lstStyle/>
          <a:p>
            <a:endParaRPr lang="tr-TR"/>
          </a:p>
        </p:txBody>
      </p:sp>
      <p:sp>
        <p:nvSpPr>
          <p:cNvPr id="7" name="Slide Number Placeholder 6"/>
          <p:cNvSpPr>
            <a:spLocks noGrp="1"/>
          </p:cNvSpPr>
          <p:nvPr>
            <p:ph type="sldNum" sz="quarter" idx="12"/>
          </p:nvPr>
        </p:nvSpPr>
        <p:spPr>
          <a:xfrm rot="60000">
            <a:off x="7562089" y="5900026"/>
            <a:ext cx="554023" cy="365125"/>
          </a:xfrm>
        </p:spPr>
        <p:txBody>
          <a:bodyPr/>
          <a:lstStyle/>
          <a:p>
            <a:fld id="{676B7798-1D09-4BC5-BC2A-2BBFA3C321D2}"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3B5A877-BF38-4230-8479-BDE605C384EF}" type="datetimeFigureOut">
              <a:rPr lang="tr-TR" smtClean="0"/>
              <a:t>4.12.2021</a:t>
            </a:fld>
            <a:endParaRPr lang="tr-T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tr-T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76B7798-1D09-4BC5-BC2A-2BBFA3C321D2}"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a:t>TOPLUMSAL HİZMET UYGULAMALARI</a:t>
            </a:r>
          </a:p>
        </p:txBody>
      </p:sp>
      <p:sp>
        <p:nvSpPr>
          <p:cNvPr id="3" name="Alt Başlık 2"/>
          <p:cNvSpPr>
            <a:spLocks noGrp="1"/>
          </p:cNvSpPr>
          <p:nvPr>
            <p:ph type="subTitle" idx="1"/>
          </p:nvPr>
        </p:nvSpPr>
        <p:spPr/>
        <p:txBody>
          <a:bodyPr/>
          <a:lstStyle/>
          <a:p>
            <a:r>
              <a:rPr lang="tr-TR" dirty="0"/>
              <a:t>10. HAFTA</a:t>
            </a:r>
          </a:p>
        </p:txBody>
      </p:sp>
    </p:spTree>
    <p:extLst>
      <p:ext uri="{BB962C8B-B14F-4D97-AF65-F5344CB8AC3E}">
        <p14:creationId xmlns:p14="http://schemas.microsoft.com/office/powerpoint/2010/main" val="208406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97352" y="1556792"/>
            <a:ext cx="6552728" cy="216982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b. Sunum Sırasında dikkat edilecekler</a:t>
            </a:r>
          </a:p>
          <a:p>
            <a:pPr algn="just">
              <a:lnSpc>
                <a:spcPct val="150000"/>
              </a:lnSpc>
            </a:pPr>
            <a:r>
              <a:rPr lang="tr-TR" i="1" dirty="0">
                <a:latin typeface="Times New Roman" panose="02020603050405020304" pitchFamily="18" charset="0"/>
                <a:cs typeface="Times New Roman" panose="02020603050405020304" pitchFamily="18" charset="0"/>
              </a:rPr>
              <a:t>ETKİLİ SUNUMUN ADIMLARI</a:t>
            </a:r>
          </a:p>
          <a:p>
            <a:pPr algn="just">
              <a:lnSpc>
                <a:spcPct val="150000"/>
              </a:lnSpc>
            </a:pPr>
            <a:r>
              <a:rPr lang="tr-TR" dirty="0">
                <a:latin typeface="Times New Roman" panose="02020603050405020304" pitchFamily="18" charset="0"/>
                <a:cs typeface="Times New Roman" panose="02020603050405020304" pitchFamily="18" charset="0"/>
              </a:rPr>
              <a:t>-Açılış</a:t>
            </a:r>
          </a:p>
          <a:p>
            <a:pPr algn="just">
              <a:lnSpc>
                <a:spcPct val="150000"/>
              </a:lnSpc>
            </a:pPr>
            <a:r>
              <a:rPr lang="tr-TR" dirty="0">
                <a:latin typeface="Times New Roman" panose="02020603050405020304" pitchFamily="18" charset="0"/>
                <a:cs typeface="Times New Roman" panose="02020603050405020304" pitchFamily="18" charset="0"/>
              </a:rPr>
              <a:t>-Gelişme</a:t>
            </a:r>
          </a:p>
          <a:p>
            <a:pPr algn="just">
              <a:lnSpc>
                <a:spcPct val="150000"/>
              </a:lnSpc>
            </a:pPr>
            <a:r>
              <a:rPr lang="tr-TR" dirty="0">
                <a:latin typeface="Times New Roman" panose="02020603050405020304" pitchFamily="18" charset="0"/>
                <a:cs typeface="Times New Roman" panose="02020603050405020304" pitchFamily="18" charset="0"/>
              </a:rPr>
              <a:t>-Kapanış</a:t>
            </a:r>
          </a:p>
        </p:txBody>
      </p:sp>
    </p:spTree>
    <p:extLst>
      <p:ext uri="{BB962C8B-B14F-4D97-AF65-F5344CB8AC3E}">
        <p14:creationId xmlns:p14="http://schemas.microsoft.com/office/powerpoint/2010/main" val="55926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440810" y="1844824"/>
            <a:ext cx="5832648" cy="1754326"/>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Giriş/ Açılış</a:t>
            </a:r>
          </a:p>
          <a:p>
            <a:pPr marL="342900" indent="-342900" algn="just">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Dikkat çekin.</a:t>
            </a:r>
          </a:p>
          <a:p>
            <a:pPr marL="342900" indent="-342900" algn="just">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Soru sorun.</a:t>
            </a:r>
          </a:p>
          <a:p>
            <a:pPr marL="342900" indent="-342900" algn="just">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Güven verin.</a:t>
            </a:r>
          </a:p>
        </p:txBody>
      </p:sp>
    </p:spTree>
    <p:extLst>
      <p:ext uri="{BB962C8B-B14F-4D97-AF65-F5344CB8AC3E}">
        <p14:creationId xmlns:p14="http://schemas.microsoft.com/office/powerpoint/2010/main" val="203414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91680" y="1556792"/>
            <a:ext cx="5760639" cy="2585323"/>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Gelişme </a:t>
            </a:r>
          </a:p>
          <a:p>
            <a:pPr marL="28575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Bir çerçeve verin. </a:t>
            </a:r>
          </a:p>
          <a:p>
            <a:pPr marL="28575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Bir yapı seçin problem -çözüm. </a:t>
            </a:r>
          </a:p>
          <a:p>
            <a:pPr marL="28575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Kronolojik</a:t>
            </a:r>
          </a:p>
          <a:p>
            <a:pPr marL="28575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teori- pratik</a:t>
            </a:r>
          </a:p>
          <a:p>
            <a:pPr marL="28575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Her noktadan sonra toparlayın.</a:t>
            </a:r>
          </a:p>
        </p:txBody>
      </p:sp>
    </p:spTree>
    <p:extLst>
      <p:ext uri="{BB962C8B-B14F-4D97-AF65-F5344CB8AC3E}">
        <p14:creationId xmlns:p14="http://schemas.microsoft.com/office/powerpoint/2010/main" val="7742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403648" y="1844824"/>
            <a:ext cx="6120680" cy="1754326"/>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Sonuç/ Kapanış</a:t>
            </a:r>
          </a:p>
          <a:p>
            <a:pPr marL="285750" indent="-285750" algn="just">
              <a:lnSpc>
                <a:spcPct val="150000"/>
              </a:lnSpc>
              <a:buFont typeface="Wingdings" panose="05000000000000000000" pitchFamily="2" charset="2"/>
              <a:buChar char="q"/>
            </a:pPr>
            <a:r>
              <a:rPr lang="tr-TR" dirty="0">
                <a:latin typeface="Times New Roman" panose="02020603050405020304" pitchFamily="18" charset="0"/>
                <a:cs typeface="Times New Roman" panose="02020603050405020304" pitchFamily="18" charset="0"/>
              </a:rPr>
              <a:t>Birden bire bitirmeyin.</a:t>
            </a:r>
          </a:p>
          <a:p>
            <a:pPr marL="285750" indent="-285750" algn="just">
              <a:lnSpc>
                <a:spcPct val="150000"/>
              </a:lnSpc>
              <a:buFont typeface="Wingdings" panose="05000000000000000000" pitchFamily="2" charset="2"/>
              <a:buChar char="q"/>
            </a:pPr>
            <a:r>
              <a:rPr lang="tr-TR" dirty="0">
                <a:latin typeface="Times New Roman" panose="02020603050405020304" pitchFamily="18" charset="0"/>
                <a:cs typeface="Times New Roman" panose="02020603050405020304" pitchFamily="18" charset="0"/>
              </a:rPr>
              <a:t>Pozitif bir nokta ile bitirin.</a:t>
            </a:r>
          </a:p>
          <a:p>
            <a:pPr marL="285750" indent="-285750" algn="just">
              <a:lnSpc>
                <a:spcPct val="150000"/>
              </a:lnSpc>
              <a:buFont typeface="Wingdings" panose="05000000000000000000" pitchFamily="2" charset="2"/>
              <a:buChar char="q"/>
            </a:pPr>
            <a:r>
              <a:rPr lang="tr-TR" dirty="0">
                <a:latin typeface="Times New Roman" panose="02020603050405020304" pitchFamily="18" charset="0"/>
                <a:cs typeface="Times New Roman" panose="02020603050405020304" pitchFamily="18" charset="0"/>
              </a:rPr>
              <a:t>Yeni bir noktadan bahsetmeyin.</a:t>
            </a:r>
          </a:p>
        </p:txBody>
      </p:sp>
    </p:spTree>
    <p:extLst>
      <p:ext uri="{BB962C8B-B14F-4D97-AF65-F5344CB8AC3E}">
        <p14:creationId xmlns:p14="http://schemas.microsoft.com/office/powerpoint/2010/main" val="291747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15616" y="2060848"/>
            <a:ext cx="7128792"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Etkili Kapanış Yöntemleri</a:t>
            </a:r>
          </a:p>
          <a:p>
            <a:pPr algn="just">
              <a:lnSpc>
                <a:spcPct val="150000"/>
              </a:lnSpc>
            </a:pPr>
            <a:r>
              <a:rPr lang="tr-TR" dirty="0">
                <a:latin typeface="Times New Roman" panose="02020603050405020304" pitchFamily="18" charset="0"/>
                <a:cs typeface="Times New Roman" panose="02020603050405020304" pitchFamily="18" charset="0"/>
              </a:rPr>
              <a:t>-Düşündüren bir soru ile bitirin,</a:t>
            </a:r>
          </a:p>
          <a:p>
            <a:pPr algn="just">
              <a:lnSpc>
                <a:spcPct val="150000"/>
              </a:lnSpc>
            </a:pPr>
            <a:r>
              <a:rPr lang="tr-TR" dirty="0">
                <a:latin typeface="Times New Roman" panose="02020603050405020304" pitchFamily="18" charset="0"/>
                <a:cs typeface="Times New Roman" panose="02020603050405020304" pitchFamily="18" charset="0"/>
              </a:rPr>
              <a:t>-Harekete geçirecek bir sloganla bitirin,</a:t>
            </a:r>
          </a:p>
          <a:p>
            <a:pPr algn="just">
              <a:lnSpc>
                <a:spcPct val="150000"/>
              </a:lnSpc>
            </a:pPr>
            <a:r>
              <a:rPr lang="tr-TR" dirty="0">
                <a:latin typeface="Times New Roman" panose="02020603050405020304" pitchFamily="18" charset="0"/>
                <a:cs typeface="Times New Roman" panose="02020603050405020304" pitchFamily="18" charset="0"/>
              </a:rPr>
              <a:t>- Mesaj vurgulayan bir deneyimle bitirin.</a:t>
            </a:r>
          </a:p>
        </p:txBody>
      </p:sp>
    </p:spTree>
    <p:extLst>
      <p:ext uri="{BB962C8B-B14F-4D97-AF65-F5344CB8AC3E}">
        <p14:creationId xmlns:p14="http://schemas.microsoft.com/office/powerpoint/2010/main" val="229171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15616" y="1628800"/>
            <a:ext cx="6840760" cy="2585323"/>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c. Sunumu yaparken</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-Bir yol seçin.</a:t>
            </a:r>
          </a:p>
          <a:p>
            <a:pPr algn="just">
              <a:lnSpc>
                <a:spcPct val="150000"/>
              </a:lnSpc>
            </a:pPr>
            <a:r>
              <a:rPr lang="tr-TR" dirty="0">
                <a:latin typeface="Times New Roman" panose="02020603050405020304" pitchFamily="18" charset="0"/>
                <a:cs typeface="Times New Roman" panose="02020603050405020304" pitchFamily="18" charset="0"/>
              </a:rPr>
              <a:t>*okumak</a:t>
            </a:r>
          </a:p>
          <a:p>
            <a:pPr algn="just">
              <a:lnSpc>
                <a:spcPct val="150000"/>
              </a:lnSpc>
            </a:pPr>
            <a:r>
              <a:rPr lang="tr-TR" dirty="0">
                <a:latin typeface="Times New Roman" panose="02020603050405020304" pitchFamily="18" charset="0"/>
                <a:cs typeface="Times New Roman" panose="02020603050405020304" pitchFamily="18" charset="0"/>
              </a:rPr>
              <a:t>*ezberlemek</a:t>
            </a:r>
          </a:p>
          <a:p>
            <a:pPr algn="just">
              <a:lnSpc>
                <a:spcPct val="150000"/>
              </a:lnSpc>
            </a:pPr>
            <a:r>
              <a:rPr lang="tr-TR" dirty="0">
                <a:latin typeface="Times New Roman" panose="02020603050405020304" pitchFamily="18" charset="0"/>
                <a:cs typeface="Times New Roman" panose="02020603050405020304" pitchFamily="18" charset="0"/>
              </a:rPr>
              <a:t>*doğaçlamak</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2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43608" y="1484784"/>
            <a:ext cx="7200800" cy="1754326"/>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d. Sunum sonrası soru cevap aşaması</a:t>
            </a:r>
          </a:p>
          <a:p>
            <a:pPr algn="just"/>
            <a:r>
              <a:rPr lang="tr-TR" dirty="0">
                <a:latin typeface="Times New Roman" panose="02020603050405020304" pitchFamily="18" charset="0"/>
                <a:cs typeface="Times New Roman" panose="02020603050405020304" pitchFamily="18" charset="0"/>
              </a:rPr>
              <a:t>Soru cevaplama</a:t>
            </a:r>
          </a:p>
          <a:p>
            <a:pPr algn="just"/>
            <a:r>
              <a:rPr lang="tr-TR" dirty="0">
                <a:latin typeface="Times New Roman" panose="02020603050405020304" pitchFamily="18" charset="0"/>
                <a:cs typeface="Times New Roman" panose="02020603050405020304" pitchFamily="18" charset="0"/>
              </a:rPr>
              <a:t>-Soruları sunum sırasında alabilirsiniz,</a:t>
            </a:r>
          </a:p>
          <a:p>
            <a:pPr algn="just"/>
            <a:r>
              <a:rPr lang="tr-TR" dirty="0">
                <a:latin typeface="Times New Roman" panose="02020603050405020304" pitchFamily="18" charset="0"/>
                <a:cs typeface="Times New Roman" panose="02020603050405020304" pitchFamily="18" charset="0"/>
              </a:rPr>
              <a:t>*Soruları sunum sonunda alabilirsiniz</a:t>
            </a:r>
          </a:p>
          <a:p>
            <a:pPr algn="just"/>
            <a:r>
              <a:rPr lang="tr-TR" dirty="0">
                <a:latin typeface="Times New Roman" panose="02020603050405020304" pitchFamily="18" charset="0"/>
                <a:cs typeface="Times New Roman" panose="02020603050405020304" pitchFamily="18" charset="0"/>
              </a:rPr>
              <a:t>*Soruyu iyice anlayana kadar dinleyin,</a:t>
            </a:r>
          </a:p>
          <a:p>
            <a:pPr algn="just"/>
            <a:r>
              <a:rPr lang="tr-TR" dirty="0">
                <a:latin typeface="Times New Roman" panose="02020603050405020304" pitchFamily="18" charset="0"/>
                <a:cs typeface="Times New Roman" panose="02020603050405020304" pitchFamily="18" charset="0"/>
              </a:rPr>
              <a:t>*Soruyu herkesin duyabileceği şekilde tekrarlayın.</a:t>
            </a:r>
          </a:p>
        </p:txBody>
      </p:sp>
    </p:spTree>
    <p:extLst>
      <p:ext uri="{BB962C8B-B14F-4D97-AF65-F5344CB8AC3E}">
        <p14:creationId xmlns:p14="http://schemas.microsoft.com/office/powerpoint/2010/main" val="98313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87624" y="1700808"/>
            <a:ext cx="6984776" cy="2585323"/>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-Amaç ve içerik doğrultusunda resim seçimi yapılır. </a:t>
            </a:r>
            <a:r>
              <a:rPr lang="tr-TR" dirty="0" err="1">
                <a:latin typeface="Times New Roman" panose="02020603050405020304" pitchFamily="18" charset="0"/>
                <a:cs typeface="Times New Roman" panose="02020603050405020304" pitchFamily="18" charset="0"/>
              </a:rPr>
              <a:t>PP</a:t>
            </a:r>
            <a:r>
              <a:rPr lang="tr-TR" dirty="0">
                <a:latin typeface="Times New Roman" panose="02020603050405020304" pitchFamily="18" charset="0"/>
                <a:cs typeface="Times New Roman" panose="02020603050405020304" pitchFamily="18" charset="0"/>
              </a:rPr>
              <a:t> slaytları fazla figürlerle doldurulmamalıdır.</a:t>
            </a:r>
          </a:p>
          <a:p>
            <a:pPr algn="just">
              <a:lnSpc>
                <a:spcPct val="150000"/>
              </a:lnSpc>
            </a:pPr>
            <a:r>
              <a:rPr lang="tr-TR" dirty="0">
                <a:latin typeface="Times New Roman" panose="02020603050405020304" pitchFamily="18" charset="0"/>
                <a:cs typeface="Times New Roman" panose="02020603050405020304" pitchFamily="18" charset="0"/>
              </a:rPr>
              <a:t>- Sembol ve işaretlenmeler işlevsellik amacıyla organizasyon için kullanılır.</a:t>
            </a:r>
          </a:p>
          <a:p>
            <a:pPr algn="just">
              <a:lnSpc>
                <a:spcPct val="150000"/>
              </a:lnSpc>
            </a:pPr>
            <a:r>
              <a:rPr lang="tr-TR" dirty="0">
                <a:latin typeface="Times New Roman" panose="02020603050405020304" pitchFamily="18" charset="0"/>
                <a:cs typeface="Times New Roman" panose="02020603050405020304" pitchFamily="18" charset="0"/>
              </a:rPr>
              <a:t>- Sözcük ve maddeleri takım halinde, bütünlük içinde, mesafelere dikkat ederek gruplandırılır.</a:t>
            </a:r>
          </a:p>
        </p:txBody>
      </p:sp>
    </p:spTree>
    <p:extLst>
      <p:ext uri="{BB962C8B-B14F-4D97-AF65-F5344CB8AC3E}">
        <p14:creationId xmlns:p14="http://schemas.microsoft.com/office/powerpoint/2010/main" val="75394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15616" y="1524138"/>
            <a:ext cx="6912768"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*Kısa</a:t>
            </a:r>
          </a:p>
          <a:p>
            <a:pPr algn="just">
              <a:lnSpc>
                <a:spcPct val="150000"/>
              </a:lnSpc>
            </a:pPr>
            <a:r>
              <a:rPr lang="tr-TR" dirty="0">
                <a:latin typeface="Times New Roman" panose="02020603050405020304" pitchFamily="18" charset="0"/>
                <a:cs typeface="Times New Roman" panose="02020603050405020304" pitchFamily="18" charset="0"/>
              </a:rPr>
              <a:t>*Anahtar kelimeler</a:t>
            </a:r>
          </a:p>
          <a:p>
            <a:pPr algn="just">
              <a:lnSpc>
                <a:spcPct val="150000"/>
              </a:lnSpc>
            </a:pPr>
            <a:r>
              <a:rPr lang="tr-TR" dirty="0">
                <a:latin typeface="Times New Roman" panose="02020603050405020304" pitchFamily="18" charset="0"/>
                <a:cs typeface="Times New Roman" panose="02020603050405020304" pitchFamily="18" charset="0"/>
              </a:rPr>
              <a:t>*Tamamlanmamış cümleler</a:t>
            </a:r>
          </a:p>
          <a:p>
            <a:pPr algn="just">
              <a:lnSpc>
                <a:spcPct val="150000"/>
              </a:lnSpc>
            </a:pPr>
            <a:r>
              <a:rPr lang="tr-TR" dirty="0">
                <a:latin typeface="Times New Roman" panose="02020603050405020304" pitchFamily="18" charset="0"/>
                <a:cs typeface="Times New Roman" panose="02020603050405020304" pitchFamily="18" charset="0"/>
              </a:rPr>
              <a:t>*Konuşmacı desteği</a:t>
            </a:r>
          </a:p>
        </p:txBody>
      </p:sp>
    </p:spTree>
    <p:extLst>
      <p:ext uri="{BB962C8B-B14F-4D97-AF65-F5344CB8AC3E}">
        <p14:creationId xmlns:p14="http://schemas.microsoft.com/office/powerpoint/2010/main" val="333611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276872"/>
            <a:ext cx="7467600" cy="1143000"/>
          </a:xfrm>
        </p:spPr>
        <p:txBody>
          <a:bodyPr>
            <a:normAutofit fontScale="90000"/>
          </a:bodyPr>
          <a:lstStyle/>
          <a:p>
            <a:pPr algn="ctr"/>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GELENEĞİMİZDE TOPLUMA HİZMET</a:t>
            </a:r>
          </a:p>
        </p:txBody>
      </p:sp>
    </p:spTree>
    <p:extLst>
      <p:ext uri="{BB962C8B-B14F-4D97-AF65-F5344CB8AC3E}">
        <p14:creationId xmlns:p14="http://schemas.microsoft.com/office/powerpoint/2010/main" val="141035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49521" y="1268760"/>
            <a:ext cx="7560840" cy="1384995"/>
          </a:xfrm>
          <a:prstGeom prst="rect">
            <a:avLst/>
          </a:prstGeom>
        </p:spPr>
        <p:txBody>
          <a:bodyPr wrap="square">
            <a:spAutoFit/>
          </a:bodyPr>
          <a:lstStyle/>
          <a:p>
            <a:pPr algn="ctr">
              <a:lnSpc>
                <a:spcPct val="150000"/>
              </a:lnSpc>
            </a:pPr>
            <a:r>
              <a:rPr lang="tr-TR" sz="2000" b="1" dirty="0">
                <a:solidFill>
                  <a:srgbClr val="FF0000"/>
                </a:solidFill>
                <a:latin typeface="Times New Roman" panose="02020603050405020304" pitchFamily="18" charset="0"/>
                <a:cs typeface="Times New Roman" panose="02020603050405020304" pitchFamily="18" charset="0"/>
              </a:rPr>
              <a:t>SEMPOZYUM</a:t>
            </a:r>
            <a:endParaRPr lang="tr-TR" sz="20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Sempozyum, aynı oturumda bir konunun çeşitli yönleri üzerinde değişik kimseler tarafından yapılan seri halinde konuşmalardır. </a:t>
            </a:r>
          </a:p>
        </p:txBody>
      </p:sp>
    </p:spTree>
    <p:extLst>
      <p:ext uri="{BB962C8B-B14F-4D97-AF65-F5344CB8AC3E}">
        <p14:creationId xmlns:p14="http://schemas.microsoft.com/office/powerpoint/2010/main" val="11439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052736"/>
            <a:ext cx="7272808" cy="3888432"/>
          </a:xfrm>
        </p:spPr>
        <p:txBody>
          <a:bodyPr>
            <a:normAutofit/>
          </a:bodyPr>
          <a:lstStyle/>
          <a:p>
            <a:pPr marL="36576" indent="0" algn="just">
              <a:lnSpc>
                <a:spcPct val="170000"/>
              </a:lnSpc>
              <a:buNone/>
            </a:pPr>
            <a:r>
              <a:rPr lang="tr-TR" dirty="0">
                <a:latin typeface="Times New Roman" panose="02020603050405020304" pitchFamily="18" charset="0"/>
                <a:cs typeface="Times New Roman" panose="02020603050405020304" pitchFamily="18" charset="0"/>
              </a:rPr>
              <a:t>Toplumları bir arada tutan ve onları yaşatan temel değerler vardır. Bunlar bireylerin toplumsal dayanışmasını sağlayan kurumları oluştururlar. </a:t>
            </a:r>
          </a:p>
        </p:txBody>
      </p:sp>
    </p:spTree>
    <p:extLst>
      <p:ext uri="{BB962C8B-B14F-4D97-AF65-F5344CB8AC3E}">
        <p14:creationId xmlns:p14="http://schemas.microsoft.com/office/powerpoint/2010/main" val="357286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47664" y="1844824"/>
            <a:ext cx="6408713" cy="1015663"/>
          </a:xfrm>
          <a:prstGeom prst="rect">
            <a:avLst/>
          </a:prstGeom>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Doğal çevre: </a:t>
            </a:r>
            <a:r>
              <a:rPr lang="tr-TR" sz="2000" dirty="0">
                <a:latin typeface="Times New Roman" panose="02020603050405020304" pitchFamily="18" charset="0"/>
                <a:cs typeface="Times New Roman" panose="02020603050405020304" pitchFamily="18" charset="0"/>
              </a:rPr>
              <a:t>Doğal çevrenin insanın bazı konularda yaşayış biçimini yönlendirdiği bilinir. </a:t>
            </a:r>
          </a:p>
        </p:txBody>
      </p:sp>
    </p:spTree>
    <p:extLst>
      <p:ext uri="{BB962C8B-B14F-4D97-AF65-F5344CB8AC3E}">
        <p14:creationId xmlns:p14="http://schemas.microsoft.com/office/powerpoint/2010/main" val="158733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87624" y="1621350"/>
            <a:ext cx="6840760" cy="1754326"/>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Üretim ilişkileri: </a:t>
            </a:r>
            <a:r>
              <a:rPr lang="tr-TR" dirty="0">
                <a:latin typeface="Times New Roman" panose="02020603050405020304" pitchFamily="18" charset="0"/>
                <a:cs typeface="Times New Roman" panose="02020603050405020304" pitchFamily="18" charset="0"/>
              </a:rPr>
              <a:t>Üretim ilişkileri de topluma hizmet bilincinin oluşmasında önemli etkenler arasındadır. Örneğin tarımla uğraşan toplumlarda mahsul </a:t>
            </a:r>
            <a:r>
              <a:rPr lang="tr-TR" dirty="0" err="1">
                <a:latin typeface="Times New Roman" panose="02020603050405020304" pitchFamily="18" charset="0"/>
                <a:cs typeface="Times New Roman" panose="02020603050405020304" pitchFamily="18" charset="0"/>
              </a:rPr>
              <a:t>hasatı</a:t>
            </a:r>
            <a:r>
              <a:rPr lang="tr-TR" dirty="0">
                <a:latin typeface="Times New Roman" panose="02020603050405020304" pitchFamily="18" charset="0"/>
                <a:cs typeface="Times New Roman" panose="02020603050405020304" pitchFamily="18" charset="0"/>
              </a:rPr>
              <a:t> sırasında toplumsal yardımlaşma olmazsa mahsulü kaldırmak, kullanmak veya pazarlamak zorlaşır. </a:t>
            </a:r>
          </a:p>
        </p:txBody>
      </p:sp>
    </p:spTree>
    <p:extLst>
      <p:ext uri="{BB962C8B-B14F-4D97-AF65-F5344CB8AC3E}">
        <p14:creationId xmlns:p14="http://schemas.microsoft.com/office/powerpoint/2010/main" val="61345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331640" y="980728"/>
            <a:ext cx="6408712" cy="2169825"/>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Besicilikle iklim değişmeleri arasındaki ilişki çok güçlüdür. Örneğin 21 Mart, bahar mevsiminin geldiğinin işareti olarak çok önemlidir. Bu yüzden nevruz veya yeni gün, bir bayram olarak kutlanır. Çünkü bu tarih koyunların yavrulamalarının ve yaylaya çıkma hazırlıklarının başlangıcıdır. </a:t>
            </a:r>
          </a:p>
        </p:txBody>
      </p:sp>
    </p:spTree>
    <p:extLst>
      <p:ext uri="{BB962C8B-B14F-4D97-AF65-F5344CB8AC3E}">
        <p14:creationId xmlns:p14="http://schemas.microsoft.com/office/powerpoint/2010/main" val="242658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403648" y="980728"/>
            <a:ext cx="6264696"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Süt, yağ, yoğurt, yapağı ve benzeri şeylerin üretimi sırasında da bireyler birbirleri ile yardımlaşmak zorundadırlar. Bu yüzden yasa ve yönetmeliklerle değil toplumsal dayanışma zorunluluğu sebebiyle yardımlaşma geleneği oluşmuştur. </a:t>
            </a:r>
          </a:p>
        </p:txBody>
      </p:sp>
    </p:spTree>
    <p:extLst>
      <p:ext uri="{BB962C8B-B14F-4D97-AF65-F5344CB8AC3E}">
        <p14:creationId xmlns:p14="http://schemas.microsoft.com/office/powerpoint/2010/main" val="414246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99592" y="1556792"/>
            <a:ext cx="7200800" cy="1338828"/>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19. yüzyılda bütün Asya’yı gezerek gözlemlerini yazan ünlü Rus gezgini Radloff, Sibirya’dan isimli kitabında bu yardımlaşma kurumundan geniş geniş söz etmektedir.</a:t>
            </a:r>
          </a:p>
        </p:txBody>
      </p:sp>
    </p:spTree>
    <p:extLst>
      <p:ext uri="{BB962C8B-B14F-4D97-AF65-F5344CB8AC3E}">
        <p14:creationId xmlns:p14="http://schemas.microsoft.com/office/powerpoint/2010/main" val="4276957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55576" y="1628800"/>
            <a:ext cx="7416824"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Zaman içinde Anadolu’ya göçlerle birlikte Anadolu’daki yaşam, kentlerde birbirinden farklı iş birliği içinde gelişti. Besicilik yapan topluluklar yine yayla ve kışla yöntemiyle varlıklarını sürdürdüler. Besici topluluklar içinde yardımlaşma, varlığını az da olsa günümüzde de sürdürmektedir. </a:t>
            </a:r>
          </a:p>
        </p:txBody>
      </p:sp>
    </p:spTree>
    <p:extLst>
      <p:ext uri="{BB962C8B-B14F-4D97-AF65-F5344CB8AC3E}">
        <p14:creationId xmlns:p14="http://schemas.microsoft.com/office/powerpoint/2010/main" val="317185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55576" y="1443841"/>
            <a:ext cx="7560840" cy="1338828"/>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Bir büyük afet karşısında veya sürülere yapılan saldırılarda ise insanlar arasında şifre biçiminde oluşturulmuş haberleşme sistemi olarak davullar kullanılmaktaydı. </a:t>
            </a:r>
          </a:p>
        </p:txBody>
      </p:sp>
    </p:spTree>
    <p:extLst>
      <p:ext uri="{BB962C8B-B14F-4D97-AF65-F5344CB8AC3E}">
        <p14:creationId xmlns:p14="http://schemas.microsoft.com/office/powerpoint/2010/main" val="218916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99592" y="1859340"/>
            <a:ext cx="7200800"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Yıllık olarak verilen bu ücreti, çobanla besicilik yapan köylüler veya obadaki herkes bir araya gelerek ortak kararlaştırırdı. Buna “hak” adı verilirdi. Çobanın bir yıllık hizmeti karşılığı her ev, belirli miktarda peynir, tereyağı, yapağı veya koyun verirdi.</a:t>
            </a:r>
          </a:p>
        </p:txBody>
      </p:sp>
    </p:spTree>
    <p:extLst>
      <p:ext uri="{BB962C8B-B14F-4D97-AF65-F5344CB8AC3E}">
        <p14:creationId xmlns:p14="http://schemas.microsoft.com/office/powerpoint/2010/main" val="2718711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99592" y="1340768"/>
            <a:ext cx="6984776" cy="2585323"/>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Sonuç olarak Anadolu kırsal alanında kökü tarihin derinliklerine kadar giden güçlü bir sosyal yardımlaşma bilinci bulunmaktadır. Bu sosyal yardımlaşma bilinci, devlet adını verdiğimiz siyasal kurum tarafından yapılmazdı. Sosyal yardımlaşma halkın kendi bilinci ve iradesi ile oylama ve ikna yöntemiyle sağlanırdı. Günümüzde böyle toplum örgütlenmelerine sivil toplum örgütlenmesi adı verilmektedir. </a:t>
            </a:r>
          </a:p>
        </p:txBody>
      </p:sp>
    </p:spTree>
    <p:extLst>
      <p:ext uri="{BB962C8B-B14F-4D97-AF65-F5344CB8AC3E}">
        <p14:creationId xmlns:p14="http://schemas.microsoft.com/office/powerpoint/2010/main" val="292827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259632" y="1556792"/>
            <a:ext cx="6552728" cy="923330"/>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Sempozyumda da bir başkan bulunur. Konuyu bölümlere ayırır. Her bölüm için değişik mesleklerden belli sayıda konuşmacı bulunur. </a:t>
            </a:r>
          </a:p>
        </p:txBody>
      </p:sp>
    </p:spTree>
    <p:extLst>
      <p:ext uri="{BB962C8B-B14F-4D97-AF65-F5344CB8AC3E}">
        <p14:creationId xmlns:p14="http://schemas.microsoft.com/office/powerpoint/2010/main" val="3291451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87624" y="1196752"/>
            <a:ext cx="7200800" cy="2169825"/>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Sosyal yardımlaşmanın önemli görüldüğü bir başka zaman da düğünlerdi. Düğünler yörelere göre ufak farklılık gösterirdi. Kırsal alan ve kentlerde birbirlerine benzer yöntemlerle davetiyeler gönderilirdi. İnsanlar düğüne, bazı yörelerde dibi kırmızı boya ile boyanmış mum, bazı yörelerde mendil, eşarp, bazı yörelerde sabunla (gelin hamamı için) davet edilirdi. </a:t>
            </a:r>
          </a:p>
        </p:txBody>
      </p:sp>
    </p:spTree>
    <p:extLst>
      <p:ext uri="{BB962C8B-B14F-4D97-AF65-F5344CB8AC3E}">
        <p14:creationId xmlns:p14="http://schemas.microsoft.com/office/powerpoint/2010/main" val="1636586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99592" y="764704"/>
            <a:ext cx="7272808"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Geleneğimizde var olan bir başka önemli nokta da kent içindeki güvenlik, haberleşme, eğitim, sağlık hizmetleri ve benzeri durumlarda geliştirdiğimiz katılımcılık bilincidir</a:t>
            </a:r>
            <a:r>
              <a:rPr lang="tr-TR">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96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84176" y="1556792"/>
            <a:ext cx="6912768" cy="216982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Sempozyumun Özellikleri</a:t>
            </a:r>
          </a:p>
          <a:p>
            <a:pPr algn="just">
              <a:lnSpc>
                <a:spcPct val="150000"/>
              </a:lnSpc>
            </a:pPr>
            <a:endParaRPr lang="tr-TR" b="1"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*Konu bilimsel nitelikli olmak zorundadır.</a:t>
            </a:r>
          </a:p>
          <a:p>
            <a:pPr algn="just">
              <a:lnSpc>
                <a:spcPct val="150000"/>
              </a:lnSpc>
            </a:pPr>
            <a:r>
              <a:rPr lang="tr-TR" dirty="0">
                <a:latin typeface="Times New Roman" panose="02020603050405020304" pitchFamily="18" charset="0"/>
                <a:cs typeface="Times New Roman" panose="02020603050405020304" pitchFamily="18" charset="0"/>
              </a:rPr>
              <a:t>*Ciddi bir ön hazırlık gerektirir.</a:t>
            </a:r>
          </a:p>
          <a:p>
            <a:pPr algn="just">
              <a:lnSpc>
                <a:spcPct val="150000"/>
              </a:lnSpc>
            </a:pPr>
            <a:r>
              <a:rPr lang="tr-TR" dirty="0">
                <a:latin typeface="Times New Roman" panose="02020603050405020304" pitchFamily="18" charset="0"/>
                <a:cs typeface="Times New Roman" panose="02020603050405020304" pitchFamily="18" charset="0"/>
              </a:rPr>
              <a:t>*Ulusal ve uluslararası düzeyde katılımcılarla gerçekleştirilir.</a:t>
            </a:r>
          </a:p>
        </p:txBody>
      </p:sp>
    </p:spTree>
    <p:extLst>
      <p:ext uri="{BB962C8B-B14F-4D97-AF65-F5344CB8AC3E}">
        <p14:creationId xmlns:p14="http://schemas.microsoft.com/office/powerpoint/2010/main" val="412382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31507" y="2060848"/>
            <a:ext cx="6840760" cy="128907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Bazı sempozyumlarda tebliğlerin hepsi yazılı olarak sunulmaz, o anda özet olarak verilebilir. Daha sonra sempozyum kitabı içinde ayrıntılı olarak yayınlanır. </a:t>
            </a:r>
          </a:p>
        </p:txBody>
      </p:sp>
    </p:spTree>
    <p:extLst>
      <p:ext uri="{BB962C8B-B14F-4D97-AF65-F5344CB8AC3E}">
        <p14:creationId xmlns:p14="http://schemas.microsoft.com/office/powerpoint/2010/main" val="399096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27584" y="1124744"/>
            <a:ext cx="7560840" cy="3416320"/>
          </a:xfrm>
          <a:prstGeom prst="rect">
            <a:avLst/>
          </a:prstGeom>
        </p:spPr>
        <p:txBody>
          <a:bodyPr wrap="square">
            <a:spAutoFit/>
          </a:bodyPr>
          <a:lstStyle/>
          <a:p>
            <a:pPr algn="ctr">
              <a:lnSpc>
                <a:spcPct val="150000"/>
              </a:lnSpc>
            </a:pPr>
            <a:r>
              <a:rPr lang="tr-TR" b="1" dirty="0">
                <a:latin typeface="Times New Roman" panose="02020603050405020304" pitchFamily="18" charset="0"/>
                <a:cs typeface="Times New Roman" panose="02020603050405020304" pitchFamily="18" charset="0"/>
              </a:rPr>
              <a:t>KONGRE</a:t>
            </a:r>
          </a:p>
          <a:p>
            <a:pPr algn="just">
              <a:lnSpc>
                <a:spcPct val="150000"/>
              </a:lnSpc>
            </a:pPr>
            <a:r>
              <a:rPr lang="tr-TR" dirty="0">
                <a:latin typeface="Times New Roman" panose="02020603050405020304" pitchFamily="18" charset="0"/>
                <a:cs typeface="Times New Roman" panose="02020603050405020304" pitchFamily="18" charset="0"/>
              </a:rPr>
              <a:t>Fransa'da “Bir topluluk önünde edebiyat, bilim, siyaset ve bunun gibi konuların ele alındığı bir söyleşi” anlamında 16. yüzyıldan itibaren kullanılmaya başlamıştır.</a:t>
            </a:r>
          </a:p>
          <a:p>
            <a:pPr algn="just">
              <a:lnSpc>
                <a:spcPct val="150000"/>
              </a:lnSpc>
            </a:pPr>
            <a:r>
              <a:rPr lang="tr-TR" dirty="0">
                <a:latin typeface="Times New Roman" panose="02020603050405020304" pitchFamily="18" charset="0"/>
                <a:cs typeface="Times New Roman" panose="02020603050405020304" pitchFamily="18" charset="0"/>
              </a:rPr>
              <a:t>* Bilimsel nitelikli ve kapsamı en geniş olan etkinliktir.</a:t>
            </a:r>
          </a:p>
          <a:p>
            <a:pPr algn="just">
              <a:lnSpc>
                <a:spcPct val="150000"/>
              </a:lnSpc>
            </a:pPr>
            <a:r>
              <a:rPr lang="tr-TR" dirty="0">
                <a:latin typeface="Times New Roman" panose="02020603050405020304" pitchFamily="18" charset="0"/>
                <a:cs typeface="Times New Roman" panose="02020603050405020304" pitchFamily="18" charset="0"/>
              </a:rPr>
              <a:t>* Alanın tüm yönlerini ele alır.</a:t>
            </a:r>
          </a:p>
          <a:p>
            <a:pPr algn="just">
              <a:lnSpc>
                <a:spcPct val="150000"/>
              </a:lnSpc>
            </a:pPr>
            <a:r>
              <a:rPr lang="tr-TR" dirty="0">
                <a:latin typeface="Times New Roman" panose="02020603050405020304" pitchFamily="18" charset="0"/>
                <a:cs typeface="Times New Roman" panose="02020603050405020304" pitchFamily="18" charset="0"/>
              </a:rPr>
              <a:t>*Sempozyumun daha kapsamlı uygulanmasıdır.</a:t>
            </a:r>
          </a:p>
          <a:p>
            <a:pPr algn="just">
              <a:lnSpc>
                <a:spcPct val="150000"/>
              </a:lnSpc>
            </a:pPr>
            <a:r>
              <a:rPr lang="tr-TR" dirty="0">
                <a:latin typeface="Times New Roman" panose="02020603050405020304" pitchFamily="18" charset="0"/>
                <a:cs typeface="Times New Roman" panose="02020603050405020304" pitchFamily="18" charset="0"/>
              </a:rPr>
              <a:t> *2-3 gün sürer.</a:t>
            </a:r>
          </a:p>
        </p:txBody>
      </p:sp>
    </p:spTree>
    <p:extLst>
      <p:ext uri="{BB962C8B-B14F-4D97-AF65-F5344CB8AC3E}">
        <p14:creationId xmlns:p14="http://schemas.microsoft.com/office/powerpoint/2010/main" val="185336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115616" y="1772816"/>
            <a:ext cx="7056784" cy="1338828"/>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Aşağıda etkili bir sunum için gerekli olan aşamalar ele alınacaktır.</a:t>
            </a:r>
          </a:p>
          <a:p>
            <a:pPr algn="just">
              <a:lnSpc>
                <a:spcPct val="150000"/>
              </a:lnSpc>
            </a:pPr>
            <a:r>
              <a:rPr lang="tr-TR" b="1" dirty="0">
                <a:latin typeface="Times New Roman" panose="02020603050405020304" pitchFamily="18" charset="0"/>
                <a:cs typeface="Times New Roman" panose="02020603050405020304" pitchFamily="18" charset="0"/>
              </a:rPr>
              <a:t>1. Hedef kitle hakkında bilgi</a:t>
            </a:r>
            <a:endParaRPr lang="tr-TR" dirty="0">
              <a:latin typeface="Times New Roman" panose="02020603050405020304" pitchFamily="18" charset="0"/>
              <a:cs typeface="Times New Roman" panose="02020603050405020304" pitchFamily="18" charset="0"/>
            </a:endParaRPr>
          </a:p>
          <a:p>
            <a:pPr algn="just">
              <a:lnSpc>
                <a:spcPct val="150000"/>
              </a:lnSpc>
            </a:pPr>
            <a:r>
              <a:rPr lang="tr-TR" b="1" i="1" dirty="0">
                <a:latin typeface="Times New Roman" panose="02020603050405020304" pitchFamily="18" charset="0"/>
                <a:cs typeface="Times New Roman" panose="02020603050405020304" pitchFamily="18" charset="0"/>
              </a:rPr>
              <a:t>Katılımcılar Hakkında Veri Toplama</a:t>
            </a:r>
          </a:p>
        </p:txBody>
      </p:sp>
    </p:spTree>
    <p:extLst>
      <p:ext uri="{BB962C8B-B14F-4D97-AF65-F5344CB8AC3E}">
        <p14:creationId xmlns:p14="http://schemas.microsoft.com/office/powerpoint/2010/main" val="89416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930557" y="1556792"/>
            <a:ext cx="7416824" cy="2585323"/>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2. Etkinlik taslağının hazırlanması</a:t>
            </a:r>
          </a:p>
          <a:p>
            <a:pPr algn="just">
              <a:lnSpc>
                <a:spcPct val="150000"/>
              </a:lnSpc>
            </a:pPr>
            <a:r>
              <a:rPr lang="tr-TR" b="1" dirty="0">
                <a:latin typeface="Times New Roman" panose="02020603050405020304" pitchFamily="18" charset="0"/>
                <a:cs typeface="Times New Roman" panose="02020603050405020304" pitchFamily="18" charset="0"/>
              </a:rPr>
              <a:t>PLANLAMA</a:t>
            </a:r>
          </a:p>
          <a:p>
            <a:pPr algn="just">
              <a:lnSpc>
                <a:spcPct val="150000"/>
              </a:lnSpc>
            </a:pPr>
            <a:r>
              <a:rPr lang="tr-TR" b="1" dirty="0">
                <a:latin typeface="Times New Roman" panose="02020603050405020304" pitchFamily="18" charset="0"/>
                <a:cs typeface="Times New Roman" panose="02020603050405020304" pitchFamily="18" charset="0"/>
              </a:rPr>
              <a:t>HAZIRLANMA</a:t>
            </a:r>
          </a:p>
          <a:p>
            <a:pPr algn="just">
              <a:lnSpc>
                <a:spcPct val="150000"/>
              </a:lnSpc>
            </a:pPr>
            <a:r>
              <a:rPr lang="tr-TR" dirty="0">
                <a:latin typeface="Times New Roman" panose="02020603050405020304" pitchFamily="18" charset="0"/>
                <a:cs typeface="Times New Roman" panose="02020603050405020304" pitchFamily="18" charset="0"/>
              </a:rPr>
              <a:t>Giriş / Açılış</a:t>
            </a:r>
          </a:p>
          <a:p>
            <a:pPr algn="just">
              <a:lnSpc>
                <a:spcPct val="150000"/>
              </a:lnSpc>
            </a:pPr>
            <a:r>
              <a:rPr lang="tr-TR" dirty="0">
                <a:latin typeface="Times New Roman" panose="02020603050405020304" pitchFamily="18" charset="0"/>
                <a:cs typeface="Times New Roman" panose="02020603050405020304" pitchFamily="18" charset="0"/>
              </a:rPr>
              <a:t>Gelişme</a:t>
            </a:r>
          </a:p>
          <a:p>
            <a:pPr algn="just">
              <a:lnSpc>
                <a:spcPct val="150000"/>
              </a:lnSpc>
            </a:pPr>
            <a:r>
              <a:rPr lang="tr-TR" dirty="0">
                <a:latin typeface="Times New Roman" panose="02020603050405020304" pitchFamily="18" charset="0"/>
                <a:cs typeface="Times New Roman" panose="02020603050405020304" pitchFamily="18" charset="0"/>
              </a:rPr>
              <a:t>Sonuç/ Kapanış</a:t>
            </a:r>
          </a:p>
        </p:txBody>
      </p:sp>
    </p:spTree>
    <p:extLst>
      <p:ext uri="{BB962C8B-B14F-4D97-AF65-F5344CB8AC3E}">
        <p14:creationId xmlns:p14="http://schemas.microsoft.com/office/powerpoint/2010/main" val="33878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55576" y="1196752"/>
            <a:ext cx="7632847" cy="3416320"/>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3. Etkinliğe Hazırlık ve Sunum Aşaması</a:t>
            </a:r>
          </a:p>
          <a:p>
            <a:pPr algn="just">
              <a:lnSpc>
                <a:spcPct val="150000"/>
              </a:lnSpc>
            </a:pPr>
            <a:r>
              <a:rPr lang="tr-TR" dirty="0">
                <a:latin typeface="Times New Roman" panose="02020603050405020304" pitchFamily="18" charset="0"/>
                <a:cs typeface="Times New Roman" panose="02020603050405020304" pitchFamily="18" charset="0"/>
              </a:rPr>
              <a:t>Etkili bir sunum için yukarıda belirtilen planlama yapıldıktan sonra aşağıdaki aşamalar takip edilmelidir:</a:t>
            </a:r>
          </a:p>
          <a:p>
            <a:pPr algn="just">
              <a:lnSpc>
                <a:spcPct val="150000"/>
              </a:lnSpc>
            </a:pPr>
            <a:r>
              <a:rPr lang="tr-TR" dirty="0">
                <a:latin typeface="Times New Roman" panose="02020603050405020304" pitchFamily="18" charset="0"/>
                <a:cs typeface="Times New Roman" panose="02020603050405020304" pitchFamily="18" charset="0"/>
              </a:rPr>
              <a:t>-Pratik yapma, tekrar etme</a:t>
            </a:r>
          </a:p>
          <a:p>
            <a:pPr algn="just">
              <a:lnSpc>
                <a:spcPct val="150000"/>
              </a:lnSpc>
            </a:pPr>
            <a:r>
              <a:rPr lang="tr-TR" dirty="0">
                <a:latin typeface="Times New Roman" panose="02020603050405020304" pitchFamily="18" charset="0"/>
                <a:cs typeface="Times New Roman" panose="02020603050405020304" pitchFamily="18" charset="0"/>
              </a:rPr>
              <a:t>-Aktarma (Sunum)</a:t>
            </a:r>
          </a:p>
          <a:p>
            <a:pPr algn="just">
              <a:lnSpc>
                <a:spcPct val="150000"/>
              </a:lnSpc>
            </a:pPr>
            <a:r>
              <a:rPr lang="tr-TR" dirty="0">
                <a:latin typeface="Times New Roman" panose="02020603050405020304" pitchFamily="18" charset="0"/>
                <a:cs typeface="Times New Roman" panose="02020603050405020304" pitchFamily="18" charset="0"/>
              </a:rPr>
              <a:t>-Soru Cevaplama</a:t>
            </a:r>
          </a:p>
          <a:p>
            <a:pPr algn="just">
              <a:lnSpc>
                <a:spcPct val="150000"/>
              </a:lnSpc>
            </a:pPr>
            <a:r>
              <a:rPr lang="tr-TR" dirty="0">
                <a:latin typeface="Times New Roman" panose="02020603050405020304" pitchFamily="18" charset="0"/>
                <a:cs typeface="Times New Roman" panose="02020603050405020304" pitchFamily="18" charset="0"/>
              </a:rPr>
              <a:t>a. Pratik Yapma</a:t>
            </a:r>
          </a:p>
          <a:p>
            <a:pPr algn="just">
              <a:lnSpc>
                <a:spcPct val="150000"/>
              </a:lnSpc>
            </a:pPr>
            <a:r>
              <a:rPr lang="tr-TR" dirty="0">
                <a:latin typeface="Times New Roman" panose="02020603050405020304" pitchFamily="18" charset="0"/>
                <a:cs typeface="Times New Roman" panose="02020603050405020304" pitchFamily="18" charset="0"/>
              </a:rPr>
              <a:t>Pratik </a:t>
            </a:r>
            <a:r>
              <a:rPr lang="tr-TR" dirty="0" err="1">
                <a:latin typeface="Times New Roman" panose="02020603050405020304" pitchFamily="18" charset="0"/>
                <a:cs typeface="Times New Roman" panose="02020603050405020304" pitchFamily="18" charset="0"/>
              </a:rPr>
              <a:t>yapma,tekrar</a:t>
            </a:r>
            <a:r>
              <a:rPr lang="tr-TR" dirty="0">
                <a:latin typeface="Times New Roman" panose="02020603050405020304" pitchFamily="18" charset="0"/>
                <a:cs typeface="Times New Roman" panose="02020603050405020304" pitchFamily="18" charset="0"/>
              </a:rPr>
              <a:t> etme</a:t>
            </a:r>
          </a:p>
        </p:txBody>
      </p:sp>
    </p:spTree>
    <p:extLst>
      <p:ext uri="{BB962C8B-B14F-4D97-AF65-F5344CB8AC3E}">
        <p14:creationId xmlns:p14="http://schemas.microsoft.com/office/powerpoint/2010/main" val="2237222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Raptiye">
  <a:themeElements>
    <a:clrScheme name="Raptiy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Raptiye">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aptiye">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5" ma:contentTypeDescription="Yeni belge oluşturun." ma:contentTypeScope="" ma:versionID="a73a928cf4d7964f78ec5fce23e87334">
  <xsd:schema xmlns:xsd="http://www.w3.org/2001/XMLSchema" xmlns:xs="http://www.w3.org/2001/XMLSchema" xmlns:p="http://schemas.microsoft.com/office/2006/metadata/properties" xmlns:ns2="4602da8c-748c-4228-bca7-8ce99a8c0f2e" targetNamespace="http://schemas.microsoft.com/office/2006/metadata/properties" ma:root="true" ma:fieldsID="7ba5bb1995fef2df3aec8e20eb70f4d1"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785AAA-AA1B-4EF4-981F-9CAF403B7FC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CCEE61A-F984-4031-A77C-90704CAE5212}">
  <ds:schemaRefs>
    <ds:schemaRef ds:uri="http://schemas.microsoft.com/sharepoint/v3/contenttype/forms"/>
  </ds:schemaRefs>
</ds:datastoreItem>
</file>

<file path=customXml/itemProps3.xml><?xml version="1.0" encoding="utf-8"?>
<ds:datastoreItem xmlns:ds="http://schemas.openxmlformats.org/officeDocument/2006/customXml" ds:itemID="{CC4156F0-EECE-4722-82EA-FD764841C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Pushpin</Template>
  <TotalTime>63</TotalTime>
  <Words>824</Words>
  <Application>Microsoft Office PowerPoint</Application>
  <PresentationFormat>Ekran Gösterisi (4:3)</PresentationFormat>
  <Paragraphs>88</Paragraphs>
  <Slides>31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31</vt:i4>
      </vt:variant>
    </vt:vector>
  </HeadingPairs>
  <TitlesOfParts>
    <vt:vector size="39" baseType="lpstr">
      <vt:lpstr>Arial</vt:lpstr>
      <vt:lpstr>Brush Script MT</vt:lpstr>
      <vt:lpstr>Constantia</vt:lpstr>
      <vt:lpstr>Franklin Gothic Book</vt:lpstr>
      <vt:lpstr>Rage Italic</vt:lpstr>
      <vt:lpstr>Times New Roman</vt:lpstr>
      <vt:lpstr>Wingdings</vt:lpstr>
      <vt:lpstr>Raptiye</vt:lpstr>
      <vt:lpstr>TOPLUMSAL HİZMET UYGULAMALARI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GELENEĞİMİZDE TOPLUMA HİZMET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TOPLUMSAL HİZMET UYGULAMALARI</dc:title>
  <dc:creator>ELİF</dc:creator>
  <cp:lastModifiedBy>;cengizhanTOP�U</cp:lastModifiedBy>
  <cp:revision>13</cp:revision>
  <dcterms:created xsi:type="dcterms:W3CDTF">2020-12-03T18:44:00Z</dcterms:created>
  <dcterms:modified xsi:type="dcterms:W3CDTF">2021-12-04T00:13:40Z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