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4" r:id="rId3"/>
    <p:sldId id="276" r:id="rId4"/>
    <p:sldId id="277" r:id="rId5"/>
    <p:sldId id="278" r:id="rId6"/>
    <p:sldId id="281" r:id="rId7"/>
    <p:sldId id="282" r:id="rId8"/>
    <p:sldId id="284" r:id="rId9"/>
    <p:sldId id="285" r:id="rId10"/>
    <p:sldId id="286" r:id="rId11"/>
    <p:sldId id="288" r:id="rId12"/>
    <p:sldId id="291" r:id="rId13"/>
    <p:sldId id="292" r:id="rId14"/>
    <p:sldId id="293" r:id="rId15"/>
    <p:sldId id="294" r:id="rId16"/>
    <p:sldId id="290" r:id="rId17"/>
    <p:sldId id="295" r:id="rId18"/>
    <p:sldId id="298" r:id="rId19"/>
    <p:sldId id="299" r:id="rId20"/>
    <p:sldId id="301" r:id="rId21"/>
    <p:sldId id="303" r:id="rId22"/>
    <p:sldId id="304" r:id="rId23"/>
    <p:sldId id="306" r:id="rId24"/>
    <p:sldId id="307" r:id="rId25"/>
    <p:sldId id="310" r:id="rId26"/>
    <p:sldId id="312" r:id="rId27"/>
    <p:sldId id="313" r:id="rId28"/>
    <p:sldId id="315" r:id="rId29"/>
    <p:sldId id="316" r:id="rId30"/>
    <p:sldId id="317" r:id="rId31"/>
    <p:sldId id="318" r:id="rId32"/>
    <p:sldId id="319" r:id="rId33"/>
    <p:sldId id="320" r:id="rId3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096" y="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7" name="Serbest 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Serbest 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Başlık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17" name="Alt Başlık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Veri Yer Tutucusu 29"/>
          <p:cNvSpPr>
            <a:spLocks noGrp="1"/>
          </p:cNvSpPr>
          <p:nvPr>
            <p:ph type="dt" sz="half" idx="10"/>
          </p:nvPr>
        </p:nvSpPr>
        <p:spPr/>
        <p:txBody>
          <a:bodyPr/>
          <a:lstStyle/>
          <a:p>
            <a:fld id="{457FD621-4F17-4FF3-895A-E98BC0996EB4}" type="datetimeFigureOut">
              <a:rPr lang="tr-TR" smtClean="0"/>
              <a:t>6.12.2021</a:t>
            </a:fld>
            <a:endParaRPr lang="tr-TR"/>
          </a:p>
        </p:txBody>
      </p:sp>
      <p:sp>
        <p:nvSpPr>
          <p:cNvPr id="19" name="Altbilgi Yer Tutucusu 18"/>
          <p:cNvSpPr>
            <a:spLocks noGrp="1"/>
          </p:cNvSpPr>
          <p:nvPr>
            <p:ph type="ftr" sz="quarter" idx="11"/>
          </p:nvPr>
        </p:nvSpPr>
        <p:spPr/>
        <p:txBody>
          <a:bodyPr/>
          <a:lstStyle/>
          <a:p>
            <a:endParaRPr lang="tr-TR"/>
          </a:p>
        </p:txBody>
      </p:sp>
      <p:sp>
        <p:nvSpPr>
          <p:cNvPr id="27" name="Slayt Numarası Yer Tutucusu 26"/>
          <p:cNvSpPr>
            <a:spLocks noGrp="1"/>
          </p:cNvSpPr>
          <p:nvPr>
            <p:ph type="sldNum" sz="quarter" idx="12"/>
          </p:nvPr>
        </p:nvSpPr>
        <p:spPr/>
        <p:txBody>
          <a:bodyPr/>
          <a:lstStyle/>
          <a:p>
            <a:fld id="{BFA523A8-7CCB-40F4-B57F-110DD4E83C4B}"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457FD621-4F17-4FF3-895A-E98BC0996EB4}" type="datetimeFigureOut">
              <a:rPr lang="tr-TR" smtClean="0"/>
              <a:t>6.12.2021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FA523A8-7CCB-40F4-B57F-110DD4E83C4B}"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457FD621-4F17-4FF3-895A-E98BC0996EB4}" type="datetimeFigureOut">
              <a:rPr lang="tr-TR" smtClean="0"/>
              <a:t>6.12.2021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FA523A8-7CCB-40F4-B57F-110DD4E83C4B}"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lgn="l">
              <a:defRPr/>
            </a:lvl1pPr>
          </a:lstStyle>
          <a:p>
            <a:r>
              <a:rPr kumimoji="0" lang="tr-TR" smtClean="0"/>
              <a:t>Asıl başlık stili için tıklatın</a:t>
            </a:r>
            <a:endParaRPr kumimoji="0" lang="en-US"/>
          </a:p>
        </p:txBody>
      </p:sp>
      <p:sp>
        <p:nvSpPr>
          <p:cNvPr id="3" name="İçerik Yer Tutucusu 2"/>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457FD621-4F17-4FF3-895A-E98BC0996EB4}" type="datetimeFigureOut">
              <a:rPr lang="tr-TR" smtClean="0"/>
              <a:t>6.12.2021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FA523A8-7CCB-40F4-B57F-110DD4E83C4B}"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7" name="Serbest 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Serbest 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Başlık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p:txBody>
          <a:bodyPr/>
          <a:lstStyle/>
          <a:p>
            <a:fld id="{457FD621-4F17-4FF3-895A-E98BC0996EB4}" type="datetimeFigureOut">
              <a:rPr lang="tr-TR" smtClean="0"/>
              <a:t>6.12.2021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FA523A8-7CCB-40F4-B57F-110DD4E83C4B}"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7467600" cy="1143000"/>
          </a:xfrm>
        </p:spPr>
        <p:txBody>
          <a:bodyPr/>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p>
            <a:fld id="{457FD621-4F17-4FF3-895A-E98BC0996EB4}" type="datetimeFigureOut">
              <a:rPr lang="tr-TR" smtClean="0"/>
              <a:t>6.12.2021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FA523A8-7CCB-40F4-B57F-110DD4E83C4B}"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8229600" cy="1143000"/>
          </a:xfrm>
        </p:spPr>
        <p:txBody>
          <a:bodyPr anchor="ctr"/>
          <a:lstStyle>
            <a:lvl1pPr>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0"/>
          </p:nvPr>
        </p:nvSpPr>
        <p:spPr/>
        <p:txBody>
          <a:bodyPr/>
          <a:lstStyle/>
          <a:p>
            <a:fld id="{457FD621-4F17-4FF3-895A-E98BC0996EB4}" type="datetimeFigureOut">
              <a:rPr lang="tr-TR" smtClean="0"/>
              <a:t>6.12.2021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BFA523A8-7CCB-40F4-B57F-110DD4E83C4B}"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320"/>
            <a:ext cx="7470648" cy="1143000"/>
          </a:xfrm>
        </p:spPr>
        <p:txBody>
          <a:bodyPr anchor="ctr"/>
          <a:lstStyle>
            <a:lvl1pPr algn="l">
              <a:defRPr sz="4600"/>
            </a:lvl1pPr>
          </a:lstStyle>
          <a:p>
            <a:r>
              <a:rPr kumimoji="0" lang="tr-TR" smtClean="0"/>
              <a:t>Asıl başlık stili için tıklatın</a:t>
            </a:r>
            <a:endParaRPr kumimoji="0" lang="en-US"/>
          </a:p>
        </p:txBody>
      </p:sp>
      <p:sp>
        <p:nvSpPr>
          <p:cNvPr id="7" name="Veri Yer Tutucusu 6"/>
          <p:cNvSpPr>
            <a:spLocks noGrp="1"/>
          </p:cNvSpPr>
          <p:nvPr>
            <p:ph type="dt" sz="half" idx="10"/>
          </p:nvPr>
        </p:nvSpPr>
        <p:spPr/>
        <p:txBody>
          <a:bodyPr/>
          <a:lstStyle/>
          <a:p>
            <a:fld id="{457FD621-4F17-4FF3-895A-E98BC0996EB4}" type="datetimeFigureOut">
              <a:rPr lang="tr-TR" smtClean="0"/>
              <a:t>6.12.2021</a:t>
            </a:fld>
            <a:endParaRPr lang="tr-TR"/>
          </a:p>
        </p:txBody>
      </p:sp>
      <p:sp>
        <p:nvSpPr>
          <p:cNvPr id="8" name="Slayt Numarası Yer Tutucusu 7"/>
          <p:cNvSpPr>
            <a:spLocks noGrp="1"/>
          </p:cNvSpPr>
          <p:nvPr>
            <p:ph type="sldNum" sz="quarter" idx="11"/>
          </p:nvPr>
        </p:nvSpPr>
        <p:spPr/>
        <p:txBody>
          <a:bodyPr/>
          <a:lstStyle/>
          <a:p>
            <a:fld id="{BFA523A8-7CCB-40F4-B57F-110DD4E83C4B}" type="slidenum">
              <a:rPr lang="tr-TR" smtClean="0"/>
              <a:t>‹#›</a:t>
            </a:fld>
            <a:endParaRPr lang="tr-TR"/>
          </a:p>
        </p:txBody>
      </p:sp>
      <p:sp>
        <p:nvSpPr>
          <p:cNvPr id="9" name="Altbilgi Yer Tutucusu 8"/>
          <p:cNvSpPr>
            <a:spLocks noGrp="1"/>
          </p:cNvSpPr>
          <p:nvPr>
            <p:ph type="ftr" sz="quarter" idx="12"/>
          </p:nvPr>
        </p:nvSpPr>
        <p:spPr/>
        <p:txBody>
          <a:bodyPr/>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57FD621-4F17-4FF3-895A-E98BC0996EB4}" type="datetimeFigureOut">
              <a:rPr lang="tr-TR" smtClean="0"/>
              <a:t>6.12.2021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BFA523A8-7CCB-40F4-B57F-110DD4E83C4B}"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p>
            <a:fld id="{457FD621-4F17-4FF3-895A-E98BC0996EB4}" type="datetimeFigureOut">
              <a:rPr lang="tr-TR" smtClean="0"/>
              <a:t>6.12.2021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a:xfrm>
            <a:off x="8156448" y="6422064"/>
            <a:ext cx="762000" cy="365125"/>
          </a:xfrm>
        </p:spPr>
        <p:txBody>
          <a:bodyPr/>
          <a:lstStyle/>
          <a:p>
            <a:fld id="{BFA523A8-7CCB-40F4-B57F-110DD4E83C4B}"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a:xfrm>
            <a:off x="457200" y="6422064"/>
            <a:ext cx="2133600" cy="365125"/>
          </a:xfrm>
        </p:spPr>
        <p:txBody>
          <a:bodyPr/>
          <a:lstStyle/>
          <a:p>
            <a:fld id="{457FD621-4F17-4FF3-895A-E98BC0996EB4}" type="datetimeFigureOut">
              <a:rPr lang="tr-TR" smtClean="0"/>
              <a:t>6.12.2021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FA523A8-7CCB-40F4-B57F-110DD4E83C4B}"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Serbest 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Serbest 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Başlık Yer Tutucusu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tr-TR" smtClean="0"/>
              <a:t>Asıl başlık stili için tıklatın</a:t>
            </a:r>
            <a:endParaRPr kumimoji="0" lang="en-US"/>
          </a:p>
        </p:txBody>
      </p:sp>
      <p:sp>
        <p:nvSpPr>
          <p:cNvPr id="30" name="Metin Yer Tutucusu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Veri Yer Tutucusu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57FD621-4F17-4FF3-895A-E98BC0996EB4}" type="datetimeFigureOut">
              <a:rPr lang="tr-TR" smtClean="0"/>
              <a:t>6.12.2021</a:t>
            </a:fld>
            <a:endParaRPr lang="tr-TR"/>
          </a:p>
        </p:txBody>
      </p:sp>
      <p:sp>
        <p:nvSpPr>
          <p:cNvPr id="22" name="Altbilgi Yer Tutucusu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tr-TR"/>
          </a:p>
        </p:txBody>
      </p:sp>
      <p:sp>
        <p:nvSpPr>
          <p:cNvPr id="18" name="Slayt Numarası Yer Tutucusu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FA523A8-7CCB-40F4-B57F-110DD4E83C4B}" type="slidenum">
              <a:rPr lang="tr-TR" smtClean="0"/>
              <a:t>‹#›</a:t>
            </a:fld>
            <a:endParaRPr lang="tr-TR"/>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TOPLUMSAL HİZMET UYGULAMALARI</a:t>
            </a:r>
            <a:endParaRPr lang="tr-TR" dirty="0"/>
          </a:p>
        </p:txBody>
      </p:sp>
      <p:sp>
        <p:nvSpPr>
          <p:cNvPr id="3" name="Alt Başlık 2"/>
          <p:cNvSpPr>
            <a:spLocks noGrp="1"/>
          </p:cNvSpPr>
          <p:nvPr>
            <p:ph type="subTitle" idx="1"/>
          </p:nvPr>
        </p:nvSpPr>
        <p:spPr/>
        <p:txBody>
          <a:bodyPr/>
          <a:lstStyle/>
          <a:p>
            <a:r>
              <a:rPr lang="tr-TR" dirty="0" smtClean="0"/>
              <a:t>11. HAFTA</a:t>
            </a:r>
            <a:endParaRPr lang="tr-TR" dirty="0"/>
          </a:p>
        </p:txBody>
      </p:sp>
    </p:spTree>
    <p:extLst>
      <p:ext uri="{BB962C8B-B14F-4D97-AF65-F5344CB8AC3E}">
        <p14:creationId xmlns:p14="http://schemas.microsoft.com/office/powerpoint/2010/main" val="2208923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1450763"/>
            <a:ext cx="8856984" cy="1754326"/>
          </a:xfrm>
          <a:prstGeom prst="rect">
            <a:avLst/>
          </a:prstGeom>
        </p:spPr>
        <p:txBody>
          <a:bodyPr wrap="square">
            <a:spAutoFit/>
          </a:bodyPr>
          <a:lstStyle/>
          <a:p>
            <a:pPr algn="just"/>
            <a:r>
              <a:rPr lang="tr-TR" b="1" dirty="0">
                <a:latin typeface="Times New Roman" panose="02020603050405020304" pitchFamily="18" charset="0"/>
                <a:cs typeface="Times New Roman" panose="02020603050405020304" pitchFamily="18" charset="0"/>
              </a:rPr>
              <a:t>Yol </a:t>
            </a:r>
            <a:r>
              <a:rPr lang="tr-TR" b="1" dirty="0" smtClean="0">
                <a:latin typeface="Times New Roman" panose="02020603050405020304" pitchFamily="18" charset="0"/>
                <a:cs typeface="Times New Roman" panose="02020603050405020304" pitchFamily="18" charset="0"/>
              </a:rPr>
              <a:t>Güvenliği </a:t>
            </a:r>
            <a:r>
              <a:rPr lang="tr-TR" b="1" dirty="0">
                <a:latin typeface="Times New Roman" panose="02020603050405020304" pitchFamily="18" charset="0"/>
                <a:cs typeface="Times New Roman" panose="02020603050405020304" pitchFamily="18" charset="0"/>
              </a:rPr>
              <a:t>ile İlgili Vakıflar</a:t>
            </a:r>
          </a:p>
          <a:p>
            <a:pPr algn="just"/>
            <a:r>
              <a:rPr lang="tr-TR" dirty="0">
                <a:latin typeface="Times New Roman" panose="02020603050405020304" pitchFamily="18" charset="0"/>
                <a:cs typeface="Times New Roman" panose="02020603050405020304" pitchFamily="18" charset="0"/>
              </a:rPr>
              <a:t/>
            </a:r>
            <a:br>
              <a:rPr lang="tr-TR" dirty="0">
                <a:latin typeface="Times New Roman" panose="02020603050405020304" pitchFamily="18" charset="0"/>
                <a:cs typeface="Times New Roman" panose="02020603050405020304" pitchFamily="18" charset="0"/>
              </a:rPr>
            </a:br>
            <a:r>
              <a:rPr lang="tr-TR" dirty="0">
                <a:latin typeface="Times New Roman" panose="02020603050405020304" pitchFamily="18" charset="0"/>
                <a:cs typeface="Times New Roman" panose="02020603050405020304" pitchFamily="18" charset="0"/>
              </a:rPr>
              <a:t>Bu vakıflar özellikle yol ve ulaşım güvenliği ile ilgilenirdi. Bu nedenle kervanların özgürce ve güvenle seyahatini sağlamak, yollarda kurulan kervansarayların işletilmesi için </a:t>
            </a:r>
            <a:r>
              <a:rPr lang="tr-TR" dirty="0" smtClean="0">
                <a:latin typeface="Times New Roman" panose="02020603050405020304" pitchFamily="18" charset="0"/>
                <a:cs typeface="Times New Roman" panose="02020603050405020304" pitchFamily="18" charset="0"/>
              </a:rPr>
              <a:t>vakıflar kurulurdu</a:t>
            </a:r>
            <a:r>
              <a:rPr lang="tr-TR" dirty="0">
                <a:latin typeface="Times New Roman" panose="02020603050405020304" pitchFamily="18" charset="0"/>
                <a:cs typeface="Times New Roman" panose="02020603050405020304" pitchFamily="18" charset="0"/>
              </a:rPr>
              <a:t>. </a:t>
            </a:r>
            <a:br>
              <a:rPr lang="tr-TR" dirty="0">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204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79512" y="692696"/>
            <a:ext cx="8568952" cy="2169825"/>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Eğitimle İlgili Vakıflar</a:t>
            </a:r>
          </a:p>
          <a:p>
            <a:pPr algn="just">
              <a:lnSpc>
                <a:spcPct val="150000"/>
              </a:lnSpc>
            </a:pPr>
            <a:r>
              <a:rPr lang="tr-TR" dirty="0">
                <a:latin typeface="Times New Roman" panose="02020603050405020304" pitchFamily="18" charset="0"/>
                <a:cs typeface="Times New Roman" panose="02020603050405020304" pitchFamily="18" charset="0"/>
              </a:rPr>
              <a:t>Anadolu’da eğitimle ilgili çok sayıda vakıf bulunmaktaydı. Bu vakıflar, kişilerin eğitim masraflarının tamamını karşılamaktaydı. Bu kurumlar içinde ilkokuldan başlayarak üniversiteye kadar eğitim veren birçok vakıf medresesi bulunmaktaydı. Bunlardan bir kısmı devlet adamları, eşleri ve varlıklı işadamları tarafından vakfedilmiştir. </a:t>
            </a:r>
          </a:p>
        </p:txBody>
      </p:sp>
    </p:spTree>
    <p:extLst>
      <p:ext uri="{BB962C8B-B14F-4D97-AF65-F5344CB8AC3E}">
        <p14:creationId xmlns:p14="http://schemas.microsoft.com/office/powerpoint/2010/main" val="3606988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stronominin doğduğu yer: Cacabey Medresesi foto galeri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61" y="51970"/>
            <a:ext cx="9036496" cy="6834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030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MASYA DÂRÜŞŞİFÂSI - TDV İslâm Ansiklopedi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6" y="115887"/>
            <a:ext cx="9036495" cy="6409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119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Şerafettin Sabuncuoğlu Kimdir? Ne Yapmıştır? Kendi Ağzından Yaşam Öyküsü...  - Evrim Ağac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4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83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GEVHER NESİBE DÂRÜŞŞİFÂSI ve TIP MEDRESESİ - TDV İslâm Ansiklopedi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4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47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836712"/>
            <a:ext cx="8352928" cy="2585323"/>
          </a:xfrm>
          <a:prstGeom prst="rect">
            <a:avLst/>
          </a:prstGeom>
        </p:spPr>
        <p:txBody>
          <a:bodyPr wrap="square">
            <a:spAutoFit/>
          </a:bodyPr>
          <a:lstStyle/>
          <a:p>
            <a:pPr algn="just">
              <a:lnSpc>
                <a:spcPct val="150000"/>
              </a:lnSpc>
            </a:pPr>
            <a:r>
              <a:rPr lang="tr-TR" dirty="0" smtClean="0">
                <a:latin typeface="Times New Roman" panose="02020603050405020304" pitchFamily="18" charset="0"/>
                <a:cs typeface="Times New Roman" panose="02020603050405020304" pitchFamily="18" charset="0"/>
              </a:rPr>
              <a:t>Zeyni </a:t>
            </a:r>
            <a:r>
              <a:rPr lang="tr-TR" dirty="0">
                <a:latin typeface="Times New Roman" panose="02020603050405020304" pitchFamily="18" charset="0"/>
                <a:cs typeface="Times New Roman" panose="02020603050405020304" pitchFamily="18" charset="0"/>
              </a:rPr>
              <a:t>Hatun mallarının yıllık gelirinin harcanmasını vakıf yönergesine şu şekilde koymuştur: “</a:t>
            </a:r>
            <a:r>
              <a:rPr lang="tr-TR" i="1" dirty="0">
                <a:latin typeface="Times New Roman" panose="02020603050405020304" pitchFamily="18" charset="0"/>
                <a:cs typeface="Times New Roman" panose="02020603050405020304" pitchFamily="18" charset="0"/>
              </a:rPr>
              <a:t>Her yıl merhum Mustafa Çelebi mektebinde yoksullara ve zayıflara dağıtılmak için yemek pişirilip dağıtıla. Her sene Ramazan ayında bin akçe elbise ve ayakkabıya harcanıp adı geçen okulda okuyan çocuklara bayramda giydirile. Bin akçe daha elbiseye harcanarak çevrenin yoksullarına, eğer onlar olmazsa yabancılardan dul ve yoksul kadınlara dağıtıla</a:t>
            </a:r>
            <a:r>
              <a:rPr lang="tr-TR" i="1"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9120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ahn-ı Seman Medresesi - Beyaz Tari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32"/>
            <a:ext cx="9144000" cy="6552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934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88504" y="764704"/>
            <a:ext cx="8603976" cy="3000821"/>
          </a:xfrm>
          <a:prstGeom prst="rect">
            <a:avLst/>
          </a:prstGeom>
        </p:spPr>
        <p:txBody>
          <a:bodyPr wrap="square">
            <a:spAutoFit/>
          </a:bodyPr>
          <a:lstStyle/>
          <a:p>
            <a:pPr>
              <a:lnSpc>
                <a:spcPct val="150000"/>
              </a:lnSpc>
            </a:pPr>
            <a:r>
              <a:rPr lang="tr-TR" dirty="0">
                <a:latin typeface="Times New Roman" panose="02020603050405020304" pitchFamily="18" charset="0"/>
                <a:cs typeface="Times New Roman" panose="02020603050405020304" pitchFamily="18" charset="0"/>
              </a:rPr>
              <a:t>Yukarıda sayılanların dışında vakıfların yaptıkları diğer hizmetler şu şekilde sıralanabilir:</a:t>
            </a:r>
          </a:p>
          <a:p>
            <a:pPr marL="285750" lvl="0" indent="-285750">
              <a:lnSpc>
                <a:spcPct val="150000"/>
              </a:lnSpc>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Saatleri, günleri, ay ve yılları izlemekle ve halkı bilgilendirmekle görevli vakıflar.</a:t>
            </a:r>
          </a:p>
          <a:p>
            <a:pPr marL="285750" lvl="0" indent="-285750">
              <a:lnSpc>
                <a:spcPct val="150000"/>
              </a:lnSpc>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Kütüphanelere hizmet veren vakıflar.</a:t>
            </a:r>
          </a:p>
          <a:p>
            <a:pPr marL="285750" lvl="0" indent="-285750">
              <a:lnSpc>
                <a:spcPct val="150000"/>
              </a:lnSpc>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Evlenme çağına gelen öksüz kız çocuklarına yaşıtları için verilen kadar çeyizi  sağlamakla görevli vakıflar.</a:t>
            </a:r>
          </a:p>
          <a:p>
            <a:pPr marL="285750" lvl="0" indent="-285750">
              <a:lnSpc>
                <a:spcPct val="150000"/>
              </a:lnSpc>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Borçlarını ödeyemeyeceği için hapse düşme durumunda olan kimselerin borçlarını ödeyerek onların tutuklanmalarını önlemek amacı ile kurulmuş vakıflar</a:t>
            </a:r>
            <a:r>
              <a:rPr lang="tr-TR"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7624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1340768"/>
            <a:ext cx="8219256" cy="4525963"/>
          </a:xfrm>
        </p:spPr>
        <p:txBody>
          <a:bodyPr>
            <a:normAutofit fontScale="92500" lnSpcReduction="10000"/>
          </a:bodyPr>
          <a:lstStyle/>
          <a:p>
            <a:pPr lvl="0" algn="just"/>
            <a:r>
              <a:rPr lang="tr-TR" dirty="0">
                <a:latin typeface="Times New Roman" panose="02020603050405020304" pitchFamily="18" charset="0"/>
                <a:cs typeface="Times New Roman" panose="02020603050405020304" pitchFamily="18" charset="0"/>
              </a:rPr>
              <a:t>Çocukların baharda açık havada gezdirilmesi için kurulan vakıflar.</a:t>
            </a:r>
          </a:p>
          <a:p>
            <a:pPr lvl="0" algn="just"/>
            <a:r>
              <a:rPr lang="tr-TR" dirty="0">
                <a:latin typeface="Times New Roman" panose="02020603050405020304" pitchFamily="18" charset="0"/>
                <a:cs typeface="Times New Roman" panose="02020603050405020304" pitchFamily="18" charset="0"/>
              </a:rPr>
              <a:t>Yoksulların ve kimsesizlerin cenazelerinin kaldırılması için kurulan vakıflar.</a:t>
            </a:r>
          </a:p>
          <a:p>
            <a:pPr lvl="0" algn="just"/>
            <a:r>
              <a:rPr lang="tr-TR" dirty="0">
                <a:latin typeface="Times New Roman" panose="02020603050405020304" pitchFamily="18" charset="0"/>
                <a:cs typeface="Times New Roman" panose="02020603050405020304" pitchFamily="18" charset="0"/>
              </a:rPr>
              <a:t>Açık hava okulları, spor meydanları kurmak ve geliştirmek için oluşturulan vakıflar.</a:t>
            </a:r>
          </a:p>
          <a:p>
            <a:pPr lvl="0" algn="just"/>
            <a:r>
              <a:rPr lang="tr-TR" dirty="0">
                <a:latin typeface="Times New Roman" panose="02020603050405020304" pitchFamily="18" charset="0"/>
                <a:cs typeface="Times New Roman" panose="02020603050405020304" pitchFamily="18" charset="0"/>
              </a:rPr>
              <a:t>Kuşlara ve hayvanlara yem ve yiyecek verilmesi için kurulan vakıflar.</a:t>
            </a:r>
          </a:p>
          <a:p>
            <a:pPr lvl="0" algn="just"/>
            <a:r>
              <a:rPr lang="tr-TR" dirty="0">
                <a:latin typeface="Times New Roman" panose="02020603050405020304" pitchFamily="18" charset="0"/>
                <a:cs typeface="Times New Roman" panose="02020603050405020304" pitchFamily="18" charset="0"/>
              </a:rPr>
              <a:t>Kentin hijyenik yapısını geliştirmek için kurulan vakıflar.</a:t>
            </a:r>
          </a:p>
          <a:p>
            <a:pPr algn="just"/>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7048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1988840"/>
            <a:ext cx="8496944" cy="1863080"/>
          </a:xfrm>
        </p:spPr>
        <p:txBody>
          <a:bodyPr>
            <a:normAutofit fontScale="90000"/>
          </a:bodyPr>
          <a:lstStyle/>
          <a:p>
            <a:pPr algn="ctr"/>
            <a:r>
              <a:rPr lang="tr-TR" b="1" dirty="0">
                <a:latin typeface="Times New Roman" panose="02020603050405020304" pitchFamily="18" charset="0"/>
                <a:cs typeface="Times New Roman" panose="02020603050405020304" pitchFamily="18" charset="0"/>
              </a:rPr>
              <a:t>TOPLUMA HİZMET ANLAYIŞINDA VAKIF VE VAKIF KURUMLARI</a:t>
            </a:r>
            <a:br>
              <a:rPr lang="tr-TR" b="1" dirty="0">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425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23528" y="332656"/>
            <a:ext cx="8640960" cy="5793507"/>
          </a:xfrm>
        </p:spPr>
        <p:txBody>
          <a:bodyPr>
            <a:normAutofit fontScale="62500" lnSpcReduction="20000"/>
          </a:bodyPr>
          <a:lstStyle/>
          <a:p>
            <a:pPr lvl="0" algn="just">
              <a:lnSpc>
                <a:spcPct val="170000"/>
              </a:lnSpc>
            </a:pPr>
            <a:r>
              <a:rPr lang="tr-TR" dirty="0">
                <a:latin typeface="Times New Roman" panose="02020603050405020304" pitchFamily="18" charset="0"/>
                <a:cs typeface="Times New Roman" panose="02020603050405020304" pitchFamily="18" charset="0"/>
              </a:rPr>
              <a:t>Yeme ve içme ihtiyacı aşevlerinde sürekli olarak karşılanıyordu. Fatih Sultan Mehmet kurduğu vakıfla her gün yoksullara akşam karanlığında kapalı kaplar içinde yemek götürülmesini istemişti.</a:t>
            </a:r>
          </a:p>
          <a:p>
            <a:pPr lvl="0" algn="just">
              <a:lnSpc>
                <a:spcPct val="170000"/>
              </a:lnSpc>
            </a:pPr>
            <a:r>
              <a:rPr lang="tr-TR" dirty="0">
                <a:latin typeface="Times New Roman" panose="02020603050405020304" pitchFamily="18" charset="0"/>
                <a:cs typeface="Times New Roman" panose="02020603050405020304" pitchFamily="18" charset="0"/>
              </a:rPr>
              <a:t>Barınma ihtiyacı üç güne kadar ücretsizdi.</a:t>
            </a:r>
          </a:p>
          <a:p>
            <a:pPr lvl="0" algn="just">
              <a:lnSpc>
                <a:spcPct val="170000"/>
              </a:lnSpc>
            </a:pPr>
            <a:r>
              <a:rPr lang="tr-TR" dirty="0">
                <a:latin typeface="Times New Roman" panose="02020603050405020304" pitchFamily="18" charset="0"/>
                <a:cs typeface="Times New Roman" panose="02020603050405020304" pitchFamily="18" charset="0"/>
              </a:rPr>
              <a:t>Seyahat edebilme olanağı vardı.</a:t>
            </a:r>
          </a:p>
          <a:p>
            <a:pPr lvl="0" algn="just">
              <a:lnSpc>
                <a:spcPct val="170000"/>
              </a:lnSpc>
            </a:pPr>
            <a:r>
              <a:rPr lang="tr-TR" dirty="0">
                <a:latin typeface="Times New Roman" panose="02020603050405020304" pitchFamily="18" charset="0"/>
                <a:cs typeface="Times New Roman" panose="02020603050405020304" pitchFamily="18" charset="0"/>
              </a:rPr>
              <a:t>Giyinme ve kuşanmada yardımcı olunuyordu.</a:t>
            </a:r>
          </a:p>
          <a:p>
            <a:pPr lvl="0" algn="just">
              <a:lnSpc>
                <a:spcPct val="170000"/>
              </a:lnSpc>
            </a:pPr>
            <a:r>
              <a:rPr lang="tr-TR" dirty="0">
                <a:latin typeface="Times New Roman" panose="02020603050405020304" pitchFamily="18" charset="0"/>
                <a:cs typeface="Times New Roman" panose="02020603050405020304" pitchFamily="18" charset="0"/>
              </a:rPr>
              <a:t>Sağlık hizmetlerinden yararlanma tamamen ücretsizdi. Vakıf yönergelerinde hastaların tedavisi için av eti gerekli olsa, getirmekle görevli özel avcı ekipleri vardı. Mevsimlik olmayan sebze ve meyve alınabilmesi için özel ödenek ayrılıyordu. İstanbul’da Fatih Sultan Mehmet’in kurduğu hastane, Laleli semtinde Valide Sultan Darüşşifası Vakıfnamelerinde bu hususlar açıkça belirtilmektedir.</a:t>
            </a:r>
          </a:p>
          <a:p>
            <a:pPr lvl="0" algn="just">
              <a:lnSpc>
                <a:spcPct val="170000"/>
              </a:lnSpc>
            </a:pPr>
            <a:r>
              <a:rPr lang="tr-TR" dirty="0">
                <a:latin typeface="Times New Roman" panose="02020603050405020304" pitchFamily="18" charset="0"/>
                <a:cs typeface="Times New Roman" panose="02020603050405020304" pitchFamily="18" charset="0"/>
              </a:rPr>
              <a:t>Eğitim hizmetleri tamamen ücretsiz olarak karşılanıyordu.</a:t>
            </a:r>
          </a:p>
          <a:p>
            <a:pPr algn="just">
              <a:lnSpc>
                <a:spcPct val="170000"/>
              </a:lnSpc>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135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1520" y="1124744"/>
            <a:ext cx="8507288" cy="4525963"/>
          </a:xfrm>
        </p:spPr>
        <p:txBody>
          <a:bodyPr>
            <a:normAutofit/>
          </a:bodyPr>
          <a:lstStyle/>
          <a:p>
            <a:pPr marL="36576" indent="0" algn="just">
              <a:lnSpc>
                <a:spcPct val="150000"/>
              </a:lnSpc>
              <a:buNone/>
            </a:pPr>
            <a:r>
              <a:rPr lang="tr-TR" dirty="0">
                <a:latin typeface="Times New Roman" panose="02020603050405020304" pitchFamily="18" charset="0"/>
                <a:cs typeface="Times New Roman" panose="02020603050405020304" pitchFamily="18" charset="0"/>
              </a:rPr>
              <a:t>Geleneğimizde topluma hizmet bilincinin iş yaşamını düzenleyen çok önemli sivil toplum örgütlenmeleri de bulunmaktadır</a:t>
            </a:r>
            <a:r>
              <a:rPr lang="tr-TR"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a:p>
            <a:pPr algn="just">
              <a:lnSpc>
                <a:spcPct val="150000"/>
              </a:lnSpc>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7867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20313" y="1844824"/>
            <a:ext cx="8481067" cy="635367"/>
          </a:xfrm>
          <a:prstGeom prst="rect">
            <a:avLst/>
          </a:prstGeom>
        </p:spPr>
        <p:txBody>
          <a:bodyPr wrap="square">
            <a:spAutoFit/>
          </a:bodyPr>
          <a:lstStyle/>
          <a:p>
            <a:pPr marL="36576" indent="0" algn="ctr">
              <a:lnSpc>
                <a:spcPct val="170000"/>
              </a:lnSpc>
              <a:buNone/>
            </a:pPr>
            <a:r>
              <a:rPr lang="tr-TR" sz="2400" b="1" dirty="0" smtClean="0">
                <a:latin typeface="Times New Roman" panose="02020603050405020304" pitchFamily="18" charset="0"/>
                <a:cs typeface="Times New Roman" panose="02020603050405020304" pitchFamily="18" charset="0"/>
              </a:rPr>
              <a:t>AHİLİK</a:t>
            </a:r>
            <a:endParaRPr lang="tr-TR"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8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7544" y="2828836"/>
            <a:ext cx="7848872" cy="1200329"/>
          </a:xfrm>
          <a:prstGeom prst="rect">
            <a:avLst/>
          </a:prstGeom>
        </p:spPr>
        <p:txBody>
          <a:bodyPr wrap="square">
            <a:spAutoFit/>
          </a:bodyPr>
          <a:lstStyle/>
          <a:p>
            <a:pPr algn="ctr"/>
            <a:r>
              <a:rPr lang="tr-TR" sz="2400" b="1" dirty="0" smtClean="0"/>
              <a:t>Ahilik; </a:t>
            </a:r>
            <a:r>
              <a:rPr lang="tr-TR" sz="2400" b="1" dirty="0"/>
              <a:t>esnaflar arasında yardımlaşmayı, eğitimi, dayanışmayı ve toplumsal yardımlaşmayı esas alan bir kent toplum hizmeti kurumudur.</a:t>
            </a:r>
          </a:p>
        </p:txBody>
      </p:sp>
    </p:spTree>
    <p:extLst>
      <p:ext uri="{BB962C8B-B14F-4D97-AF65-F5344CB8AC3E}">
        <p14:creationId xmlns:p14="http://schemas.microsoft.com/office/powerpoint/2010/main" val="830792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7544" y="2274838"/>
            <a:ext cx="8280920" cy="1754326"/>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Her iş ve meslek grubunun bir Ahi birliği olurdu. Bu Ahi birlikleri kendi içinde usta, kalfa ve çırak olmak üzere meslek sahipleri ve adaylarını sınıflandırırdı. Ahi birliğinin </a:t>
            </a:r>
            <a:r>
              <a:rPr lang="tr-TR" dirty="0" smtClean="0">
                <a:latin typeface="Times New Roman" panose="02020603050405020304" pitchFamily="18" charset="0"/>
                <a:cs typeface="Times New Roman" panose="02020603050405020304" pitchFamily="18" charset="0"/>
              </a:rPr>
              <a:t>başkanı, mesleğinin </a:t>
            </a:r>
            <a:r>
              <a:rPr lang="tr-TR" dirty="0">
                <a:latin typeface="Times New Roman" panose="02020603050405020304" pitchFamily="18" charset="0"/>
                <a:cs typeface="Times New Roman" panose="02020603050405020304" pitchFamily="18" charset="0"/>
              </a:rPr>
              <a:t>en ustası ve en saygını olan kişi olurdu. Ahi birliklerinin görevi kent içindeki esnafa şu yararları sağlardı:</a:t>
            </a:r>
          </a:p>
        </p:txBody>
      </p:sp>
    </p:spTree>
    <p:extLst>
      <p:ext uri="{BB962C8B-B14F-4D97-AF65-F5344CB8AC3E}">
        <p14:creationId xmlns:p14="http://schemas.microsoft.com/office/powerpoint/2010/main" val="1734300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Yatay Kaydırma 1"/>
          <p:cNvSpPr/>
          <p:nvPr/>
        </p:nvSpPr>
        <p:spPr>
          <a:xfrm>
            <a:off x="395536" y="620688"/>
            <a:ext cx="8136904" cy="4968552"/>
          </a:xfrm>
          <a:prstGeom prst="horizontalScroll">
            <a:avLst/>
          </a:prstGeom>
        </p:spPr>
        <p:style>
          <a:lnRef idx="3">
            <a:schemeClr val="lt1"/>
          </a:lnRef>
          <a:fillRef idx="1">
            <a:schemeClr val="accent2"/>
          </a:fillRef>
          <a:effectRef idx="1">
            <a:schemeClr val="accent2"/>
          </a:effectRef>
          <a:fontRef idx="minor">
            <a:schemeClr val="lt1"/>
          </a:fontRef>
        </p:style>
        <p:txBody>
          <a:bodyPr rtlCol="0" anchor="ctr"/>
          <a:lstStyle/>
          <a:p>
            <a:pPr algn="just">
              <a:lnSpc>
                <a:spcPct val="150000"/>
              </a:lnSpc>
            </a:pPr>
            <a:r>
              <a:rPr lang="tr-TR" dirty="0">
                <a:latin typeface="Times New Roman" panose="02020603050405020304" pitchFamily="18" charset="0"/>
                <a:cs typeface="Times New Roman" panose="02020603050405020304" pitchFamily="18" charset="0"/>
              </a:rPr>
              <a:t>Ahilerin “</a:t>
            </a:r>
            <a:r>
              <a:rPr lang="tr-TR" dirty="0" err="1">
                <a:latin typeface="Times New Roman" panose="02020603050405020304" pitchFamily="18" charset="0"/>
                <a:cs typeface="Times New Roman" panose="02020603050405020304" pitchFamily="18" charset="0"/>
              </a:rPr>
              <a:t>fütüvvetname</a:t>
            </a:r>
            <a:r>
              <a:rPr lang="tr-TR" dirty="0">
                <a:latin typeface="Times New Roman" panose="02020603050405020304" pitchFamily="18" charset="0"/>
                <a:cs typeface="Times New Roman" panose="02020603050405020304" pitchFamily="18" charset="0"/>
              </a:rPr>
              <a:t>” adı verilen bir yönergeleri bulunuyordu. Her Ahi birliğinin </a:t>
            </a:r>
            <a:r>
              <a:rPr lang="tr-TR" dirty="0" err="1">
                <a:latin typeface="Times New Roman" panose="02020603050405020304" pitchFamily="18" charset="0"/>
                <a:cs typeface="Times New Roman" panose="02020603050405020304" pitchFamily="18" charset="0"/>
              </a:rPr>
              <a:t>fütüvvetnamesi</a:t>
            </a:r>
            <a:r>
              <a:rPr lang="tr-TR" dirty="0">
                <a:latin typeface="Times New Roman" panose="02020603050405020304" pitchFamily="18" charset="0"/>
                <a:cs typeface="Times New Roman" panose="02020603050405020304" pitchFamily="18" charset="0"/>
              </a:rPr>
              <a:t> bir diğerinden farklı olabilirdi. Bu yönergeler meslek etiği ve Ahi birliklerinin görüş ve düşüncelerini içeriyordu. Ahi birlikleri sadece Ahi’nin iş yaşamını düzenlemiyor, günlük yaşamı için de sıkı düzenlemeler getiriyordu. </a:t>
            </a:r>
            <a:r>
              <a:rPr lang="tr-TR" dirty="0" smtClean="0">
                <a:latin typeface="Times New Roman" panose="02020603050405020304" pitchFamily="18" charset="0"/>
                <a:cs typeface="Times New Roman" panose="02020603050405020304" pitchFamily="18" charset="0"/>
              </a:rPr>
              <a:t>Örneğin, bir </a:t>
            </a:r>
            <a:r>
              <a:rPr lang="tr-TR" dirty="0">
                <a:latin typeface="Times New Roman" panose="02020603050405020304" pitchFamily="18" charset="0"/>
                <a:cs typeface="Times New Roman" panose="02020603050405020304" pitchFamily="18" charset="0"/>
              </a:rPr>
              <a:t>Ahi evine yiyecek götürüyorsa başkalarını imrendirecek biçimde açık değil kapalı götürmek zorundadır. Yolda yürürken bir şeyler yiyerek yürümemelidir. Aşırı gösterişli giyinmemeli ve gösterişli evlerde oturmamalıdır .</a:t>
            </a:r>
          </a:p>
        </p:txBody>
      </p:sp>
    </p:spTree>
    <p:extLst>
      <p:ext uri="{BB962C8B-B14F-4D97-AF65-F5344CB8AC3E}">
        <p14:creationId xmlns:p14="http://schemas.microsoft.com/office/powerpoint/2010/main" val="832443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Belirtme Çizgisi 1"/>
          <p:cNvSpPr/>
          <p:nvPr/>
        </p:nvSpPr>
        <p:spPr>
          <a:xfrm>
            <a:off x="467544" y="188640"/>
            <a:ext cx="8424936" cy="5472608"/>
          </a:xfrm>
          <a:prstGeom prst="wedgeRectCallout">
            <a:avLst>
              <a:gd name="adj1" fmla="val -51749"/>
              <a:gd name="adj2" fmla="val 6452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lnSpc>
                <a:spcPct val="150000"/>
              </a:lnSpc>
            </a:pPr>
            <a:r>
              <a:rPr lang="tr-TR" dirty="0" err="1">
                <a:latin typeface="Times New Roman" panose="02020603050405020304" pitchFamily="18" charset="0"/>
                <a:cs typeface="Times New Roman" panose="02020603050405020304" pitchFamily="18" charset="0"/>
              </a:rPr>
              <a:t>Mevlüt</a:t>
            </a:r>
            <a:r>
              <a:rPr lang="tr-TR" dirty="0">
                <a:latin typeface="Times New Roman" panose="02020603050405020304" pitchFamily="18" charset="0"/>
                <a:cs typeface="Times New Roman" panose="02020603050405020304" pitchFamily="18" charset="0"/>
              </a:rPr>
              <a:t> okutma bedeli 600</a:t>
            </a:r>
          </a:p>
          <a:p>
            <a:pPr lvl="0" algn="ctr">
              <a:lnSpc>
                <a:spcPct val="150000"/>
              </a:lnSpc>
            </a:pPr>
            <a:r>
              <a:rPr lang="tr-TR" dirty="0">
                <a:latin typeface="Times New Roman" panose="02020603050405020304" pitchFamily="18" charset="0"/>
                <a:cs typeface="Times New Roman" panose="02020603050405020304" pitchFamily="18" charset="0"/>
              </a:rPr>
              <a:t>Fakirlere kömür ücreti 680</a:t>
            </a:r>
          </a:p>
          <a:p>
            <a:pPr lvl="0" algn="ctr">
              <a:lnSpc>
                <a:spcPct val="150000"/>
              </a:lnSpc>
            </a:pPr>
            <a:r>
              <a:rPr lang="tr-TR" dirty="0">
                <a:latin typeface="Times New Roman" panose="02020603050405020304" pitchFamily="18" charset="0"/>
                <a:cs typeface="Times New Roman" panose="02020603050405020304" pitchFamily="18" charset="0"/>
              </a:rPr>
              <a:t>Ramazan’da fukaraya ekmek 1200</a:t>
            </a:r>
          </a:p>
          <a:p>
            <a:pPr lvl="0" algn="ctr">
              <a:lnSpc>
                <a:spcPct val="150000"/>
              </a:lnSpc>
            </a:pPr>
            <a:r>
              <a:rPr lang="tr-TR" dirty="0">
                <a:latin typeface="Times New Roman" panose="02020603050405020304" pitchFamily="18" charset="0"/>
                <a:cs typeface="Times New Roman" panose="02020603050405020304" pitchFamily="18" charset="0"/>
              </a:rPr>
              <a:t>Yetim ve dullara elbiselik basma 600</a:t>
            </a:r>
          </a:p>
          <a:p>
            <a:pPr lvl="0" algn="ctr">
              <a:lnSpc>
                <a:spcPct val="150000"/>
              </a:lnSpc>
            </a:pPr>
            <a:r>
              <a:rPr lang="tr-TR" dirty="0">
                <a:latin typeface="Times New Roman" panose="02020603050405020304" pitchFamily="18" charset="0"/>
                <a:cs typeface="Times New Roman" panose="02020603050405020304" pitchFamily="18" charset="0"/>
              </a:rPr>
              <a:t>Fukaraya tedavi ücreti 350</a:t>
            </a:r>
          </a:p>
          <a:p>
            <a:pPr lvl="0" algn="ctr">
              <a:lnSpc>
                <a:spcPct val="150000"/>
              </a:lnSpc>
            </a:pPr>
            <a:r>
              <a:rPr lang="tr-TR" dirty="0">
                <a:latin typeface="Times New Roman" panose="02020603050405020304" pitchFamily="18" charset="0"/>
                <a:cs typeface="Times New Roman" panose="02020603050405020304" pitchFamily="18" charset="0"/>
              </a:rPr>
              <a:t>Ölülere kefen 170</a:t>
            </a:r>
          </a:p>
          <a:p>
            <a:pPr lvl="0" algn="ctr">
              <a:lnSpc>
                <a:spcPct val="150000"/>
              </a:lnSpc>
            </a:pPr>
            <a:r>
              <a:rPr lang="tr-TR" dirty="0">
                <a:latin typeface="Times New Roman" panose="02020603050405020304" pitchFamily="18" charset="0"/>
                <a:cs typeface="Times New Roman" panose="02020603050405020304" pitchFamily="18" charset="0"/>
              </a:rPr>
              <a:t>Misafirlere 1100</a:t>
            </a:r>
          </a:p>
          <a:p>
            <a:pPr lvl="0" algn="ctr">
              <a:lnSpc>
                <a:spcPct val="150000"/>
              </a:lnSpc>
            </a:pPr>
            <a:r>
              <a:rPr lang="tr-TR" dirty="0">
                <a:latin typeface="Times New Roman" panose="02020603050405020304" pitchFamily="18" charset="0"/>
                <a:cs typeface="Times New Roman" panose="02020603050405020304" pitchFamily="18" charset="0"/>
              </a:rPr>
              <a:t>Taş köprü tamiri 380</a:t>
            </a:r>
          </a:p>
          <a:p>
            <a:pPr lvl="0" algn="ctr">
              <a:lnSpc>
                <a:spcPct val="150000"/>
              </a:lnSpc>
            </a:pPr>
            <a:r>
              <a:rPr lang="tr-TR" dirty="0">
                <a:latin typeface="Times New Roman" panose="02020603050405020304" pitchFamily="18" charset="0"/>
                <a:cs typeface="Times New Roman" panose="02020603050405020304" pitchFamily="18" charset="0"/>
              </a:rPr>
              <a:t>Muallim ücreti  1500</a:t>
            </a:r>
          </a:p>
          <a:p>
            <a:pPr lvl="0" algn="ctr">
              <a:lnSpc>
                <a:spcPct val="150000"/>
              </a:lnSpc>
            </a:pPr>
            <a:r>
              <a:rPr lang="tr-TR" dirty="0">
                <a:latin typeface="Times New Roman" panose="02020603050405020304" pitchFamily="18" charset="0"/>
                <a:cs typeface="Times New Roman" panose="02020603050405020304" pitchFamily="18" charset="0"/>
              </a:rPr>
              <a:t>Sokakların tamiri 150</a:t>
            </a:r>
          </a:p>
        </p:txBody>
      </p:sp>
    </p:spTree>
    <p:extLst>
      <p:ext uri="{BB962C8B-B14F-4D97-AF65-F5344CB8AC3E}">
        <p14:creationId xmlns:p14="http://schemas.microsoft.com/office/powerpoint/2010/main" val="1424780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7544" y="1443841"/>
            <a:ext cx="8064896" cy="2169825"/>
          </a:xfrm>
          <a:prstGeom prst="rect">
            <a:avLst/>
          </a:prstGeom>
        </p:spPr>
        <p:txBody>
          <a:bodyPr wrap="square">
            <a:spAutoFit/>
          </a:bodyPr>
          <a:lstStyle/>
          <a:p>
            <a:pPr algn="just">
              <a:lnSpc>
                <a:spcPct val="150000"/>
              </a:lnSpc>
            </a:pPr>
            <a:r>
              <a:rPr lang="tr-TR" dirty="0" smtClean="0">
                <a:latin typeface="Times New Roman" panose="02020603050405020304" pitchFamily="18" charset="0"/>
                <a:cs typeface="Times New Roman" panose="02020603050405020304" pitchFamily="18" charset="0"/>
              </a:rPr>
              <a:t>Ancak </a:t>
            </a:r>
            <a:r>
              <a:rPr lang="tr-TR" dirty="0">
                <a:latin typeface="Times New Roman" panose="02020603050405020304" pitchFamily="18" charset="0"/>
                <a:cs typeface="Times New Roman" panose="02020603050405020304" pitchFamily="18" charset="0"/>
              </a:rPr>
              <a:t>yardımın oranı ve yapıldığı yerler çok önemlidir. Bu bakımdan ele alındığı zaman görülecektir ki vakıf hizmetlerindeki topluma hizmet anlayışı ile </a:t>
            </a:r>
            <a:r>
              <a:rPr lang="tr-TR" dirty="0" smtClean="0">
                <a:latin typeface="Times New Roman" panose="02020603050405020304" pitchFamily="18" charset="0"/>
                <a:cs typeface="Times New Roman" panose="02020603050405020304" pitchFamily="18" charset="0"/>
              </a:rPr>
              <a:t>Ahi birliklerinin </a:t>
            </a:r>
            <a:r>
              <a:rPr lang="tr-TR" dirty="0">
                <a:latin typeface="Times New Roman" panose="02020603050405020304" pitchFamily="18" charset="0"/>
                <a:cs typeface="Times New Roman" panose="02020603050405020304" pitchFamily="18" charset="0"/>
              </a:rPr>
              <a:t>topluma hizmet birimleri birbirleri ile uyuşma göstermektedir. Dikkat edilirse yoksullara yardım, sağlık ve eğitim hizmetleri ile kentin belediye hizmetlerine ayrılan bedeller önemli bir yer tutmaktadır.</a:t>
            </a:r>
          </a:p>
        </p:txBody>
      </p:sp>
    </p:spTree>
    <p:extLst>
      <p:ext uri="{BB962C8B-B14F-4D97-AF65-F5344CB8AC3E}">
        <p14:creationId xmlns:p14="http://schemas.microsoft.com/office/powerpoint/2010/main" val="1182903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3528" y="908720"/>
            <a:ext cx="8568952" cy="2535566"/>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Ahiliğin güçlü bir biçimde yaşayabilmesinin temelinde güçlü bir eğitim yatmaktadır. Bu, Ahi ahlakı çevresinde oluşturulmuş sıkı bir eğitimdir. Yukarıda da belirttiğimiz gibi topluma hizmet bilinci ancak verilecek sıkı ve ciddi bir eğitim sonunda toplumda yaygınlaşabilir ve etkin olabilir. Ahilerin verdiği eğitimde temel etik değerler çok iyi belirlenmişti. İş yeri sahibi, bu etik değerleri daha çocukluğundan başlayarak bir yaşam biçimi hâline getiriyordu. </a:t>
            </a:r>
          </a:p>
        </p:txBody>
      </p:sp>
    </p:spTree>
    <p:extLst>
      <p:ext uri="{BB962C8B-B14F-4D97-AF65-F5344CB8AC3E}">
        <p14:creationId xmlns:p14="http://schemas.microsoft.com/office/powerpoint/2010/main" val="1584300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Yatay Kaydırma 2"/>
          <p:cNvSpPr/>
          <p:nvPr/>
        </p:nvSpPr>
        <p:spPr>
          <a:xfrm>
            <a:off x="251520" y="116632"/>
            <a:ext cx="8424936" cy="5356384"/>
          </a:xfrm>
          <a:prstGeom prst="horizontalScroll">
            <a:avLst>
              <a:gd name="adj" fmla="val 10711"/>
            </a:avLst>
          </a:prstGeom>
        </p:spPr>
        <p:style>
          <a:lnRef idx="3">
            <a:schemeClr val="lt1"/>
          </a:lnRef>
          <a:fillRef idx="1">
            <a:schemeClr val="accent1"/>
          </a:fillRef>
          <a:effectRef idx="1">
            <a:schemeClr val="accent1"/>
          </a:effectRef>
          <a:fontRef idx="minor">
            <a:schemeClr val="lt1"/>
          </a:fontRef>
        </p:style>
        <p:txBody>
          <a:bodyPr wrap="square">
            <a:spAutoFit/>
          </a:bodyPr>
          <a:lstStyle/>
          <a:p>
            <a:pPr lvl="0" algn="just">
              <a:lnSpc>
                <a:spcPct val="150000"/>
              </a:lnSpc>
            </a:pPr>
            <a:r>
              <a:rPr lang="tr-TR" b="1" dirty="0">
                <a:latin typeface="Times New Roman" panose="02020603050405020304" pitchFamily="18" charset="0"/>
                <a:cs typeface="Times New Roman" panose="02020603050405020304" pitchFamily="18" charset="0"/>
              </a:rPr>
              <a:t>Elini açık tut: </a:t>
            </a:r>
            <a:r>
              <a:rPr lang="tr-TR" dirty="0">
                <a:latin typeface="Times New Roman" panose="02020603050405020304" pitchFamily="18" charset="0"/>
                <a:cs typeface="Times New Roman" panose="02020603050405020304" pitchFamily="18" charset="0"/>
              </a:rPr>
              <a:t>Yani cömert ol. İhtiyacı olan kimseye bir şey verirken o kişinin gururunu kırmadan ve onu sıkıntıya düşürmeden ver. Verdiğin şey bir övgü bile olsa onu karşılık beklemeden ver.</a:t>
            </a:r>
          </a:p>
          <a:p>
            <a:pPr lvl="0" algn="just">
              <a:lnSpc>
                <a:spcPct val="150000"/>
              </a:lnSpc>
            </a:pPr>
            <a:r>
              <a:rPr lang="tr-TR" b="1" dirty="0">
                <a:latin typeface="Times New Roman" panose="02020603050405020304" pitchFamily="18" charset="0"/>
                <a:cs typeface="Times New Roman" panose="02020603050405020304" pitchFamily="18" charset="0"/>
              </a:rPr>
              <a:t>Sofranı açık tut: </a:t>
            </a:r>
            <a:r>
              <a:rPr lang="tr-TR" dirty="0">
                <a:latin typeface="Times New Roman" panose="02020603050405020304" pitchFamily="18" charset="0"/>
                <a:cs typeface="Times New Roman" panose="02020603050405020304" pitchFamily="18" charset="0"/>
              </a:rPr>
              <a:t>Yani konuksever ol. Konuğun gelmesini bekle veya davet et. Konuğa evinde yiyecek olarak ne varsa onlardan çıkar. Konuk ağırlamak için kendi rahatından vazgeçerek konuğunun rahatını düşün.</a:t>
            </a:r>
          </a:p>
          <a:p>
            <a:pPr lvl="0" algn="just">
              <a:lnSpc>
                <a:spcPct val="150000"/>
              </a:lnSpc>
            </a:pPr>
            <a:r>
              <a:rPr lang="tr-TR" b="1" dirty="0">
                <a:latin typeface="Times New Roman" panose="02020603050405020304" pitchFamily="18" charset="0"/>
                <a:cs typeface="Times New Roman" panose="02020603050405020304" pitchFamily="18" charset="0"/>
              </a:rPr>
              <a:t>Kapını açık tut: </a:t>
            </a:r>
            <a:r>
              <a:rPr lang="tr-TR" dirty="0">
                <a:latin typeface="Times New Roman" panose="02020603050405020304" pitchFamily="18" charset="0"/>
                <a:cs typeface="Times New Roman" panose="02020603050405020304" pitchFamily="18" charset="0"/>
              </a:rPr>
              <a:t>Konuklarını barındır ve senden yardım isteyenlerin yardım isteklerini karşıla.</a:t>
            </a:r>
          </a:p>
          <a:p>
            <a:pPr lvl="0" algn="just">
              <a:lnSpc>
                <a:spcPct val="150000"/>
              </a:lnSpc>
            </a:pPr>
            <a:r>
              <a:rPr lang="tr-TR" b="1" dirty="0">
                <a:latin typeface="Times New Roman" panose="02020603050405020304" pitchFamily="18" charset="0"/>
                <a:cs typeface="Times New Roman" panose="02020603050405020304" pitchFamily="18" charset="0"/>
              </a:rPr>
              <a:t>Dilini bağlı tut: </a:t>
            </a:r>
            <a:r>
              <a:rPr lang="tr-TR" dirty="0">
                <a:latin typeface="Times New Roman" panose="02020603050405020304" pitchFamily="18" charset="0"/>
                <a:cs typeface="Times New Roman" panose="02020603050405020304" pitchFamily="18" charset="0"/>
              </a:rPr>
              <a:t>Yani her sözü söyleme. Çünkü söz kalp kırar gönül incitir. Dedikodu ve başkalarını arkalarından eleştirmeden (gıybetten) sakın. </a:t>
            </a:r>
          </a:p>
        </p:txBody>
      </p:sp>
    </p:spTree>
    <p:extLst>
      <p:ext uri="{BB962C8B-B14F-4D97-AF65-F5344CB8AC3E}">
        <p14:creationId xmlns:p14="http://schemas.microsoft.com/office/powerpoint/2010/main" val="464995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15679" y="1268760"/>
            <a:ext cx="8424936" cy="3366563"/>
          </a:xfrm>
          <a:prstGeom prst="rect">
            <a:avLst/>
          </a:prstGeom>
        </p:spPr>
        <p:txBody>
          <a:bodyPr wrap="square">
            <a:spAutoFit/>
          </a:bodyPr>
          <a:lstStyle/>
          <a:p>
            <a:pPr marL="285750" lvl="0" indent="-285750" algn="just">
              <a:lnSpc>
                <a:spcPct val="150000"/>
              </a:lnSpc>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En eski geleneklerimizde bazı ormanlar, göller, mera ve araziler “koruk” ilan edilirdi. Bu, toplumun ortak malı olarak kabul edilirdi. Ünlü gezgin </a:t>
            </a:r>
            <a:r>
              <a:rPr lang="tr-TR" dirty="0" err="1">
                <a:latin typeface="Times New Roman" panose="02020603050405020304" pitchFamily="18" charset="0"/>
                <a:cs typeface="Times New Roman" panose="02020603050405020304" pitchFamily="18" charset="0"/>
              </a:rPr>
              <a:t>Marko</a:t>
            </a:r>
            <a:r>
              <a:rPr lang="tr-TR" dirty="0">
                <a:latin typeface="Times New Roman" panose="02020603050405020304" pitchFamily="18" charset="0"/>
                <a:cs typeface="Times New Roman" panose="02020603050405020304" pitchFamily="18" charset="0"/>
              </a:rPr>
              <a:t> Polo gezi notlarında bu durumdan geniş geniş söz etmektedir. Vakıf kurumunun bu geleneğin gelişmiş biçimi olduğunu kabul  eden bilim adamları bulunmaktadır. </a:t>
            </a:r>
            <a:endParaRPr lang="tr-TR" dirty="0" smtClean="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Vakıf </a:t>
            </a:r>
            <a:r>
              <a:rPr lang="tr-TR" dirty="0">
                <a:latin typeface="Times New Roman" panose="02020603050405020304" pitchFamily="18" charset="0"/>
                <a:cs typeface="Times New Roman" panose="02020603050405020304" pitchFamily="18" charset="0"/>
              </a:rPr>
              <a:t>geleneğinin İslamiyet’in yayılmaya başlaması ile kurumlaştığını kabul eden bilim adamları da bulunmaktadır. İslam kaynaklarına göre Hz. Muhammed vefatından önce “</a:t>
            </a:r>
            <a:r>
              <a:rPr lang="tr-TR" dirty="0" err="1">
                <a:latin typeface="Times New Roman" panose="02020603050405020304" pitchFamily="18" charset="0"/>
                <a:cs typeface="Times New Roman" panose="02020603050405020304" pitchFamily="18" charset="0"/>
              </a:rPr>
              <a:t>semğ</a:t>
            </a:r>
            <a:r>
              <a:rPr lang="tr-TR" dirty="0">
                <a:latin typeface="Times New Roman" panose="02020603050405020304" pitchFamily="18" charset="0"/>
                <a:cs typeface="Times New Roman" panose="02020603050405020304" pitchFamily="18" charset="0"/>
              </a:rPr>
              <a:t> hurmalığı” adıyla anılan bahçesinin alınıp satılmasını yasaklamıştı. Bahçenin yıllık üretiminin yoksullara dağıtılmasını vasiyet etmişti. </a:t>
            </a:r>
          </a:p>
        </p:txBody>
      </p:sp>
    </p:spTree>
    <p:extLst>
      <p:ext uri="{BB962C8B-B14F-4D97-AF65-F5344CB8AC3E}">
        <p14:creationId xmlns:p14="http://schemas.microsoft.com/office/powerpoint/2010/main" val="2296115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Yatay Kaydırma 1"/>
          <p:cNvSpPr/>
          <p:nvPr/>
        </p:nvSpPr>
        <p:spPr>
          <a:xfrm>
            <a:off x="395536" y="764704"/>
            <a:ext cx="8496944" cy="4896544"/>
          </a:xfrm>
          <a:prstGeom prst="horizontalScroll">
            <a:avLst/>
          </a:prstGeom>
        </p:spPr>
        <p:style>
          <a:lnRef idx="3">
            <a:schemeClr val="lt1"/>
          </a:lnRef>
          <a:fillRef idx="1">
            <a:schemeClr val="accent1"/>
          </a:fillRef>
          <a:effectRef idx="1">
            <a:schemeClr val="accent1"/>
          </a:effectRef>
          <a:fontRef idx="minor">
            <a:schemeClr val="lt1"/>
          </a:fontRef>
        </p:style>
        <p:txBody>
          <a:bodyPr rtlCol="0" anchor="ctr"/>
          <a:lstStyle/>
          <a:p>
            <a:pPr lvl="0" algn="just">
              <a:lnSpc>
                <a:spcPct val="150000"/>
              </a:lnSpc>
            </a:pPr>
            <a:r>
              <a:rPr lang="tr-TR" b="1" dirty="0" smtClean="0">
                <a:latin typeface="Times New Roman" panose="02020603050405020304" pitchFamily="18" charset="0"/>
                <a:cs typeface="Times New Roman" panose="02020603050405020304" pitchFamily="18" charset="0"/>
              </a:rPr>
              <a:t>Gözünü </a:t>
            </a:r>
            <a:r>
              <a:rPr lang="tr-TR" b="1" dirty="0">
                <a:latin typeface="Times New Roman" panose="02020603050405020304" pitchFamily="18" charset="0"/>
                <a:cs typeface="Times New Roman" panose="02020603050405020304" pitchFamily="18" charset="0"/>
              </a:rPr>
              <a:t>bağlı tut: </a:t>
            </a:r>
            <a:r>
              <a:rPr lang="tr-TR" dirty="0">
                <a:latin typeface="Times New Roman" panose="02020603050405020304" pitchFamily="18" charset="0"/>
                <a:cs typeface="Times New Roman" panose="02020603050405020304" pitchFamily="18" charset="0"/>
              </a:rPr>
              <a:t>Yani ayıpları, kusurları ve eksikleri görerek onları insanların  yüzlerine vurma.</a:t>
            </a:r>
          </a:p>
          <a:p>
            <a:pPr algn="just">
              <a:lnSpc>
                <a:spcPct val="150000"/>
              </a:lnSpc>
            </a:pPr>
            <a:r>
              <a:rPr lang="tr-TR" b="1" dirty="0">
                <a:latin typeface="Times New Roman" panose="02020603050405020304" pitchFamily="18" charset="0"/>
                <a:cs typeface="Times New Roman" panose="02020603050405020304" pitchFamily="18" charset="0"/>
              </a:rPr>
              <a:t>Belini bağlı tut: </a:t>
            </a:r>
            <a:r>
              <a:rPr lang="tr-TR" dirty="0">
                <a:latin typeface="Times New Roman" panose="02020603050405020304" pitchFamily="18" charset="0"/>
                <a:cs typeface="Times New Roman" panose="02020603050405020304" pitchFamily="18" charset="0"/>
              </a:rPr>
              <a:t>Cinsellik konusunda kendini koru. Yaşamını sadece cinsellik olarak algılama. Yapılmaması gereken davranışlardan </a:t>
            </a:r>
            <a:r>
              <a:rPr lang="tr-TR" dirty="0" smtClean="0">
                <a:latin typeface="Times New Roman" panose="02020603050405020304" pitchFamily="18" charset="0"/>
                <a:cs typeface="Times New Roman" panose="02020603050405020304" pitchFamily="18" charset="0"/>
              </a:rPr>
              <a:t>sakın.</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4203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39552" y="1859340"/>
            <a:ext cx="7632848" cy="1754326"/>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Bu temel ilkeler doğrultusunda her Ahi adayı çırağa dört yol gösterici verilirdi:</a:t>
            </a:r>
          </a:p>
          <a:p>
            <a:pPr lvl="0" algn="just">
              <a:lnSpc>
                <a:spcPct val="150000"/>
              </a:lnSpc>
            </a:pPr>
            <a:r>
              <a:rPr lang="tr-TR" b="1" dirty="0">
                <a:latin typeface="Times New Roman" panose="02020603050405020304" pitchFamily="18" charset="0"/>
                <a:cs typeface="Times New Roman" panose="02020603050405020304" pitchFamily="18" charset="0"/>
              </a:rPr>
              <a:t>Ustalar: </a:t>
            </a:r>
            <a:endParaRPr lang="tr-TR" b="1" dirty="0" smtClean="0">
              <a:latin typeface="Times New Roman" panose="02020603050405020304" pitchFamily="18" charset="0"/>
              <a:cs typeface="Times New Roman" panose="02020603050405020304" pitchFamily="18" charset="0"/>
            </a:endParaRPr>
          </a:p>
          <a:p>
            <a:pPr lvl="0" algn="just">
              <a:lnSpc>
                <a:spcPct val="150000"/>
              </a:lnSpc>
            </a:pPr>
            <a:r>
              <a:rPr lang="tr-TR" b="1" dirty="0" smtClean="0">
                <a:latin typeface="Times New Roman" panose="02020603050405020304" pitchFamily="18" charset="0"/>
                <a:cs typeface="Times New Roman" panose="02020603050405020304" pitchFamily="18" charset="0"/>
              </a:rPr>
              <a:t>Yol </a:t>
            </a:r>
            <a:r>
              <a:rPr lang="tr-TR" b="1" dirty="0">
                <a:latin typeface="Times New Roman" panose="02020603050405020304" pitchFamily="18" charset="0"/>
                <a:cs typeface="Times New Roman" panose="02020603050405020304" pitchFamily="18" charset="0"/>
              </a:rPr>
              <a:t>atası: </a:t>
            </a:r>
            <a:endParaRPr lang="tr-TR" b="1" dirty="0" smtClean="0">
              <a:latin typeface="Times New Roman" panose="02020603050405020304" pitchFamily="18" charset="0"/>
              <a:cs typeface="Times New Roman" panose="02020603050405020304" pitchFamily="18" charset="0"/>
            </a:endParaRPr>
          </a:p>
          <a:p>
            <a:pPr lvl="0" algn="just">
              <a:lnSpc>
                <a:spcPct val="150000"/>
              </a:lnSpc>
            </a:pPr>
            <a:r>
              <a:rPr lang="tr-TR" b="1" dirty="0" smtClean="0">
                <a:latin typeface="Times New Roman" panose="02020603050405020304" pitchFamily="18" charset="0"/>
                <a:cs typeface="Times New Roman" panose="02020603050405020304" pitchFamily="18" charset="0"/>
              </a:rPr>
              <a:t>Sağ </a:t>
            </a:r>
            <a:r>
              <a:rPr lang="tr-TR" b="1" dirty="0">
                <a:latin typeface="Times New Roman" panose="02020603050405020304" pitchFamily="18" charset="0"/>
                <a:cs typeface="Times New Roman" panose="02020603050405020304" pitchFamily="18" charset="0"/>
              </a:rPr>
              <a:t>ve sol yol kardeşi</a:t>
            </a:r>
            <a:r>
              <a:rPr lang="tr-TR" b="1"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0106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31587" y="1268760"/>
            <a:ext cx="8892480" cy="1754326"/>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Çocukluktan başlayan bu eğitim sonucunda her aşamada gelişmesi izlenen Ahi adayı ara sınav ve denemelerden de geçiyordu. Bütün bu aşamalardan geçerek başarılı olan Ahi adayı için “</a:t>
            </a:r>
            <a:r>
              <a:rPr lang="tr-TR" dirty="0" err="1">
                <a:latin typeface="Times New Roman" panose="02020603050405020304" pitchFamily="18" charset="0"/>
                <a:cs typeface="Times New Roman" panose="02020603050405020304" pitchFamily="18" charset="0"/>
              </a:rPr>
              <a:t>şed</a:t>
            </a:r>
            <a:r>
              <a:rPr lang="tr-TR" dirty="0">
                <a:latin typeface="Times New Roman" panose="02020603050405020304" pitchFamily="18" charset="0"/>
                <a:cs typeface="Times New Roman" panose="02020603050405020304" pitchFamily="18" charset="0"/>
              </a:rPr>
              <a:t> bağlama” adı verilen bir tören yapılıyor ve bu toplantıdan sonra artık o kişi, usta olarak kabul ediliyordu. </a:t>
            </a:r>
          </a:p>
        </p:txBody>
      </p:sp>
    </p:spTree>
    <p:extLst>
      <p:ext uri="{BB962C8B-B14F-4D97-AF65-F5344CB8AC3E}">
        <p14:creationId xmlns:p14="http://schemas.microsoft.com/office/powerpoint/2010/main" val="1207287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3528" y="980728"/>
            <a:ext cx="8386820" cy="2169825"/>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Ahilerin önemli özelliklerinden biri de kırsal kesimle kent arasında köprü olmalarıdır. Köylerde veya kırsal alanda üretilen tahıl ürünleri, sebze, meyve, yağ, süt, yoğurt, yapağı, deri ve değişik madenlerin kentte işlenmesi ve pazarlanmasını yaptıkları için köy yaşamının gelişmesine, köy ve kent farkının azaltılmasına katkıları olurdu</a:t>
            </a:r>
            <a:r>
              <a:rPr lang="tr-TR" dirty="0" smtClean="0">
                <a:latin typeface="Times New Roman" panose="02020603050405020304" pitchFamily="18" charset="0"/>
                <a:cs typeface="Times New Roman" panose="02020603050405020304" pitchFamily="18" charset="0"/>
              </a:rPr>
              <a:t>.</a:t>
            </a:r>
          </a:p>
          <a:p>
            <a:pPr algn="just">
              <a:lnSpc>
                <a:spcPct val="150000"/>
              </a:lnSpc>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99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539552" y="1412776"/>
            <a:ext cx="8064896" cy="1338828"/>
          </a:xfrm>
          <a:prstGeom prst="rect">
            <a:avLst/>
          </a:prstGeom>
        </p:spPr>
        <p:txBody>
          <a:bodyPr wrap="square">
            <a:spAutoFit/>
          </a:bodyPr>
          <a:lstStyle/>
          <a:p>
            <a:pPr algn="just">
              <a:lnSpc>
                <a:spcPct val="150000"/>
              </a:lnSpc>
            </a:pPr>
            <a:r>
              <a:rPr lang="tr-TR" dirty="0" smtClean="0">
                <a:latin typeface="Times New Roman" panose="02020603050405020304" pitchFamily="18" charset="0"/>
                <a:cs typeface="Times New Roman" panose="02020603050405020304" pitchFamily="18" charset="0"/>
              </a:rPr>
              <a:t>Vakıf</a:t>
            </a:r>
            <a:r>
              <a:rPr lang="tr-TR" dirty="0" smtClean="0">
                <a:latin typeface="Times New Roman" panose="02020603050405020304" pitchFamily="18" charset="0"/>
                <a:cs typeface="Times New Roman" panose="02020603050405020304" pitchFamily="18" charset="0"/>
              </a:rPr>
              <a:t>; bir </a:t>
            </a:r>
            <a:r>
              <a:rPr lang="tr-TR" dirty="0">
                <a:latin typeface="Times New Roman" panose="02020603050405020304" pitchFamily="18" charset="0"/>
                <a:cs typeface="Times New Roman" panose="02020603050405020304" pitchFamily="18" charset="0"/>
              </a:rPr>
              <a:t>mal veya taşınmazın “alım ve satımının” mal sahibinin isteği üzerine yasaklanarak yıllık gelirinin yine mal sahibinin isteği doğrultusunda harcanması durumudur. </a:t>
            </a:r>
          </a:p>
        </p:txBody>
      </p:sp>
    </p:spTree>
    <p:extLst>
      <p:ext uri="{BB962C8B-B14F-4D97-AF65-F5344CB8AC3E}">
        <p14:creationId xmlns:p14="http://schemas.microsoft.com/office/powerpoint/2010/main" val="2956930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95536" y="1556792"/>
            <a:ext cx="8280920" cy="1338828"/>
          </a:xfrm>
          <a:prstGeom prst="rect">
            <a:avLst/>
          </a:prstGeom>
        </p:spPr>
        <p:txBody>
          <a:bodyPr wrap="square">
            <a:spAutoFit/>
          </a:bodyPr>
          <a:lstStyle/>
          <a:p>
            <a:pPr algn="just">
              <a:lnSpc>
                <a:spcPct val="150000"/>
              </a:lnSpc>
            </a:pPr>
            <a:r>
              <a:rPr lang="tr-TR" dirty="0" smtClean="0">
                <a:latin typeface="Times New Roman" panose="02020603050405020304" pitchFamily="18" charset="0"/>
                <a:cs typeface="Times New Roman" panose="02020603050405020304" pitchFamily="18" charset="0"/>
              </a:rPr>
              <a:t>Vakıfname</a:t>
            </a:r>
            <a:r>
              <a:rPr lang="tr-TR" dirty="0">
                <a:latin typeface="Times New Roman" panose="02020603050405020304" pitchFamily="18" charset="0"/>
                <a:cs typeface="Times New Roman" panose="02020603050405020304" pitchFamily="18" charset="0"/>
              </a:rPr>
              <a:t>, taşınmazını vakfeden kişinin istekleri doğrultusunda hazırlanan bir belgedir. Vakfın gelirlerinin kullanılması ve yürütülmesinde yine vakfeden kişinin görevlendirdiği mütevelli heyeti adıyla anılan bir heyet görev alırdı. </a:t>
            </a:r>
          </a:p>
        </p:txBody>
      </p:sp>
    </p:spTree>
    <p:extLst>
      <p:ext uri="{BB962C8B-B14F-4D97-AF65-F5344CB8AC3E}">
        <p14:creationId xmlns:p14="http://schemas.microsoft.com/office/powerpoint/2010/main" val="690187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95536" y="1772816"/>
            <a:ext cx="8280920" cy="3000821"/>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Vakıflar hizmet verdikleri alanlar bakımından aşağıdaki gibi sıralanabilir:</a:t>
            </a:r>
          </a:p>
          <a:p>
            <a:pPr marL="285750" lvl="0" indent="-285750" algn="just">
              <a:lnSpc>
                <a:spcPct val="150000"/>
              </a:lnSpc>
              <a:buFont typeface="Wingdings" panose="05000000000000000000" pitchFamily="2" charset="2"/>
              <a:buChar char="v"/>
            </a:pPr>
            <a:r>
              <a:rPr lang="tr-TR" dirty="0">
                <a:latin typeface="Times New Roman" panose="02020603050405020304" pitchFamily="18" charset="0"/>
                <a:cs typeface="Times New Roman" panose="02020603050405020304" pitchFamily="18" charset="0"/>
              </a:rPr>
              <a:t>İbadetle ilgili vakıflar</a:t>
            </a:r>
          </a:p>
          <a:p>
            <a:pPr marL="285750" lvl="0" indent="-285750" algn="just">
              <a:lnSpc>
                <a:spcPct val="150000"/>
              </a:lnSpc>
              <a:buFont typeface="Wingdings" panose="05000000000000000000" pitchFamily="2" charset="2"/>
              <a:buChar char="v"/>
            </a:pPr>
            <a:r>
              <a:rPr lang="tr-TR" dirty="0">
                <a:latin typeface="Times New Roman" panose="02020603050405020304" pitchFamily="18" charset="0"/>
                <a:cs typeface="Times New Roman" panose="02020603050405020304" pitchFamily="18" charset="0"/>
              </a:rPr>
              <a:t>Kent hizmetleri ile ilgili vakıflar</a:t>
            </a:r>
          </a:p>
          <a:p>
            <a:pPr marL="285750" lvl="0" indent="-285750" algn="just">
              <a:lnSpc>
                <a:spcPct val="150000"/>
              </a:lnSpc>
              <a:buFont typeface="Wingdings" panose="05000000000000000000" pitchFamily="2" charset="2"/>
              <a:buChar char="v"/>
            </a:pPr>
            <a:r>
              <a:rPr lang="tr-TR" dirty="0">
                <a:latin typeface="Times New Roman" panose="02020603050405020304" pitchFamily="18" charset="0"/>
                <a:cs typeface="Times New Roman" panose="02020603050405020304" pitchFamily="18" charset="0"/>
              </a:rPr>
              <a:t>Sağlıkla ilgili vakıflar</a:t>
            </a:r>
          </a:p>
          <a:p>
            <a:pPr marL="285750" lvl="0" indent="-285750" algn="just">
              <a:lnSpc>
                <a:spcPct val="150000"/>
              </a:lnSpc>
              <a:buFont typeface="Wingdings" panose="05000000000000000000" pitchFamily="2" charset="2"/>
              <a:buChar char="v"/>
            </a:pPr>
            <a:r>
              <a:rPr lang="tr-TR" dirty="0">
                <a:latin typeface="Times New Roman" panose="02020603050405020304" pitchFamily="18" charset="0"/>
                <a:cs typeface="Times New Roman" panose="02020603050405020304" pitchFamily="18" charset="0"/>
              </a:rPr>
              <a:t>Yol güvenliği ile ilgili vakıflar</a:t>
            </a:r>
          </a:p>
          <a:p>
            <a:pPr marL="285750" lvl="0" indent="-285750" algn="just">
              <a:lnSpc>
                <a:spcPct val="150000"/>
              </a:lnSpc>
              <a:buFont typeface="Wingdings" panose="05000000000000000000" pitchFamily="2" charset="2"/>
              <a:buChar char="v"/>
            </a:pPr>
            <a:r>
              <a:rPr lang="tr-TR" dirty="0">
                <a:latin typeface="Times New Roman" panose="02020603050405020304" pitchFamily="18" charset="0"/>
                <a:cs typeface="Times New Roman" panose="02020603050405020304" pitchFamily="18" charset="0"/>
              </a:rPr>
              <a:t>Eğitimle ilgili vakıflar</a:t>
            </a:r>
          </a:p>
          <a:p>
            <a:pPr marL="285750" lvl="0" indent="-285750" algn="just">
              <a:lnSpc>
                <a:spcPct val="150000"/>
              </a:lnSpc>
              <a:buFont typeface="Wingdings" panose="05000000000000000000" pitchFamily="2" charset="2"/>
              <a:buChar char="v"/>
            </a:pPr>
            <a:r>
              <a:rPr lang="tr-TR" dirty="0">
                <a:latin typeface="Times New Roman" panose="02020603050405020304" pitchFamily="18" charset="0"/>
                <a:cs typeface="Times New Roman" panose="02020603050405020304" pitchFamily="18" charset="0"/>
              </a:rPr>
              <a:t>Kentte sosyal dayanışmayı güçlendirici vakıflar</a:t>
            </a:r>
          </a:p>
        </p:txBody>
      </p:sp>
    </p:spTree>
    <p:extLst>
      <p:ext uri="{BB962C8B-B14F-4D97-AF65-F5344CB8AC3E}">
        <p14:creationId xmlns:p14="http://schemas.microsoft.com/office/powerpoint/2010/main" val="64155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751344"/>
            <a:ext cx="8496944" cy="1754326"/>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İbadetle İlgili </a:t>
            </a:r>
            <a:r>
              <a:rPr lang="tr-TR" b="1" dirty="0" smtClean="0">
                <a:latin typeface="Times New Roman" panose="02020603050405020304" pitchFamily="18" charset="0"/>
                <a:cs typeface="Times New Roman" panose="02020603050405020304" pitchFamily="18" charset="0"/>
              </a:rPr>
              <a:t>Vakıflar</a:t>
            </a:r>
          </a:p>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Bu vakıflar genellikle camiler, türbeler, dergâh ve zaviyelerdir. İbadet kurumlarının inşası sırasında işlevlerini sağlıklı bir biçimde yürütebilmeleri için bazı yöntemler uygulanırdı. </a:t>
            </a:r>
          </a:p>
        </p:txBody>
      </p:sp>
    </p:spTree>
    <p:extLst>
      <p:ext uri="{BB962C8B-B14F-4D97-AF65-F5344CB8AC3E}">
        <p14:creationId xmlns:p14="http://schemas.microsoft.com/office/powerpoint/2010/main" val="266703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1124744"/>
            <a:ext cx="8712968" cy="3416320"/>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Kent Hizmetleri ile İlgili </a:t>
            </a:r>
            <a:r>
              <a:rPr lang="tr-TR" b="1" dirty="0" smtClean="0">
                <a:latin typeface="Times New Roman" panose="02020603050405020304" pitchFamily="18" charset="0"/>
                <a:cs typeface="Times New Roman" panose="02020603050405020304" pitchFamily="18" charset="0"/>
              </a:rPr>
              <a:t>Vakıflar</a:t>
            </a:r>
          </a:p>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Bu vakıflar büyük bir çeşitlilik göstermektedir. Geleneğimizde hemen hemen kent hizmetlerinin tamamına yakın kısmı için kurulmuş vakıf kurumları vardır. Bunlar arasında kentin su yollarının yapılması ve işletilmesi için kurulan vakıflar, su kemerlerinin bakım ve onarımları için kurulmuş vakıflar, çeşme ve sebil adını verdiğimiz bütün halkın hizmetine sunulmuş su kaynakları, kaldırım, aşevi, köprü ve okul gibi belediye hizmetleri ile ilgili kurulmuş vakıflar bulunmaktadır. </a:t>
            </a:r>
          </a:p>
        </p:txBody>
      </p:sp>
    </p:spTree>
    <p:extLst>
      <p:ext uri="{BB962C8B-B14F-4D97-AF65-F5344CB8AC3E}">
        <p14:creationId xmlns:p14="http://schemas.microsoft.com/office/powerpoint/2010/main" val="3619365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476672"/>
            <a:ext cx="8352928" cy="458074"/>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Sağlıkla İlgili </a:t>
            </a:r>
            <a:r>
              <a:rPr lang="tr-TR" b="1" dirty="0" smtClean="0">
                <a:latin typeface="Times New Roman" panose="02020603050405020304" pitchFamily="18" charset="0"/>
                <a:cs typeface="Times New Roman" panose="02020603050405020304" pitchFamily="18" charset="0"/>
              </a:rPr>
              <a:t>Vakıflar</a:t>
            </a:r>
            <a:endParaRPr lang="tr-TR" b="1" dirty="0">
              <a:latin typeface="Times New Roman" panose="02020603050405020304" pitchFamily="18" charset="0"/>
              <a:cs typeface="Times New Roman" panose="02020603050405020304" pitchFamily="18" charset="0"/>
            </a:endParaRPr>
          </a:p>
        </p:txBody>
      </p:sp>
      <p:pic>
        <p:nvPicPr>
          <p:cNvPr id="5" name="image34.png"/>
          <p:cNvPicPr/>
          <p:nvPr/>
        </p:nvPicPr>
        <p:blipFill>
          <a:blip r:embed="rId2" cstate="print"/>
          <a:stretch>
            <a:fillRect/>
          </a:stretch>
        </p:blipFill>
        <p:spPr>
          <a:xfrm>
            <a:off x="241167" y="1412776"/>
            <a:ext cx="8582449" cy="4896544"/>
          </a:xfrm>
          <a:prstGeom prst="rect">
            <a:avLst/>
          </a:prstGeom>
        </p:spPr>
      </p:pic>
    </p:spTree>
    <p:extLst>
      <p:ext uri="{BB962C8B-B14F-4D97-AF65-F5344CB8AC3E}">
        <p14:creationId xmlns:p14="http://schemas.microsoft.com/office/powerpoint/2010/main" val="3543891410"/>
      </p:ext>
    </p:extLst>
  </p:cSld>
  <p:clrMapOvr>
    <a:masterClrMapping/>
  </p:clrMapOvr>
</p:sld>
</file>

<file path=ppt/theme/theme1.xml><?xml version="1.0" encoding="utf-8"?>
<a:theme xmlns:a="http://schemas.openxmlformats.org/drawingml/2006/main" name="Teknik">
  <a:themeElements>
    <a:clrScheme name="Teknik">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knik">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knik">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9236F6A6496DD347977C151867E1BE1A" ma:contentTypeVersion="7" ma:contentTypeDescription="Yeni belge oluşturun." ma:contentTypeScope="" ma:versionID="f7d0cf48fb84d9421b7ed0d7eab8fd40">
  <xsd:schema xmlns:xsd="http://www.w3.org/2001/XMLSchema" xmlns:xs="http://www.w3.org/2001/XMLSchema" xmlns:p="http://schemas.microsoft.com/office/2006/metadata/properties" xmlns:ns2="4602da8c-748c-4228-bca7-8ce99a8c0f2e" xmlns:ns3="ff9c9cf5-7b4f-44be-8875-fccb9a3c37e3" targetNamespace="http://schemas.microsoft.com/office/2006/metadata/properties" ma:root="true" ma:fieldsID="f69548f73529033078ebbd7b37d2fbb3" ns2:_="" ns3:_="">
    <xsd:import namespace="4602da8c-748c-4228-bca7-8ce99a8c0f2e"/>
    <xsd:import namespace="ff9c9cf5-7b4f-44be-8875-fccb9a3c37e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02da8c-748c-4228-bca7-8ce99a8c0f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9c9cf5-7b4f-44be-8875-fccb9a3c37e3" elementFormDefault="qualified">
    <xsd:import namespace="http://schemas.microsoft.com/office/2006/documentManagement/types"/>
    <xsd:import namespace="http://schemas.microsoft.com/office/infopath/2007/PartnerControls"/>
    <xsd:element name="SharedWithUsers" ma:index="13"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Ayrıntıları ile Paylaşıld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7E1F72-2890-4D3A-8CD6-38F032E5164B}"/>
</file>

<file path=customXml/itemProps2.xml><?xml version="1.0" encoding="utf-8"?>
<ds:datastoreItem xmlns:ds="http://schemas.openxmlformats.org/officeDocument/2006/customXml" ds:itemID="{7629E41E-281C-40F6-92D0-54FCFA3FA884}"/>
</file>

<file path=customXml/itemProps3.xml><?xml version="1.0" encoding="utf-8"?>
<ds:datastoreItem xmlns:ds="http://schemas.openxmlformats.org/officeDocument/2006/customXml" ds:itemID="{55E34FA0-32B6-4ABF-927A-5495B36265B7}"/>
</file>

<file path=docProps/app.xml><?xml version="1.0" encoding="utf-8"?>
<Properties xmlns="http://schemas.openxmlformats.org/officeDocument/2006/extended-properties" xmlns:vt="http://schemas.openxmlformats.org/officeDocument/2006/docPropsVTypes">
  <Template>Technic</Template>
  <TotalTime>296</TotalTime>
  <Words>1227</Words>
  <Application>Microsoft Office PowerPoint</Application>
  <PresentationFormat>Ekran Gösterisi (4:3)</PresentationFormat>
  <Paragraphs>71</Paragraphs>
  <Slides>33</Slides>
  <Notes>0</Notes>
  <HiddenSlides>0</HiddenSlides>
  <MMClips>0</MMClips>
  <ScaleCrop>false</ScaleCrop>
  <HeadingPairs>
    <vt:vector size="4" baseType="variant">
      <vt:variant>
        <vt:lpstr>Tema</vt:lpstr>
      </vt:variant>
      <vt:variant>
        <vt:i4>1</vt:i4>
      </vt:variant>
      <vt:variant>
        <vt:lpstr>Slayt Başlıkları</vt:lpstr>
      </vt:variant>
      <vt:variant>
        <vt:i4>33</vt:i4>
      </vt:variant>
    </vt:vector>
  </HeadingPairs>
  <TitlesOfParts>
    <vt:vector size="34" baseType="lpstr">
      <vt:lpstr>Teknik</vt:lpstr>
      <vt:lpstr>TOPLUMSAL HİZMET UYGULAMALARI</vt:lpstr>
      <vt:lpstr>TOPLUMA HİZMET ANLAYIŞINDA VAKIF VE VAKIF KURUMLARI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TOPLUMSAL HİZMET UYGULAMALARI</dc:title>
  <dc:creator>ELİF</dc:creator>
  <cp:lastModifiedBy>user</cp:lastModifiedBy>
  <cp:revision>31</cp:revision>
  <dcterms:created xsi:type="dcterms:W3CDTF">2020-12-12T13:00:57Z</dcterms:created>
  <dcterms:modified xsi:type="dcterms:W3CDTF">2021-12-06T08:39:49Z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0x0101009236F6A6496DD347977C151867E1BE1A</vt:lpwstr>
  </property>
</Properties>
</file>