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305" r:id="rId3"/>
    <p:sldId id="306" r:id="rId4"/>
    <p:sldId id="261" r:id="rId5"/>
    <p:sldId id="263" r:id="rId6"/>
    <p:sldId id="267" r:id="rId7"/>
    <p:sldId id="307" r:id="rId8"/>
    <p:sldId id="272" r:id="rId9"/>
    <p:sldId id="274" r:id="rId10"/>
    <p:sldId id="275" r:id="rId11"/>
    <p:sldId id="308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8" r:id="rId22"/>
    <p:sldId id="291" r:id="rId23"/>
    <p:sldId id="295" r:id="rId24"/>
    <p:sldId id="298" r:id="rId25"/>
    <p:sldId id="301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3BC1C29-9A9E-48BA-9A5E-95A17032E66F}" type="datetimeFigureOut">
              <a:rPr lang="tr-TR" smtClean="0"/>
              <a:t>24.5.2021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F6BCBB8-C1FF-4E45-BD18-DD87DBAC223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1C29-9A9E-48BA-9A5E-95A17032E66F}" type="datetimeFigureOut">
              <a:rPr lang="tr-TR" smtClean="0"/>
              <a:t>24.5.2021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CBB8-C1FF-4E45-BD18-DD87DBAC223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1C29-9A9E-48BA-9A5E-95A17032E66F}" type="datetimeFigureOut">
              <a:rPr lang="tr-TR" smtClean="0"/>
              <a:t>24.5.2021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CBB8-C1FF-4E45-BD18-DD87DBAC223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1C29-9A9E-48BA-9A5E-95A17032E66F}" type="datetimeFigureOut">
              <a:rPr lang="tr-TR" smtClean="0"/>
              <a:t>24.5.2021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CBB8-C1FF-4E45-BD18-DD87DBAC223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1C29-9A9E-48BA-9A5E-95A17032E66F}" type="datetimeFigureOut">
              <a:rPr lang="tr-TR" smtClean="0"/>
              <a:t>24.5.2021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CBB8-C1FF-4E45-BD18-DD87DBAC223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1C29-9A9E-48BA-9A5E-95A17032E66F}" type="datetimeFigureOut">
              <a:rPr lang="tr-TR" smtClean="0"/>
              <a:t>24.5.2021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CBB8-C1FF-4E45-BD18-DD87DBAC2233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1C29-9A9E-48BA-9A5E-95A17032E66F}" type="datetimeFigureOut">
              <a:rPr lang="tr-TR" smtClean="0"/>
              <a:t>24.5.2021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CBB8-C1FF-4E45-BD18-DD87DBAC2233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1C29-9A9E-48BA-9A5E-95A17032E66F}" type="datetimeFigureOut">
              <a:rPr lang="tr-TR" smtClean="0"/>
              <a:t>24.5.2021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CBB8-C1FF-4E45-BD18-DD87DBAC223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1C29-9A9E-48BA-9A5E-95A17032E66F}" type="datetimeFigureOut">
              <a:rPr lang="tr-TR" smtClean="0"/>
              <a:t>24.5.2021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CBB8-C1FF-4E45-BD18-DD87DBAC223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3BC1C29-9A9E-48BA-9A5E-95A17032E66F}" type="datetimeFigureOut">
              <a:rPr lang="tr-TR" smtClean="0"/>
              <a:t>24.5.2021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F6BCBB8-C1FF-4E45-BD18-DD87DBAC223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3BC1C29-9A9E-48BA-9A5E-95A17032E66F}" type="datetimeFigureOut">
              <a:rPr lang="tr-TR" smtClean="0"/>
              <a:t>24.5.2021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F6BCBB8-C1FF-4E45-BD18-DD87DBAC223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3BC1C29-9A9E-48BA-9A5E-95A17032E66F}" type="datetimeFigureOut">
              <a:rPr lang="tr-TR" smtClean="0"/>
              <a:t>24.5.2021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F6BCBB8-C1FF-4E45-BD18-DD87DBAC2233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TOPLUMSAL HİZMET UYGULAMALARI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14. HAFTA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4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26693" y="1484784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 zihniyet kazandırma işlevi, dinî inançların topluma hizmetin en temel amillerinden olmasını anlamak bakımından önemlidir. </a:t>
            </a:r>
          </a:p>
        </p:txBody>
      </p:sp>
    </p:spTree>
    <p:extLst>
      <p:ext uri="{BB962C8B-B14F-4D97-AF65-F5344CB8AC3E}">
        <p14:creationId xmlns:p14="http://schemas.microsoft.com/office/powerpoint/2010/main" val="31854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43608" y="2323651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Dinî inancın en dikkat çekici işlevlerinden biri anlamlandırma işlevidir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71600" y="2420888"/>
            <a:ext cx="720080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 bir diğer toplumsal işlevi bütünleştirmedir. </a:t>
            </a:r>
          </a:p>
        </p:txBody>
      </p:sp>
    </p:spTree>
    <p:extLst>
      <p:ext uri="{BB962C8B-B14F-4D97-AF65-F5344CB8AC3E}">
        <p14:creationId xmlns:p14="http://schemas.microsoft.com/office/powerpoint/2010/main" val="26483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21296" y="1973868"/>
            <a:ext cx="7416824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 bir diğer başat sosyal işlevi, bütünleştirme işleviyle yakından ilgili olan organizasyon işlevidir. </a:t>
            </a:r>
          </a:p>
        </p:txBody>
      </p:sp>
    </p:spTree>
    <p:extLst>
      <p:ext uri="{BB962C8B-B14F-4D97-AF65-F5344CB8AC3E}">
        <p14:creationId xmlns:p14="http://schemas.microsoft.com/office/powerpoint/2010/main" val="5779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99592" y="2276872"/>
            <a:ext cx="70567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Dinin toplumsal işlevlerinden biri de sosyalizasyondur.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37068" y="1929845"/>
            <a:ext cx="7056784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 başka bir işlevi, yapılandırma olarak belirlenebilir. </a:t>
            </a:r>
          </a:p>
        </p:txBody>
      </p:sp>
    </p:spTree>
    <p:extLst>
      <p:ext uri="{BB962C8B-B14F-4D97-AF65-F5344CB8AC3E}">
        <p14:creationId xmlns:p14="http://schemas.microsoft.com/office/powerpoint/2010/main" val="3056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99592" y="1340768"/>
            <a:ext cx="7416824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 etkili sosyal işlevlerinden biri de kimlik, bir varlık bilinci, aidiyet bilinci, birlikte var ve taraf olma bilinci kazandırmadır. </a:t>
            </a:r>
          </a:p>
        </p:txBody>
      </p:sp>
    </p:spTree>
    <p:extLst>
      <p:ext uri="{BB962C8B-B14F-4D97-AF65-F5344CB8AC3E}">
        <p14:creationId xmlns:p14="http://schemas.microsoft.com/office/powerpoint/2010/main" val="18591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43608" y="1859340"/>
            <a:ext cx="6840760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Din, muhafazakâr ve meşrulaştırıcı özellikleriyle yakından bağlantılı olarak kültürün korunmasında, kuşaktan kuşağa aktarılmasında, kültürün süreklilik kazanmasında da işlevseldir. </a:t>
            </a:r>
          </a:p>
        </p:txBody>
      </p:sp>
    </p:spTree>
    <p:extLst>
      <p:ext uri="{BB962C8B-B14F-4D97-AF65-F5344CB8AC3E}">
        <p14:creationId xmlns:p14="http://schemas.microsoft.com/office/powerpoint/2010/main" val="5464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71600" y="2420888"/>
            <a:ext cx="6912768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 etkili işlevlerinden bir diğeri, toplumda pek çok problemin kaynağı olarak ortaya çıkabilecek değerler çatışmasını önlemektir. </a:t>
            </a:r>
          </a:p>
        </p:txBody>
      </p:sp>
    </p:spTree>
    <p:extLst>
      <p:ext uri="{BB962C8B-B14F-4D97-AF65-F5344CB8AC3E}">
        <p14:creationId xmlns:p14="http://schemas.microsoft.com/office/powerpoint/2010/main" val="22821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55576" y="1666508"/>
            <a:ext cx="7416824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İnanç,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meşrûlaştırma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işleviyle doğrudan bağlantılı olarak kutsallaştırma işlevi de görür. </a:t>
            </a:r>
          </a:p>
        </p:txBody>
      </p:sp>
    </p:spTree>
    <p:extLst>
      <p:ext uri="{BB962C8B-B14F-4D97-AF65-F5344CB8AC3E}">
        <p14:creationId xmlns:p14="http://schemas.microsoft.com/office/powerpoint/2010/main" val="19240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43608" y="2636912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tr-TR" b="1"/>
              <a:t>Topluma Hizmetin İnanç</a:t>
            </a:r>
            <a:r>
              <a:rPr lang="tr-TR"/>
              <a:t/>
            </a:r>
            <a:br>
              <a:rPr lang="tr-TR"/>
            </a:br>
            <a:r>
              <a:rPr lang="tr-TR" b="1"/>
              <a:t>Temelleri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1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475656" y="2435696"/>
            <a:ext cx="5912196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tr-TR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“Halka Hizmet Hakk’a Hizmettir” İnancı</a:t>
            </a:r>
          </a:p>
        </p:txBody>
      </p:sp>
    </p:spTree>
    <p:extLst>
      <p:ext uri="{BB962C8B-B14F-4D97-AF65-F5344CB8AC3E}">
        <p14:creationId xmlns:p14="http://schemas.microsoft.com/office/powerpoint/2010/main" val="37630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71600" y="2996952"/>
            <a:ext cx="6840760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>
              <a:lnSpc>
                <a:spcPct val="150000"/>
              </a:lnSpc>
            </a:pPr>
            <a:r>
              <a:rPr lang="tr-TR" sz="24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Topluma Hizmette Dünyanın Anlamlılığı ve İnanç</a:t>
            </a:r>
          </a:p>
        </p:txBody>
      </p:sp>
    </p:spTree>
    <p:extLst>
      <p:ext uri="{BB962C8B-B14F-4D97-AF65-F5344CB8AC3E}">
        <p14:creationId xmlns:p14="http://schemas.microsoft.com/office/powerpoint/2010/main" val="2266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31640" y="2836037"/>
            <a:ext cx="4885889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tr-TR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Topluma Hizmette Ahlâk ve İnanç</a:t>
            </a:r>
          </a:p>
        </p:txBody>
      </p:sp>
    </p:spTree>
    <p:extLst>
      <p:ext uri="{BB962C8B-B14F-4D97-AF65-F5344CB8AC3E}">
        <p14:creationId xmlns:p14="http://schemas.microsoft.com/office/powerpoint/2010/main" val="39497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87624" y="3105835"/>
            <a:ext cx="6480720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/>
            <a:r>
              <a:rPr lang="tr-TR" sz="24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Topluma Hizmette Sorumluluk Duygusu ve İnanç</a:t>
            </a:r>
          </a:p>
        </p:txBody>
      </p:sp>
    </p:spTree>
    <p:extLst>
      <p:ext uri="{BB962C8B-B14F-4D97-AF65-F5344CB8AC3E}">
        <p14:creationId xmlns:p14="http://schemas.microsoft.com/office/powerpoint/2010/main" val="3608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99592" y="3105835"/>
            <a:ext cx="6768752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r-TR" sz="24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Topluma Hizmette Akraba ve Komşularla İlişkiler ve İnanç</a:t>
            </a:r>
          </a:p>
        </p:txBody>
      </p:sp>
    </p:spTree>
    <p:extLst>
      <p:ext uri="{BB962C8B-B14F-4D97-AF65-F5344CB8AC3E}">
        <p14:creationId xmlns:p14="http://schemas.microsoft.com/office/powerpoint/2010/main" val="13633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403648" y="3105835"/>
            <a:ext cx="6264696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24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Topluma Hizmette Sosyal Dayanışma ve İnanç</a:t>
            </a:r>
          </a:p>
        </p:txBody>
      </p:sp>
    </p:spTree>
    <p:extLst>
      <p:ext uri="{BB962C8B-B14F-4D97-AF65-F5344CB8AC3E}">
        <p14:creationId xmlns:p14="http://schemas.microsoft.com/office/powerpoint/2010/main" val="31973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99592" y="2060848"/>
            <a:ext cx="7344816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Toplumsal bir olgu olan inanç, insanların toplum halinde yaşamalarında temel bir rol oynar; zira inanç, insanları belli bir amaç etrafında toplar ve toplumun birlik ve bütünleşmesinde, barış içerisinde yaşamasında etkili olur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27584" y="2276872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Din,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Arapça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’da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etimolojik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düzlemde ‘d-y-n’ fiil kökünden gelmekte olup borçlu olma, üstün gelme, idare etme, hakimiyet kurma, otorite sahibi olma, yönetme, baş eğdirme veya buyruk altına almak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gibi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anlamlara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gelmektedir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2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77636" y="1921570"/>
            <a:ext cx="7488832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Topluma </a:t>
            </a:r>
            <a:r>
              <a:rPr lang="tr-T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hizmette çeşitli toplumsal kurumlar rol almaktadır. Bu kurumlar temelde aile, eğitim, ekonomi, siyaset, </a:t>
            </a:r>
            <a:r>
              <a:rPr lang="tr-T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din olarak </a:t>
            </a:r>
            <a:r>
              <a:rPr lang="tr-T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tespit edilebilir. </a:t>
            </a:r>
          </a:p>
        </p:txBody>
      </p:sp>
    </p:spTree>
    <p:extLst>
      <p:ext uri="{BB962C8B-B14F-4D97-AF65-F5344CB8AC3E}">
        <p14:creationId xmlns:p14="http://schemas.microsoft.com/office/powerpoint/2010/main" val="3334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55576" y="1700808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Wach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’a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din ile toplum arasındaki karşılıklı ilişki yakından ve sistematik bir şekilde incelenecek olursa,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 toplum üzerindeki etkisinin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birinci derecede olduğu görülür. </a:t>
            </a:r>
          </a:p>
        </p:txBody>
      </p:sp>
    </p:spTree>
    <p:extLst>
      <p:ext uri="{BB962C8B-B14F-4D97-AF65-F5344CB8AC3E}">
        <p14:creationId xmlns:p14="http://schemas.microsoft.com/office/powerpoint/2010/main" val="3461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14270" y="2967335"/>
            <a:ext cx="71154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İNANCIN TOPLUMSAL İŞLEVLERİ</a:t>
            </a:r>
            <a:endParaRPr lang="tr-TR" sz="4000" b="1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1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07085" y="1556792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İnancın zihinsel, düşünsel, eylemsel, toplumsal vs. boyutlarıyla yaşanmasını ifade eden din, etkili bir sosyal gerçeklik ve temel bir toplumsal kurumdur. </a:t>
            </a:r>
          </a:p>
        </p:txBody>
      </p:sp>
    </p:spTree>
    <p:extLst>
      <p:ext uri="{BB962C8B-B14F-4D97-AF65-F5344CB8AC3E}">
        <p14:creationId xmlns:p14="http://schemas.microsoft.com/office/powerpoint/2010/main" val="162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10355" y="1412776"/>
            <a:ext cx="7344816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Dinlerin en önemli sosyal işlevlerinden biri, inananlarına çeşitli toplumsal durumlarda, değişik toplumsal olaylar karşısında takip edecekleri tutum ve tavırları belirleyen bir perspektif, zihniyet ve ideoloji kazandırma işlevidir. </a:t>
            </a:r>
          </a:p>
        </p:txBody>
      </p:sp>
    </p:spTree>
    <p:extLst>
      <p:ext uri="{BB962C8B-B14F-4D97-AF65-F5344CB8AC3E}">
        <p14:creationId xmlns:p14="http://schemas.microsoft.com/office/powerpoint/2010/main" val="20468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ptiye">
  <a:themeElements>
    <a:clrScheme name="Raptiye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Raptiye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ptiy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236F6A6496DD347977C151867E1BE1A" ma:contentTypeVersion="7" ma:contentTypeDescription="Yeni belge oluşturun." ma:contentTypeScope="" ma:versionID="f7d0cf48fb84d9421b7ed0d7eab8fd40">
  <xsd:schema xmlns:xsd="http://www.w3.org/2001/XMLSchema" xmlns:xs="http://www.w3.org/2001/XMLSchema" xmlns:p="http://schemas.microsoft.com/office/2006/metadata/properties" xmlns:ns2="4602da8c-748c-4228-bca7-8ce99a8c0f2e" xmlns:ns3="ff9c9cf5-7b4f-44be-8875-fccb9a3c37e3" targetNamespace="http://schemas.microsoft.com/office/2006/metadata/properties" ma:root="true" ma:fieldsID="f69548f73529033078ebbd7b37d2fbb3" ns2:_="" ns3:_="">
    <xsd:import namespace="4602da8c-748c-4228-bca7-8ce99a8c0f2e"/>
    <xsd:import namespace="ff9c9cf5-7b4f-44be-8875-fccb9a3c37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2da8c-748c-4228-bca7-8ce99a8c0f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c9cf5-7b4f-44be-8875-fccb9a3c37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6DE549-19C9-4E2F-8491-395B0B1D0972}"/>
</file>

<file path=customXml/itemProps2.xml><?xml version="1.0" encoding="utf-8"?>
<ds:datastoreItem xmlns:ds="http://schemas.openxmlformats.org/officeDocument/2006/customXml" ds:itemID="{8CC17674-294A-4EDD-9D0F-C0FC9A266421}"/>
</file>

<file path=customXml/itemProps3.xml><?xml version="1.0" encoding="utf-8"?>
<ds:datastoreItem xmlns:ds="http://schemas.openxmlformats.org/officeDocument/2006/customXml" ds:itemID="{5AB43D5B-F1CB-444E-A219-EE1A95D3847B}"/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160</TotalTime>
  <Words>371</Words>
  <Application>Microsoft Office PowerPoint</Application>
  <PresentationFormat>Ekran Gösterisi (4:3)</PresentationFormat>
  <Paragraphs>26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Raptiye</vt:lpstr>
      <vt:lpstr>TOPLUMSAL HİZMET UYGULAMALARI</vt:lpstr>
      <vt:lpstr>Topluma Hizmetin İnanç Temelleri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ELİF</dc:creator>
  <cp:lastModifiedBy>asus</cp:lastModifiedBy>
  <cp:revision>12</cp:revision>
  <dcterms:created xsi:type="dcterms:W3CDTF">2021-01-01T12:36:58Z</dcterms:created>
  <dcterms:modified xsi:type="dcterms:W3CDTF">2021-05-24T12:07:57Z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0x0101009236F6A6496DD347977C151867E1BE1A</vt:lpwstr>
  </property>
</Properties>
</file>