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68" r:id="rId6"/>
    <p:sldId id="297" r:id="rId7"/>
    <p:sldId id="269" r:id="rId8"/>
    <p:sldId id="270" r:id="rId9"/>
    <p:sldId id="271" r:id="rId10"/>
    <p:sldId id="272" r:id="rId11"/>
    <p:sldId id="273" r:id="rId12"/>
    <p:sldId id="274" r:id="rId13"/>
    <p:sldId id="275" r:id="rId14"/>
    <p:sldId id="298" r:id="rId15"/>
    <p:sldId id="299" r:id="rId16"/>
    <p:sldId id="300" r:id="rId17"/>
    <p:sldId id="303" r:id="rId18"/>
    <p:sldId id="301" r:id="rId19"/>
    <p:sldId id="302" r:id="rId20"/>
    <p:sldId id="304" r:id="rId21"/>
    <p:sldId id="305" r:id="rId22"/>
    <p:sldId id="306"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tr-TR"/>
              <a:t>Asıl başlık stili için tıklatın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7" name="Date Placeholder 6"/>
          <p:cNvSpPr>
            <a:spLocks noGrp="1"/>
          </p:cNvSpPr>
          <p:nvPr>
            <p:ph type="dt" sz="half" idx="10"/>
          </p:nvPr>
        </p:nvSpPr>
        <p:spPr/>
        <p:txBody>
          <a:bodyPr/>
          <a:lstStyle/>
          <a:p>
            <a:fld id="{2BC2BF96-3049-4CDD-80CB-F05859CFC80D}" type="datetimeFigureOut">
              <a:rPr lang="tr-TR" smtClean="0"/>
              <a:t>4.12.2021</a:t>
            </a:fld>
            <a:endParaRPr lang="tr-TR"/>
          </a:p>
        </p:txBody>
      </p:sp>
      <p:sp>
        <p:nvSpPr>
          <p:cNvPr id="8" name="Slide Number Placeholder 7"/>
          <p:cNvSpPr>
            <a:spLocks noGrp="1"/>
          </p:cNvSpPr>
          <p:nvPr>
            <p:ph type="sldNum" sz="quarter" idx="11"/>
          </p:nvPr>
        </p:nvSpPr>
        <p:spPr/>
        <p:txBody>
          <a:bodyPr/>
          <a:lstStyle/>
          <a:p>
            <a:fld id="{0A4480AF-A43D-42D2-829F-E8D5DEA1FA74}"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2BC2BF96-3049-4CDD-80CB-F05859CFC80D}"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2BC2BF96-3049-4CDD-80CB-F05859CFC80D}"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BC2BF96-3049-4CDD-80CB-F05859CFC80D}"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tr-TR"/>
              <a:t>Asıl başlık stili için tıklatın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2BC2BF96-3049-4CDD-80CB-F05859CFC80D}" type="datetimeFigureOut">
              <a:rPr lang="tr-TR" smtClean="0"/>
              <a:t>4.12.2021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4480AF-A43D-42D2-829F-E8D5DEA1FA74}" type="slidenum">
              <a:rPr lang="tr-TR" smtClean="0"/>
              <a:t>‹#›</a:t>
            </a:fld>
            <a:endParaRPr lang="tr-T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BC2BF96-3049-4CDD-80CB-F05859CFC80D}" type="datetimeFigureOut">
              <a:rPr lang="tr-TR" smtClean="0"/>
              <a:t>4.12.2021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4480AF-A43D-42D2-829F-E8D5DEA1FA74}" type="slidenum">
              <a:rPr lang="tr-TR" smtClean="0"/>
              <a:t>‹#›</a:t>
            </a:fld>
            <a:endParaRPr lang="tr-TR"/>
          </a:p>
        </p:txBody>
      </p:sp>
      <p:sp>
        <p:nvSpPr>
          <p:cNvPr id="9" name="Content Placeholder 8"/>
          <p:cNvSpPr>
            <a:spLocks noGrp="1"/>
          </p:cNvSpPr>
          <p:nvPr>
            <p:ph sz="quarter" idx="13"/>
          </p:nvPr>
        </p:nvSpPr>
        <p:spPr>
          <a:xfrm>
            <a:off x="365760" y="1600200"/>
            <a:ext cx="4041648" cy="452628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7" name="Date Placeholder 6"/>
          <p:cNvSpPr>
            <a:spLocks noGrp="1"/>
          </p:cNvSpPr>
          <p:nvPr>
            <p:ph type="dt" sz="half" idx="10"/>
          </p:nvPr>
        </p:nvSpPr>
        <p:spPr/>
        <p:txBody>
          <a:bodyPr/>
          <a:lstStyle/>
          <a:p>
            <a:fld id="{2BC2BF96-3049-4CDD-80CB-F05859CFC80D}" type="datetimeFigureOut">
              <a:rPr lang="tr-TR" smtClean="0"/>
              <a:t>4.12.2021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A4480AF-A43D-42D2-829F-E8D5DEA1FA74}" type="slidenum">
              <a:rPr lang="tr-TR" smtClean="0"/>
              <a:t>‹#›</a:t>
            </a:fld>
            <a:endParaRPr lang="tr-TR"/>
          </a:p>
        </p:txBody>
      </p:sp>
      <p:sp>
        <p:nvSpPr>
          <p:cNvPr id="11" name="Content Placeholder 10"/>
          <p:cNvSpPr>
            <a:spLocks noGrp="1"/>
          </p:cNvSpPr>
          <p:nvPr>
            <p:ph sz="quarter" idx="13"/>
          </p:nvPr>
        </p:nvSpPr>
        <p:spPr>
          <a:xfrm>
            <a:off x="457200" y="2212848"/>
            <a:ext cx="4041648" cy="3913632"/>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2BC2BF96-3049-4CDD-80CB-F05859CFC80D}" type="datetimeFigureOut">
              <a:rPr lang="tr-TR" smtClean="0"/>
              <a:t>4.12.2021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2BF96-3049-4CDD-80CB-F05859CFC80D}" type="datetimeFigureOut">
              <a:rPr lang="tr-TR" smtClean="0"/>
              <a:t>4.12.2021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tr-TR"/>
              <a:t>Asıl başlık stili için tıklatın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2BC2BF96-3049-4CDD-80CB-F05859CFC80D}" type="datetimeFigureOut">
              <a:rPr lang="tr-TR" smtClean="0"/>
              <a:t>4.12.2021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tr-TR"/>
              <a:t>Asıl başlık stili için tıklatın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2BC2BF96-3049-4CDD-80CB-F05859CFC80D}" type="datetimeFigureOut">
              <a:rPr lang="tr-TR" smtClean="0"/>
              <a:t>4.12.2021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4480AF-A43D-42D2-829F-E8D5DEA1FA74}"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tr-TR"/>
              <a:t>Asıl başlık stili için tıklatın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BC2BF96-3049-4CDD-80CB-F05859CFC80D}" type="datetimeFigureOut">
              <a:rPr lang="tr-TR" smtClean="0"/>
              <a:t>4.12.2021</a:t>
            </a:fld>
            <a:endParaRPr lang="tr-T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tr-T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A4480AF-A43D-42D2-829F-E8D5DEA1FA74}" type="slidenum">
              <a:rPr lang="tr-TR" smtClean="0"/>
              <a:t>‹#›</a:t>
            </a:fld>
            <a:endParaRPr lang="tr-T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00608" y="620688"/>
            <a:ext cx="10260632" cy="2160240"/>
          </a:xfrm>
        </p:spPr>
        <p:txBody>
          <a:bodyPr/>
          <a:lstStyle/>
          <a:p>
            <a:pPr algn="ctr"/>
            <a:r>
              <a:rPr lang="tr-TR" sz="4400" dirty="0"/>
              <a:t>TOPLUMSAL HİZMET UYGULAMALARI</a:t>
            </a:r>
          </a:p>
        </p:txBody>
      </p:sp>
      <p:sp>
        <p:nvSpPr>
          <p:cNvPr id="3" name="Metin kutusu 2"/>
          <p:cNvSpPr txBox="1"/>
          <p:nvPr/>
        </p:nvSpPr>
        <p:spPr>
          <a:xfrm>
            <a:off x="2915816" y="3212976"/>
            <a:ext cx="5112568" cy="369332"/>
          </a:xfrm>
          <a:prstGeom prst="rect">
            <a:avLst/>
          </a:prstGeom>
          <a:noFill/>
        </p:spPr>
        <p:txBody>
          <a:bodyPr wrap="square" rtlCol="0">
            <a:spAutoFit/>
          </a:bodyPr>
          <a:lstStyle/>
          <a:p>
            <a:r>
              <a:rPr lang="tr-TR" i="1" dirty="0" err="1">
                <a:effectLst>
                  <a:outerShdw blurRad="38100" dist="38100" dir="2700000" algn="tl">
                    <a:srgbClr val="000000">
                      <a:alpha val="43137"/>
                    </a:srgbClr>
                  </a:outerShdw>
                </a:effectLst>
              </a:rPr>
              <a:t>ÖĞR</a:t>
            </a:r>
            <a:r>
              <a:rPr lang="tr-TR" i="1" dirty="0">
                <a:effectLst>
                  <a:outerShdw blurRad="38100" dist="38100" dir="2700000" algn="tl">
                    <a:srgbClr val="000000">
                      <a:alpha val="43137"/>
                    </a:srgbClr>
                  </a:outerShdw>
                </a:effectLst>
              </a:rPr>
              <a:t>. GÖR. ELİF GİZEM KARAOĞLU</a:t>
            </a:r>
          </a:p>
        </p:txBody>
      </p:sp>
      <p:sp>
        <p:nvSpPr>
          <p:cNvPr id="5" name="Metin kutusu 4"/>
          <p:cNvSpPr txBox="1"/>
          <p:nvPr/>
        </p:nvSpPr>
        <p:spPr>
          <a:xfrm>
            <a:off x="2699792" y="4077072"/>
            <a:ext cx="5112568" cy="923330"/>
          </a:xfrm>
          <a:prstGeom prst="rect">
            <a:avLst/>
          </a:prstGeom>
          <a:noFill/>
        </p:spPr>
        <p:txBody>
          <a:bodyPr wrap="square" rtlCol="0">
            <a:spAutoFit/>
          </a:bodyPr>
          <a:lstStyle/>
          <a:p>
            <a:r>
              <a:rPr lang="tr-TR" dirty="0"/>
              <a:t>DERS: 2 </a:t>
            </a:r>
          </a:p>
          <a:p>
            <a:endParaRPr lang="tr-TR" dirty="0"/>
          </a:p>
          <a:p>
            <a:r>
              <a:rPr lang="tr-TR" dirty="0"/>
              <a:t>KAVRAMLAR ÜZERİNE</a:t>
            </a:r>
          </a:p>
        </p:txBody>
      </p:sp>
    </p:spTree>
    <p:extLst>
      <p:ext uri="{BB962C8B-B14F-4D97-AF65-F5344CB8AC3E}">
        <p14:creationId xmlns:p14="http://schemas.microsoft.com/office/powerpoint/2010/main" val="310044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30812" y="351794"/>
            <a:ext cx="4081148" cy="6186309"/>
          </a:xfrm>
          <a:prstGeom prst="rect">
            <a:avLst/>
          </a:prstGeom>
        </p:spPr>
        <p:txBody>
          <a:bodyPr wrap="square">
            <a:spAutoFit/>
          </a:bodyPr>
          <a:lstStyle/>
          <a:p>
            <a:pPr algn="ctr">
              <a:lnSpc>
                <a:spcPct val="200000"/>
              </a:lnSpc>
            </a:pPr>
            <a:r>
              <a:rPr lang="tr-TR" b="1" dirty="0"/>
              <a:t>1. TOPLUMSAL YAPI</a:t>
            </a:r>
          </a:p>
          <a:p>
            <a:pPr algn="just">
              <a:lnSpc>
                <a:spcPct val="200000"/>
              </a:lnSpc>
            </a:pPr>
            <a:r>
              <a:rPr lang="tr-TR" dirty="0"/>
              <a:t>İlk defa </a:t>
            </a:r>
            <a:r>
              <a:rPr lang="tr-TR" dirty="0" err="1"/>
              <a:t>Herbert</a:t>
            </a:r>
            <a:r>
              <a:rPr lang="tr-TR" dirty="0"/>
              <a:t> </a:t>
            </a:r>
            <a:r>
              <a:rPr lang="tr-TR" dirty="0" err="1"/>
              <a:t>Spencer</a:t>
            </a:r>
            <a:r>
              <a:rPr lang="tr-TR" dirty="0"/>
              <a:t> tarafından ortaya atılmış bir kavramdır. İçinde sosyal ilişkilerin, sosyal olayların meydana geldiği, sosyal grupların, kurumların yer aldığı, nüfus ile yerleşim tarzının şekillendirdiği, toplumun şekil ve çerçevesi ile ilgili dış görünüşe sahip olan bir sosyal varlıktır. </a:t>
            </a:r>
          </a:p>
        </p:txBody>
      </p:sp>
      <p:pic>
        <p:nvPicPr>
          <p:cNvPr id="1026" name="Picture 2" descr="Herbert Spencer: Biyografisi ve Çalışmaları — Aklınızı Keşf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1900"/>
            <a:ext cx="4644008" cy="682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80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33652" y="764704"/>
            <a:ext cx="7632848" cy="5078313"/>
          </a:xfrm>
          <a:prstGeom prst="rect">
            <a:avLst/>
          </a:prstGeom>
          <a:noFill/>
        </p:spPr>
        <p:txBody>
          <a:bodyPr wrap="square" rtlCol="0">
            <a:spAutoFit/>
          </a:bodyPr>
          <a:lstStyle/>
          <a:p>
            <a:pPr algn="ctr">
              <a:lnSpc>
                <a:spcPct val="150000"/>
              </a:lnSpc>
            </a:pPr>
            <a:r>
              <a:rPr lang="tr-TR" sz="2400" b="1" spc="300" dirty="0"/>
              <a:t>TOPLUMSAL YAPININ PARÇALARI</a:t>
            </a:r>
          </a:p>
          <a:p>
            <a:pPr algn="ctr">
              <a:lnSpc>
                <a:spcPct val="150000"/>
              </a:lnSpc>
            </a:pPr>
            <a:endParaRPr lang="tr-TR" sz="2400" b="1" spc="300" dirty="0"/>
          </a:p>
          <a:p>
            <a:pPr marL="285750" indent="-285750" algn="just">
              <a:lnSpc>
                <a:spcPct val="150000"/>
              </a:lnSpc>
              <a:buFont typeface="Wingdings" panose="05000000000000000000" pitchFamily="2" charset="2"/>
              <a:buChar char="Ø"/>
            </a:pPr>
            <a:r>
              <a:rPr lang="tr-TR" sz="2400" i="1" spc="300" dirty="0"/>
              <a:t>1.1. Toplumsal Statü</a:t>
            </a:r>
          </a:p>
          <a:p>
            <a:pPr marL="285750" indent="-285750" algn="just">
              <a:lnSpc>
                <a:spcPct val="150000"/>
              </a:lnSpc>
              <a:buFont typeface="Wingdings" panose="05000000000000000000" pitchFamily="2" charset="2"/>
              <a:buChar char="Ø"/>
            </a:pPr>
            <a:r>
              <a:rPr lang="tr-TR" sz="2400" i="1" spc="300" dirty="0"/>
              <a:t>1.2. Toplumsal Rol</a:t>
            </a:r>
          </a:p>
          <a:p>
            <a:pPr marL="285750" indent="-285750" algn="just">
              <a:lnSpc>
                <a:spcPct val="150000"/>
              </a:lnSpc>
              <a:buFont typeface="Wingdings" panose="05000000000000000000" pitchFamily="2" charset="2"/>
              <a:buChar char="Ø"/>
            </a:pPr>
            <a:r>
              <a:rPr lang="tr-TR" sz="2400" i="1" spc="300" dirty="0"/>
              <a:t>1.3. Toplumsal Gruplar</a:t>
            </a:r>
          </a:p>
          <a:p>
            <a:pPr marL="285750" indent="-285750" algn="just">
              <a:lnSpc>
                <a:spcPct val="150000"/>
              </a:lnSpc>
              <a:buFont typeface="Wingdings" panose="05000000000000000000" pitchFamily="2" charset="2"/>
              <a:buChar char="Ø"/>
            </a:pPr>
            <a:r>
              <a:rPr lang="tr-TR" sz="2400" i="1" spc="300" dirty="0"/>
              <a:t>1.4. Toplumsal Sınıf </a:t>
            </a:r>
          </a:p>
          <a:p>
            <a:pPr marL="285750" indent="-285750" algn="just">
              <a:lnSpc>
                <a:spcPct val="150000"/>
              </a:lnSpc>
              <a:buFont typeface="Wingdings" panose="05000000000000000000" pitchFamily="2" charset="2"/>
              <a:buChar char="Ø"/>
            </a:pPr>
            <a:r>
              <a:rPr lang="tr-TR" sz="2400" i="1" spc="300" dirty="0"/>
              <a:t>1.5. Toplumsal İlişkiler Ağı</a:t>
            </a:r>
          </a:p>
          <a:p>
            <a:pPr marL="285750" indent="-285750" algn="just">
              <a:lnSpc>
                <a:spcPct val="150000"/>
              </a:lnSpc>
              <a:buFont typeface="Wingdings" panose="05000000000000000000" pitchFamily="2" charset="2"/>
              <a:buChar char="Ø"/>
            </a:pPr>
            <a:r>
              <a:rPr lang="tr-TR" sz="2400" i="1" spc="300" dirty="0"/>
              <a:t>1.6. Toplumsal Kurum</a:t>
            </a:r>
          </a:p>
          <a:p>
            <a:pPr marL="285750" indent="-285750" algn="just">
              <a:lnSpc>
                <a:spcPct val="150000"/>
              </a:lnSpc>
              <a:buFont typeface="Wingdings" panose="05000000000000000000" pitchFamily="2" charset="2"/>
              <a:buChar char="Ø"/>
            </a:pPr>
            <a:r>
              <a:rPr lang="tr-TR" sz="2400" i="1" spc="300" dirty="0"/>
              <a:t>1.7. Kültür</a:t>
            </a:r>
          </a:p>
        </p:txBody>
      </p:sp>
    </p:spTree>
    <p:extLst>
      <p:ext uri="{BB962C8B-B14F-4D97-AF65-F5344CB8AC3E}">
        <p14:creationId xmlns:p14="http://schemas.microsoft.com/office/powerpoint/2010/main" val="332871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484878" y="422345"/>
            <a:ext cx="7344816" cy="1446550"/>
          </a:xfrm>
          <a:prstGeom prst="rect">
            <a:avLst/>
          </a:prstGeom>
          <a:noFill/>
        </p:spPr>
        <p:txBody>
          <a:bodyPr wrap="square" rtlCol="0">
            <a:spAutoFit/>
          </a:bodyPr>
          <a:lstStyle/>
          <a:p>
            <a:r>
              <a:rPr lang="tr-TR" sz="4400" dirty="0">
                <a:effectLst>
                  <a:outerShdw blurRad="38100" dist="38100" dir="2700000" algn="tl">
                    <a:srgbClr val="000000">
                      <a:alpha val="43137"/>
                    </a:srgbClr>
                  </a:outerShdw>
                </a:effectLst>
                <a:latin typeface="Bernard MT Condensed" panose="02050806060905020404" pitchFamily="18" charset="0"/>
              </a:rPr>
              <a:t>1.1./1.2. </a:t>
            </a:r>
          </a:p>
          <a:p>
            <a:pPr algn="ctr"/>
            <a:r>
              <a:rPr lang="tr-TR" sz="4400" dirty="0">
                <a:effectLst>
                  <a:outerShdw blurRad="38100" dist="38100" dir="2700000" algn="tl">
                    <a:srgbClr val="000000">
                      <a:alpha val="43137"/>
                    </a:srgbClr>
                  </a:outerShdw>
                </a:effectLst>
                <a:latin typeface="Bernard MT Condensed" panose="02050806060905020404" pitchFamily="18" charset="0"/>
              </a:rPr>
              <a:t>Statü ve Rol Nedir?</a:t>
            </a:r>
          </a:p>
        </p:txBody>
      </p:sp>
      <p:pic>
        <p:nvPicPr>
          <p:cNvPr id="2050" name="Picture 2" descr="Sosyal Rol | Toplumsal konum, statü ve 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71662"/>
            <a:ext cx="5832648" cy="45816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7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rincil Grup ve İkincil Grup (Sosyal Bilimler ve Sanat) (Sosyoloji)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12672"/>
            <a:ext cx="8460432" cy="5489849"/>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p:cNvSpPr txBox="1"/>
          <p:nvPr/>
        </p:nvSpPr>
        <p:spPr>
          <a:xfrm>
            <a:off x="539552" y="332656"/>
            <a:ext cx="6912768" cy="584775"/>
          </a:xfrm>
          <a:prstGeom prst="rect">
            <a:avLst/>
          </a:prstGeom>
          <a:noFill/>
        </p:spPr>
        <p:txBody>
          <a:bodyPr wrap="square" rtlCol="0">
            <a:spAutoFit/>
          </a:bodyPr>
          <a:lstStyle/>
          <a:p>
            <a:r>
              <a:rPr lang="tr-TR" sz="3200" dirty="0">
                <a:latin typeface="Bauhaus 93" panose="04030905020B02020C02" pitchFamily="82" charset="0"/>
              </a:rPr>
              <a:t>1.3. Toplumsal Gruplar</a:t>
            </a:r>
          </a:p>
        </p:txBody>
      </p:sp>
    </p:spTree>
    <p:extLst>
      <p:ext uri="{BB962C8B-B14F-4D97-AF65-F5344CB8AC3E}">
        <p14:creationId xmlns:p14="http://schemas.microsoft.com/office/powerpoint/2010/main" val="66765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55576" y="692696"/>
            <a:ext cx="7200800" cy="1692771"/>
          </a:xfrm>
          <a:prstGeom prst="rect">
            <a:avLst/>
          </a:prstGeom>
        </p:spPr>
        <p:txBody>
          <a:bodyPr wrap="square">
            <a:spAutoFit/>
          </a:bodyPr>
          <a:lstStyle/>
          <a:p>
            <a:r>
              <a:rPr lang="tr-TR" sz="3200" dirty="0">
                <a:latin typeface="Bauhaus 93" panose="04030905020B02020C02" pitchFamily="82" charset="0"/>
              </a:rPr>
              <a:t>1.4.  Toplumsal Sınıf</a:t>
            </a:r>
          </a:p>
          <a:p>
            <a:pPr algn="just"/>
            <a:r>
              <a:rPr lang="tr-TR" sz="2400" dirty="0"/>
              <a:t> İnsanların toplumsal ve ekonomik pozisyonlarına göre bu pozisyonun bilincinde olsun veya olmasın bölünmeleridir. </a:t>
            </a:r>
          </a:p>
        </p:txBody>
      </p:sp>
      <p:pic>
        <p:nvPicPr>
          <p:cNvPr id="4098" name="Picture 2" descr="Tabakalaşma ve Tüketim - Mozartcultures"/>
          <p:cNvPicPr>
            <a:picLocks noChangeAspect="1" noChangeArrowheads="1"/>
          </p:cNvPicPr>
          <p:nvPr/>
        </p:nvPicPr>
        <p:blipFill rotWithShape="1">
          <a:blip r:embed="rId2">
            <a:extLst>
              <a:ext uri="{28A0092B-C50C-407E-A947-70E740481C1C}">
                <a14:useLocalDpi xmlns:a14="http://schemas.microsoft.com/office/drawing/2010/main" val="0"/>
              </a:ext>
            </a:extLst>
          </a:blip>
          <a:srcRect l="-1" t="13852" r="840" b="-16237"/>
          <a:stretch/>
        </p:blipFill>
        <p:spPr bwMode="auto">
          <a:xfrm>
            <a:off x="947479" y="2636912"/>
            <a:ext cx="6876000" cy="3924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07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260648"/>
            <a:ext cx="8712968" cy="6324808"/>
          </a:xfrm>
          <a:prstGeom prst="rect">
            <a:avLst/>
          </a:prstGeom>
        </p:spPr>
        <p:txBody>
          <a:bodyPr wrap="square">
            <a:spAutoFit/>
          </a:bodyPr>
          <a:lstStyle/>
          <a:p>
            <a:pPr algn="just">
              <a:lnSpc>
                <a:spcPct val="150000"/>
              </a:lnSpc>
            </a:pPr>
            <a:r>
              <a:rPr lang="tr-TR" b="1" dirty="0"/>
              <a:t>a) Üst sınıf: </a:t>
            </a:r>
            <a:r>
              <a:rPr lang="tr-TR" dirty="0"/>
              <a:t>Büyük ölçekli sermaye, mülk ve rant sahiplerinden oluşan ve burjuvazi olarak da anılan bir sınıftır. </a:t>
            </a:r>
          </a:p>
          <a:p>
            <a:pPr algn="just">
              <a:lnSpc>
                <a:spcPct val="150000"/>
              </a:lnSpc>
            </a:pPr>
            <a:r>
              <a:rPr lang="tr-TR" b="1" dirty="0"/>
              <a:t>b) Orta sınıf: </a:t>
            </a:r>
            <a:r>
              <a:rPr lang="tr-TR" dirty="0"/>
              <a:t>Kendi içinde eski orta sınıf ve yeni orta sınıf olmak üzere ikiye ayrılır. Eski orta sınıf Endüstri Devrimi ile birlikte ortaya çıkan, az sayıda işçinin çalıştığı küçük ve orta ölçekli işletme sahiplerinden ve kendi hesabına çalışan esnaf ve zanaatkârlardan oluşmaktadır. Yeni orta sınıf ise Endüstri Devrimi sonrasında genellikle hizmet sektörünün gelişimi ile birlikte ortaya çıkan bir sınıftır. Literatürde büyük tartışmalara konu olmakla beraber, yeni orta sınıf da genellikle kendi içinde üst-orta ve alt-orta sınıf biçiminde ikiye ayrılabilir. Üst-orta sınıf içinde kamu ve özel sektördeki kurum ve kuruluşlarda çalışan üst düzey yöneticiler ile teknik iş gücü becerilerine sahip profesyoneller (avukatlar, eczacılar, mühendisler, doktorlar vb.) ele alınırken, alt düzey profesyoneller, orta ve alt kademe yöneticiler ve memurlar genellikle alt-orta sınıf içinde ele alınmaktadırlar.</a:t>
            </a:r>
          </a:p>
        </p:txBody>
      </p:sp>
    </p:spTree>
    <p:extLst>
      <p:ext uri="{BB962C8B-B14F-4D97-AF65-F5344CB8AC3E}">
        <p14:creationId xmlns:p14="http://schemas.microsoft.com/office/powerpoint/2010/main" val="238007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99592" y="1556792"/>
            <a:ext cx="6840760" cy="3416320"/>
          </a:xfrm>
          <a:prstGeom prst="rect">
            <a:avLst/>
          </a:prstGeom>
        </p:spPr>
        <p:txBody>
          <a:bodyPr wrap="square">
            <a:spAutoFit/>
          </a:bodyPr>
          <a:lstStyle/>
          <a:p>
            <a:pPr algn="just">
              <a:lnSpc>
                <a:spcPct val="200000"/>
              </a:lnSpc>
            </a:pPr>
            <a:r>
              <a:rPr lang="tr-TR" b="1" dirty="0"/>
              <a:t>c) Alt sınıf: </a:t>
            </a:r>
            <a:r>
              <a:rPr lang="tr-TR" dirty="0"/>
              <a:t>Kamu ve özel sektörde vasıfsız ve düşük ücretli işlerde işçi statüsünde çalışan ve bu nedenle işçi sınıfı olarak adlandırılan sınıftır. Alt sınıfta yer alan bireyler, genellikle vasıfsız ve eğitimsiz bir iş gücünden oluşur ve daha çok kol emeğine dayalı işlerde istihdam edilirler.</a:t>
            </a:r>
          </a:p>
        </p:txBody>
      </p:sp>
    </p:spTree>
    <p:extLst>
      <p:ext uri="{BB962C8B-B14F-4D97-AF65-F5344CB8AC3E}">
        <p14:creationId xmlns:p14="http://schemas.microsoft.com/office/powerpoint/2010/main" val="209703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611560" y="908720"/>
            <a:ext cx="7632848" cy="4708981"/>
          </a:xfrm>
          <a:prstGeom prst="rect">
            <a:avLst/>
          </a:prstGeom>
          <a:noFill/>
        </p:spPr>
        <p:txBody>
          <a:bodyPr wrap="square" rtlCol="0">
            <a:spAutoFit/>
          </a:bodyPr>
          <a:lstStyle/>
          <a:p>
            <a:pPr>
              <a:lnSpc>
                <a:spcPct val="150000"/>
              </a:lnSpc>
            </a:pPr>
            <a:r>
              <a:rPr lang="tr-TR" sz="2000" b="1" dirty="0">
                <a:latin typeface="Arial Black" panose="020B0A04020102020204" pitchFamily="34" charset="0"/>
              </a:rPr>
              <a:t>1.5. Toplumsal İlişkiler Ağı</a:t>
            </a:r>
          </a:p>
          <a:p>
            <a:pPr algn="just">
              <a:lnSpc>
                <a:spcPct val="150000"/>
              </a:lnSpc>
            </a:pPr>
            <a:r>
              <a:rPr lang="tr-TR" dirty="0"/>
              <a:t>Toplumsal ilişkiler ağı bir bireyin hem grup içinde hem de diğer gruplar, kuruluşlar ve kurumlarla olan bütün ilişkilerini kapsayan ağdır. </a:t>
            </a:r>
            <a:r>
              <a:rPr lang="tr-TR"/>
              <a:t>Bu ağ; </a:t>
            </a:r>
            <a:r>
              <a:rPr lang="tr-TR" dirty="0"/>
              <a:t>ailemizi, arkadaşlarımızı, diğer grupları ve ilişkide olduğumuz diğer bireyleri kapsar. Toplumsal ilişkiler ağı bireyler arası ilişkileri, grup içindeki ilişkileri, grupların diğer gruplarla, organizasyonlarla ve bütün toplumla ilişkisini içine alır. Bir başka deyişle, toplumsal ilişkiler ağı, bir bireyin diğerleriyle ilişkisinden başlayıp diğer bireylerin sosyal ilişkiler ağından diğerlerine geçerek, kuramsal olarak, sonuçta bütün toplum üyelerinin birbirine bağlandığı bir örüntüyü oluşturur.</a:t>
            </a:r>
          </a:p>
        </p:txBody>
      </p:sp>
    </p:spTree>
    <p:extLst>
      <p:ext uri="{BB962C8B-B14F-4D97-AF65-F5344CB8AC3E}">
        <p14:creationId xmlns:p14="http://schemas.microsoft.com/office/powerpoint/2010/main" val="97569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79512" y="404664"/>
            <a:ext cx="8496944" cy="5188280"/>
          </a:xfrm>
          <a:prstGeom prst="rect">
            <a:avLst/>
          </a:prstGeom>
        </p:spPr>
        <p:txBody>
          <a:bodyPr wrap="square">
            <a:spAutoFit/>
          </a:bodyPr>
          <a:lstStyle/>
          <a:p>
            <a:pPr>
              <a:lnSpc>
                <a:spcPct val="150000"/>
              </a:lnSpc>
            </a:pPr>
            <a:r>
              <a:rPr lang="tr-TR" sz="3200" dirty="0">
                <a:latin typeface="Bauhaus 93" panose="04030905020B02020C02" pitchFamily="82" charset="0"/>
              </a:rPr>
              <a:t>1.6. Toplumsal Kurum</a:t>
            </a:r>
          </a:p>
          <a:p>
            <a:pPr algn="just">
              <a:lnSpc>
                <a:spcPct val="150000"/>
              </a:lnSpc>
            </a:pPr>
            <a:r>
              <a:rPr lang="tr-TR" sz="2400" dirty="0"/>
              <a:t>Toplumun yapısı ve temel değerlerinin korunması bakımından zorunlu sayılan, nispeten sürekli kurallar topluluğudur. Toplumsal kurumlar ve kurumsal kalıplar, belli bir toplumda hangi eylemlerin ya da ilişkilerin meşru ya da beklenen ilişkiler olduğunu kurallarla belirlerler. Sosyolojide toplumsal düzeni sağlayan kurumlar genelde aile, siyasal kurumlar, din, ekonomi ve eğitim kurumu olarak sıralanmaktadır.</a:t>
            </a:r>
          </a:p>
        </p:txBody>
      </p:sp>
    </p:spTree>
    <p:extLst>
      <p:ext uri="{BB962C8B-B14F-4D97-AF65-F5344CB8AC3E}">
        <p14:creationId xmlns:p14="http://schemas.microsoft.com/office/powerpoint/2010/main" val="2448872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0" y="9663"/>
            <a:ext cx="5220072" cy="5816977"/>
          </a:xfrm>
          <a:prstGeom prst="rect">
            <a:avLst/>
          </a:prstGeom>
        </p:spPr>
        <p:txBody>
          <a:bodyPr wrap="square">
            <a:spAutoFit/>
          </a:bodyPr>
          <a:lstStyle/>
          <a:p>
            <a:pPr>
              <a:lnSpc>
                <a:spcPct val="150000"/>
              </a:lnSpc>
            </a:pPr>
            <a:r>
              <a:rPr lang="tr-TR" sz="3200" dirty="0">
                <a:latin typeface="Bauhaus 93" panose="04030905020B02020C02" pitchFamily="82" charset="0"/>
              </a:rPr>
              <a:t>1.7. Kültür</a:t>
            </a:r>
          </a:p>
          <a:p>
            <a:pPr algn="just">
              <a:lnSpc>
                <a:spcPct val="150000"/>
              </a:lnSpc>
            </a:pPr>
            <a:r>
              <a:rPr lang="tr-TR" dirty="0"/>
              <a:t>Kültür, toplumda yaşayan insanların bütün öğrendikleri ve paylaştıklarını kapsayan bir kavramdır. Topluma katılan her yeni üye, bunu öğrenerek geliştirir ve bunlar duygu yüklüdür. Kültür, toplumsal bir üründür, insanlar arasındaki etkileşim sonucu doğar ve gelişir. Öğrenilmiş davranışlardan oluşur, yani doğuştan edinilmez. Kültür olduğu gibi kabul edilir, bir başka deyimle toplumun üyeleri, içinde yaşadığı kültürü nadiren sorgular. Semboliktir, dil aracılığıyla aktarılır. Yer ve zamana göre değişir.</a:t>
            </a:r>
          </a:p>
        </p:txBody>
      </p:sp>
      <p:pic>
        <p:nvPicPr>
          <p:cNvPr id="5122" name="Picture 2" descr="Kültür Nedir? Kültür Farklılıkları Ne Anlama Gelir, Örnekleri Nelerdir? -  Kültür Sanat Haberle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663"/>
            <a:ext cx="3923928" cy="684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19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66475" y="4581128"/>
            <a:ext cx="7696116" cy="1754326"/>
          </a:xfrm>
          <a:prstGeom prst="rect">
            <a:avLst/>
          </a:prstGeom>
        </p:spPr>
        <p:txBody>
          <a:bodyPr wrap="square">
            <a:spAutoFit/>
          </a:bodyPr>
          <a:lstStyle/>
          <a:p>
            <a:pPr algn="just">
              <a:lnSpc>
                <a:spcPct val="150000"/>
              </a:lnSpc>
            </a:pPr>
            <a:r>
              <a:rPr lang="tr-TR" b="1" dirty="0"/>
              <a:t>Toplumsal grup</a:t>
            </a:r>
            <a:r>
              <a:rPr lang="tr-TR" dirty="0"/>
              <a:t>, belli amaçlar ve bunları gerçekleştirme çabası çerçevesinde toplanmış, belli kurallara göre belirli süre karşılıklı sosyal ilişkide bulunan, en az iki kişiden oluşan, göreli bir sürekliliği olan bireyler topluluğuna denir. </a:t>
            </a:r>
          </a:p>
        </p:txBody>
      </p:sp>
      <p:pic>
        <p:nvPicPr>
          <p:cNvPr id="5122" name="Picture 2" descr="Bireyin Davranışında Sosyal Etki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444"/>
            <a:ext cx="9144001"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07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097593"/>
            <a:ext cx="8352928" cy="2585323"/>
          </a:xfrm>
          <a:prstGeom prst="rect">
            <a:avLst/>
          </a:prstGeom>
        </p:spPr>
        <p:txBody>
          <a:bodyPr wrap="square">
            <a:spAutoFit/>
          </a:bodyPr>
          <a:lstStyle/>
          <a:p>
            <a:pPr algn="just">
              <a:lnSpc>
                <a:spcPct val="150000"/>
              </a:lnSpc>
            </a:pPr>
            <a:r>
              <a:rPr lang="tr-TR" dirty="0"/>
              <a:t>Toplumu bilimsel olarak açıklayan ve onun anlaşılmasını sağlayan bir bilim dalı mutlaka vardır. Çünkü insanlar tarih boyunca çevrelerinde meydana gelen olayları ve bunların nedenlerini, nasıl oluştuklarını anlamaya çalışmışlardır. İçinde yaşadığımız toplumu, toplumsal grupları, kurumları ve ilişkileri bilimsel olarak anlayıp açıklamak için de bir bilim dalına ihtiyaç vardır. </a:t>
            </a:r>
          </a:p>
        </p:txBody>
      </p:sp>
    </p:spTree>
    <p:extLst>
      <p:ext uri="{BB962C8B-B14F-4D97-AF65-F5344CB8AC3E}">
        <p14:creationId xmlns:p14="http://schemas.microsoft.com/office/powerpoint/2010/main" val="142658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45545"/>
            <a:ext cx="4680520" cy="6740307"/>
          </a:xfrm>
          <a:prstGeom prst="rect">
            <a:avLst/>
          </a:prstGeom>
        </p:spPr>
        <p:txBody>
          <a:bodyPr wrap="square">
            <a:spAutoFit/>
          </a:bodyPr>
          <a:lstStyle/>
          <a:p>
            <a:pPr algn="just">
              <a:lnSpc>
                <a:spcPct val="150000"/>
              </a:lnSpc>
            </a:pPr>
            <a:r>
              <a:rPr lang="tr-TR" b="1" dirty="0"/>
              <a:t>Toplum bilimi, </a:t>
            </a:r>
            <a:r>
              <a:rPr lang="tr-TR" dirty="0"/>
              <a:t>toplum anlamındaki Latince "</a:t>
            </a:r>
            <a:r>
              <a:rPr lang="tr-TR" dirty="0" err="1"/>
              <a:t>socius</a:t>
            </a:r>
            <a:r>
              <a:rPr lang="tr-TR" dirty="0"/>
              <a:t>" ile bilgi demek olan Yunanca "logos" sözcüklerinin birleşmesinden meydana gelmiş ve Türkçemize "sosyoloji" olarak yerleşmiştir. Bu sözcüğü ilk kullanan Fransız sosyolog </a:t>
            </a:r>
            <a:r>
              <a:rPr lang="tr-TR" dirty="0" err="1"/>
              <a:t>Auguste</a:t>
            </a:r>
            <a:r>
              <a:rPr lang="tr-TR" dirty="0"/>
              <a:t> </a:t>
            </a:r>
            <a:r>
              <a:rPr lang="tr-TR" dirty="0" err="1"/>
              <a:t>Comte</a:t>
            </a:r>
            <a:r>
              <a:rPr lang="tr-TR" dirty="0"/>
              <a:t> (1798-1857)'dur. Toplum bilimi, toplumların meydana gelişini, gelişmesini, toplum içinde farklı kesimlerinde görülen toplumsal olayları, toplumsal kurumları, toplumsal ilişkileri, toplumsal yapı özelliklerini ve bu yapıda ortaya çıkabilecek değişme eğilimlerini ele alarak inceleyen bir bilim dalıdır. </a:t>
            </a:r>
          </a:p>
        </p:txBody>
      </p:sp>
      <p:pic>
        <p:nvPicPr>
          <p:cNvPr id="6146" name="Picture 2" descr="Konstantiniye notları: Auguste Comte ve dünyanın başkenti İstanbu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517" y="14032"/>
            <a:ext cx="3981450" cy="677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38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95536" y="2136339"/>
            <a:ext cx="7992888" cy="2169825"/>
          </a:xfrm>
          <a:prstGeom prst="rect">
            <a:avLst/>
          </a:prstGeom>
        </p:spPr>
        <p:txBody>
          <a:bodyPr wrap="square">
            <a:spAutoFit/>
          </a:bodyPr>
          <a:lstStyle/>
          <a:p>
            <a:pPr algn="just">
              <a:lnSpc>
                <a:spcPct val="150000"/>
              </a:lnSpc>
            </a:pPr>
            <a:r>
              <a:rPr lang="tr-TR" dirty="0"/>
              <a:t>Toplum biliminin, yani sosyolojinin farklı tanımları yapılmıştır: </a:t>
            </a:r>
            <a:r>
              <a:rPr lang="tr-TR" b="1" i="1" dirty="0"/>
              <a:t>Toplum bilimi; </a:t>
            </a:r>
            <a:r>
              <a:rPr lang="tr-TR" i="1" dirty="0"/>
              <a:t>toplumların yapısını, düzenini, insanların birbiriyle olan ilişkilerini, toplum içinde cereyan eden çeşitli olayları, toplumların gelişmesini, değişmesini, nicel ve nitel değişikliklerini konu edinen bilime </a:t>
            </a:r>
            <a:r>
              <a:rPr lang="tr-TR" dirty="0"/>
              <a:t>denir. </a:t>
            </a:r>
          </a:p>
        </p:txBody>
      </p:sp>
    </p:spTree>
    <p:extLst>
      <p:ext uri="{BB962C8B-B14F-4D97-AF65-F5344CB8AC3E}">
        <p14:creationId xmlns:p14="http://schemas.microsoft.com/office/powerpoint/2010/main" val="382651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305342"/>
            <a:ext cx="8352928" cy="3416320"/>
          </a:xfrm>
          <a:prstGeom prst="rect">
            <a:avLst/>
          </a:prstGeom>
        </p:spPr>
        <p:txBody>
          <a:bodyPr wrap="square">
            <a:spAutoFit/>
          </a:bodyPr>
          <a:lstStyle/>
          <a:p>
            <a:pPr algn="just">
              <a:lnSpc>
                <a:spcPct val="150000"/>
              </a:lnSpc>
            </a:pPr>
            <a:r>
              <a:rPr lang="tr-TR" i="1" dirty="0"/>
              <a:t>«İnsanların ortak yaşamı ve katılımlarıyla ortaya çıkan toplumu, toplum hayatını ve toplumsal yapısını; bu yapıda meydana gelen değişmeleri bilimsel yöntemin kendine özgü teknikleri ile inceleyen sosyal bir bilim dalıdır.» </a:t>
            </a:r>
            <a:r>
              <a:rPr lang="tr-TR" dirty="0"/>
              <a:t>Toplumsal olay ve olgular sosyolojinin ilgi alanına girer. Sosyolog, toplumsal olay ve olgular yoluyla toplumsal ilişkileri anlamaya ve açıklamaya çalışır. Toplumsal olay ve olgular insanların bir arada yaşama ve toplumsal ilişkilere girmeleri sonucu ortaya çıkar. </a:t>
            </a:r>
          </a:p>
        </p:txBody>
      </p:sp>
    </p:spTree>
    <p:extLst>
      <p:ext uri="{BB962C8B-B14F-4D97-AF65-F5344CB8AC3E}">
        <p14:creationId xmlns:p14="http://schemas.microsoft.com/office/powerpoint/2010/main" val="382528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99445" y="2060848"/>
            <a:ext cx="7128792" cy="2169825"/>
          </a:xfrm>
          <a:prstGeom prst="rect">
            <a:avLst/>
          </a:prstGeom>
        </p:spPr>
        <p:txBody>
          <a:bodyPr wrap="square">
            <a:spAutoFit/>
          </a:bodyPr>
          <a:lstStyle/>
          <a:p>
            <a:pPr algn="just">
              <a:lnSpc>
                <a:spcPct val="150000"/>
              </a:lnSpc>
            </a:pPr>
            <a:r>
              <a:rPr lang="tr-TR" b="1" dirty="0"/>
              <a:t>Toplumsal olay; </a:t>
            </a:r>
            <a:r>
              <a:rPr lang="tr-TR" dirty="0"/>
              <a:t>toplumsal ilişkiler sonucunda tek tek ortaya çıkan yeri ve zamanı belirli değişmelerdir. Örneğin, İrem ile </a:t>
            </a:r>
            <a:r>
              <a:rPr lang="tr-TR" dirty="0" err="1"/>
              <a:t>Tuğra'nın</a:t>
            </a:r>
            <a:r>
              <a:rPr lang="tr-TR" dirty="0"/>
              <a:t> belli bir tarihte ve yerde evlenmesi bir toplumsal olaydır. Buna göre toplumsal olaylar tekil ve özel olaylardır. </a:t>
            </a:r>
          </a:p>
        </p:txBody>
      </p:sp>
    </p:spTree>
    <p:extLst>
      <p:ext uri="{BB962C8B-B14F-4D97-AF65-F5344CB8AC3E}">
        <p14:creationId xmlns:p14="http://schemas.microsoft.com/office/powerpoint/2010/main" val="120134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2413338"/>
            <a:ext cx="8064896" cy="1754326"/>
          </a:xfrm>
          <a:prstGeom prst="rect">
            <a:avLst/>
          </a:prstGeom>
        </p:spPr>
        <p:txBody>
          <a:bodyPr wrap="square">
            <a:spAutoFit/>
          </a:bodyPr>
          <a:lstStyle/>
          <a:p>
            <a:pPr algn="just">
              <a:lnSpc>
                <a:spcPct val="150000"/>
              </a:lnSpc>
            </a:pPr>
            <a:r>
              <a:rPr lang="tr-TR" b="1" dirty="0"/>
              <a:t>Toplumsal olgu; </a:t>
            </a:r>
            <a:r>
              <a:rPr lang="tr-TR" dirty="0"/>
              <a:t>toplumsal ilişkiler sonucunda aynı alanda gerçekleşen birçok toplumsal olayın genel adıdır. Örneğin, göç ya da evlilik tüm toplumlarda görülen genel bir değişimdir. Tek bir kişiye ya da topluma özgü olmadığı için geneldir. </a:t>
            </a:r>
          </a:p>
        </p:txBody>
      </p:sp>
    </p:spTree>
    <p:extLst>
      <p:ext uri="{BB962C8B-B14F-4D97-AF65-F5344CB8AC3E}">
        <p14:creationId xmlns:p14="http://schemas.microsoft.com/office/powerpoint/2010/main" val="388003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2274838"/>
            <a:ext cx="8496944" cy="1338828"/>
          </a:xfrm>
          <a:prstGeom prst="rect">
            <a:avLst/>
          </a:prstGeom>
        </p:spPr>
        <p:txBody>
          <a:bodyPr wrap="square">
            <a:spAutoFit/>
          </a:bodyPr>
          <a:lstStyle/>
          <a:p>
            <a:pPr algn="just">
              <a:lnSpc>
                <a:spcPct val="150000"/>
              </a:lnSpc>
            </a:pPr>
            <a:r>
              <a:rPr lang="tr-TR" dirty="0"/>
              <a:t>Toplum biliminin yani sosyolojinin içeriğini ve kapsamını daha iyi anlayabilmek için tanımlar içinde geçen toplumsal yapı, toplumsal değişme, toplumsal sorun gibi kavramları da açıklamak gerekir.</a:t>
            </a:r>
          </a:p>
        </p:txBody>
      </p:sp>
    </p:spTree>
    <p:extLst>
      <p:ext uri="{BB962C8B-B14F-4D97-AF65-F5344CB8AC3E}">
        <p14:creationId xmlns:p14="http://schemas.microsoft.com/office/powerpoint/2010/main" val="3606154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Üst Düzey">
  <a:themeElements>
    <a:clrScheme name="Üst Düzey">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Üst Düzey">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Üst Düze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9236F6A6496DD347977C151867E1BE1A" ma:contentTypeVersion="4" ma:contentTypeDescription="Yeni belge oluşturun." ma:contentTypeScope="" ma:versionID="c4708e823d495fef033318fe6637ea3b">
  <xsd:schema xmlns:xsd="http://www.w3.org/2001/XMLSchema" xmlns:xs="http://www.w3.org/2001/XMLSchema" xmlns:p="http://schemas.microsoft.com/office/2006/metadata/properties" xmlns:ns2="4602da8c-748c-4228-bca7-8ce99a8c0f2e" targetNamespace="http://schemas.microsoft.com/office/2006/metadata/properties" ma:root="true" ma:fieldsID="85ea3781827b914cff720b47f85141bb" ns2:_="">
    <xsd:import namespace="4602da8c-748c-4228-bca7-8ce99a8c0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2da8c-748c-4228-bca7-8ce99a8c0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027C89-8FA0-4EF0-9FDB-CD15720F2606}">
  <ds:schemaRefs>
    <ds:schemaRef ds:uri="http://schemas.microsoft.com/sharepoint/v3/contenttype/forms"/>
  </ds:schemaRefs>
</ds:datastoreItem>
</file>

<file path=customXml/itemProps2.xml><?xml version="1.0" encoding="utf-8"?>
<ds:datastoreItem xmlns:ds="http://schemas.openxmlformats.org/officeDocument/2006/customXml" ds:itemID="{100B3B37-952D-442E-85A5-B54F6B45A8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02da8c-748c-4228-bca7-8ce99a8c0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654FD8-A83A-429A-8BEA-A2E0B84EDCB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Executive</Template>
  <TotalTime>741</TotalTime>
  <Words>977</Words>
  <Application>Microsoft Office PowerPoint</Application>
  <PresentationFormat>Ekran Gösterisi (4:3)</PresentationFormat>
  <Paragraphs>38</Paragraphs>
  <Slides>19</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19</vt:i4>
      </vt:variant>
    </vt:vector>
  </HeadingPairs>
  <TitlesOfParts>
    <vt:vector size="28" baseType="lpstr">
      <vt:lpstr>Arial</vt:lpstr>
      <vt:lpstr>Arial Black</vt:lpstr>
      <vt:lpstr>Bauhaus 93</vt:lpstr>
      <vt:lpstr>Bernard MT Condensed</vt:lpstr>
      <vt:lpstr>Century Gothic</vt:lpstr>
      <vt:lpstr>Courier New</vt:lpstr>
      <vt:lpstr>Palatino Linotype</vt:lpstr>
      <vt:lpstr>Wingdings</vt:lpstr>
      <vt:lpstr>Üst Düzey</vt:lpstr>
      <vt:lpstr>TOPLUMSAL HİZMET UYGULAMALARI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TOPLUMSAL HİZMET UYGULAMALARI</dc:title>
  <dc:creator>ELİF</dc:creator>
  <cp:lastModifiedBy>;cengizhanTOP�U</cp:lastModifiedBy>
  <cp:revision>44</cp:revision>
  <dcterms:created xsi:type="dcterms:W3CDTF">2020-09-26T17:27:57Z</dcterms:created>
  <dcterms:modified xsi:type="dcterms:W3CDTF">2021-12-03T23:56:10Z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0x0101009236F6A6496DD347977C151867E1BE1A</vt:lpwstr>
  </property>
</Properties>
</file>