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316" r:id="rId6"/>
    <p:sldId id="317" r:id="rId7"/>
    <p:sldId id="318" r:id="rId8"/>
    <p:sldId id="319" r:id="rId9"/>
    <p:sldId id="276" r:id="rId10"/>
    <p:sldId id="277" r:id="rId11"/>
    <p:sldId id="278" r:id="rId12"/>
    <p:sldId id="279" r:id="rId13"/>
    <p:sldId id="281" r:id="rId14"/>
    <p:sldId id="307" r:id="rId15"/>
    <p:sldId id="320" r:id="rId16"/>
    <p:sldId id="308" r:id="rId17"/>
    <p:sldId id="321" r:id="rId18"/>
    <p:sldId id="309" r:id="rId19"/>
    <p:sldId id="310"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Başlık 28"/>
          <p:cNvSpPr>
            <a:spLocks noGrp="1"/>
          </p:cNvSpPr>
          <p:nvPr>
            <p:ph type="ctrTitle"/>
          </p:nvPr>
        </p:nvSpPr>
        <p:spPr>
          <a:xfrm>
            <a:off x="381000" y="4853411"/>
            <a:ext cx="8458200" cy="1222375"/>
          </a:xfrm>
        </p:spPr>
        <p:txBody>
          <a:bodyPr anchor="t"/>
          <a:lstStyle/>
          <a:p>
            <a:r>
              <a:rPr kumimoji="0" lang="tr-TR"/>
              <a:t>Asıl başlık stili için tıklatın</a:t>
            </a:r>
            <a:endParaRPr kumimoji="0" lang="en-US"/>
          </a:p>
        </p:txBody>
      </p:sp>
      <p:sp>
        <p:nvSpPr>
          <p:cNvPr id="9" name="Alt Başlık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16" name="Veri Yer Tutucusu 15"/>
          <p:cNvSpPr>
            <a:spLocks noGrp="1"/>
          </p:cNvSpPr>
          <p:nvPr>
            <p:ph type="dt" sz="half" idx="10"/>
          </p:nvPr>
        </p:nvSpPr>
        <p:spPr/>
        <p:txBody>
          <a:bodyPr/>
          <a:lstStyle/>
          <a:p>
            <a:fld id="{2BC2BF96-3049-4CDD-80CB-F05859CFC80D}" type="datetimeFigureOut">
              <a:rPr lang="tr-TR" smtClean="0"/>
              <a:t>4.12.2021</a:t>
            </a:fld>
            <a:endParaRPr lang="tr-TR"/>
          </a:p>
        </p:txBody>
      </p:sp>
      <p:sp>
        <p:nvSpPr>
          <p:cNvPr id="2" name="Altbilgi Yer Tutucusu 1"/>
          <p:cNvSpPr>
            <a:spLocks noGrp="1"/>
          </p:cNvSpPr>
          <p:nvPr>
            <p:ph type="ftr" sz="quarter" idx="11"/>
          </p:nvPr>
        </p:nvSpPr>
        <p:spPr/>
        <p:txBody>
          <a:bodyPr/>
          <a:lstStyle/>
          <a:p>
            <a:endParaRPr lang="tr-TR"/>
          </a:p>
        </p:txBody>
      </p:sp>
      <p:sp>
        <p:nvSpPr>
          <p:cNvPr id="15" name="Slayt Numarası Yer Tutucusu 14"/>
          <p:cNvSpPr>
            <a:spLocks noGrp="1"/>
          </p:cNvSpPr>
          <p:nvPr>
            <p:ph type="sldNum" sz="quarter" idx="12"/>
          </p:nvPr>
        </p:nvSpPr>
        <p:spPr>
          <a:xfrm>
            <a:off x="8229600" y="6473952"/>
            <a:ext cx="758952" cy="246888"/>
          </a:xfrm>
        </p:spPr>
        <p:txBody>
          <a:bodyPr/>
          <a:lstStyle/>
          <a:p>
            <a:fld id="{0A4480AF-A43D-42D2-829F-E8D5DEA1FA74}"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549276"/>
            <a:ext cx="182880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549276"/>
            <a:ext cx="62484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Başlık 21"/>
          <p:cNvSpPr>
            <a:spLocks noGrp="1"/>
          </p:cNvSpPr>
          <p:nvPr>
            <p:ph type="title"/>
          </p:nvPr>
        </p:nvSpPr>
        <p:spPr/>
        <p:txBody>
          <a:bodyPr/>
          <a:lstStyle/>
          <a:p>
            <a:r>
              <a:rPr kumimoji="0" lang="tr-TR"/>
              <a:t>Asıl başlık stili için tıklatın</a:t>
            </a:r>
            <a:endParaRPr kumimoji="0" lang="en-US"/>
          </a:p>
        </p:txBody>
      </p:sp>
      <p:sp>
        <p:nvSpPr>
          <p:cNvPr id="27" name="İçerik Yer Tutucusu 26"/>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5" name="Veri Yer Tutucusu 24"/>
          <p:cNvSpPr>
            <a:spLocks noGrp="1"/>
          </p:cNvSpPr>
          <p:nvPr>
            <p:ph type="dt" sz="half" idx="10"/>
          </p:nvPr>
        </p:nvSpPr>
        <p:spPr/>
        <p:txBody>
          <a:bodyPr/>
          <a:lstStyle/>
          <a:p>
            <a:fld id="{2BC2BF96-3049-4CDD-80CB-F05859CFC80D}" type="datetimeFigureOut">
              <a:rPr lang="tr-TR" smtClean="0"/>
              <a:t>4.12.2021</a:t>
            </a:fld>
            <a:endParaRPr lang="tr-TR"/>
          </a:p>
        </p:txBody>
      </p:sp>
      <p:sp>
        <p:nvSpPr>
          <p:cNvPr id="19" name="Altbilgi Yer Tutucusu 18"/>
          <p:cNvSpPr>
            <a:spLocks noGrp="1"/>
          </p:cNvSpPr>
          <p:nvPr>
            <p:ph type="ftr" sz="quarter" idx="11"/>
          </p:nvPr>
        </p:nvSpPr>
        <p:spPr>
          <a:xfrm>
            <a:off x="3581400" y="76200"/>
            <a:ext cx="2895600" cy="288925"/>
          </a:xfrm>
        </p:spPr>
        <p:txBody>
          <a:bodyPr/>
          <a:lstStyle/>
          <a:p>
            <a:endParaRPr lang="tr-TR"/>
          </a:p>
        </p:txBody>
      </p:sp>
      <p:sp>
        <p:nvSpPr>
          <p:cNvPr id="16" name="Slayt Numarası Yer Tutucusu 15"/>
          <p:cNvSpPr>
            <a:spLocks noGrp="1"/>
          </p:cNvSpPr>
          <p:nvPr>
            <p:ph type="sldNum" sz="quarter" idx="12"/>
          </p:nvPr>
        </p:nvSpPr>
        <p:spPr>
          <a:xfrm>
            <a:off x="8229600" y="6473952"/>
            <a:ext cx="758952" cy="246888"/>
          </a:xfrm>
        </p:spPr>
        <p:txBody>
          <a:bodyPr/>
          <a:lstStyle/>
          <a:p>
            <a:fld id="{0A4480AF-A43D-42D2-829F-E8D5DEA1FA7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2"/>
      </p:bgRef>
    </p:bg>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Metin Yer Tutucusu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19" name="Veri Yer Tutucusu 18"/>
          <p:cNvSpPr>
            <a:spLocks noGrp="1"/>
          </p:cNvSpPr>
          <p:nvPr>
            <p:ph type="dt" sz="half" idx="10"/>
          </p:nvPr>
        </p:nvSpPr>
        <p:spPr/>
        <p:txBody>
          <a:bodyPr/>
          <a:lstStyle/>
          <a:p>
            <a:fld id="{2BC2BF96-3049-4CDD-80CB-F05859CFC80D}" type="datetimeFigureOut">
              <a:rPr lang="tr-TR" smtClean="0"/>
              <a:t>4.12.2021</a:t>
            </a:fld>
            <a:endParaRPr lang="tr-TR"/>
          </a:p>
        </p:txBody>
      </p:sp>
      <p:sp>
        <p:nvSpPr>
          <p:cNvPr id="11" name="Altbilgi Yer Tutucusu 10"/>
          <p:cNvSpPr>
            <a:spLocks noGrp="1"/>
          </p:cNvSpPr>
          <p:nvPr>
            <p:ph type="ftr" sz="quarter" idx="11"/>
          </p:nvPr>
        </p:nvSpPr>
        <p:spPr/>
        <p:txBody>
          <a:bodyPr/>
          <a:lstStyle/>
          <a:p>
            <a:endParaRPr lang="tr-TR"/>
          </a:p>
        </p:txBody>
      </p:sp>
      <p:sp>
        <p:nvSpPr>
          <p:cNvPr id="16" name="Slayt Numarası Yer Tutucusu 15"/>
          <p:cNvSpPr>
            <a:spLocks noGrp="1"/>
          </p:cNvSpPr>
          <p:nvPr>
            <p:ph type="sldNum" sz="quarter" idx="12"/>
          </p:nvPr>
        </p:nvSpPr>
        <p:spPr/>
        <p:txBody>
          <a:bodyPr/>
          <a:lstStyle/>
          <a:p>
            <a:fld id="{0A4480AF-A43D-42D2-829F-E8D5DEA1FA74}" type="slidenum">
              <a:rPr lang="tr-TR" smtClean="0"/>
              <a:t>‹#›</a:t>
            </a:fld>
            <a:endParaRPr lang="tr-TR"/>
          </a:p>
        </p:txBody>
      </p:sp>
      <p:sp>
        <p:nvSpPr>
          <p:cNvPr id="8" name="Başlık 7"/>
          <p:cNvSpPr>
            <a:spLocks noGrp="1"/>
          </p:cNvSpPr>
          <p:nvPr>
            <p:ph type="title"/>
          </p:nvPr>
        </p:nvSpPr>
        <p:spPr>
          <a:xfrm>
            <a:off x="180475" y="2947085"/>
            <a:ext cx="8686800" cy="1184825"/>
          </a:xfrm>
        </p:spPr>
        <p:txBody>
          <a:bodyPr rtlCol="0" anchor="t"/>
          <a:lstStyle>
            <a:lvl1pPr algn="r">
              <a:defRPr/>
            </a:lvl1pPr>
          </a:lstStyle>
          <a:p>
            <a:r>
              <a:rPr kumimoji="0" lang="tr-TR"/>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Başlık 19"/>
          <p:cNvSpPr>
            <a:spLocks noGrp="1"/>
          </p:cNvSpPr>
          <p:nvPr>
            <p:ph type="title"/>
          </p:nvPr>
        </p:nvSpPr>
        <p:spPr>
          <a:xfrm>
            <a:off x="301752" y="457200"/>
            <a:ext cx="8686800" cy="841248"/>
          </a:xfrm>
        </p:spPr>
        <p:txBody>
          <a:bodyPr/>
          <a:lstStyle/>
          <a:p>
            <a:r>
              <a:rPr kumimoji="0" lang="tr-TR"/>
              <a:t>Asıl başlık stili için tıklatın</a:t>
            </a:r>
            <a:endParaRPr kumimoji="0" lang="en-US"/>
          </a:p>
        </p:txBody>
      </p:sp>
      <p:sp>
        <p:nvSpPr>
          <p:cNvPr id="14" name="İçerik Yer Tutucus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Veri Yer Tutucusu 20"/>
          <p:cNvSpPr>
            <a:spLocks noGrp="1"/>
          </p:cNvSpPr>
          <p:nvPr>
            <p:ph type="dt" sz="half" idx="10"/>
          </p:nvPr>
        </p:nvSpPr>
        <p:spPr/>
        <p:txBody>
          <a:bodyPr/>
          <a:lstStyle/>
          <a:p>
            <a:fld id="{2BC2BF96-3049-4CDD-80CB-F05859CFC80D}" type="datetimeFigureOut">
              <a:rPr lang="tr-TR" smtClean="0"/>
              <a:t>4.12.2021</a:t>
            </a:fld>
            <a:endParaRPr lang="tr-TR"/>
          </a:p>
        </p:txBody>
      </p:sp>
      <p:sp>
        <p:nvSpPr>
          <p:cNvPr id="10" name="Altbilgi Yer Tutucusu 9"/>
          <p:cNvSpPr>
            <a:spLocks noGrp="1"/>
          </p:cNvSpPr>
          <p:nvPr>
            <p:ph type="ftr" sz="quarter" idx="11"/>
          </p:nvPr>
        </p:nvSpPr>
        <p:spPr/>
        <p:txBody>
          <a:bodyPr/>
          <a:lstStyle/>
          <a:p>
            <a:endParaRPr lang="tr-TR"/>
          </a:p>
        </p:txBody>
      </p:sp>
      <p:sp>
        <p:nvSpPr>
          <p:cNvPr id="31" name="Slayt Numarası Yer Tutucusu 30"/>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Başlık 28"/>
          <p:cNvSpPr>
            <a:spLocks noGrp="1"/>
          </p:cNvSpPr>
          <p:nvPr>
            <p:ph type="title"/>
          </p:nvPr>
        </p:nvSpPr>
        <p:spPr>
          <a:xfrm>
            <a:off x="304800" y="5410200"/>
            <a:ext cx="8610600" cy="882650"/>
          </a:xfrm>
        </p:spPr>
        <p:txBody>
          <a:bodyPr anchor="ctr"/>
          <a:lstStyle>
            <a:lvl1pPr>
              <a:defRPr/>
            </a:lvl1pPr>
          </a:lstStyle>
          <a:p>
            <a:r>
              <a:rPr kumimoji="0" lang="tr-TR"/>
              <a:t>Asıl başlık stili için tıklatın</a:t>
            </a:r>
            <a:endParaRPr kumimoji="0" lang="en-US"/>
          </a:p>
        </p:txBody>
      </p:sp>
      <p:sp>
        <p:nvSpPr>
          <p:cNvPr id="13" name="Metin Yer Tutucusu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25" name="Metin Yer Tutucusu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İçerik Yer Tutucus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8" name="İçerik Yer Tutucus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0" name="Veri Yer Tutucusu 9"/>
          <p:cNvSpPr>
            <a:spLocks noGrp="1"/>
          </p:cNvSpPr>
          <p:nvPr>
            <p:ph type="dt" sz="half" idx="10"/>
          </p:nvPr>
        </p:nvSpPr>
        <p:spPr/>
        <p:txBody>
          <a:bodyPr/>
          <a:lstStyle/>
          <a:p>
            <a:fld id="{2BC2BF96-3049-4CDD-80CB-F05859CFC80D}"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8229600" y="6477000"/>
            <a:ext cx="762000" cy="246888"/>
          </a:xfrm>
        </p:spPr>
        <p:txBody>
          <a:bodyPr/>
          <a:lstStyle/>
          <a:p>
            <a:fld id="{0A4480AF-A43D-42D2-829F-E8D5DEA1FA74}" type="slidenum">
              <a:rPr lang="tr-TR" smtClean="0"/>
              <a:t>‹#›</a:t>
            </a:fld>
            <a:endParaRPr lang="tr-TR"/>
          </a:p>
        </p:txBody>
      </p:sp>
      <p:sp>
        <p:nvSpPr>
          <p:cNvPr id="11" name="Düz Bağlayıcı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Başlık 29"/>
          <p:cNvSpPr>
            <a:spLocks noGrp="1"/>
          </p:cNvSpPr>
          <p:nvPr>
            <p:ph type="title"/>
          </p:nvPr>
        </p:nvSpPr>
        <p:spPr>
          <a:xfrm>
            <a:off x="301752" y="457200"/>
            <a:ext cx="8686800" cy="841248"/>
          </a:xfrm>
        </p:spPr>
        <p:txBody>
          <a:bodyPr/>
          <a:lstStyle/>
          <a:p>
            <a:r>
              <a:rPr kumimoji="0" lang="tr-TR"/>
              <a:t>Asıl başlık stili için tıklatın</a:t>
            </a:r>
            <a:endParaRPr kumimoji="0" lang="en-US"/>
          </a:p>
        </p:txBody>
      </p:sp>
      <p:sp>
        <p:nvSpPr>
          <p:cNvPr id="12" name="Veri Yer Tutucusu 11"/>
          <p:cNvSpPr>
            <a:spLocks noGrp="1"/>
          </p:cNvSpPr>
          <p:nvPr>
            <p:ph type="dt" sz="half" idx="10"/>
          </p:nvPr>
        </p:nvSpPr>
        <p:spPr/>
        <p:txBody>
          <a:bodyPr/>
          <a:lstStyle/>
          <a:p>
            <a:fld id="{2BC2BF96-3049-4CDD-80CB-F05859CFC80D}" type="datetimeFigureOut">
              <a:rPr lang="tr-TR" smtClean="0"/>
              <a:t>4.12.2021</a:t>
            </a:fld>
            <a:endParaRPr lang="tr-TR"/>
          </a:p>
        </p:txBody>
      </p:sp>
      <p:sp>
        <p:nvSpPr>
          <p:cNvPr id="21" name="Altbilgi Yer Tutucusu 20"/>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Veri Yer Tutucusu 2"/>
          <p:cNvSpPr>
            <a:spLocks noGrp="1"/>
          </p:cNvSpPr>
          <p:nvPr>
            <p:ph type="dt" sz="half" idx="10"/>
          </p:nvPr>
        </p:nvSpPr>
        <p:spPr/>
        <p:txBody>
          <a:bodyPr/>
          <a:lstStyle/>
          <a:p>
            <a:fld id="{2BC2BF96-3049-4CDD-80CB-F05859CFC80D}" type="datetimeFigureOut">
              <a:rPr lang="tr-TR" smtClean="0"/>
              <a:t>4.12.2021</a:t>
            </a:fld>
            <a:endParaRPr lang="tr-TR"/>
          </a:p>
        </p:txBody>
      </p:sp>
      <p:sp>
        <p:nvSpPr>
          <p:cNvPr id="24" name="Altbilgi Yer Tutucusu 23"/>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Düz Bağlayıcı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Başlık 11"/>
          <p:cNvSpPr>
            <a:spLocks noGrp="1"/>
          </p:cNvSpPr>
          <p:nvPr>
            <p:ph type="title"/>
          </p:nvPr>
        </p:nvSpPr>
        <p:spPr>
          <a:xfrm>
            <a:off x="457200" y="5486400"/>
            <a:ext cx="8458200" cy="520700"/>
          </a:xfrm>
        </p:spPr>
        <p:txBody>
          <a:bodyPr anchor="ctr"/>
          <a:lstStyle>
            <a:lvl1pPr algn="l">
              <a:buNone/>
              <a:defRPr sz="2000" b="1"/>
            </a:lvl1pPr>
          </a:lstStyle>
          <a:p>
            <a:r>
              <a:rPr kumimoji="0" lang="tr-TR"/>
              <a:t>Asıl başlık stili için tıklatın</a:t>
            </a:r>
            <a:endParaRPr kumimoji="0" lang="en-US"/>
          </a:p>
        </p:txBody>
      </p:sp>
      <p:sp>
        <p:nvSpPr>
          <p:cNvPr id="26" name="Metin Yer Tutucusu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14" name="İçerik Yer Tutucus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5" name="Veri Yer Tutucusu 24"/>
          <p:cNvSpPr>
            <a:spLocks noGrp="1"/>
          </p:cNvSpPr>
          <p:nvPr>
            <p:ph type="dt" sz="half" idx="10"/>
          </p:nvPr>
        </p:nvSpPr>
        <p:spPr/>
        <p:txBody>
          <a:bodyPr/>
          <a:lstStyle/>
          <a:p>
            <a:fld id="{2BC2BF96-3049-4CDD-80CB-F05859CFC80D}" type="datetimeFigureOut">
              <a:rPr lang="tr-TR" smtClean="0"/>
              <a:t>4.12.2021</a:t>
            </a:fld>
            <a:endParaRPr lang="tr-TR"/>
          </a:p>
        </p:txBody>
      </p:sp>
      <p:sp>
        <p:nvSpPr>
          <p:cNvPr id="29" name="Altbilgi Yer Tutucusu 28"/>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Resim Yer Tutucusu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a:t>Resim eklemek için simgeyi tıklatın</a:t>
            </a:r>
            <a:endParaRPr kumimoji="0" lang="en-US" dirty="0"/>
          </a:p>
        </p:txBody>
      </p:sp>
      <p:sp>
        <p:nvSpPr>
          <p:cNvPr id="7" name="Veri Yer Tutucusu 6"/>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31" name="Slayt Numarası Yer Tutucusu 30"/>
          <p:cNvSpPr>
            <a:spLocks noGrp="1"/>
          </p:cNvSpPr>
          <p:nvPr>
            <p:ph type="sldNum" sz="quarter" idx="12"/>
          </p:nvPr>
        </p:nvSpPr>
        <p:spPr/>
        <p:txBody>
          <a:bodyPr/>
          <a:lstStyle/>
          <a:p>
            <a:fld id="{0A4480AF-A43D-42D2-829F-E8D5DEA1FA74}" type="slidenum">
              <a:rPr lang="tr-TR" smtClean="0"/>
              <a:t>‹#›</a:t>
            </a:fld>
            <a:endParaRPr lang="tr-TR"/>
          </a:p>
        </p:txBody>
      </p:sp>
      <p:sp>
        <p:nvSpPr>
          <p:cNvPr id="17" name="Başlık 16"/>
          <p:cNvSpPr>
            <a:spLocks noGrp="1"/>
          </p:cNvSpPr>
          <p:nvPr>
            <p:ph type="title"/>
          </p:nvPr>
        </p:nvSpPr>
        <p:spPr>
          <a:xfrm>
            <a:off x="381000" y="4993760"/>
            <a:ext cx="5867400" cy="522288"/>
          </a:xfrm>
        </p:spPr>
        <p:txBody>
          <a:bodyPr anchor="ctr"/>
          <a:lstStyle>
            <a:lvl1pPr algn="l">
              <a:buNone/>
              <a:defRPr sz="2000" b="1"/>
            </a:lvl1pPr>
          </a:lstStyle>
          <a:p>
            <a:r>
              <a:rPr kumimoji="0" lang="tr-TR"/>
              <a:t>Asıl başlık stili için tıklatın</a:t>
            </a:r>
            <a:endParaRPr kumimoji="0" lang="en-US"/>
          </a:p>
        </p:txBody>
      </p:sp>
      <p:sp>
        <p:nvSpPr>
          <p:cNvPr id="26" name="Metin Yer Tutucusu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Metin Yer Tutucusu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1" name="Veri Yer Tutucusu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BC2BF96-3049-4CDD-80CB-F05859CFC80D}" type="datetimeFigureOut">
              <a:rPr lang="tr-TR" smtClean="0"/>
              <a:t>4.12.2021</a:t>
            </a:fld>
            <a:endParaRPr lang="tr-TR"/>
          </a:p>
        </p:txBody>
      </p:sp>
      <p:sp>
        <p:nvSpPr>
          <p:cNvPr id="28" name="Altbilgi Yer Tutucusu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r-TR"/>
          </a:p>
        </p:txBody>
      </p:sp>
      <p:sp>
        <p:nvSpPr>
          <p:cNvPr id="5" name="Slayt Numarası Yer Tutucusu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A4480AF-A43D-42D2-829F-E8D5DEA1FA74}" type="slidenum">
              <a:rPr lang="tr-TR" smtClean="0"/>
              <a:t>‹#›</a:t>
            </a:fld>
            <a:endParaRPr lang="tr-TR"/>
          </a:p>
        </p:txBody>
      </p:sp>
      <p:sp>
        <p:nvSpPr>
          <p:cNvPr id="10" name="Başlık Yer Tutucusu 9"/>
          <p:cNvSpPr>
            <a:spLocks noGrp="1"/>
          </p:cNvSpPr>
          <p:nvPr>
            <p:ph type="title"/>
          </p:nvPr>
        </p:nvSpPr>
        <p:spPr>
          <a:xfrm>
            <a:off x="304800" y="457200"/>
            <a:ext cx="8686800" cy="838200"/>
          </a:xfrm>
          <a:prstGeom prst="rect">
            <a:avLst/>
          </a:prstGeom>
        </p:spPr>
        <p:txBody>
          <a:bodyPr vert="horz" anchor="ctr">
            <a:normAutofit/>
          </a:bodyPr>
          <a:lstStyle/>
          <a:p>
            <a:r>
              <a:rPr kumimoji="0" lang="tr-TR"/>
              <a:t>Asıl başlık stili için tıklatın</a:t>
            </a:r>
            <a:endParaRPr kumimoji="0" lang="en-US"/>
          </a:p>
        </p:txBody>
      </p:sp>
      <p:sp>
        <p:nvSpPr>
          <p:cNvPr id="9" name="Düz Bağlayıcı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üz Bağlayıcı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1396" y="1556792"/>
            <a:ext cx="9036496" cy="2160240"/>
          </a:xfrm>
        </p:spPr>
        <p:txBody>
          <a:bodyPr/>
          <a:lstStyle/>
          <a:p>
            <a:pPr algn="ctr"/>
            <a:r>
              <a:rPr lang="tr-TR" sz="4400" dirty="0"/>
              <a:t>TOPLUMSAL HİZMET UYGULAMALARI</a:t>
            </a:r>
          </a:p>
        </p:txBody>
      </p:sp>
      <p:sp>
        <p:nvSpPr>
          <p:cNvPr id="3" name="Metin kutusu 2"/>
          <p:cNvSpPr txBox="1"/>
          <p:nvPr/>
        </p:nvSpPr>
        <p:spPr>
          <a:xfrm>
            <a:off x="3059832" y="3726079"/>
            <a:ext cx="5112568" cy="1200329"/>
          </a:xfrm>
          <a:prstGeom prst="rect">
            <a:avLst/>
          </a:prstGeom>
          <a:noFill/>
        </p:spPr>
        <p:txBody>
          <a:bodyPr wrap="square" rtlCol="0">
            <a:spAutoFit/>
          </a:bodyPr>
          <a:lstStyle/>
          <a:p>
            <a:r>
              <a:rPr lang="tr-TR" sz="2400" b="1" i="1" dirty="0"/>
              <a:t>DERS: 3</a:t>
            </a:r>
          </a:p>
          <a:p>
            <a:endParaRPr lang="tr-TR" sz="2400" b="1" i="1" dirty="0"/>
          </a:p>
          <a:p>
            <a:r>
              <a:rPr lang="tr-TR" sz="2400" b="1" i="1" dirty="0"/>
              <a:t>ÖĞR. GÖR. ELİF GİZEM KARAOĞLU</a:t>
            </a:r>
          </a:p>
        </p:txBody>
      </p:sp>
    </p:spTree>
    <p:extLst>
      <p:ext uri="{BB962C8B-B14F-4D97-AF65-F5344CB8AC3E}">
        <p14:creationId xmlns:p14="http://schemas.microsoft.com/office/powerpoint/2010/main" val="310044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916832"/>
            <a:ext cx="8136904" cy="3970318"/>
          </a:xfrm>
          <a:prstGeom prst="rect">
            <a:avLst/>
          </a:prstGeom>
        </p:spPr>
        <p:txBody>
          <a:bodyPr wrap="square">
            <a:spAutoFit/>
          </a:bodyPr>
          <a:lstStyle/>
          <a:p>
            <a:pPr algn="ctr">
              <a:lnSpc>
                <a:spcPct val="150000"/>
              </a:lnSpc>
            </a:pPr>
            <a:r>
              <a:rPr lang="tr-TR" sz="2400" b="1" dirty="0">
                <a:latin typeface="Times New Roman" panose="02020603050405020304" pitchFamily="18" charset="0"/>
                <a:cs typeface="Times New Roman" panose="02020603050405020304" pitchFamily="18" charset="0"/>
              </a:rPr>
              <a:t>7. TOPLUMSAL NORM</a:t>
            </a:r>
          </a:p>
          <a:p>
            <a:pPr algn="just">
              <a:lnSpc>
                <a:spcPct val="150000"/>
              </a:lnSpc>
            </a:pPr>
            <a:r>
              <a:rPr lang="tr-TR" sz="2400" dirty="0">
                <a:latin typeface="Times New Roman" panose="02020603050405020304" pitchFamily="18" charset="0"/>
                <a:cs typeface="Times New Roman" panose="02020603050405020304" pitchFamily="18" charset="0"/>
              </a:rPr>
              <a:t>Bir toplumda, insanların belli olaylar karşısında nasıl davranmaları gerektiğini belirleyen ve öyle davranmaya zorlayan kurallara denir. İki çeşittir. Birincisi örf (töre), adet, görenek, görgü kuralları, ahlak kuralları vb. gibi yazısız (resmi olmayan) normlar; ikincisi ise hukuk kuralları gibi yazılı (resmi) normlardır. </a:t>
            </a:r>
          </a:p>
        </p:txBody>
      </p:sp>
    </p:spTree>
    <p:extLst>
      <p:ext uri="{BB962C8B-B14F-4D97-AF65-F5344CB8AC3E}">
        <p14:creationId xmlns:p14="http://schemas.microsoft.com/office/powerpoint/2010/main" val="81297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260648"/>
            <a:ext cx="9144000" cy="6247864"/>
          </a:xfrm>
          <a:prstGeom prst="rect">
            <a:avLst/>
          </a:prstGeom>
        </p:spPr>
        <p:txBody>
          <a:bodyPr wrap="square">
            <a:spAutoFit/>
          </a:bodyPr>
          <a:lstStyle/>
          <a:p>
            <a:pPr algn="ctr">
              <a:lnSpc>
                <a:spcPct val="200000"/>
              </a:lnSpc>
            </a:pPr>
            <a:r>
              <a:rPr lang="tr-TR" sz="3200" b="1" dirty="0">
                <a:latin typeface="Times New Roman" panose="02020603050405020304" pitchFamily="18" charset="0"/>
                <a:cs typeface="Times New Roman" panose="02020603050405020304" pitchFamily="18" charset="0"/>
              </a:rPr>
              <a:t>8. TOPLUM BİÇİMLERİ</a:t>
            </a:r>
          </a:p>
          <a:p>
            <a:pPr algn="just">
              <a:lnSpc>
                <a:spcPct val="200000"/>
              </a:lnSpc>
            </a:pPr>
            <a:r>
              <a:rPr lang="tr-TR" sz="2400" dirty="0">
                <a:latin typeface="Times New Roman" panose="02020603050405020304" pitchFamily="18" charset="0"/>
                <a:cs typeface="Times New Roman" panose="02020603050405020304" pitchFamily="18" charset="0"/>
              </a:rPr>
              <a:t>İnsan toplumlarının tarihsel olarak beş aşamadan geçtiğini öne süren </a:t>
            </a:r>
            <a:r>
              <a:rPr lang="tr-TR" sz="2400" dirty="0" err="1">
                <a:latin typeface="Times New Roman" panose="02020603050405020304" pitchFamily="18" charset="0"/>
                <a:cs typeface="Times New Roman" panose="02020603050405020304" pitchFamily="18" charset="0"/>
              </a:rPr>
              <a:t>Marksgil</a:t>
            </a:r>
            <a:r>
              <a:rPr lang="tr-TR" sz="2400" dirty="0">
                <a:latin typeface="Times New Roman" panose="02020603050405020304" pitchFamily="18" charset="0"/>
                <a:cs typeface="Times New Roman" panose="02020603050405020304" pitchFamily="18" charset="0"/>
              </a:rPr>
              <a:t> (Marksçı) teze göre, her toplumun gelişme sürecinde yaşanmış ve yaşanması beklenen farklı üretim ilişkilerine dayalı farklı üretim biçimleriyle belirlenen toplumsal aşamalardır. Bunlar, ilkel dayanışmacı (</a:t>
            </a:r>
            <a:r>
              <a:rPr lang="tr-TR" sz="2400" dirty="0" err="1">
                <a:latin typeface="Times New Roman" panose="02020603050405020304" pitchFamily="18" charset="0"/>
                <a:cs typeface="Times New Roman" panose="02020603050405020304" pitchFamily="18" charset="0"/>
              </a:rPr>
              <a:t>komünal</a:t>
            </a:r>
            <a:r>
              <a:rPr lang="tr-TR" sz="2400" dirty="0">
                <a:latin typeface="Times New Roman" panose="02020603050405020304" pitchFamily="18" charset="0"/>
                <a:cs typeface="Times New Roman" panose="02020603050405020304" pitchFamily="18" charset="0"/>
              </a:rPr>
              <a:t>) toplum (ilkel dayanışmacılık düzeni), köleci toplum (kölecilik), </a:t>
            </a:r>
            <a:r>
              <a:rPr lang="tr-TR" sz="2400" dirty="0" err="1">
                <a:latin typeface="Times New Roman" panose="02020603050405020304" pitchFamily="18" charset="0"/>
                <a:cs typeface="Times New Roman" panose="02020603050405020304" pitchFamily="18" charset="0"/>
              </a:rPr>
              <a:t>derebey</a:t>
            </a:r>
            <a:r>
              <a:rPr lang="tr-TR" sz="2400" dirty="0">
                <a:latin typeface="Times New Roman" panose="02020603050405020304" pitchFamily="18" charset="0"/>
                <a:cs typeface="Times New Roman" panose="02020603050405020304" pitchFamily="18" charset="0"/>
              </a:rPr>
              <a:t> toplumu (derebeylik), anamalcı toplum (kapitalizm) ve ileri dayanışmacı toplum (komünizm) biçimleridir. </a:t>
            </a:r>
          </a:p>
        </p:txBody>
      </p:sp>
    </p:spTree>
    <p:extLst>
      <p:ext uri="{BB962C8B-B14F-4D97-AF65-F5344CB8AC3E}">
        <p14:creationId xmlns:p14="http://schemas.microsoft.com/office/powerpoint/2010/main" val="280002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556792"/>
            <a:ext cx="8208912" cy="4457952"/>
          </a:xfrm>
          <a:prstGeom prst="rect">
            <a:avLst/>
          </a:prstGeom>
        </p:spPr>
        <p:txBody>
          <a:bodyPr wrap="square">
            <a:spAutoFit/>
          </a:bodyPr>
          <a:lstStyle/>
          <a:p>
            <a:pPr algn="just">
              <a:lnSpc>
                <a:spcPct val="150000"/>
              </a:lnSpc>
            </a:pPr>
            <a:r>
              <a:rPr lang="tr-TR" sz="2400" dirty="0">
                <a:latin typeface="Times New Roman" panose="02020603050405020304" pitchFamily="18" charset="0"/>
                <a:cs typeface="Times New Roman" panose="02020603050405020304" pitchFamily="18" charset="0"/>
              </a:rPr>
              <a:t>Toplum Hizmeti Uygulamaları etkinliklerini, toplum biçimleri bağlamında planlarken, Türk toplumunun tarımdan bir kopuş süreci yaşadığı, istenilen düzeyde kentleşemediği, sanayi ve sanayi ötesi toplum olamadığı göz önünde bulundurulmalıdır, çünkü bu tür toplumlarda Topluma Hizmet Uygulamaları için gerekli kurum ve kuruluşlar yeterli sayı ve </a:t>
            </a:r>
            <a:r>
              <a:rPr lang="tr-TR" sz="2400" dirty="0" err="1">
                <a:latin typeface="Times New Roman" panose="02020603050405020304" pitchFamily="18" charset="0"/>
                <a:cs typeface="Times New Roman" panose="02020603050405020304" pitchFamily="18" charset="0"/>
              </a:rPr>
              <a:t>etkinlilikte</a:t>
            </a:r>
            <a:r>
              <a:rPr lang="tr-TR" sz="2400" dirty="0">
                <a:latin typeface="Times New Roman" panose="02020603050405020304" pitchFamily="18" charset="0"/>
                <a:cs typeface="Times New Roman" panose="02020603050405020304" pitchFamily="18" charset="0"/>
              </a:rPr>
              <a:t> olamamaktadırlar. Bu tür toplumlara gelişmelerin eşiğinde olan toplumlar denilmektedir.</a:t>
            </a:r>
          </a:p>
        </p:txBody>
      </p:sp>
    </p:spTree>
    <p:extLst>
      <p:ext uri="{BB962C8B-B14F-4D97-AF65-F5344CB8AC3E}">
        <p14:creationId xmlns:p14="http://schemas.microsoft.com/office/powerpoint/2010/main" val="334992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620688"/>
            <a:ext cx="8892480" cy="5262979"/>
          </a:xfrm>
          <a:prstGeom prst="rect">
            <a:avLst/>
          </a:prstGeom>
        </p:spPr>
        <p:txBody>
          <a:bodyPr wrap="square">
            <a:spAutoFit/>
          </a:bodyPr>
          <a:lstStyle/>
          <a:p>
            <a:pPr algn="ctr">
              <a:lnSpc>
                <a:spcPct val="200000"/>
              </a:lnSpc>
            </a:pPr>
            <a:r>
              <a:rPr lang="tr-TR" sz="2800" b="1" dirty="0">
                <a:latin typeface="Times New Roman" panose="02020603050405020304" pitchFamily="18" charset="0"/>
                <a:cs typeface="Times New Roman" panose="02020603050405020304" pitchFamily="18" charset="0"/>
              </a:rPr>
              <a:t>9. TOPLUMSAL AZINLIK </a:t>
            </a:r>
          </a:p>
          <a:p>
            <a:pPr algn="just">
              <a:lnSpc>
                <a:spcPct val="200000"/>
              </a:lnSpc>
            </a:pPr>
            <a:r>
              <a:rPr lang="tr-TR" sz="2000" dirty="0">
                <a:latin typeface="Times New Roman" panose="02020603050405020304" pitchFamily="18" charset="0"/>
                <a:cs typeface="Times New Roman" panose="02020603050405020304" pitchFamily="18" charset="0"/>
              </a:rPr>
              <a:t>Bir toplum içinde o topluma göre farklı özelliklerinden dolayı farklı düzenlemelere ve davranışlara konu olan insan topluluklarıdır. Bunlar, örneğin dinsel azınlıklar, etnik azınlıklar ve yabancılardır. Osmanlı İmparatorluğu çok kültürlü ve çok dilli bir topluluk idi. Anadolu ve Trakya'da kurulan Türkiye Cumhuriyeti bazı azınlıkları barındırmaktadır. Diğer taraftan Türkiye Cumhuriyeti üç kıtanın kesiştiği bir geçiş noktasında olduğundan Türkiye'de belirli sayıda yabancı yaşamakta ve gelecekte de yaşayacaklardır. </a:t>
            </a:r>
          </a:p>
        </p:txBody>
      </p:sp>
    </p:spTree>
    <p:extLst>
      <p:ext uri="{BB962C8B-B14F-4D97-AF65-F5344CB8AC3E}">
        <p14:creationId xmlns:p14="http://schemas.microsoft.com/office/powerpoint/2010/main" val="395916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889844"/>
            <a:ext cx="7848872" cy="3903954"/>
          </a:xfrm>
          <a:prstGeom prst="rect">
            <a:avLst/>
          </a:prstGeom>
        </p:spPr>
        <p:txBody>
          <a:bodyPr wrap="square">
            <a:spAutoFit/>
          </a:bodyPr>
          <a:lstStyle/>
          <a:p>
            <a:pPr algn="just">
              <a:lnSpc>
                <a:spcPct val="150000"/>
              </a:lnSpc>
            </a:pPr>
            <a:r>
              <a:rPr lang="tr-TR" sz="2400" dirty="0">
                <a:latin typeface="Times New Roman" panose="02020603050405020304" pitchFamily="18" charset="0"/>
                <a:cs typeface="Times New Roman" panose="02020603050405020304" pitchFamily="18" charset="0"/>
              </a:rPr>
              <a:t>Topluma Hizmet Uygulamaları etkinliklerinin amacı, bu durumlarda gruplar arası toplumsal kaynaştırma olmalıdır. Topluma Hizmet Uygulamalarında özellikle sanayileşmiş ve bilgi toplumu barındıran ülkelerde yabancılara özgün programların uygulandığını görmekteyiz. Yabancılara yönelik konular sosyal danışman yetiştiren programlarda da yoğun bir şekilde işlenmektedir.</a:t>
            </a:r>
          </a:p>
        </p:txBody>
      </p:sp>
    </p:spTree>
    <p:extLst>
      <p:ext uri="{BB962C8B-B14F-4D97-AF65-F5344CB8AC3E}">
        <p14:creationId xmlns:p14="http://schemas.microsoft.com/office/powerpoint/2010/main" val="22473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51373"/>
            <a:ext cx="9144000" cy="6924973"/>
          </a:xfrm>
          <a:prstGeom prst="rect">
            <a:avLst/>
          </a:prstGeom>
        </p:spPr>
        <p:txBody>
          <a:bodyPr wrap="square">
            <a:spAutoFit/>
          </a:bodyPr>
          <a:lstStyle/>
          <a:p>
            <a:pPr algn="ctr">
              <a:lnSpc>
                <a:spcPct val="150000"/>
              </a:lnSpc>
            </a:pPr>
            <a:r>
              <a:rPr lang="tr-TR" sz="3200" b="1" dirty="0">
                <a:latin typeface="Times New Roman" panose="02020603050405020304" pitchFamily="18" charset="0"/>
                <a:cs typeface="Times New Roman" panose="02020603050405020304" pitchFamily="18" charset="0"/>
              </a:rPr>
              <a:t>10. TOPLUMSAL RUHBİLİM </a:t>
            </a:r>
          </a:p>
          <a:p>
            <a:pPr algn="just">
              <a:lnSpc>
                <a:spcPct val="150000"/>
              </a:lnSpc>
            </a:pPr>
            <a:r>
              <a:rPr lang="tr-TR" sz="2400" dirty="0">
                <a:latin typeface="Times New Roman" panose="02020603050405020304" pitchFamily="18" charset="0"/>
                <a:cs typeface="Times New Roman" panose="02020603050405020304" pitchFamily="18" charset="0"/>
              </a:rPr>
              <a:t>Bireylerin toplumsal ve kültürel ortam ve iletişim içindeki davranışlarını, olaylar karşısındaki tepkilerini, karşılıklı ilişki biçimlerini inceleyen, toplumbilim ve ruhbilimin, daha çok davranış bilimleri bağlamında birlikte çalışmasıyla ortaya çıkmış bir alt bilim dalıdır. Toplumsal ilişkilerin bireyin davranışlarına etkisi toplumsal ruhbilimin temel konusunu oluşturur. Bir diğer tanıma göre toplum ruhbilimi; küme davranımı, küme etkilerinin kişilik gelişmesi üzerindeki rolü ve kişiler arası etkileşim gibi sorunları inceleyen ruhbilim dalıdır. Öğrencilere, toplumsal yaşayışla ilgili ruhbilim sorunları üzerinde gerekli bilgi ve görüşleri kazandırmak amacıyla kimi yüksekokullar ile üniversitelerde okutulan derstir. </a:t>
            </a:r>
          </a:p>
        </p:txBody>
      </p:sp>
    </p:spTree>
    <p:extLst>
      <p:ext uri="{BB962C8B-B14F-4D97-AF65-F5344CB8AC3E}">
        <p14:creationId xmlns:p14="http://schemas.microsoft.com/office/powerpoint/2010/main" val="1709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260648"/>
            <a:ext cx="8964488" cy="6370975"/>
          </a:xfrm>
          <a:prstGeom prst="rect">
            <a:avLst/>
          </a:prstGeom>
        </p:spPr>
        <p:txBody>
          <a:bodyPr wrap="square">
            <a:spAutoFit/>
          </a:bodyPr>
          <a:lstStyle/>
          <a:p>
            <a:pPr algn="ctr">
              <a:lnSpc>
                <a:spcPct val="150000"/>
              </a:lnSpc>
            </a:pPr>
            <a:r>
              <a:rPr lang="tr-TR" sz="3200" b="1" dirty="0">
                <a:latin typeface="Times New Roman" panose="02020603050405020304" pitchFamily="18" charset="0"/>
                <a:cs typeface="Times New Roman" panose="02020603050405020304" pitchFamily="18" charset="0"/>
              </a:rPr>
              <a:t>11. TOPLUM FELSEFESİ</a:t>
            </a:r>
          </a:p>
          <a:p>
            <a:pPr algn="just">
              <a:lnSpc>
                <a:spcPct val="150000"/>
              </a:lnSpc>
            </a:pPr>
            <a:r>
              <a:rPr lang="tr-TR" sz="2400" dirty="0">
                <a:latin typeface="Times New Roman" panose="02020603050405020304" pitchFamily="18" charset="0"/>
                <a:cs typeface="Times New Roman" panose="02020603050405020304" pitchFamily="18" charset="0"/>
              </a:rPr>
              <a:t>Bir düşünürün ya da bir öğretinin var olan toplumsal düzenin temeli, gelişimi ve nasıl olması gerektiği; bireyle toplum ilişkisi üzerine görüşüdür. Toplum felsefesi; toplumsal kurumlar, gelenekler, töreler ve toplumsal yaşayış, devlet-yurttaşlık gibi konularla bunlara ilişkin demokrasi, toplumculuk, faşizm yönetim biçimlerini ele alan öğretiler toplamıdır. </a:t>
            </a:r>
          </a:p>
          <a:p>
            <a:pPr algn="just">
              <a:lnSpc>
                <a:spcPct val="150000"/>
              </a:lnSpc>
            </a:pPr>
            <a:r>
              <a:rPr lang="tr-TR" sz="2400" dirty="0">
                <a:latin typeface="Times New Roman" panose="02020603050405020304" pitchFamily="18" charset="0"/>
                <a:cs typeface="Times New Roman" panose="02020603050405020304" pitchFamily="18" charset="0"/>
              </a:rPr>
              <a:t>Toplum bağlamında en çok tartışılan kuramlardan biri toplumsal Darvinciliktir: Doğadaki ve toplumdaki ilerlemeyi yürüten baş itici gücün var olma savaşı ve doğal ayıklanma süreçleri olduğunu savunan öğretidir. </a:t>
            </a:r>
          </a:p>
        </p:txBody>
      </p:sp>
    </p:spTree>
    <p:extLst>
      <p:ext uri="{BB962C8B-B14F-4D97-AF65-F5344CB8AC3E}">
        <p14:creationId xmlns:p14="http://schemas.microsoft.com/office/powerpoint/2010/main" val="280890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27911" y="677540"/>
            <a:ext cx="7776864" cy="523220"/>
          </a:xfrm>
          <a:prstGeom prst="rect">
            <a:avLst/>
          </a:prstGeom>
          <a:noFill/>
        </p:spPr>
        <p:txBody>
          <a:bodyPr wrap="square" rtlCol="0">
            <a:spAutoFit/>
          </a:bodyPr>
          <a:lstStyle/>
          <a:p>
            <a:r>
              <a:rPr lang="tr-TR" sz="2800" b="1" dirty="0">
                <a:latin typeface="Bodoni MT Black" panose="02070A03080606020203" pitchFamily="18" charset="0"/>
              </a:rPr>
              <a:t>1.7.1. </a:t>
            </a:r>
            <a:r>
              <a:rPr lang="tr-TR" sz="2400" b="1" dirty="0">
                <a:latin typeface="Bodoni MT Black" panose="02070A03080606020203" pitchFamily="18" charset="0"/>
              </a:rPr>
              <a:t>Kültürün Özellikleri</a:t>
            </a:r>
          </a:p>
        </p:txBody>
      </p:sp>
      <p:pic>
        <p:nvPicPr>
          <p:cNvPr id="1026" name="Picture 2" descr="Kültürün Özellikleri Nelerdir? - Delinetciler Por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11" y="1556792"/>
            <a:ext cx="809625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8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99592" y="1052736"/>
            <a:ext cx="6552728" cy="3970318"/>
          </a:xfrm>
          <a:prstGeom prst="rect">
            <a:avLst/>
          </a:prstGeom>
          <a:noFill/>
        </p:spPr>
        <p:txBody>
          <a:bodyPr wrap="square" rtlCol="0">
            <a:spAutoFit/>
          </a:bodyPr>
          <a:lstStyle/>
          <a:p>
            <a:r>
              <a:rPr lang="tr-TR" sz="2800" dirty="0">
                <a:latin typeface="Bodoni MT Black" panose="02070A03080606020203" pitchFamily="18" charset="0"/>
              </a:rPr>
              <a:t>1.7.2. </a:t>
            </a:r>
            <a:r>
              <a:rPr lang="tr-TR" sz="2400" dirty="0">
                <a:latin typeface="Bodoni MT Black" panose="02070A03080606020203" pitchFamily="18" charset="0"/>
              </a:rPr>
              <a:t>Kültürün Ögeleri</a:t>
            </a:r>
          </a:p>
          <a:p>
            <a:endParaRPr lang="tr-TR" sz="2800" dirty="0">
              <a:latin typeface="Bodoni MT Black" panose="02070A03080606020203" pitchFamily="18" charset="0"/>
            </a:endParaRPr>
          </a:p>
          <a:p>
            <a:pPr marL="457200" indent="-457200">
              <a:buFont typeface="Wingdings" panose="05000000000000000000" pitchFamily="2" charset="2"/>
              <a:buChar char="q"/>
            </a:pPr>
            <a:r>
              <a:rPr lang="tr-TR" sz="2800" dirty="0">
                <a:latin typeface="AiD Palatino Linotype Trans" panose="02040502050505030304" pitchFamily="18" charset="0"/>
              </a:rPr>
              <a:t>Normlar</a:t>
            </a:r>
          </a:p>
          <a:p>
            <a:pPr marL="457200" indent="-457200">
              <a:buFont typeface="Wingdings" panose="05000000000000000000" pitchFamily="2" charset="2"/>
              <a:buChar char="q"/>
            </a:pPr>
            <a:r>
              <a:rPr lang="tr-TR" sz="2800" dirty="0">
                <a:latin typeface="AiD Palatino Linotype Trans" panose="02040502050505030304" pitchFamily="18" charset="0"/>
              </a:rPr>
              <a:t>Değerler</a:t>
            </a:r>
          </a:p>
          <a:p>
            <a:pPr marL="457200" indent="-457200">
              <a:buFont typeface="Wingdings" panose="05000000000000000000" pitchFamily="2" charset="2"/>
              <a:buChar char="q"/>
            </a:pPr>
            <a:r>
              <a:rPr lang="tr-TR" sz="2800" dirty="0">
                <a:latin typeface="AiD Palatino Linotype Trans" panose="02040502050505030304" pitchFamily="18" charset="0"/>
              </a:rPr>
              <a:t>İnançlar</a:t>
            </a:r>
          </a:p>
          <a:p>
            <a:pPr marL="457200" indent="-457200">
              <a:buFont typeface="Wingdings" panose="05000000000000000000" pitchFamily="2" charset="2"/>
              <a:buChar char="q"/>
            </a:pPr>
            <a:r>
              <a:rPr lang="tr-TR" sz="2800" dirty="0">
                <a:latin typeface="AiD Palatino Linotype Trans" panose="02040502050505030304" pitchFamily="18" charset="0"/>
              </a:rPr>
              <a:t>Semboller</a:t>
            </a:r>
          </a:p>
          <a:p>
            <a:pPr marL="457200" indent="-457200">
              <a:buFont typeface="Wingdings" panose="05000000000000000000" pitchFamily="2" charset="2"/>
              <a:buChar char="q"/>
            </a:pPr>
            <a:r>
              <a:rPr lang="tr-TR" sz="2800" dirty="0">
                <a:latin typeface="AiD Palatino Linotype Trans" panose="02040502050505030304" pitchFamily="18" charset="0"/>
              </a:rPr>
              <a:t>Dil</a:t>
            </a:r>
          </a:p>
          <a:p>
            <a:endParaRPr lang="tr-TR" sz="2800" dirty="0">
              <a:latin typeface="Bodoni MT Black" panose="02070A03080606020203" pitchFamily="18" charset="0"/>
            </a:endParaRPr>
          </a:p>
          <a:p>
            <a:endParaRPr lang="tr-TR" sz="2800" dirty="0">
              <a:latin typeface="Bodoni MT Black" panose="02070A03080606020203" pitchFamily="18" charset="0"/>
            </a:endParaRPr>
          </a:p>
        </p:txBody>
      </p:sp>
    </p:spTree>
    <p:extLst>
      <p:ext uri="{BB962C8B-B14F-4D97-AF65-F5344CB8AC3E}">
        <p14:creationId xmlns:p14="http://schemas.microsoft.com/office/powerpoint/2010/main" val="297221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67544" y="694520"/>
            <a:ext cx="7632848" cy="584775"/>
          </a:xfrm>
          <a:prstGeom prst="rect">
            <a:avLst/>
          </a:prstGeom>
          <a:noFill/>
        </p:spPr>
        <p:txBody>
          <a:bodyPr wrap="square" rtlCol="0">
            <a:spAutoFit/>
          </a:bodyPr>
          <a:lstStyle/>
          <a:p>
            <a:r>
              <a:rPr lang="tr-TR" sz="2400" dirty="0">
                <a:latin typeface="Bodoni MT Black" panose="02070A03080606020203" pitchFamily="18" charset="0"/>
              </a:rPr>
              <a:t>1.7.3</a:t>
            </a:r>
            <a:r>
              <a:rPr lang="tr-TR" sz="3200" dirty="0">
                <a:latin typeface="Bodoni MT Black" panose="02070A03080606020203" pitchFamily="18" charset="0"/>
              </a:rPr>
              <a:t>.</a:t>
            </a:r>
            <a:r>
              <a:rPr lang="tr-TR" sz="2400" dirty="0">
                <a:latin typeface="Bodoni MT Black" panose="02070A03080606020203" pitchFamily="18" charset="0"/>
              </a:rPr>
              <a:t> Türk Kültürü-Türkiye Kültürü</a:t>
            </a:r>
            <a:endParaRPr lang="tr-TR" dirty="0">
              <a:latin typeface="Bodoni MT Black" panose="02070A03080606020203" pitchFamily="18" charset="0"/>
            </a:endParaRPr>
          </a:p>
        </p:txBody>
      </p:sp>
      <p:pic>
        <p:nvPicPr>
          <p:cNvPr id="2050" name="Picture 2" descr="Türk Kültürü Hakkında kısa bilgi » Coğrafya Bili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10100"/>
            <a:ext cx="8208912"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0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79512" y="1772816"/>
            <a:ext cx="8496944" cy="3046988"/>
          </a:xfrm>
          <a:prstGeom prst="rect">
            <a:avLst/>
          </a:prstGeom>
          <a:noFill/>
        </p:spPr>
        <p:txBody>
          <a:bodyPr wrap="square" rtlCol="0">
            <a:spAutoFit/>
          </a:bodyPr>
          <a:lstStyle/>
          <a:p>
            <a:r>
              <a:rPr lang="tr-TR" sz="2400" dirty="0">
                <a:latin typeface="Bodoni MT Black" panose="02070A03080606020203" pitchFamily="18" charset="0"/>
              </a:rPr>
              <a:t>1.7.4.  </a:t>
            </a:r>
            <a:r>
              <a:rPr lang="tr-TR" sz="2400" dirty="0" err="1">
                <a:latin typeface="Bodoni MT Black" panose="02070A03080606020203" pitchFamily="18" charset="0"/>
              </a:rPr>
              <a:t>Geert</a:t>
            </a:r>
            <a:r>
              <a:rPr lang="tr-TR" sz="2400" dirty="0">
                <a:latin typeface="Bodoni MT Black" panose="02070A03080606020203" pitchFamily="18" charset="0"/>
              </a:rPr>
              <a:t> </a:t>
            </a:r>
            <a:r>
              <a:rPr lang="tr-TR" sz="2400" dirty="0" err="1">
                <a:latin typeface="Bodoni MT Black" panose="02070A03080606020203" pitchFamily="18" charset="0"/>
              </a:rPr>
              <a:t>Hofstede</a:t>
            </a:r>
            <a:r>
              <a:rPr lang="tr-TR" sz="2400" dirty="0">
                <a:latin typeface="Bodoni MT Black" panose="02070A03080606020203" pitchFamily="18" charset="0"/>
              </a:rPr>
              <a:t> ve Kültürel Boyut</a:t>
            </a:r>
          </a:p>
          <a:p>
            <a:endParaRPr lang="tr-TR" dirty="0"/>
          </a:p>
          <a:p>
            <a:pPr>
              <a:lnSpc>
                <a:spcPct val="150000"/>
              </a:lnSpc>
            </a:pPr>
            <a:r>
              <a:rPr lang="tr-TR" sz="2000" dirty="0"/>
              <a:t>4 temel kültürel boyut:</a:t>
            </a:r>
          </a:p>
          <a:p>
            <a:pPr marL="342900" indent="-342900">
              <a:lnSpc>
                <a:spcPct val="150000"/>
              </a:lnSpc>
              <a:buFont typeface="Arial" panose="020B0604020202020204" pitchFamily="34" charset="0"/>
              <a:buChar char="•"/>
            </a:pPr>
            <a:r>
              <a:rPr lang="tr-TR" sz="2000" dirty="0"/>
              <a:t>Bireycilik ve toplulukçuluk</a:t>
            </a:r>
          </a:p>
          <a:p>
            <a:pPr marL="342900" indent="-342900">
              <a:lnSpc>
                <a:spcPct val="150000"/>
              </a:lnSpc>
              <a:buFont typeface="Arial" panose="020B0604020202020204" pitchFamily="34" charset="0"/>
              <a:buChar char="•"/>
            </a:pPr>
            <a:r>
              <a:rPr lang="tr-TR" sz="2000" dirty="0"/>
              <a:t>Kadınsı ve erkeksi değerler</a:t>
            </a:r>
          </a:p>
          <a:p>
            <a:pPr marL="342900" indent="-342900">
              <a:lnSpc>
                <a:spcPct val="150000"/>
              </a:lnSpc>
              <a:buFont typeface="Arial" panose="020B0604020202020204" pitchFamily="34" charset="0"/>
              <a:buChar char="•"/>
            </a:pPr>
            <a:r>
              <a:rPr lang="tr-TR" sz="2000" dirty="0"/>
              <a:t>Güç mesafesi</a:t>
            </a:r>
          </a:p>
          <a:p>
            <a:pPr marL="342900" indent="-342900">
              <a:lnSpc>
                <a:spcPct val="150000"/>
              </a:lnSpc>
              <a:buFont typeface="Arial" panose="020B0604020202020204" pitchFamily="34" charset="0"/>
              <a:buChar char="•"/>
            </a:pPr>
            <a:r>
              <a:rPr lang="tr-TR" sz="2000" dirty="0"/>
              <a:t>Belirsizlikten kaçınma</a:t>
            </a:r>
          </a:p>
        </p:txBody>
      </p:sp>
    </p:spTree>
    <p:extLst>
      <p:ext uri="{BB962C8B-B14F-4D97-AF65-F5344CB8AC3E}">
        <p14:creationId xmlns:p14="http://schemas.microsoft.com/office/powerpoint/2010/main" val="9955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455694"/>
            <a:ext cx="8352928" cy="4269887"/>
          </a:xfrm>
          <a:prstGeom prst="rect">
            <a:avLst/>
          </a:prstGeom>
        </p:spPr>
        <p:txBody>
          <a:bodyPr wrap="square">
            <a:spAutoFit/>
          </a:bodyPr>
          <a:lstStyle/>
          <a:p>
            <a:pPr algn="ctr">
              <a:lnSpc>
                <a:spcPct val="200000"/>
              </a:lnSpc>
            </a:pPr>
            <a:r>
              <a:rPr lang="tr-TR" sz="2800" b="1" dirty="0">
                <a:latin typeface="Times New Roman" panose="02020603050405020304" pitchFamily="18" charset="0"/>
                <a:cs typeface="Times New Roman" panose="02020603050405020304" pitchFamily="18" charset="0"/>
              </a:rPr>
              <a:t>2. TOPLUMSAL GELİŞME</a:t>
            </a:r>
          </a:p>
          <a:p>
            <a:pPr algn="just">
              <a:lnSpc>
                <a:spcPct val="200000"/>
              </a:lnSpc>
            </a:pPr>
            <a:r>
              <a:rPr lang="tr-TR" sz="2800" dirty="0">
                <a:latin typeface="Times New Roman" panose="02020603050405020304" pitchFamily="18" charset="0"/>
                <a:cs typeface="Times New Roman" panose="02020603050405020304" pitchFamily="18" charset="0"/>
              </a:rPr>
              <a:t>Bir toplumun yapısındaki köklü ve geniş değişmeleri ifade eden bir kavramdır. Hiçbir toplum durgun değildir. İlkel olsun, gelişmiş olsun bütün toplumlar sürekli değişim içindedirler. </a:t>
            </a:r>
          </a:p>
        </p:txBody>
      </p:sp>
    </p:spTree>
    <p:extLst>
      <p:ext uri="{BB962C8B-B14F-4D97-AF65-F5344CB8AC3E}">
        <p14:creationId xmlns:p14="http://schemas.microsoft.com/office/powerpoint/2010/main" val="12815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340768"/>
            <a:ext cx="8352928" cy="5078313"/>
          </a:xfrm>
          <a:prstGeom prst="rect">
            <a:avLst/>
          </a:prstGeom>
        </p:spPr>
        <p:txBody>
          <a:bodyPr wrap="square">
            <a:spAutoFit/>
          </a:bodyPr>
          <a:lstStyle/>
          <a:p>
            <a:pPr algn="ctr">
              <a:lnSpc>
                <a:spcPct val="150000"/>
              </a:lnSpc>
            </a:pPr>
            <a:r>
              <a:rPr lang="tr-TR" sz="2400" b="1" dirty="0">
                <a:latin typeface="Times New Roman" panose="02020603050405020304" pitchFamily="18" charset="0"/>
                <a:cs typeface="Times New Roman" panose="02020603050405020304" pitchFamily="18" charset="0"/>
              </a:rPr>
              <a:t>3. TOPLUMSAL DEĞİŞME</a:t>
            </a:r>
          </a:p>
          <a:p>
            <a:pPr algn="just">
              <a:lnSpc>
                <a:spcPct val="150000"/>
              </a:lnSpc>
            </a:pPr>
            <a:r>
              <a:rPr lang="tr-TR" sz="2400" dirty="0">
                <a:latin typeface="Times New Roman" panose="02020603050405020304" pitchFamily="18" charset="0"/>
                <a:cs typeface="Times New Roman" panose="02020603050405020304" pitchFamily="18" charset="0"/>
              </a:rPr>
              <a:t>Toplumu meydana getiren kurumlar başta olmak üzere toplumsal ilişkilerde ve toplumsal yapılarda mevcut durumlardan başka bir duruma geçiştir. Toplumsal değişmenin üç temel öğesi vardır: Zaman, mekan ve insan. Toplumsal değişmeler çoğu kez görevsel ve yapısal değişmeler biçiminde sınıflandırılır. Görevsel değişmelere kültür değişmeleri, yapısal değişmelere de dar anlamda sosyal değişme denir. Ancak ayrım kuramsaldır, çünkü bunlar etkileşim halindedirler. </a:t>
            </a:r>
          </a:p>
        </p:txBody>
      </p:sp>
    </p:spTree>
    <p:extLst>
      <p:ext uri="{BB962C8B-B14F-4D97-AF65-F5344CB8AC3E}">
        <p14:creationId xmlns:p14="http://schemas.microsoft.com/office/powerpoint/2010/main" val="101411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22900" y="1916832"/>
            <a:ext cx="7416824" cy="2795958"/>
          </a:xfrm>
          <a:prstGeom prst="rect">
            <a:avLst/>
          </a:prstGeom>
        </p:spPr>
        <p:txBody>
          <a:bodyPr wrap="square">
            <a:spAutoFit/>
          </a:bodyPr>
          <a:lstStyle/>
          <a:p>
            <a:pPr algn="ctr">
              <a:lnSpc>
                <a:spcPct val="150000"/>
              </a:lnSpc>
            </a:pPr>
            <a:r>
              <a:rPr lang="tr-TR" sz="2400" b="1" dirty="0">
                <a:latin typeface="Times New Roman" panose="02020603050405020304" pitchFamily="18" charset="0"/>
                <a:cs typeface="Times New Roman" panose="02020603050405020304" pitchFamily="18" charset="0"/>
              </a:rPr>
              <a:t>4. TOPLUMSAL SORUN</a:t>
            </a:r>
          </a:p>
          <a:p>
            <a:pPr algn="just">
              <a:lnSpc>
                <a:spcPct val="150000"/>
              </a:lnSpc>
            </a:pPr>
            <a:r>
              <a:rPr lang="tr-TR" sz="2400" dirty="0">
                <a:latin typeface="Times New Roman" panose="02020603050405020304" pitchFamily="18" charset="0"/>
                <a:cs typeface="Times New Roman" panose="02020603050405020304" pitchFamily="18" charset="0"/>
              </a:rPr>
              <a:t>Toplumsal çevrenin koşullarından doğan ve kimi toplumsal değerler bakımından çekinceli sayılan, düzeltilmesi için de toplumsal güç ve araçların kullanılması gerekli olan durumdur. </a:t>
            </a:r>
          </a:p>
        </p:txBody>
      </p:sp>
    </p:spTree>
    <p:extLst>
      <p:ext uri="{BB962C8B-B14F-4D97-AF65-F5344CB8AC3E}">
        <p14:creationId xmlns:p14="http://schemas.microsoft.com/office/powerpoint/2010/main" val="117172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720840"/>
            <a:ext cx="8064896" cy="4457952"/>
          </a:xfrm>
          <a:prstGeom prst="rect">
            <a:avLst/>
          </a:prstGeom>
        </p:spPr>
        <p:txBody>
          <a:bodyPr wrap="square">
            <a:spAutoFit/>
          </a:bodyPr>
          <a:lstStyle/>
          <a:p>
            <a:pPr algn="ctr">
              <a:lnSpc>
                <a:spcPct val="150000"/>
              </a:lnSpc>
            </a:pPr>
            <a:r>
              <a:rPr lang="tr-TR" sz="2400" b="1" dirty="0">
                <a:latin typeface="Times New Roman" panose="02020603050405020304" pitchFamily="18" charset="0"/>
                <a:cs typeface="Times New Roman" panose="02020603050405020304" pitchFamily="18" charset="0"/>
              </a:rPr>
              <a:t>5. TOPLUMSAL BASKI</a:t>
            </a:r>
          </a:p>
          <a:p>
            <a:pPr algn="just">
              <a:lnSpc>
                <a:spcPct val="150000"/>
              </a:lnSpc>
            </a:pPr>
            <a:r>
              <a:rPr lang="tr-TR" sz="2400" dirty="0">
                <a:latin typeface="Times New Roman" panose="02020603050405020304" pitchFamily="18" charset="0"/>
                <a:cs typeface="Times New Roman" panose="02020603050405020304" pitchFamily="18" charset="0"/>
              </a:rPr>
              <a:t>Bir toplumsal kümede ya da bir toplumda belli bir dönemde geçerli olan kurallara aykırı davranışların, türlü toplumsal denetim yollarıyla ortadan kaldırılmasına ya da önlenmesine denir. (TDK, 2009) Diğer bir tanımla belli bir topluluk içinde süregelen bir değeri gerçekleştirmek için bireylere veya topluluklara o konudaki tutumlarını, davranışlarını değiştirmek için yapılan baskıya denir. </a:t>
            </a:r>
          </a:p>
        </p:txBody>
      </p:sp>
    </p:spTree>
    <p:extLst>
      <p:ext uri="{BB962C8B-B14F-4D97-AF65-F5344CB8AC3E}">
        <p14:creationId xmlns:p14="http://schemas.microsoft.com/office/powerpoint/2010/main" val="346077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zinti">
  <a:themeElements>
    <a:clrScheme name="Gezinti">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ezinti">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ezinti">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FFD990-4FC4-45C1-AAB6-EBA6F75535E7}">
  <ds:schemaRefs>
    <ds:schemaRef ds:uri="http://schemas.microsoft.com/sharepoint/v3/contenttype/forms"/>
  </ds:schemaRefs>
</ds:datastoreItem>
</file>

<file path=customXml/itemProps2.xml><?xml version="1.0" encoding="utf-8"?>
<ds:datastoreItem xmlns:ds="http://schemas.openxmlformats.org/officeDocument/2006/customXml" ds:itemID="{6263AC87-ABDA-4788-AFCE-57FA0C2E2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39697F-7095-4027-9898-9AE8469BD74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Trek</Template>
  <TotalTime>760</TotalTime>
  <Words>745</Words>
  <Application>Microsoft Office PowerPoint</Application>
  <PresentationFormat>Ekran Gösterisi (4:3)</PresentationFormat>
  <Paragraphs>41</Paragraphs>
  <Slides>16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16</vt:i4>
      </vt:variant>
    </vt:vector>
  </HeadingPairs>
  <TitlesOfParts>
    <vt:vector size="25" baseType="lpstr">
      <vt:lpstr>AiD Palatino Linotype Trans</vt:lpstr>
      <vt:lpstr>Arial</vt:lpstr>
      <vt:lpstr>Bodoni MT Black</vt:lpstr>
      <vt:lpstr>Franklin Gothic Book</vt:lpstr>
      <vt:lpstr>Franklin Gothic Medium</vt:lpstr>
      <vt:lpstr>Times New Roman</vt:lpstr>
      <vt:lpstr>Wingdings</vt:lpstr>
      <vt:lpstr>Wingdings 2</vt:lpstr>
      <vt:lpstr>Gezinti</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ELİF</dc:creator>
  <cp:lastModifiedBy>;cengizhanTOP�U</cp:lastModifiedBy>
  <cp:revision>48</cp:revision>
  <dcterms:created xsi:type="dcterms:W3CDTF">2020-09-26T17:27:57Z</dcterms:created>
  <dcterms:modified xsi:type="dcterms:W3CDTF">2021-12-04T00:01:56Z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