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59" r:id="rId6"/>
    <p:sldId id="260" r:id="rId7"/>
    <p:sldId id="261" r:id="rId8"/>
    <p:sldId id="294" r:id="rId9"/>
    <p:sldId id="263" r:id="rId10"/>
    <p:sldId id="264" r:id="rId11"/>
    <p:sldId id="265" r:id="rId12"/>
    <p:sldId id="268" r:id="rId13"/>
    <p:sldId id="266" r:id="rId14"/>
    <p:sldId id="267"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3">
        <a:schemeClr val="bg1"/>
      </p:bgRef>
    </p:bg>
    <p:spTree>
      <p:nvGrpSpPr>
        <p:cNvPr id="1" name=""/>
        <p:cNvGrpSpPr/>
        <p:nvPr/>
      </p:nvGrpSpPr>
      <p:grpSpPr>
        <a:xfrm>
          <a:off x="0" y="0"/>
          <a:ext cx="0" cy="0"/>
          <a:chOff x="0" y="0"/>
          <a:chExt cx="0" cy="0"/>
        </a:xfrm>
      </p:grpSpPr>
      <p:sp>
        <p:nvSpPr>
          <p:cNvPr id="12" name="Dikdörtgen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Yuvarlatılmış Dikdörtgen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Alt Başlık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a:t>Asıl alt başlık stilini düzenlemek için tıklatın</a:t>
            </a:r>
            <a:endParaRPr kumimoji="0" lang="en-US"/>
          </a:p>
        </p:txBody>
      </p:sp>
      <p:sp>
        <p:nvSpPr>
          <p:cNvPr id="28" name="Veri Yer Tutucusu 27"/>
          <p:cNvSpPr>
            <a:spLocks noGrp="1"/>
          </p:cNvSpPr>
          <p:nvPr>
            <p:ph type="dt" sz="half" idx="10"/>
          </p:nvPr>
        </p:nvSpPr>
        <p:spPr/>
        <p:txBody>
          <a:bodyPr/>
          <a:lstStyle/>
          <a:p>
            <a:fld id="{A7C49E42-8605-451C-A5E2-CA4D320FE470}" type="datetimeFigureOut">
              <a:rPr lang="tr-TR" smtClean="0"/>
              <a:t>4.12.2021</a:t>
            </a:fld>
            <a:endParaRPr lang="tr-TR"/>
          </a:p>
        </p:txBody>
      </p:sp>
      <p:sp>
        <p:nvSpPr>
          <p:cNvPr id="17" name="Altbilgi Yer Tutucusu 16"/>
          <p:cNvSpPr>
            <a:spLocks noGrp="1"/>
          </p:cNvSpPr>
          <p:nvPr>
            <p:ph type="ftr" sz="quarter" idx="11"/>
          </p:nvPr>
        </p:nvSpPr>
        <p:spPr/>
        <p:txBody>
          <a:bodyPr/>
          <a:lstStyle/>
          <a:p>
            <a:endParaRPr lang="tr-TR"/>
          </a:p>
        </p:txBody>
      </p:sp>
      <p:sp>
        <p:nvSpPr>
          <p:cNvPr id="29" name="Slayt Numarası Yer Tutucusu 28"/>
          <p:cNvSpPr>
            <a:spLocks noGrp="1"/>
          </p:cNvSpPr>
          <p:nvPr>
            <p:ph type="sldNum" sz="quarter" idx="12"/>
          </p:nvPr>
        </p:nvSpPr>
        <p:spPr/>
        <p:txBody>
          <a:bodyPr lIns="0" tIns="0" rIns="0" bIns="0">
            <a:noAutofit/>
          </a:bodyPr>
          <a:lstStyle>
            <a:lvl1pPr>
              <a:defRPr sz="1400">
                <a:solidFill>
                  <a:srgbClr val="FFFFFF"/>
                </a:solidFill>
              </a:defRPr>
            </a:lvl1pPr>
          </a:lstStyle>
          <a:p>
            <a:fld id="{00DF8EA1-8F6F-4478-8E5D-2B53DAF32925}" type="slidenum">
              <a:rPr lang="tr-TR" smtClean="0"/>
              <a:t>‹#›</a:t>
            </a:fld>
            <a:endParaRPr lang="tr-TR"/>
          </a:p>
        </p:txBody>
      </p:sp>
      <p:sp>
        <p:nvSpPr>
          <p:cNvPr id="7" name="Dikdörtgen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ikdörtgen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Başlık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tr-TR"/>
              <a:t>Asıl başlık stili için tıklatın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Veri Yer Tutucusu 3"/>
          <p:cNvSpPr>
            <a:spLocks noGrp="1"/>
          </p:cNvSpPr>
          <p:nvPr>
            <p:ph type="dt" sz="half" idx="10"/>
          </p:nvPr>
        </p:nvSpPr>
        <p:spPr/>
        <p:txBody>
          <a:bodyPr/>
          <a:lstStyle/>
          <a:p>
            <a:fld id="{A7C49E42-8605-451C-A5E2-CA4D320FE470}" type="datetimeFigureOut">
              <a:rPr lang="tr-TR" smtClean="0"/>
              <a:t>4.12.2021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0DF8EA1-8F6F-4478-8E5D-2B53DAF32925}"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41"/>
            <a:ext cx="2011680" cy="5851525"/>
          </a:xfrm>
        </p:spPr>
        <p:txBody>
          <a:bodyPr vert="eaVert"/>
          <a:lstStyle/>
          <a:p>
            <a:r>
              <a:rPr kumimoji="0" lang="tr-TR"/>
              <a:t>Asıl başlık stili için tıklatın</a:t>
            </a:r>
            <a:endParaRPr kumimoji="0" lang="en-US"/>
          </a:p>
        </p:txBody>
      </p:sp>
      <p:sp>
        <p:nvSpPr>
          <p:cNvPr id="3" name="Dikey Metin Yer Tutucusu 2"/>
          <p:cNvSpPr>
            <a:spLocks noGrp="1"/>
          </p:cNvSpPr>
          <p:nvPr>
            <p:ph type="body" orient="vert" idx="1"/>
          </p:nvPr>
        </p:nvSpPr>
        <p:spPr>
          <a:xfrm>
            <a:off x="914400" y="274640"/>
            <a:ext cx="5562600" cy="5851525"/>
          </a:xfrm>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Veri Yer Tutucusu 3"/>
          <p:cNvSpPr>
            <a:spLocks noGrp="1"/>
          </p:cNvSpPr>
          <p:nvPr>
            <p:ph type="dt" sz="half" idx="10"/>
          </p:nvPr>
        </p:nvSpPr>
        <p:spPr/>
        <p:txBody>
          <a:bodyPr/>
          <a:lstStyle/>
          <a:p>
            <a:fld id="{A7C49E42-8605-451C-A5E2-CA4D320FE470}" type="datetimeFigureOut">
              <a:rPr lang="tr-TR" smtClean="0"/>
              <a:t>4.12.2021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0DF8EA1-8F6F-4478-8E5D-2B53DAF32925}"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a:t>Asıl başlık stili için tıklatın</a:t>
            </a:r>
            <a:endParaRPr kumimoji="0" lang="en-US"/>
          </a:p>
        </p:txBody>
      </p:sp>
      <p:sp>
        <p:nvSpPr>
          <p:cNvPr id="4" name="Veri Yer Tutucusu 3"/>
          <p:cNvSpPr>
            <a:spLocks noGrp="1"/>
          </p:cNvSpPr>
          <p:nvPr>
            <p:ph type="dt" sz="half" idx="10"/>
          </p:nvPr>
        </p:nvSpPr>
        <p:spPr/>
        <p:txBody>
          <a:bodyPr/>
          <a:lstStyle/>
          <a:p>
            <a:fld id="{A7C49E42-8605-451C-A5E2-CA4D320FE470}" type="datetimeFigureOut">
              <a:rPr lang="tr-TR" smtClean="0"/>
              <a:t>4.12.2021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0DF8EA1-8F6F-4478-8E5D-2B53DAF32925}" type="slidenum">
              <a:rPr lang="tr-TR" smtClean="0"/>
              <a:t>‹#›</a:t>
            </a:fld>
            <a:endParaRPr lang="tr-TR"/>
          </a:p>
        </p:txBody>
      </p:sp>
      <p:sp>
        <p:nvSpPr>
          <p:cNvPr id="8" name="İçerik Yer Tutucusu 7"/>
          <p:cNvSpPr>
            <a:spLocks noGrp="1"/>
          </p:cNvSpPr>
          <p:nvPr>
            <p:ph sz="quarter" idx="1"/>
          </p:nvPr>
        </p:nvSpPr>
        <p:spPr>
          <a:xfrm>
            <a:off x="914400" y="1447800"/>
            <a:ext cx="7772400" cy="4572000"/>
          </a:xfrm>
        </p:spPr>
        <p:txBody>
          <a:bodyPr vert="horz"/>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1"/>
      </p:bgRef>
    </p:bg>
    <p:spTree>
      <p:nvGrpSpPr>
        <p:cNvPr id="1" name=""/>
        <p:cNvGrpSpPr/>
        <p:nvPr/>
      </p:nvGrpSpPr>
      <p:grpSpPr>
        <a:xfrm>
          <a:off x="0" y="0"/>
          <a:ext cx="0" cy="0"/>
          <a:chOff x="0" y="0"/>
          <a:chExt cx="0" cy="0"/>
        </a:xfrm>
      </p:grpSpPr>
      <p:sp>
        <p:nvSpPr>
          <p:cNvPr id="11" name="Dikdörtgen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Yuvarlatılmış Dikdörtgen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722313" y="952500"/>
            <a:ext cx="7772400" cy="1362075"/>
          </a:xfrm>
        </p:spPr>
        <p:txBody>
          <a:bodyPr anchor="b" anchorCtr="0"/>
          <a:lstStyle>
            <a:lvl1pPr algn="l">
              <a:buNone/>
              <a:defRPr sz="4000" b="0" cap="none"/>
            </a:lvl1pPr>
          </a:lstStyle>
          <a:p>
            <a:r>
              <a:rPr kumimoji="0" lang="tr-TR"/>
              <a:t>Asıl başlık stili için tıklatın</a:t>
            </a:r>
            <a:endParaRPr kumimoji="0" lang="en-US"/>
          </a:p>
        </p:txBody>
      </p:sp>
      <p:sp>
        <p:nvSpPr>
          <p:cNvPr id="3" name="Metin Yer Tutucusu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a:t>Asıl metin stillerini düzenlemek için tıklatın</a:t>
            </a:r>
          </a:p>
        </p:txBody>
      </p:sp>
      <p:sp>
        <p:nvSpPr>
          <p:cNvPr id="4" name="Veri Yer Tutucusu 3"/>
          <p:cNvSpPr>
            <a:spLocks noGrp="1"/>
          </p:cNvSpPr>
          <p:nvPr>
            <p:ph type="dt" sz="half" idx="10"/>
          </p:nvPr>
        </p:nvSpPr>
        <p:spPr/>
        <p:txBody>
          <a:bodyPr/>
          <a:lstStyle/>
          <a:p>
            <a:fld id="{A7C49E42-8605-451C-A5E2-CA4D320FE470}" type="datetimeFigureOut">
              <a:rPr lang="tr-TR" smtClean="0"/>
              <a:t>4.12.2021</a:t>
            </a:fld>
            <a:endParaRPr lang="tr-TR"/>
          </a:p>
        </p:txBody>
      </p:sp>
      <p:sp>
        <p:nvSpPr>
          <p:cNvPr id="5" name="Altbilgi Yer Tutucusu 4"/>
          <p:cNvSpPr>
            <a:spLocks noGrp="1"/>
          </p:cNvSpPr>
          <p:nvPr>
            <p:ph type="ftr" sz="quarter" idx="11"/>
          </p:nvPr>
        </p:nvSpPr>
        <p:spPr>
          <a:xfrm>
            <a:off x="800100" y="6172200"/>
            <a:ext cx="4000500" cy="457200"/>
          </a:xfrm>
        </p:spPr>
        <p:txBody>
          <a:bodyPr/>
          <a:lstStyle/>
          <a:p>
            <a:endParaRPr lang="tr-TR"/>
          </a:p>
        </p:txBody>
      </p:sp>
      <p:sp>
        <p:nvSpPr>
          <p:cNvPr id="7" name="Dikdörtgen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ayt Numarası Yer Tutucusu 5"/>
          <p:cNvSpPr>
            <a:spLocks noGrp="1"/>
          </p:cNvSpPr>
          <p:nvPr>
            <p:ph type="sldNum" sz="quarter" idx="12"/>
          </p:nvPr>
        </p:nvSpPr>
        <p:spPr>
          <a:xfrm>
            <a:off x="146304" y="6208776"/>
            <a:ext cx="457200" cy="457200"/>
          </a:xfrm>
        </p:spPr>
        <p:txBody>
          <a:bodyPr/>
          <a:lstStyle/>
          <a:p>
            <a:fld id="{00DF8EA1-8F6F-4478-8E5D-2B53DAF32925}" type="slidenum">
              <a:rPr lang="tr-TR" smtClean="0"/>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a:t>Asıl başlık stili için tıklatın</a:t>
            </a:r>
            <a:endParaRPr kumimoji="0" lang="en-US"/>
          </a:p>
        </p:txBody>
      </p:sp>
      <p:sp>
        <p:nvSpPr>
          <p:cNvPr id="5" name="Veri Yer Tutucusu 4"/>
          <p:cNvSpPr>
            <a:spLocks noGrp="1"/>
          </p:cNvSpPr>
          <p:nvPr>
            <p:ph type="dt" sz="half" idx="10"/>
          </p:nvPr>
        </p:nvSpPr>
        <p:spPr/>
        <p:txBody>
          <a:bodyPr/>
          <a:lstStyle/>
          <a:p>
            <a:fld id="{A7C49E42-8605-451C-A5E2-CA4D320FE470}" type="datetimeFigureOut">
              <a:rPr lang="tr-TR" smtClean="0"/>
              <a:t>4.12.2021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0DF8EA1-8F6F-4478-8E5D-2B53DAF32925}" type="slidenum">
              <a:rPr lang="tr-TR" smtClean="0"/>
              <a:t>‹#›</a:t>
            </a:fld>
            <a:endParaRPr lang="tr-TR"/>
          </a:p>
        </p:txBody>
      </p:sp>
      <p:sp>
        <p:nvSpPr>
          <p:cNvPr id="9" name="İçerik Yer Tutucusu 8"/>
          <p:cNvSpPr>
            <a:spLocks noGrp="1"/>
          </p:cNvSpPr>
          <p:nvPr>
            <p:ph sz="quarter" idx="1"/>
          </p:nvPr>
        </p:nvSpPr>
        <p:spPr>
          <a:xfrm>
            <a:off x="914400" y="1447800"/>
            <a:ext cx="3749040" cy="4572000"/>
          </a:xfrm>
        </p:spPr>
        <p:txBody>
          <a:bodyPr vert="horz"/>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11" name="İçerik Yer Tutucusu 10"/>
          <p:cNvSpPr>
            <a:spLocks noGrp="1"/>
          </p:cNvSpPr>
          <p:nvPr>
            <p:ph sz="quarter" idx="2"/>
          </p:nvPr>
        </p:nvSpPr>
        <p:spPr>
          <a:xfrm>
            <a:off x="4933950" y="1447800"/>
            <a:ext cx="3749040" cy="4572000"/>
          </a:xfrm>
        </p:spPr>
        <p:txBody>
          <a:bodyPr vert="horz"/>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914400" y="273050"/>
            <a:ext cx="7772400" cy="1143000"/>
          </a:xfrm>
        </p:spPr>
        <p:txBody>
          <a:bodyPr anchor="b" anchorCtr="0"/>
          <a:lstStyle>
            <a:lvl1pPr>
              <a:defRPr/>
            </a:lvl1pPr>
          </a:lstStyle>
          <a:p>
            <a:r>
              <a:rPr kumimoji="0" lang="tr-TR"/>
              <a:t>Asıl başlık stili için tıklatın</a:t>
            </a:r>
            <a:endParaRPr kumimoji="0" lang="en-US"/>
          </a:p>
        </p:txBody>
      </p:sp>
      <p:sp>
        <p:nvSpPr>
          <p:cNvPr id="3" name="Metin Yer Tutucusu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tr-TR"/>
              <a:t>Asıl metin stillerini düzenlemek için tıklatın</a:t>
            </a:r>
          </a:p>
        </p:txBody>
      </p:sp>
      <p:sp>
        <p:nvSpPr>
          <p:cNvPr id="4" name="Metin Yer Tutucusu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tr-TR"/>
              <a:t>Asıl metin stillerini düzenlemek için tıklatın</a:t>
            </a:r>
          </a:p>
        </p:txBody>
      </p:sp>
      <p:sp>
        <p:nvSpPr>
          <p:cNvPr id="7" name="Veri Yer Tutucusu 6"/>
          <p:cNvSpPr>
            <a:spLocks noGrp="1"/>
          </p:cNvSpPr>
          <p:nvPr>
            <p:ph type="dt" sz="half" idx="10"/>
          </p:nvPr>
        </p:nvSpPr>
        <p:spPr/>
        <p:txBody>
          <a:bodyPr/>
          <a:lstStyle/>
          <a:p>
            <a:fld id="{A7C49E42-8605-451C-A5E2-CA4D320FE470}" type="datetimeFigureOut">
              <a:rPr lang="tr-TR" smtClean="0"/>
              <a:t>4.12.2021</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00DF8EA1-8F6F-4478-8E5D-2B53DAF32925}" type="slidenum">
              <a:rPr lang="tr-TR" smtClean="0"/>
              <a:t>‹#›</a:t>
            </a:fld>
            <a:endParaRPr lang="tr-TR"/>
          </a:p>
        </p:txBody>
      </p:sp>
      <p:sp>
        <p:nvSpPr>
          <p:cNvPr id="11" name="İçerik Yer Tutucusu 10"/>
          <p:cNvSpPr>
            <a:spLocks noGrp="1"/>
          </p:cNvSpPr>
          <p:nvPr>
            <p:ph sz="half" idx="2"/>
          </p:nvPr>
        </p:nvSpPr>
        <p:spPr>
          <a:xfrm>
            <a:off x="914400" y="2247900"/>
            <a:ext cx="3733800" cy="3886200"/>
          </a:xfrm>
        </p:spPr>
        <p:txBody>
          <a:bodyPr vert="horz"/>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13" name="İçerik Yer Tutucusu 12"/>
          <p:cNvSpPr>
            <a:spLocks noGrp="1"/>
          </p:cNvSpPr>
          <p:nvPr>
            <p:ph sz="half" idx="4"/>
          </p:nvPr>
        </p:nvSpPr>
        <p:spPr>
          <a:xfrm>
            <a:off x="4953000" y="2247900"/>
            <a:ext cx="3733800" cy="3886200"/>
          </a:xfrm>
        </p:spPr>
        <p:txBody>
          <a:bodyPr vert="horz"/>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a:t>Asıl başlık stili için tıklatın</a:t>
            </a:r>
            <a:endParaRPr kumimoji="0" lang="en-US"/>
          </a:p>
        </p:txBody>
      </p:sp>
      <p:sp>
        <p:nvSpPr>
          <p:cNvPr id="3" name="Veri Yer Tutucusu 2"/>
          <p:cNvSpPr>
            <a:spLocks noGrp="1"/>
          </p:cNvSpPr>
          <p:nvPr>
            <p:ph type="dt" sz="half" idx="10"/>
          </p:nvPr>
        </p:nvSpPr>
        <p:spPr/>
        <p:txBody>
          <a:bodyPr/>
          <a:lstStyle/>
          <a:p>
            <a:fld id="{A7C49E42-8605-451C-A5E2-CA4D320FE470}" type="datetimeFigureOut">
              <a:rPr lang="tr-TR" smtClean="0"/>
              <a:t>4.12.2021</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00DF8EA1-8F6F-4478-8E5D-2B53DAF32925}"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7C49E42-8605-451C-A5E2-CA4D320FE470}" type="datetimeFigureOut">
              <a:rPr lang="tr-TR" smtClean="0"/>
              <a:t>4.12.2021</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00DF8EA1-8F6F-4478-8E5D-2B53DAF32925}"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8" name="Dikdörtgen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Yuvarlatılmış Dikdörtgen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914400" y="273050"/>
            <a:ext cx="7772400" cy="1143000"/>
          </a:xfrm>
        </p:spPr>
        <p:txBody>
          <a:bodyPr anchor="b" anchorCtr="0"/>
          <a:lstStyle>
            <a:lvl1pPr algn="l">
              <a:buNone/>
              <a:defRPr sz="4000" b="0"/>
            </a:lvl1pPr>
          </a:lstStyle>
          <a:p>
            <a:r>
              <a:rPr kumimoji="0" lang="tr-TR"/>
              <a:t>Asıl başlık stili için tıklatın</a:t>
            </a:r>
            <a:endParaRPr kumimoji="0" lang="en-US"/>
          </a:p>
        </p:txBody>
      </p:sp>
      <p:sp>
        <p:nvSpPr>
          <p:cNvPr id="3" name="Metin Yer Tutucusu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tr-TR"/>
              <a:t>Asıl metin stillerini düzenlemek için tıklatın</a:t>
            </a:r>
          </a:p>
        </p:txBody>
      </p:sp>
      <p:sp>
        <p:nvSpPr>
          <p:cNvPr id="5" name="Veri Yer Tutucusu 4"/>
          <p:cNvSpPr>
            <a:spLocks noGrp="1"/>
          </p:cNvSpPr>
          <p:nvPr>
            <p:ph type="dt" sz="half" idx="10"/>
          </p:nvPr>
        </p:nvSpPr>
        <p:spPr/>
        <p:txBody>
          <a:bodyPr/>
          <a:lstStyle/>
          <a:p>
            <a:fld id="{A7C49E42-8605-451C-A5E2-CA4D320FE470}" type="datetimeFigureOut">
              <a:rPr lang="tr-TR" smtClean="0"/>
              <a:t>4.12.2021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0DF8EA1-8F6F-4478-8E5D-2B53DAF32925}" type="slidenum">
              <a:rPr lang="tr-TR" smtClean="0"/>
              <a:t>‹#›</a:t>
            </a:fld>
            <a:endParaRPr lang="tr-TR"/>
          </a:p>
        </p:txBody>
      </p:sp>
      <p:sp>
        <p:nvSpPr>
          <p:cNvPr id="11" name="İçerik Yer Tutucusu 10"/>
          <p:cNvSpPr>
            <a:spLocks noGrp="1"/>
          </p:cNvSpPr>
          <p:nvPr>
            <p:ph sz="quarter" idx="1"/>
          </p:nvPr>
        </p:nvSpPr>
        <p:spPr>
          <a:xfrm>
            <a:off x="2971800" y="1600200"/>
            <a:ext cx="5715000" cy="4495800"/>
          </a:xfrm>
        </p:spPr>
        <p:txBody>
          <a:bodyPr vert="horz"/>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tr-TR"/>
              <a:t>Asıl başlık stili için tıklatın</a:t>
            </a:r>
            <a:endParaRPr kumimoji="0" lang="en-US"/>
          </a:p>
        </p:txBody>
      </p:sp>
      <p:sp>
        <p:nvSpPr>
          <p:cNvPr id="4" name="Metin Yer Tutucusu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tr-TR"/>
              <a:t>Asıl metin stillerini düzenlemek için tıklatın</a:t>
            </a:r>
          </a:p>
        </p:txBody>
      </p:sp>
      <p:sp>
        <p:nvSpPr>
          <p:cNvPr id="5" name="Veri Yer Tutucusu 4"/>
          <p:cNvSpPr>
            <a:spLocks noGrp="1"/>
          </p:cNvSpPr>
          <p:nvPr>
            <p:ph type="dt" sz="half" idx="10"/>
          </p:nvPr>
        </p:nvSpPr>
        <p:spPr/>
        <p:txBody>
          <a:bodyPr/>
          <a:lstStyle/>
          <a:p>
            <a:fld id="{A7C49E42-8605-451C-A5E2-CA4D320FE470}" type="datetimeFigureOut">
              <a:rPr lang="tr-TR" smtClean="0"/>
              <a:t>4.12.2021</a:t>
            </a:fld>
            <a:endParaRPr lang="tr-TR"/>
          </a:p>
        </p:txBody>
      </p:sp>
      <p:sp>
        <p:nvSpPr>
          <p:cNvPr id="6" name="Altbilgi Yer Tutucusu 5"/>
          <p:cNvSpPr>
            <a:spLocks noGrp="1"/>
          </p:cNvSpPr>
          <p:nvPr>
            <p:ph type="ftr" sz="quarter" idx="11"/>
          </p:nvPr>
        </p:nvSpPr>
        <p:spPr>
          <a:xfrm>
            <a:off x="914400" y="6172200"/>
            <a:ext cx="3886200" cy="457200"/>
          </a:xfrm>
        </p:spPr>
        <p:txBody>
          <a:bodyPr/>
          <a:lstStyle/>
          <a:p>
            <a:endParaRPr lang="tr-TR"/>
          </a:p>
        </p:txBody>
      </p:sp>
      <p:sp>
        <p:nvSpPr>
          <p:cNvPr id="7" name="Slayt Numarası Yer Tutucusu 6"/>
          <p:cNvSpPr>
            <a:spLocks noGrp="1"/>
          </p:cNvSpPr>
          <p:nvPr>
            <p:ph type="sldNum" sz="quarter" idx="12"/>
          </p:nvPr>
        </p:nvSpPr>
        <p:spPr>
          <a:xfrm>
            <a:off x="146304" y="6208776"/>
            <a:ext cx="457200" cy="457200"/>
          </a:xfrm>
        </p:spPr>
        <p:txBody>
          <a:bodyPr/>
          <a:lstStyle/>
          <a:p>
            <a:fld id="{00DF8EA1-8F6F-4478-8E5D-2B53DAF32925}" type="slidenum">
              <a:rPr lang="tr-TR" smtClean="0"/>
              <a:t>‹#›</a:t>
            </a:fld>
            <a:endParaRPr lang="tr-TR"/>
          </a:p>
        </p:txBody>
      </p:sp>
      <p:sp>
        <p:nvSpPr>
          <p:cNvPr id="11" name="Dikdörtgen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ikdörtgen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Dikdörtgen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Resim Yer Tutucusu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tr-TR"/>
              <a:t>Resim eklemek için simgeyi tıklatın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Dikdörtgen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Yuvarlatılmış Dikdörtgen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Başlık Yer Tutucusu 21"/>
          <p:cNvSpPr>
            <a:spLocks noGrp="1"/>
          </p:cNvSpPr>
          <p:nvPr>
            <p:ph type="title"/>
          </p:nvPr>
        </p:nvSpPr>
        <p:spPr>
          <a:xfrm>
            <a:off x="914400" y="274638"/>
            <a:ext cx="7772400" cy="1143000"/>
          </a:xfrm>
          <a:prstGeom prst="rect">
            <a:avLst/>
          </a:prstGeom>
        </p:spPr>
        <p:txBody>
          <a:bodyPr bIns="91440" anchor="b" anchorCtr="0">
            <a:normAutofit/>
          </a:bodyPr>
          <a:lstStyle/>
          <a:p>
            <a:r>
              <a:rPr kumimoji="0" lang="tr-TR"/>
              <a:t>Asıl başlık stili için tıklatın</a:t>
            </a:r>
            <a:endParaRPr kumimoji="0" lang="en-US"/>
          </a:p>
        </p:txBody>
      </p:sp>
      <p:sp>
        <p:nvSpPr>
          <p:cNvPr id="13" name="Metin Yer Tutucusu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tr-TR"/>
              <a:t>Asıl metin stillerini düzenlemek için tıklatın</a:t>
            </a:r>
          </a:p>
          <a:p>
            <a:pPr lvl="1" eaLnBrk="1" latinLnBrk="0" hangingPunct="1"/>
            <a:r>
              <a:rPr kumimoji="0" lang="tr-TR"/>
              <a:t>İkinci düzey</a:t>
            </a:r>
          </a:p>
          <a:p>
            <a:pPr lvl="2" eaLnBrk="1" latinLnBrk="0" hangingPunct="1"/>
            <a:r>
              <a:rPr kumimoji="0" lang="tr-TR"/>
              <a:t>Üçüncü düzey</a:t>
            </a:r>
          </a:p>
          <a:p>
            <a:pPr lvl="3" eaLnBrk="1" latinLnBrk="0" hangingPunct="1"/>
            <a:r>
              <a:rPr kumimoji="0" lang="tr-TR"/>
              <a:t>Dördüncü düzey</a:t>
            </a:r>
          </a:p>
          <a:p>
            <a:pPr lvl="4" eaLnBrk="1" latinLnBrk="0" hangingPunct="1"/>
            <a:r>
              <a:rPr kumimoji="0" lang="tr-TR"/>
              <a:t>Beşinci düzey</a:t>
            </a:r>
            <a:endParaRPr kumimoji="0" lang="en-US"/>
          </a:p>
        </p:txBody>
      </p:sp>
      <p:sp>
        <p:nvSpPr>
          <p:cNvPr id="14" name="Veri Yer Tutucusu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7C49E42-8605-451C-A5E2-CA4D320FE470}" type="datetimeFigureOut">
              <a:rPr lang="tr-TR" smtClean="0"/>
              <a:t>4.12.2021</a:t>
            </a:fld>
            <a:endParaRPr lang="tr-TR"/>
          </a:p>
        </p:txBody>
      </p:sp>
      <p:sp>
        <p:nvSpPr>
          <p:cNvPr id="3" name="Altbilgi Yer Tutucusu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tr-TR"/>
          </a:p>
        </p:txBody>
      </p:sp>
      <p:sp>
        <p:nvSpPr>
          <p:cNvPr id="23" name="Slayt Numarası Yer Tutucusu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0DF8EA1-8F6F-4478-8E5D-2B53DAF32925}"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p:txBody>
          <a:bodyPr/>
          <a:lstStyle/>
          <a:p>
            <a:r>
              <a:rPr lang="tr-TR" dirty="0"/>
              <a:t>KAVRAMLAR</a:t>
            </a:r>
          </a:p>
        </p:txBody>
      </p:sp>
      <p:sp>
        <p:nvSpPr>
          <p:cNvPr id="2" name="Başlık 1"/>
          <p:cNvSpPr>
            <a:spLocks noGrp="1"/>
          </p:cNvSpPr>
          <p:nvPr>
            <p:ph type="ctrTitle"/>
          </p:nvPr>
        </p:nvSpPr>
        <p:spPr/>
        <p:txBody>
          <a:bodyPr/>
          <a:lstStyle/>
          <a:p>
            <a:r>
              <a:rPr lang="tr-TR" dirty="0"/>
              <a:t>4. DERS</a:t>
            </a:r>
          </a:p>
        </p:txBody>
      </p:sp>
    </p:spTree>
    <p:extLst>
      <p:ext uri="{BB962C8B-B14F-4D97-AF65-F5344CB8AC3E}">
        <p14:creationId xmlns:p14="http://schemas.microsoft.com/office/powerpoint/2010/main" val="12082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611560" y="1772816"/>
            <a:ext cx="7776864" cy="2169825"/>
          </a:xfrm>
          <a:prstGeom prst="rect">
            <a:avLst/>
          </a:prstGeom>
        </p:spPr>
        <p:txBody>
          <a:bodyPr wrap="square">
            <a:spAutoFit/>
          </a:bodyPr>
          <a:lstStyle/>
          <a:p>
            <a:pPr algn="ctr">
              <a:lnSpc>
                <a:spcPct val="150000"/>
              </a:lnSpc>
            </a:pPr>
            <a:r>
              <a:rPr lang="tr-TR" dirty="0">
                <a:latin typeface="Bodoni MT Black" panose="02070A03080606020203" pitchFamily="18" charset="0"/>
              </a:rPr>
              <a:t>17. TOPLUMLA ÇALIŞMA</a:t>
            </a:r>
          </a:p>
          <a:p>
            <a:pPr algn="ctr">
              <a:lnSpc>
                <a:spcPct val="150000"/>
              </a:lnSpc>
            </a:pPr>
            <a:endParaRPr lang="tr-TR" dirty="0">
              <a:latin typeface="Bodoni MT Black" panose="02070A03080606020203" pitchFamily="18" charset="0"/>
            </a:endParaRPr>
          </a:p>
          <a:p>
            <a:pPr algn="just">
              <a:lnSpc>
                <a:spcPct val="150000"/>
              </a:lnSpc>
            </a:pPr>
            <a:r>
              <a:rPr lang="tr-TR" dirty="0"/>
              <a:t>Bir topluluğu ya da toplumu var olduğu ekonomik ve toplumsal konumundan istendik başka bir konuma getirmek amacıyla o topluluk ya da toplumda yapılan düzenli, dizeli çalışmaların tümüdür. </a:t>
            </a:r>
          </a:p>
        </p:txBody>
      </p:sp>
    </p:spTree>
    <p:extLst>
      <p:ext uri="{BB962C8B-B14F-4D97-AF65-F5344CB8AC3E}">
        <p14:creationId xmlns:p14="http://schemas.microsoft.com/office/powerpoint/2010/main" val="3366696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95536" y="836712"/>
            <a:ext cx="8280920" cy="3416320"/>
          </a:xfrm>
          <a:prstGeom prst="rect">
            <a:avLst/>
          </a:prstGeom>
        </p:spPr>
        <p:txBody>
          <a:bodyPr wrap="square">
            <a:spAutoFit/>
          </a:bodyPr>
          <a:lstStyle/>
          <a:p>
            <a:pPr algn="ctr">
              <a:lnSpc>
                <a:spcPct val="150000"/>
              </a:lnSpc>
            </a:pPr>
            <a:r>
              <a:rPr lang="tr-TR" dirty="0">
                <a:latin typeface="Bodoni MT Black" panose="02070A03080606020203" pitchFamily="18" charset="0"/>
              </a:rPr>
              <a:t>18. TOPLUMSAL HAREKETLER</a:t>
            </a:r>
          </a:p>
          <a:p>
            <a:pPr>
              <a:lnSpc>
                <a:spcPct val="150000"/>
              </a:lnSpc>
            </a:pPr>
            <a:endParaRPr lang="tr-TR" dirty="0"/>
          </a:p>
          <a:p>
            <a:pPr algn="just">
              <a:lnSpc>
                <a:spcPct val="150000"/>
              </a:lnSpc>
            </a:pPr>
            <a:r>
              <a:rPr lang="tr-TR" dirty="0"/>
              <a:t>Bir toplumda yer alan ve yaygınlığı olan çıkar, meslek ve özel gereksinim gruplarının toplumdaki konumlarını istedikleri biçimde değiştirmek ya da iradeleri dışında ortaya çıkan değişiklikleri engellemek amacıyla yapılan örgütlü ve programlı, hiç değilse bir tarihsel zaman kesiti için süreklilik taşıyan ortaklaşa ve toplu eylemlerdir. Ayrılıkçılık hareketleri, reformlar, devrimler toplumsal hareketler olarak görülürler. Yatay toplumsal hareketler ve dikey toplumsal hareketler olarak ikiye ayrılırlar. </a:t>
            </a:r>
          </a:p>
        </p:txBody>
      </p:sp>
    </p:spTree>
    <p:extLst>
      <p:ext uri="{BB962C8B-B14F-4D97-AF65-F5344CB8AC3E}">
        <p14:creationId xmlns:p14="http://schemas.microsoft.com/office/powerpoint/2010/main" val="2086753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51520" y="908720"/>
            <a:ext cx="8784976" cy="4662815"/>
          </a:xfrm>
          <a:prstGeom prst="rect">
            <a:avLst/>
          </a:prstGeom>
        </p:spPr>
        <p:txBody>
          <a:bodyPr wrap="square">
            <a:spAutoFit/>
          </a:bodyPr>
          <a:lstStyle/>
          <a:p>
            <a:pPr algn="ctr">
              <a:lnSpc>
                <a:spcPct val="150000"/>
              </a:lnSpc>
            </a:pPr>
            <a:r>
              <a:rPr lang="tr-TR" dirty="0">
                <a:latin typeface="Bodoni MT Black" panose="02070A03080606020203" pitchFamily="18" charset="0"/>
              </a:rPr>
              <a:t>SİVİL TOPLUM </a:t>
            </a:r>
          </a:p>
          <a:p>
            <a:pPr algn="just">
              <a:lnSpc>
                <a:spcPct val="150000"/>
              </a:lnSpc>
            </a:pPr>
            <a:r>
              <a:rPr lang="tr-TR" dirty="0"/>
              <a:t>Birey özgürlüklerinin ve temel haklarının korunduğu gönüllülük temelinde örgütlenmenin asıl olduğu, toplumun devletin önüne geçerek devlet politikalarını denetleyip yönlendirebildiği yurttaşlık bilincine dayanan bir gelişmişlik düzeyidir. </a:t>
            </a:r>
          </a:p>
          <a:p>
            <a:pPr algn="just">
              <a:lnSpc>
                <a:spcPct val="150000"/>
              </a:lnSpc>
            </a:pPr>
            <a:r>
              <a:rPr lang="tr-TR" dirty="0"/>
              <a:t>Sivil toplum; gönüllü, kendini üreten, kendini destekleyici, devletten özerk ve belirlenmiş bir dizi kurallardan oluşan yasal bir düzene bağlı, örgütlü toplumsal yaşamın bir alanıdır. O, genelde, kendi çıkarlarını, hırslarını ve ideallerini ifade etmek, bilgi alışverişinde bulunmak, karşılıklı hedeflerini başarmak, devletten isteklerde bulunmak ve devlet kurumlarını sorumlu tutmak için bir kamu alanında ortak bir biçimde hareket eden yurttaşları içerdiğinden toplumdan farklıdır. TDK sözlüğüne göre de devletin denetimi altında olmayan, kararlarını bağımsız olarak vererek toplumsal etkinliklerde bulunan bireyler topluluğudur. </a:t>
            </a:r>
          </a:p>
        </p:txBody>
      </p:sp>
    </p:spTree>
    <p:extLst>
      <p:ext uri="{BB962C8B-B14F-4D97-AF65-F5344CB8AC3E}">
        <p14:creationId xmlns:p14="http://schemas.microsoft.com/office/powerpoint/2010/main" val="1873730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95536" y="692696"/>
            <a:ext cx="7920880" cy="5078313"/>
          </a:xfrm>
          <a:prstGeom prst="rect">
            <a:avLst/>
          </a:prstGeom>
        </p:spPr>
        <p:txBody>
          <a:bodyPr wrap="square">
            <a:spAutoFit/>
          </a:bodyPr>
          <a:lstStyle/>
          <a:p>
            <a:pPr algn="just">
              <a:lnSpc>
                <a:spcPct val="150000"/>
              </a:lnSpc>
            </a:pPr>
            <a:r>
              <a:rPr lang="tr-TR" dirty="0"/>
              <a:t>Sivil toplum şu özelliklere sahiptir: </a:t>
            </a:r>
          </a:p>
          <a:p>
            <a:pPr marL="342900" indent="-342900" algn="just">
              <a:lnSpc>
                <a:spcPct val="150000"/>
              </a:lnSpc>
              <a:buAutoNum type="arabicPeriod"/>
            </a:pPr>
            <a:r>
              <a:rPr lang="tr-TR" dirty="0"/>
              <a:t>Devlet iktidarını kontrol eder, </a:t>
            </a:r>
          </a:p>
          <a:p>
            <a:pPr algn="just">
              <a:lnSpc>
                <a:spcPct val="150000"/>
              </a:lnSpc>
            </a:pPr>
            <a:r>
              <a:rPr lang="tr-TR" dirty="0"/>
              <a:t>2. Katılım düzeyini yükseltir,</a:t>
            </a:r>
          </a:p>
          <a:p>
            <a:pPr algn="just">
              <a:lnSpc>
                <a:spcPct val="150000"/>
              </a:lnSpc>
            </a:pPr>
            <a:r>
              <a:rPr lang="tr-TR" dirty="0"/>
              <a:t>3. Demokratik tutumları geliştirir, </a:t>
            </a:r>
          </a:p>
          <a:p>
            <a:pPr algn="just">
              <a:lnSpc>
                <a:spcPct val="150000"/>
              </a:lnSpc>
            </a:pPr>
            <a:r>
              <a:rPr lang="tr-TR" dirty="0"/>
              <a:t>4. Kutuplaşmaları yumuşatır, </a:t>
            </a:r>
          </a:p>
          <a:p>
            <a:pPr algn="just">
              <a:lnSpc>
                <a:spcPct val="150000"/>
              </a:lnSpc>
            </a:pPr>
            <a:r>
              <a:rPr lang="tr-TR" dirty="0"/>
              <a:t>5. Yeni siyasal liderlerin yetiştirilmesi ve geliştirilmesi açısından önemli bir rol oynar, </a:t>
            </a:r>
          </a:p>
          <a:p>
            <a:pPr algn="just">
              <a:lnSpc>
                <a:spcPct val="150000"/>
              </a:lnSpc>
            </a:pPr>
            <a:r>
              <a:rPr lang="tr-TR" dirty="0"/>
              <a:t>6. Siyasal partilerin demokratikleştirilmesini sağlar, </a:t>
            </a:r>
          </a:p>
          <a:p>
            <a:pPr algn="just">
              <a:lnSpc>
                <a:spcPct val="150000"/>
              </a:lnSpc>
            </a:pPr>
            <a:r>
              <a:rPr lang="tr-TR" dirty="0"/>
              <a:t>7. Bilgiyi toplumun geniş kesimlerine yayar, </a:t>
            </a:r>
          </a:p>
          <a:p>
            <a:pPr algn="just">
              <a:lnSpc>
                <a:spcPct val="150000"/>
              </a:lnSpc>
            </a:pPr>
            <a:r>
              <a:rPr lang="tr-TR" dirty="0"/>
              <a:t>8. Yeni fikirlerin geliştirilerek yayılmasını sağlar, </a:t>
            </a:r>
          </a:p>
          <a:p>
            <a:pPr algn="just">
              <a:lnSpc>
                <a:spcPct val="150000"/>
              </a:lnSpc>
            </a:pPr>
            <a:r>
              <a:rPr lang="tr-TR" dirty="0"/>
              <a:t>9. Siyasal sistemin halka karşı sorumluluğunu artırır, </a:t>
            </a:r>
          </a:p>
          <a:p>
            <a:pPr algn="just">
              <a:lnSpc>
                <a:spcPct val="150000"/>
              </a:lnSpc>
            </a:pPr>
            <a:r>
              <a:rPr lang="tr-TR" dirty="0"/>
              <a:t>10. Son olarak ise, siyasal katılmayı seçimlerin ötesine taşır; bu açıdan demokratik siyasal kültürün edinildiği bir okul görünümü kazanır. </a:t>
            </a:r>
          </a:p>
        </p:txBody>
      </p:sp>
    </p:spTree>
    <p:extLst>
      <p:ext uri="{BB962C8B-B14F-4D97-AF65-F5344CB8AC3E}">
        <p14:creationId xmlns:p14="http://schemas.microsoft.com/office/powerpoint/2010/main" val="2154277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24671" y="980728"/>
            <a:ext cx="8280920" cy="4662815"/>
          </a:xfrm>
          <a:prstGeom prst="rect">
            <a:avLst/>
          </a:prstGeom>
        </p:spPr>
        <p:txBody>
          <a:bodyPr wrap="square">
            <a:spAutoFit/>
          </a:bodyPr>
          <a:lstStyle/>
          <a:p>
            <a:pPr algn="ctr">
              <a:lnSpc>
                <a:spcPct val="150000"/>
              </a:lnSpc>
            </a:pPr>
            <a:r>
              <a:rPr lang="tr-TR" dirty="0">
                <a:latin typeface="Bodoni MT Black" panose="02070A03080606020203" pitchFamily="18" charset="0"/>
              </a:rPr>
              <a:t>SİVİL TOPLUM KURULUŞU</a:t>
            </a:r>
          </a:p>
          <a:p>
            <a:pPr algn="just">
              <a:lnSpc>
                <a:spcPct val="150000"/>
              </a:lnSpc>
            </a:pPr>
            <a:r>
              <a:rPr lang="tr-TR" dirty="0"/>
              <a:t>Kamu yaşamında, herkesi ilgilendiren konularda, değerli bir amaçlar demetinin gerçekleşmesine katkıda bulunmak için, konuyla ilgili birikimli, bilgiyle donatılmış kişilerin oluşturduğu, kamu hizmeti yapan kuruluşlardır. </a:t>
            </a:r>
          </a:p>
          <a:p>
            <a:pPr algn="just">
              <a:lnSpc>
                <a:spcPct val="150000"/>
              </a:lnSpc>
            </a:pPr>
            <a:endParaRPr lang="tr-TR" dirty="0"/>
          </a:p>
          <a:p>
            <a:pPr algn="just">
              <a:lnSpc>
                <a:spcPct val="150000"/>
              </a:lnSpc>
            </a:pPr>
            <a:r>
              <a:rPr lang="tr-TR" dirty="0"/>
              <a:t>Sivil toplum kuruluşlarının görevi </a:t>
            </a:r>
            <a:r>
              <a:rPr lang="tr-TR" b="1" dirty="0"/>
              <a:t>ulusal düzeyde ilgili kamu ve kuruluşlarıyla, uluslar arası düzeyde ise ilgili uluslararası kuruluşlarla amaçları için işbirliği yapmak ve bu kuruluşların amaçlarına aykırı işler yaptıkları durumlarda, bu işbirliği sırasında bu aykırılığı göstermektir. </a:t>
            </a:r>
          </a:p>
          <a:p>
            <a:pPr algn="just">
              <a:lnSpc>
                <a:spcPct val="150000"/>
              </a:lnSpc>
            </a:pPr>
            <a:endParaRPr lang="tr-TR" dirty="0"/>
          </a:p>
          <a:p>
            <a:pPr algn="just">
              <a:lnSpc>
                <a:spcPct val="150000"/>
              </a:lnSpc>
            </a:pPr>
            <a:endParaRPr lang="tr-TR" dirty="0"/>
          </a:p>
        </p:txBody>
      </p:sp>
    </p:spTree>
    <p:extLst>
      <p:ext uri="{BB962C8B-B14F-4D97-AF65-F5344CB8AC3E}">
        <p14:creationId xmlns:p14="http://schemas.microsoft.com/office/powerpoint/2010/main" val="3126651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23528" y="474345"/>
            <a:ext cx="8568952" cy="5078313"/>
          </a:xfrm>
          <a:prstGeom prst="rect">
            <a:avLst/>
          </a:prstGeom>
        </p:spPr>
        <p:txBody>
          <a:bodyPr wrap="square">
            <a:spAutoFit/>
          </a:bodyPr>
          <a:lstStyle/>
          <a:p>
            <a:pPr algn="just">
              <a:lnSpc>
                <a:spcPct val="150000"/>
              </a:lnSpc>
            </a:pPr>
            <a:r>
              <a:rPr lang="tr-TR" dirty="0"/>
              <a:t>Sivil toplum kuruluşları, «toplum yararına çalışan ve bu yönde kamuoyu oluşturan, kâr amacı gütmeyen, sorunların çözümüne katkı sağlayarak çoğulculuk ve katılımcılık kültürünü geliştiren, demokratik isleyişe sahip, bürokratik donanımdan yoksun ve gönüllü bir araya gelen bireylerden oluşan örgütlenmelerdir.»</a:t>
            </a:r>
          </a:p>
          <a:p>
            <a:pPr algn="just">
              <a:lnSpc>
                <a:spcPct val="150000"/>
              </a:lnSpc>
            </a:pPr>
            <a:endParaRPr lang="tr-TR" dirty="0"/>
          </a:p>
          <a:p>
            <a:pPr algn="just">
              <a:lnSpc>
                <a:spcPct val="150000"/>
              </a:lnSpc>
            </a:pPr>
            <a:r>
              <a:rPr lang="tr-TR" dirty="0"/>
              <a:t>Başka bir tanıma göre ise sivil toplum kuruluşları, "belli toplumsal, kültürel, sanatsal, bilimsel amaç ya da amaçlar çerçevesinde gönüllü olarak bir araya gelen, örgütleşen ve o amaçlar doğrultusunda faaliyette bulunan kişilerin oluşturdukları, tüzel kişiliği ve sürekliliği olan örgütsel yapılardır.</a:t>
            </a:r>
          </a:p>
          <a:p>
            <a:pPr algn="just">
              <a:lnSpc>
                <a:spcPct val="150000"/>
              </a:lnSpc>
            </a:pPr>
            <a:endParaRPr lang="tr-TR" dirty="0"/>
          </a:p>
          <a:p>
            <a:pPr algn="just">
              <a:lnSpc>
                <a:spcPct val="150000"/>
              </a:lnSpc>
            </a:pPr>
            <a:r>
              <a:rPr lang="tr-TR" dirty="0"/>
              <a:t>Sivil toplum kuruluşlarının üç temel işlevi vardır. Bunlar; demokrasiyi geliştirme, hizmet üretme ve hizmetlere katkı işlevleridir. </a:t>
            </a:r>
          </a:p>
        </p:txBody>
      </p:sp>
    </p:spTree>
    <p:extLst>
      <p:ext uri="{BB962C8B-B14F-4D97-AF65-F5344CB8AC3E}">
        <p14:creationId xmlns:p14="http://schemas.microsoft.com/office/powerpoint/2010/main" val="2666174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95536" y="836712"/>
            <a:ext cx="8136904" cy="3693319"/>
          </a:xfrm>
          <a:prstGeom prst="rect">
            <a:avLst/>
          </a:prstGeom>
        </p:spPr>
        <p:txBody>
          <a:bodyPr wrap="square">
            <a:spAutoFit/>
          </a:bodyPr>
          <a:lstStyle/>
          <a:p>
            <a:pPr algn="ctr"/>
            <a:r>
              <a:rPr lang="tr-TR" dirty="0">
                <a:latin typeface="Bodoni MT Black" panose="02070A03080606020203" pitchFamily="18" charset="0"/>
              </a:rPr>
              <a:t>HİZMET NEDİR? </a:t>
            </a:r>
          </a:p>
          <a:p>
            <a:pPr algn="just">
              <a:lnSpc>
                <a:spcPct val="200000"/>
              </a:lnSpc>
            </a:pPr>
            <a:endParaRPr lang="tr-TR" dirty="0"/>
          </a:p>
          <a:p>
            <a:pPr algn="just">
              <a:lnSpc>
                <a:spcPct val="200000"/>
              </a:lnSpc>
            </a:pPr>
            <a:r>
              <a:rPr lang="tr-TR" dirty="0"/>
              <a:t>TDK sözlüğünde hizmet, birinin işini görme veya birine yarayan bir işi yapma olarak tanımlanmaktadır. Diğer bir tanımın da ise gereksinimleri karşılama ve üretildiği anda tüketilme özelliklerine sahip her türlü etkinlik olarak tanımlanmıştır.</a:t>
            </a:r>
          </a:p>
          <a:p>
            <a:pPr algn="just">
              <a:lnSpc>
                <a:spcPct val="200000"/>
              </a:lnSpc>
            </a:pPr>
            <a:r>
              <a:rPr lang="tr-TR" dirty="0"/>
              <a:t>Ders kapsamında kullanılan hizmet ise topluma ya da toplum adına yapılan hizmettir. Dolayısıyla topluma yapılan hizmet yerlerinden biri de toplum merkezleridir. </a:t>
            </a:r>
          </a:p>
        </p:txBody>
      </p:sp>
    </p:spTree>
    <p:extLst>
      <p:ext uri="{BB962C8B-B14F-4D97-AF65-F5344CB8AC3E}">
        <p14:creationId xmlns:p14="http://schemas.microsoft.com/office/powerpoint/2010/main" val="3143100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39552" y="1196752"/>
            <a:ext cx="8064896" cy="2169825"/>
          </a:xfrm>
          <a:prstGeom prst="rect">
            <a:avLst/>
          </a:prstGeom>
        </p:spPr>
        <p:txBody>
          <a:bodyPr wrap="square">
            <a:spAutoFit/>
          </a:bodyPr>
          <a:lstStyle/>
          <a:p>
            <a:pPr algn="just">
              <a:lnSpc>
                <a:spcPct val="150000"/>
              </a:lnSpc>
            </a:pPr>
            <a:endParaRPr lang="tr-TR" dirty="0"/>
          </a:p>
          <a:p>
            <a:pPr algn="just">
              <a:lnSpc>
                <a:spcPct val="150000"/>
              </a:lnSpc>
            </a:pPr>
            <a:r>
              <a:rPr lang="tr-TR" dirty="0"/>
              <a:t>Koruyucu-önleyici, eğitici-geliştirici, rehberlik ve </a:t>
            </a:r>
            <a:r>
              <a:rPr lang="tr-TR" dirty="0" err="1"/>
              <a:t>rehabilite</a:t>
            </a:r>
            <a:r>
              <a:rPr lang="tr-TR" dirty="0"/>
              <a:t> edici işlevlere sahip, kamu kurum ve kuruluşları, yerel yönetimler, üniversiteler, sivil toplum örgütleri ve gönüllüler ile işbirliği ve eşgüdüm içinde görev yapan gündüzlü kuruluşlardır. </a:t>
            </a:r>
          </a:p>
          <a:p>
            <a:pPr algn="just">
              <a:lnSpc>
                <a:spcPct val="150000"/>
              </a:lnSpc>
            </a:pPr>
            <a:endParaRPr lang="tr-TR" dirty="0"/>
          </a:p>
        </p:txBody>
      </p:sp>
    </p:spTree>
    <p:extLst>
      <p:ext uri="{BB962C8B-B14F-4D97-AF65-F5344CB8AC3E}">
        <p14:creationId xmlns:p14="http://schemas.microsoft.com/office/powerpoint/2010/main" val="2766638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95536" y="1876943"/>
            <a:ext cx="8352928" cy="1338828"/>
          </a:xfrm>
          <a:prstGeom prst="rect">
            <a:avLst/>
          </a:prstGeom>
        </p:spPr>
        <p:txBody>
          <a:bodyPr wrap="square">
            <a:spAutoFit/>
          </a:bodyPr>
          <a:lstStyle/>
          <a:p>
            <a:pPr algn="just">
              <a:lnSpc>
                <a:spcPct val="150000"/>
              </a:lnSpc>
            </a:pPr>
            <a:r>
              <a:rPr lang="tr-TR" dirty="0"/>
              <a:t>Toplum merkezi hareketi İngiltere'de başlamıştır. İlk yerleşim evi olan </a:t>
            </a:r>
            <a:r>
              <a:rPr lang="tr-TR" dirty="0" err="1"/>
              <a:t>Toynbee</a:t>
            </a:r>
            <a:r>
              <a:rPr lang="tr-TR" dirty="0"/>
              <a:t> </a:t>
            </a:r>
            <a:r>
              <a:rPr lang="tr-TR" dirty="0" err="1"/>
              <a:t>Hall</a:t>
            </a:r>
            <a:r>
              <a:rPr lang="tr-TR" dirty="0"/>
              <a:t>, 1884 yılında </a:t>
            </a:r>
            <a:r>
              <a:rPr lang="tr-TR" dirty="0" err="1"/>
              <a:t>Samuel</a:t>
            </a:r>
            <a:r>
              <a:rPr lang="tr-TR" dirty="0"/>
              <a:t> </a:t>
            </a:r>
            <a:r>
              <a:rPr lang="tr-TR" dirty="0" err="1"/>
              <a:t>Barnett</a:t>
            </a:r>
            <a:r>
              <a:rPr lang="tr-TR" dirty="0"/>
              <a:t> tarafından kentleşme ve sanayileşmenin arka plana ittiği insani ve dinsel değerleri gündeme getirme girişiminin bir parçası olarak açılmıştır. </a:t>
            </a:r>
          </a:p>
        </p:txBody>
      </p:sp>
    </p:spTree>
    <p:extLst>
      <p:ext uri="{BB962C8B-B14F-4D97-AF65-F5344CB8AC3E}">
        <p14:creationId xmlns:p14="http://schemas.microsoft.com/office/powerpoint/2010/main" val="512462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51520" y="908720"/>
            <a:ext cx="8640960" cy="3970318"/>
          </a:xfrm>
          <a:prstGeom prst="rect">
            <a:avLst/>
          </a:prstGeom>
        </p:spPr>
        <p:txBody>
          <a:bodyPr wrap="square">
            <a:spAutoFit/>
          </a:bodyPr>
          <a:lstStyle/>
          <a:p>
            <a:pPr algn="ctr"/>
            <a:r>
              <a:rPr lang="tr-TR" dirty="0">
                <a:latin typeface="Bodoni MT Black" panose="02070A03080606020203" pitchFamily="18" charset="0"/>
              </a:rPr>
              <a:t>UYGULAMA NEDİR? </a:t>
            </a:r>
          </a:p>
          <a:p>
            <a:endParaRPr lang="tr-TR" dirty="0"/>
          </a:p>
          <a:p>
            <a:pPr algn="just">
              <a:lnSpc>
                <a:spcPct val="150000"/>
              </a:lnSpc>
            </a:pPr>
            <a:r>
              <a:rPr lang="tr-TR" dirty="0"/>
              <a:t>Topluma Hizmet Uygulamaları dersi adından da anlaşılacağı üzere öğretmen adaylarının, öğrencilerin geliştireceği uygulamaya yönelik etkinlik ve projelerden oluşmaktadır. </a:t>
            </a:r>
          </a:p>
          <a:p>
            <a:pPr algn="just">
              <a:lnSpc>
                <a:spcPct val="150000"/>
              </a:lnSpc>
            </a:pPr>
            <a:endParaRPr lang="tr-TR" dirty="0"/>
          </a:p>
          <a:p>
            <a:pPr algn="just">
              <a:lnSpc>
                <a:spcPct val="150000"/>
              </a:lnSpc>
            </a:pPr>
            <a:r>
              <a:rPr lang="tr-TR" dirty="0"/>
              <a:t>TDK sözlüğüne göre uygulama kuramsal bir bilgiyi, ilkeyi, düşünceyi herhangi bir alanda hayata tatbik etme işidir. Bir düşünceyi, bir ilkeyi ya da bir kuramı gerçekleştirme işidir. Bir bulguyu yeni ürünler elde etmek için yapmada ve üretimde kullanarak gereken işlemleri yerine getirme eylemidir. </a:t>
            </a:r>
          </a:p>
          <a:p>
            <a:pPr>
              <a:lnSpc>
                <a:spcPct val="150000"/>
              </a:lnSpc>
            </a:pPr>
            <a:endParaRPr lang="tr-TR" dirty="0"/>
          </a:p>
        </p:txBody>
      </p:sp>
    </p:spTree>
    <p:extLst>
      <p:ext uri="{BB962C8B-B14F-4D97-AF65-F5344CB8AC3E}">
        <p14:creationId xmlns:p14="http://schemas.microsoft.com/office/powerpoint/2010/main" val="1214454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95536" y="692696"/>
            <a:ext cx="8352928" cy="3970318"/>
          </a:xfrm>
          <a:prstGeom prst="rect">
            <a:avLst/>
          </a:prstGeom>
        </p:spPr>
        <p:txBody>
          <a:bodyPr wrap="square">
            <a:spAutoFit/>
          </a:bodyPr>
          <a:lstStyle/>
          <a:p>
            <a:pPr algn="ctr">
              <a:lnSpc>
                <a:spcPct val="150000"/>
              </a:lnSpc>
            </a:pPr>
            <a:r>
              <a:rPr lang="tr-TR" sz="2400" dirty="0">
                <a:latin typeface="Bodoni MT Black" panose="02070A03080606020203" pitchFamily="18" charset="0"/>
              </a:rPr>
              <a:t>12. TOPLUMSAL ÖRGÜTLENME</a:t>
            </a:r>
          </a:p>
          <a:p>
            <a:pPr algn="just">
              <a:lnSpc>
                <a:spcPct val="150000"/>
              </a:lnSpc>
            </a:pPr>
            <a:endParaRPr lang="tr-TR" b="1" dirty="0"/>
          </a:p>
          <a:p>
            <a:pPr algn="just">
              <a:lnSpc>
                <a:spcPct val="150000"/>
              </a:lnSpc>
            </a:pPr>
            <a:r>
              <a:rPr lang="tr-TR" b="1" dirty="0"/>
              <a:t>Toplumsal ilişkilerin ve tekniklerin kurumsallaşmış </a:t>
            </a:r>
            <a:r>
              <a:rPr lang="tr-TR" dirty="0"/>
              <a:t>düzenidir. Örgütlenmenin temelinde belirtildiği gibi belirli ve karşılıklı birtakım görevler yatar. Toplum örgütlenmesi, toplumsal dayanışma ile olanaklıdır. </a:t>
            </a:r>
          </a:p>
          <a:p>
            <a:pPr algn="just">
              <a:lnSpc>
                <a:spcPct val="150000"/>
              </a:lnSpc>
            </a:pPr>
            <a:endParaRPr lang="tr-TR" dirty="0"/>
          </a:p>
          <a:p>
            <a:pPr algn="just">
              <a:lnSpc>
                <a:spcPct val="150000"/>
              </a:lnSpc>
            </a:pPr>
            <a:endParaRPr lang="tr-TR" dirty="0"/>
          </a:p>
          <a:p>
            <a:pPr algn="just">
              <a:lnSpc>
                <a:spcPct val="150000"/>
              </a:lnSpc>
            </a:pPr>
            <a:r>
              <a:rPr lang="tr-TR" dirty="0"/>
              <a:t>Toplumsal dayanışma ise bir grubu, topluluğu ya da toplumu oluşturan değer ve kurumların birbiriyle </a:t>
            </a:r>
            <a:r>
              <a:rPr lang="tr-TR" b="1" dirty="0"/>
              <a:t>bütünlük ve uyum </a:t>
            </a:r>
            <a:r>
              <a:rPr lang="tr-TR" dirty="0"/>
              <a:t>içinde bulunması ve işlemesidir. </a:t>
            </a:r>
          </a:p>
        </p:txBody>
      </p:sp>
    </p:spTree>
    <p:extLst>
      <p:ext uri="{BB962C8B-B14F-4D97-AF65-F5344CB8AC3E}">
        <p14:creationId xmlns:p14="http://schemas.microsoft.com/office/powerpoint/2010/main" val="3167871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755576" y="908720"/>
            <a:ext cx="7704856" cy="4247317"/>
          </a:xfrm>
          <a:prstGeom prst="rect">
            <a:avLst/>
          </a:prstGeom>
        </p:spPr>
        <p:txBody>
          <a:bodyPr wrap="square">
            <a:spAutoFit/>
          </a:bodyPr>
          <a:lstStyle/>
          <a:p>
            <a:pPr algn="just">
              <a:lnSpc>
                <a:spcPct val="150000"/>
              </a:lnSpc>
            </a:pPr>
            <a:r>
              <a:rPr lang="tr-TR" dirty="0"/>
              <a:t>Uygulamanın birçok tanımı vardır. Her tanım kendi disiplini açısından değerlendirilmektedir. Bizim kullanacağımız uygulama tanımı ise "bir araştırma tasarısı ya da bir izlencenin uygun yöntem ve yordamlar aracılığıyla alanda eyleme dönüştürülmesidir" . Diğer tanımlarda uygulama, öğrencilerin kuramsal olarak öğrendikleri ilke ve yasaların derslik içinde ya da dışında doğrulanması için yapılan çalışmalardır. Öğretmen adaylarının çevrelerindeki okullara giderek türlü öğretim yöntem ve tekniklerini belli bir programa göre kullanmalarıdır. Fakat Topluma Hizmet Uygulamaları dersinde kullanılan uygulama kavramı öğretmen yetiştirme programlarında bulunan ve ilköğretim ve ortaöğretim kurumlarında yapılan uygulama ile aynı değildir. </a:t>
            </a:r>
          </a:p>
        </p:txBody>
      </p:sp>
    </p:spTree>
    <p:extLst>
      <p:ext uri="{BB962C8B-B14F-4D97-AF65-F5344CB8AC3E}">
        <p14:creationId xmlns:p14="http://schemas.microsoft.com/office/powerpoint/2010/main" val="3939849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39552" y="1772816"/>
            <a:ext cx="7995089" cy="3000821"/>
          </a:xfrm>
          <a:prstGeom prst="rect">
            <a:avLst/>
          </a:prstGeom>
        </p:spPr>
        <p:txBody>
          <a:bodyPr wrap="square">
            <a:spAutoFit/>
          </a:bodyPr>
          <a:lstStyle/>
          <a:p>
            <a:pPr algn="just">
              <a:lnSpc>
                <a:spcPct val="150000"/>
              </a:lnSpc>
            </a:pPr>
            <a:r>
              <a:rPr lang="tr-TR" dirty="0"/>
              <a:t>Proje ve Proje Geliştirme Aşamaları adlı bölümde üzerinde daha ayrıntılı bir şekilde durulacak olan uygulama, proje geliştirme aşamalarının üçüncüsü basamağıdır. </a:t>
            </a:r>
          </a:p>
          <a:p>
            <a:pPr algn="just">
              <a:lnSpc>
                <a:spcPct val="150000"/>
              </a:lnSpc>
            </a:pPr>
            <a:endParaRPr lang="tr-TR" dirty="0"/>
          </a:p>
          <a:p>
            <a:pPr algn="just">
              <a:lnSpc>
                <a:spcPct val="150000"/>
              </a:lnSpc>
            </a:pPr>
            <a:r>
              <a:rPr lang="tr-TR" dirty="0"/>
              <a:t>Bu aşama projenin yürütülme aşamasıdır. Daha önceden plan çerçevesinde proje uygulamaya konur. Dersin içeriğinde kullanılan kavramları kısaca tanıtmaya çalıştığımız bu bölümden sonra dersin ilkeleri ve esasları üzerinde biraz durmak gerekir. </a:t>
            </a:r>
          </a:p>
        </p:txBody>
      </p:sp>
    </p:spTree>
    <p:extLst>
      <p:ext uri="{BB962C8B-B14F-4D97-AF65-F5344CB8AC3E}">
        <p14:creationId xmlns:p14="http://schemas.microsoft.com/office/powerpoint/2010/main" val="247933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73297" y="1700808"/>
            <a:ext cx="8208912" cy="1338828"/>
          </a:xfrm>
          <a:prstGeom prst="rect">
            <a:avLst/>
          </a:prstGeom>
        </p:spPr>
        <p:txBody>
          <a:bodyPr wrap="square">
            <a:spAutoFit/>
          </a:bodyPr>
          <a:lstStyle/>
          <a:p>
            <a:pPr algn="just">
              <a:lnSpc>
                <a:spcPct val="150000"/>
              </a:lnSpc>
            </a:pPr>
            <a:r>
              <a:rPr lang="tr-TR" dirty="0"/>
              <a:t>Toplumsal bilinç, toplumda var olan olguları, olayları, değişmeleri ve kurumları ileri götürecek yapı ve düzenekleriyle kavramayı sağlayan ve bireylerin kafasında oluşarak toplumsal yaygınlık kazanan düşünce biçimidir. </a:t>
            </a:r>
          </a:p>
        </p:txBody>
      </p:sp>
    </p:spTree>
    <p:extLst>
      <p:ext uri="{BB962C8B-B14F-4D97-AF65-F5344CB8AC3E}">
        <p14:creationId xmlns:p14="http://schemas.microsoft.com/office/powerpoint/2010/main" val="3469220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611560" y="1097593"/>
            <a:ext cx="7776864" cy="1338828"/>
          </a:xfrm>
          <a:prstGeom prst="rect">
            <a:avLst/>
          </a:prstGeom>
        </p:spPr>
        <p:txBody>
          <a:bodyPr wrap="square">
            <a:spAutoFit/>
          </a:bodyPr>
          <a:lstStyle/>
          <a:p>
            <a:pPr algn="just">
              <a:lnSpc>
                <a:spcPct val="150000"/>
              </a:lnSpc>
            </a:pPr>
            <a:endParaRPr lang="tr-TR" dirty="0"/>
          </a:p>
          <a:p>
            <a:pPr algn="just">
              <a:lnSpc>
                <a:spcPct val="150000"/>
              </a:lnSpc>
            </a:pPr>
            <a:r>
              <a:rPr lang="tr-TR" b="1" dirty="0"/>
              <a:t>Toplumsal süreç</a:t>
            </a:r>
            <a:r>
              <a:rPr lang="tr-TR" dirty="0"/>
              <a:t>, bir grup ya da toplum içindeki her iletişim grubu arasında karşılıklı etkileşimlerle doğan ve her iki tarafça da benimsenen her türlü oluşumdur. </a:t>
            </a:r>
          </a:p>
        </p:txBody>
      </p:sp>
    </p:spTree>
    <p:extLst>
      <p:ext uri="{BB962C8B-B14F-4D97-AF65-F5344CB8AC3E}">
        <p14:creationId xmlns:p14="http://schemas.microsoft.com/office/powerpoint/2010/main" val="2767645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67544" y="1859340"/>
            <a:ext cx="7920880" cy="1892826"/>
          </a:xfrm>
          <a:prstGeom prst="rect">
            <a:avLst/>
          </a:prstGeom>
        </p:spPr>
        <p:txBody>
          <a:bodyPr wrap="square">
            <a:spAutoFit/>
          </a:bodyPr>
          <a:lstStyle/>
          <a:p>
            <a:pPr algn="ctr"/>
            <a:r>
              <a:rPr lang="tr-TR" dirty="0">
                <a:latin typeface="Bodoni MT Black" panose="02070A03080606020203" pitchFamily="18" charset="0"/>
              </a:rPr>
              <a:t>13. TOPLUM KALKINMASI</a:t>
            </a:r>
          </a:p>
          <a:p>
            <a:endParaRPr lang="tr-TR" dirty="0"/>
          </a:p>
          <a:p>
            <a:pPr algn="just">
              <a:lnSpc>
                <a:spcPct val="150000"/>
              </a:lnSpc>
            </a:pPr>
            <a:r>
              <a:rPr lang="tr-TR" dirty="0"/>
              <a:t>Geri kalmış yerel ve genel anlamdaki toplumların hızla gelişmişlik düzeyine ulaşabilmeleri amacıyla insansal, doğal ve özdeksel kaynaklarının devletin katkısı ve desteğiyle bir araya getirilerek örgütlendirilmesi ve işletilmesi yoludur. </a:t>
            </a:r>
          </a:p>
        </p:txBody>
      </p:sp>
    </p:spTree>
    <p:extLst>
      <p:ext uri="{BB962C8B-B14F-4D97-AF65-F5344CB8AC3E}">
        <p14:creationId xmlns:p14="http://schemas.microsoft.com/office/powerpoint/2010/main" val="3113634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840726" y="1484784"/>
            <a:ext cx="7560840" cy="1477328"/>
          </a:xfrm>
          <a:prstGeom prst="rect">
            <a:avLst/>
          </a:prstGeom>
        </p:spPr>
        <p:txBody>
          <a:bodyPr wrap="square">
            <a:spAutoFit/>
          </a:bodyPr>
          <a:lstStyle/>
          <a:p>
            <a:pPr algn="ctr"/>
            <a:r>
              <a:rPr lang="tr-TR" dirty="0">
                <a:latin typeface="Bodoni MT Black" panose="02070A03080606020203" pitchFamily="18" charset="0"/>
              </a:rPr>
              <a:t>14. TOPLUM GÜCÜ</a:t>
            </a:r>
          </a:p>
          <a:p>
            <a:pPr algn="ctr"/>
            <a:endParaRPr lang="tr-TR" dirty="0">
              <a:latin typeface="Bodoni MT Black" panose="02070A03080606020203" pitchFamily="18" charset="0"/>
            </a:endParaRPr>
          </a:p>
          <a:p>
            <a:pPr algn="just">
              <a:lnSpc>
                <a:spcPct val="150000"/>
              </a:lnSpc>
            </a:pPr>
            <a:r>
              <a:rPr lang="tr-TR" dirty="0"/>
              <a:t>Bir toplumdaki insanların bileşik gücüdür. Toplum kalkınması hareketinde toplum gücünden yararlanılır. </a:t>
            </a:r>
          </a:p>
        </p:txBody>
      </p:sp>
    </p:spTree>
    <p:extLst>
      <p:ext uri="{BB962C8B-B14F-4D97-AF65-F5344CB8AC3E}">
        <p14:creationId xmlns:p14="http://schemas.microsoft.com/office/powerpoint/2010/main" val="295969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605199" y="1124744"/>
            <a:ext cx="7632848" cy="3139321"/>
          </a:xfrm>
          <a:prstGeom prst="rect">
            <a:avLst/>
          </a:prstGeom>
        </p:spPr>
        <p:txBody>
          <a:bodyPr wrap="square">
            <a:spAutoFit/>
          </a:bodyPr>
          <a:lstStyle/>
          <a:p>
            <a:pPr algn="ctr"/>
            <a:r>
              <a:rPr lang="tr-TR" dirty="0">
                <a:latin typeface="Bodoni MT Black" panose="02070A03080606020203" pitchFamily="18" charset="0"/>
              </a:rPr>
              <a:t>15. TOPLUMSAL PLANLAMA</a:t>
            </a:r>
          </a:p>
          <a:p>
            <a:endParaRPr lang="tr-TR" dirty="0">
              <a:latin typeface="Bodoni MT Black" panose="02070A03080606020203" pitchFamily="18" charset="0"/>
            </a:endParaRPr>
          </a:p>
          <a:p>
            <a:pPr algn="just">
              <a:lnSpc>
                <a:spcPct val="150000"/>
              </a:lnSpc>
            </a:pPr>
            <a:r>
              <a:rPr lang="tr-TR" dirty="0"/>
              <a:t>Toplumsal planlama, başka bir deyişle sosyal planlama, hükümetler tarafından toplumsal yaşamın </a:t>
            </a:r>
            <a:r>
              <a:rPr lang="tr-TR" b="1" dirty="0"/>
              <a:t>sosyal güvenlik ve sosyal hizmetleri </a:t>
            </a:r>
            <a:r>
              <a:rPr lang="tr-TR" dirty="0"/>
              <a:t>ilgilendiren bölümünün, </a:t>
            </a:r>
            <a:r>
              <a:rPr lang="tr-TR" i="1" dirty="0"/>
              <a:t>nüfusun toplumsal yapısı, güdülen sosyal politikalar, eldeki veriler, gelişme erekleri ve eldeki kaynaklara </a:t>
            </a:r>
            <a:r>
              <a:rPr lang="tr-TR" dirty="0"/>
              <a:t>göre planlanmasıdır. </a:t>
            </a:r>
          </a:p>
          <a:p>
            <a:pPr algn="just">
              <a:lnSpc>
                <a:spcPct val="150000"/>
              </a:lnSpc>
            </a:pPr>
            <a:endParaRPr lang="tr-TR" dirty="0"/>
          </a:p>
          <a:p>
            <a:pPr algn="just">
              <a:lnSpc>
                <a:spcPct val="150000"/>
              </a:lnSpc>
            </a:pPr>
            <a:endParaRPr lang="tr-TR" dirty="0"/>
          </a:p>
        </p:txBody>
      </p:sp>
    </p:spTree>
    <p:extLst>
      <p:ext uri="{BB962C8B-B14F-4D97-AF65-F5344CB8AC3E}">
        <p14:creationId xmlns:p14="http://schemas.microsoft.com/office/powerpoint/2010/main" val="2076328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39552" y="1484784"/>
            <a:ext cx="8064896" cy="1892826"/>
          </a:xfrm>
          <a:prstGeom prst="rect">
            <a:avLst/>
          </a:prstGeom>
        </p:spPr>
        <p:txBody>
          <a:bodyPr wrap="square">
            <a:spAutoFit/>
          </a:bodyPr>
          <a:lstStyle/>
          <a:p>
            <a:pPr algn="ctr"/>
            <a:r>
              <a:rPr lang="tr-TR" dirty="0">
                <a:latin typeface="Bodoni MT Black" panose="02070A03080606020203" pitchFamily="18" charset="0"/>
              </a:rPr>
              <a:t>16. TOPLUMSAL KONUT</a:t>
            </a:r>
          </a:p>
          <a:p>
            <a:endParaRPr lang="tr-TR" dirty="0"/>
          </a:p>
          <a:p>
            <a:pPr algn="just">
              <a:lnSpc>
                <a:spcPct val="150000"/>
              </a:lnSpc>
            </a:pPr>
            <a:r>
              <a:rPr lang="tr-TR" dirty="0"/>
              <a:t>Yoksul ya da dar gelirli toplulukların barınma gereksinmelerini karşılayabilecek biçimde yapılmış en küçük boyut ve niteliklerde, sağlık koşullarına uygun sağlam ve ucuz konuttur. </a:t>
            </a:r>
          </a:p>
        </p:txBody>
      </p:sp>
    </p:spTree>
    <p:extLst>
      <p:ext uri="{BB962C8B-B14F-4D97-AF65-F5344CB8AC3E}">
        <p14:creationId xmlns:p14="http://schemas.microsoft.com/office/powerpoint/2010/main" val="852165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10564" y="908720"/>
            <a:ext cx="8352928" cy="3831818"/>
          </a:xfrm>
          <a:prstGeom prst="rect">
            <a:avLst/>
          </a:prstGeom>
        </p:spPr>
        <p:txBody>
          <a:bodyPr wrap="square">
            <a:spAutoFit/>
          </a:bodyPr>
          <a:lstStyle/>
          <a:p>
            <a:pPr algn="just">
              <a:lnSpc>
                <a:spcPct val="150000"/>
              </a:lnSpc>
            </a:pPr>
            <a:r>
              <a:rPr lang="tr-TR" dirty="0"/>
              <a:t>Doğan </a:t>
            </a:r>
            <a:r>
              <a:rPr lang="tr-TR" dirty="0" err="1"/>
              <a:t>Kuban</a:t>
            </a:r>
            <a:r>
              <a:rPr lang="tr-TR" dirty="0"/>
              <a:t>, Spiegel dergisinin '</a:t>
            </a:r>
            <a:r>
              <a:rPr lang="tr-TR" dirty="0" err="1"/>
              <a:t>Architektur</a:t>
            </a:r>
            <a:r>
              <a:rPr lang="tr-TR" dirty="0"/>
              <a:t> </a:t>
            </a:r>
            <a:r>
              <a:rPr lang="tr-TR" dirty="0" err="1"/>
              <a:t>und</a:t>
            </a:r>
            <a:r>
              <a:rPr lang="tr-TR" dirty="0"/>
              <a:t> Design' (Mimarlık ve Tasarım) (</a:t>
            </a:r>
            <a:r>
              <a:rPr lang="tr-TR" dirty="0" err="1"/>
              <a:t>Nr</a:t>
            </a:r>
            <a:r>
              <a:rPr lang="tr-TR" dirty="0"/>
              <a:t>. 4 / 2008) konusunda yaptığı çalışmayı şöyle özetliyor: </a:t>
            </a:r>
          </a:p>
          <a:p>
            <a:pPr algn="just">
              <a:lnSpc>
                <a:spcPct val="150000"/>
              </a:lnSpc>
            </a:pPr>
            <a:r>
              <a:rPr lang="tr-TR" dirty="0"/>
              <a:t>1) Fakir ve kalabalık ülkelerde büyük metropoller daha çoktur. İstanbul onlardan biridir. </a:t>
            </a:r>
          </a:p>
          <a:p>
            <a:pPr algn="just">
              <a:lnSpc>
                <a:spcPct val="150000"/>
              </a:lnSpc>
            </a:pPr>
            <a:r>
              <a:rPr lang="tr-TR" dirty="0"/>
              <a:t>2) Fakir ülkelerde gökdelen daha çoktur. </a:t>
            </a:r>
          </a:p>
          <a:p>
            <a:pPr algn="just">
              <a:lnSpc>
                <a:spcPct val="150000"/>
              </a:lnSpc>
            </a:pPr>
            <a:r>
              <a:rPr lang="tr-TR" dirty="0"/>
              <a:t>3) Fakir ülkelerin büyük metropollerinde bilimsel ağırlıklı işlerde çalışanların yüzdesi çok düşüktür (%5-10 arası).</a:t>
            </a:r>
          </a:p>
          <a:p>
            <a:pPr algn="just">
              <a:lnSpc>
                <a:spcPct val="150000"/>
              </a:lnSpc>
            </a:pPr>
            <a:r>
              <a:rPr lang="tr-TR" dirty="0"/>
              <a:t> 4) Fakir ülkelerin metropollerinde büyük fakir mahalleler vardır. </a:t>
            </a:r>
          </a:p>
          <a:p>
            <a:pPr algn="just">
              <a:lnSpc>
                <a:spcPct val="150000"/>
              </a:lnSpc>
            </a:pPr>
            <a:r>
              <a:rPr lang="tr-TR" dirty="0"/>
              <a:t>5) Bu toplumlar, bu dev yerleşmelerin sorunlarını çözecek bilimsel potansiyele sahip değildir. </a:t>
            </a:r>
          </a:p>
        </p:txBody>
      </p:sp>
    </p:spTree>
    <p:extLst>
      <p:ext uri="{BB962C8B-B14F-4D97-AF65-F5344CB8AC3E}">
        <p14:creationId xmlns:p14="http://schemas.microsoft.com/office/powerpoint/2010/main" val="40805423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isse Senedi">
  <a:themeElements>
    <a:clrScheme name="Hisse Senedi">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Hisse Senedi">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isse Senedi">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9236F6A6496DD347977C151867E1BE1A" ma:contentTypeVersion="4" ma:contentTypeDescription="Yeni belge oluşturun." ma:contentTypeScope="" ma:versionID="c4708e823d495fef033318fe6637ea3b">
  <xsd:schema xmlns:xsd="http://www.w3.org/2001/XMLSchema" xmlns:xs="http://www.w3.org/2001/XMLSchema" xmlns:p="http://schemas.microsoft.com/office/2006/metadata/properties" xmlns:ns2="4602da8c-748c-4228-bca7-8ce99a8c0f2e" targetNamespace="http://schemas.microsoft.com/office/2006/metadata/properties" ma:root="true" ma:fieldsID="85ea3781827b914cff720b47f85141bb" ns2:_="">
    <xsd:import namespace="4602da8c-748c-4228-bca7-8ce99a8c0f2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02da8c-748c-4228-bca7-8ce99a8c0f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3F496F-D49E-4658-9442-407A223A54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02da8c-748c-4228-bca7-8ce99a8c0f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B0AAD31-791F-4D53-96AE-A367E6FB7CF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D0F53C9-93B8-496E-8747-B332B01CEA1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Equity</Template>
  <TotalTime>232</TotalTime>
  <Words>1190</Words>
  <Application>Microsoft Office PowerPoint</Application>
  <PresentationFormat>Ekran Gösterisi (4:3)</PresentationFormat>
  <Paragraphs>74</Paragraphs>
  <Slides>21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21</vt:i4>
      </vt:variant>
    </vt:vector>
  </HeadingPairs>
  <TitlesOfParts>
    <vt:vector size="26" baseType="lpstr">
      <vt:lpstr>Bodoni MT Black</vt:lpstr>
      <vt:lpstr>Franklin Gothic Book</vt:lpstr>
      <vt:lpstr>Perpetua</vt:lpstr>
      <vt:lpstr>Wingdings 2</vt:lpstr>
      <vt:lpstr>Hisse Senedi</vt:lpstr>
      <vt:lpstr>4. DERS</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 DERS</dc:title>
  <dc:creator>user2</dc:creator>
  <cp:lastModifiedBy>;cengizhanTOP�U</cp:lastModifiedBy>
  <cp:revision>34</cp:revision>
  <dcterms:created xsi:type="dcterms:W3CDTF">2020-10-23T05:40:09Z</dcterms:created>
  <dcterms:modified xsi:type="dcterms:W3CDTF">2021-12-04T00:04:13Z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0x0101009236F6A6496DD347977C151867E1BE1A</vt:lpwstr>
  </property>
</Properties>
</file>