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4"/>
  </p:sldMasterIdLst>
  <p:sldIdLst>
    <p:sldId id="256" r:id="rId5"/>
    <p:sldId id="264" r:id="rId6"/>
    <p:sldId id="265" r:id="rId7"/>
    <p:sldId id="267" r:id="rId8"/>
    <p:sldId id="268" r:id="rId9"/>
    <p:sldId id="269" r:id="rId10"/>
    <p:sldId id="271" r:id="rId11"/>
    <p:sldId id="272" r:id="rId12"/>
    <p:sldId id="273" r:id="rId13"/>
    <p:sldId id="274" r:id="rId14"/>
    <p:sldId id="275" r:id="rId15"/>
    <p:sldId id="277" r:id="rId16"/>
    <p:sldId id="278" r:id="rId17"/>
    <p:sldId id="280" r:id="rId18"/>
    <p:sldId id="281" r:id="rId19"/>
    <p:sldId id="282" r:id="rId20"/>
    <p:sldId id="283" r:id="rId21"/>
    <p:sldId id="285" r:id="rId22"/>
    <p:sldId id="286" r:id="rId23"/>
    <p:sldId id="287" r:id="rId24"/>
    <p:sldId id="288" r:id="rId25"/>
    <p:sldId id="289" r:id="rId2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30" name="Date Placeholder 29"/>
          <p:cNvSpPr>
            <a:spLocks noGrp="1"/>
          </p:cNvSpPr>
          <p:nvPr>
            <p:ph type="dt" sz="half" idx="10"/>
          </p:nvPr>
        </p:nvSpPr>
        <p:spPr/>
        <p:txBody>
          <a:bodyPr/>
          <a:lstStyle/>
          <a:p>
            <a:fld id="{88C7F0F4-94DD-4B7F-89D7-D741204E018B}" type="datetimeFigureOut">
              <a:rPr lang="tr-TR" smtClean="0"/>
              <a:t>4.12.2021</a:t>
            </a:fld>
            <a:endParaRPr lang="tr-TR"/>
          </a:p>
        </p:txBody>
      </p:sp>
      <p:sp>
        <p:nvSpPr>
          <p:cNvPr id="19" name="Footer Placeholder 18"/>
          <p:cNvSpPr>
            <a:spLocks noGrp="1"/>
          </p:cNvSpPr>
          <p:nvPr>
            <p:ph type="ftr" sz="quarter" idx="11"/>
          </p:nvPr>
        </p:nvSpPr>
        <p:spPr/>
        <p:txBody>
          <a:bodyPr/>
          <a:lstStyle/>
          <a:p>
            <a:endParaRPr lang="tr-TR"/>
          </a:p>
        </p:txBody>
      </p:sp>
      <p:sp>
        <p:nvSpPr>
          <p:cNvPr id="27" name="Slide Number Placeholder 26"/>
          <p:cNvSpPr>
            <a:spLocks noGrp="1"/>
          </p:cNvSpPr>
          <p:nvPr>
            <p:ph type="sldNum" sz="quarter" idx="12"/>
          </p:nvPr>
        </p:nvSpPr>
        <p:spPr/>
        <p:txBody>
          <a:bodyPr/>
          <a:lstStyle/>
          <a:p>
            <a:fld id="{8743B893-49C4-4499-8858-8E491B485238}"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a:t>Asıl başlık stili için tıklatın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Date Placeholder 3"/>
          <p:cNvSpPr>
            <a:spLocks noGrp="1"/>
          </p:cNvSpPr>
          <p:nvPr>
            <p:ph type="dt" sz="half" idx="10"/>
          </p:nvPr>
        </p:nvSpPr>
        <p:spPr/>
        <p:txBody>
          <a:bodyPr/>
          <a:lstStyle/>
          <a:p>
            <a:fld id="{88C7F0F4-94DD-4B7F-89D7-D741204E018B}"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43B893-49C4-4499-8858-8E491B485238}"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tr-TR"/>
              <a:t>Asıl başlık stili için tıklatın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Date Placeholder 3"/>
          <p:cNvSpPr>
            <a:spLocks noGrp="1"/>
          </p:cNvSpPr>
          <p:nvPr>
            <p:ph type="dt" sz="half" idx="10"/>
          </p:nvPr>
        </p:nvSpPr>
        <p:spPr/>
        <p:txBody>
          <a:bodyPr/>
          <a:lstStyle/>
          <a:p>
            <a:fld id="{88C7F0F4-94DD-4B7F-89D7-D741204E018B}"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43B893-49C4-4499-8858-8E491B485238}"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a:t>Asıl başlık stili için tıklatın</a:t>
            </a:r>
            <a:endParaRPr kumimoji="0" lang="en-US"/>
          </a:p>
        </p:txBody>
      </p:sp>
      <p:sp>
        <p:nvSpPr>
          <p:cNvPr id="3" name="Content Placeholder 2"/>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Date Placeholder 3"/>
          <p:cNvSpPr>
            <a:spLocks noGrp="1"/>
          </p:cNvSpPr>
          <p:nvPr>
            <p:ph type="dt" sz="half" idx="10"/>
          </p:nvPr>
        </p:nvSpPr>
        <p:spPr/>
        <p:txBody>
          <a:bodyPr/>
          <a:lstStyle/>
          <a:p>
            <a:fld id="{88C7F0F4-94DD-4B7F-89D7-D741204E018B}"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43B893-49C4-4499-8858-8E491B485238}"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Date Placeholder 3"/>
          <p:cNvSpPr>
            <a:spLocks noGrp="1"/>
          </p:cNvSpPr>
          <p:nvPr>
            <p:ph type="dt" sz="half" idx="10"/>
          </p:nvPr>
        </p:nvSpPr>
        <p:spPr/>
        <p:txBody>
          <a:bodyPr/>
          <a:lstStyle/>
          <a:p>
            <a:fld id="{88C7F0F4-94DD-4B7F-89D7-D741204E018B}"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743B893-49C4-4499-8858-8E491B485238}"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tr-TR"/>
              <a:t>Asıl başlık stili için tıklatın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Date Placeholder 4"/>
          <p:cNvSpPr>
            <a:spLocks noGrp="1"/>
          </p:cNvSpPr>
          <p:nvPr>
            <p:ph type="dt" sz="half" idx="10"/>
          </p:nvPr>
        </p:nvSpPr>
        <p:spPr/>
        <p:txBody>
          <a:bodyPr/>
          <a:lstStyle/>
          <a:p>
            <a:fld id="{88C7F0F4-94DD-4B7F-89D7-D741204E018B}" type="datetimeFigureOut">
              <a:rPr lang="tr-TR" smtClean="0"/>
              <a:t>4.12.2021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743B893-49C4-4499-8858-8E491B485238}"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tr-TR"/>
              <a:t>Asıl başlık stili için tıklatın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Date Placeholder 6"/>
          <p:cNvSpPr>
            <a:spLocks noGrp="1"/>
          </p:cNvSpPr>
          <p:nvPr>
            <p:ph type="dt" sz="half" idx="10"/>
          </p:nvPr>
        </p:nvSpPr>
        <p:spPr/>
        <p:txBody>
          <a:bodyPr/>
          <a:lstStyle/>
          <a:p>
            <a:fld id="{88C7F0F4-94DD-4B7F-89D7-D741204E018B}" type="datetimeFigureOut">
              <a:rPr lang="tr-TR" smtClean="0"/>
              <a:t>4.12.2021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743B893-49C4-4499-8858-8E491B485238}"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Date Placeholder 2"/>
          <p:cNvSpPr>
            <a:spLocks noGrp="1"/>
          </p:cNvSpPr>
          <p:nvPr>
            <p:ph type="dt" sz="half" idx="10"/>
          </p:nvPr>
        </p:nvSpPr>
        <p:spPr/>
        <p:txBody>
          <a:bodyPr/>
          <a:lstStyle/>
          <a:p>
            <a:fld id="{88C7F0F4-94DD-4B7F-89D7-D741204E018B}" type="datetimeFigureOut">
              <a:rPr lang="tr-TR" smtClean="0"/>
              <a:t>4.12.2021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743B893-49C4-4499-8858-8E491B485238}"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7F0F4-94DD-4B7F-89D7-D741204E018B}" type="datetimeFigureOut">
              <a:rPr lang="tr-TR" smtClean="0"/>
              <a:t>4.12.2021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743B893-49C4-4499-8858-8E491B485238}"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a:t>Asıl metin stillerini düzenlemek için tıklatın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Date Placeholder 4"/>
          <p:cNvSpPr>
            <a:spLocks noGrp="1"/>
          </p:cNvSpPr>
          <p:nvPr>
            <p:ph type="dt" sz="half" idx="10"/>
          </p:nvPr>
        </p:nvSpPr>
        <p:spPr/>
        <p:txBody>
          <a:bodyPr/>
          <a:lstStyle/>
          <a:p>
            <a:fld id="{88C7F0F4-94DD-4B7F-89D7-D741204E018B}" type="datetimeFigureOut">
              <a:rPr lang="tr-TR" smtClean="0"/>
              <a:t>4.12.2021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743B893-49C4-4499-8858-8E491B485238}"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a:t>Asıl başlık stili için tıklatın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5" name="Date Placeholder 4"/>
          <p:cNvSpPr>
            <a:spLocks noGrp="1"/>
          </p:cNvSpPr>
          <p:nvPr>
            <p:ph type="dt" sz="half" idx="10"/>
          </p:nvPr>
        </p:nvSpPr>
        <p:spPr/>
        <p:txBody>
          <a:bodyPr/>
          <a:lstStyle/>
          <a:p>
            <a:fld id="{88C7F0F4-94DD-4B7F-89D7-D741204E018B}" type="datetimeFigureOut">
              <a:rPr lang="tr-TR" smtClean="0"/>
              <a:t>4.12.2021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8077200" y="6356350"/>
            <a:ext cx="609600" cy="365125"/>
          </a:xfrm>
        </p:spPr>
        <p:txBody>
          <a:bodyPr/>
          <a:lstStyle/>
          <a:p>
            <a:fld id="{8743B893-49C4-4499-8858-8E491B485238}" type="slidenum">
              <a:rPr lang="tr-TR" smtClean="0"/>
              <a:t>‹#›</a:t>
            </a:fld>
            <a:endParaRPr lang="tr-T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a:t>Resim eklemek için simgeyi tıklatın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a:t>Asıl başlık stili için tıklatın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8C7F0F4-94DD-4B7F-89D7-D741204E018B}" type="datetimeFigureOut">
              <a:rPr lang="tr-TR" smtClean="0"/>
              <a:t>4.12.2021</a:t>
            </a:fld>
            <a:endParaRPr lang="tr-T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743B893-49C4-4499-8858-8E491B485238}" type="slidenum">
              <a:rPr lang="tr-TR" smtClean="0"/>
              <a:t>‹#›</a:t>
            </a:fld>
            <a:endParaRPr lang="tr-T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533400" y="1371600"/>
            <a:ext cx="8287072" cy="1828800"/>
          </a:xfrm>
        </p:spPr>
        <p:txBody>
          <a:bodyPr/>
          <a:lstStyle/>
          <a:p>
            <a:pPr algn="ctr"/>
            <a:r>
              <a:rPr lang="tr-TR"/>
              <a:t>TOPLUMSAL HİZMET UYGULAMALARI</a:t>
            </a:r>
            <a:endParaRPr lang="tr-TR" dirty="0"/>
          </a:p>
        </p:txBody>
      </p:sp>
      <p:sp>
        <p:nvSpPr>
          <p:cNvPr id="3" name="Alt Başlık 2"/>
          <p:cNvSpPr>
            <a:spLocks noGrp="1"/>
          </p:cNvSpPr>
          <p:nvPr>
            <p:ph type="subTitle" idx="1"/>
          </p:nvPr>
        </p:nvSpPr>
        <p:spPr/>
        <p:txBody>
          <a:bodyPr>
            <a:normAutofit fontScale="92500" lnSpcReduction="10000"/>
          </a:bodyPr>
          <a:lstStyle/>
          <a:p>
            <a:r>
              <a:rPr lang="tr-TR"/>
              <a:t>5. DERS</a:t>
            </a:r>
          </a:p>
          <a:p>
            <a:endParaRPr lang="tr-TR"/>
          </a:p>
          <a:p>
            <a:endParaRPr lang="tr-TR"/>
          </a:p>
          <a:p>
            <a:r>
              <a:rPr lang="tr-TR" i="1"/>
              <a:t>Öğr. Gör. Elif Gizem KARAOĞLU</a:t>
            </a:r>
          </a:p>
        </p:txBody>
      </p:sp>
    </p:spTree>
    <p:extLst>
      <p:ext uri="{BB962C8B-B14F-4D97-AF65-F5344CB8AC3E}">
        <p14:creationId xmlns:p14="http://schemas.microsoft.com/office/powerpoint/2010/main" val="342626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1556792"/>
            <a:ext cx="8280920" cy="4247317"/>
          </a:xfrm>
          <a:prstGeom prst="rect">
            <a:avLst/>
          </a:prstGeom>
        </p:spPr>
        <p:txBody>
          <a:bodyPr wrap="square">
            <a:spAutoFit/>
          </a:bodyPr>
          <a:lstStyle/>
          <a:p>
            <a:pPr algn="just">
              <a:lnSpc>
                <a:spcPct val="150000"/>
              </a:lnSpc>
            </a:pPr>
            <a:r>
              <a:rPr lang="tr-TR" dirty="0"/>
              <a:t>Topluma Hizmet Uygulamaları dersinin amacını ve önemini özetleyerek maddeleştirecek olursak şu şekilde olabilir: </a:t>
            </a:r>
          </a:p>
          <a:p>
            <a:pPr algn="just">
              <a:lnSpc>
                <a:spcPct val="150000"/>
              </a:lnSpc>
            </a:pPr>
            <a:r>
              <a:rPr lang="tr-TR" dirty="0"/>
              <a:t>1.Öğrencilerin toplumsal sorumluluk bilinçlerini geliştirmek, </a:t>
            </a:r>
          </a:p>
          <a:p>
            <a:pPr algn="just">
              <a:lnSpc>
                <a:spcPct val="150000"/>
              </a:lnSpc>
            </a:pPr>
            <a:r>
              <a:rPr lang="tr-TR" dirty="0"/>
              <a:t>2. Öğrencilerin hizmet öncesinde toplumun sorunlarıyla ilgilenmelerini, bu sorunlara çözüm arama ve belirlenen sorunlara çözüm fırsatı bulabilmelerini sağlamak, </a:t>
            </a:r>
          </a:p>
          <a:p>
            <a:pPr algn="just">
              <a:lnSpc>
                <a:spcPct val="150000"/>
              </a:lnSpc>
            </a:pPr>
            <a:r>
              <a:rPr lang="tr-TR" dirty="0"/>
              <a:t>3. Öğrencilerin özgüvenlerini geliştirmek ve mesleki doyumlarını artırmak, </a:t>
            </a:r>
          </a:p>
          <a:p>
            <a:pPr algn="just">
              <a:lnSpc>
                <a:spcPct val="150000"/>
              </a:lnSpc>
            </a:pPr>
            <a:r>
              <a:rPr lang="tr-TR" dirty="0"/>
              <a:t>4. Bireylerin toplumsal duyarlılık ve farkındalığını geliştirmek, </a:t>
            </a:r>
          </a:p>
          <a:p>
            <a:pPr algn="just">
              <a:lnSpc>
                <a:spcPct val="150000"/>
              </a:lnSpc>
            </a:pPr>
            <a:r>
              <a:rPr lang="tr-TR" dirty="0"/>
              <a:t>5. Bireylerin işbirliği, dayanışma, etkili iletişim ve öz değerlendirme becerilerini desteklemektir. </a:t>
            </a:r>
          </a:p>
        </p:txBody>
      </p:sp>
    </p:spTree>
    <p:extLst>
      <p:ext uri="{BB962C8B-B14F-4D97-AF65-F5344CB8AC3E}">
        <p14:creationId xmlns:p14="http://schemas.microsoft.com/office/powerpoint/2010/main" val="386896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395536" y="2204864"/>
            <a:ext cx="8229600" cy="1219200"/>
          </a:xfrm>
        </p:spPr>
        <p:txBody>
          <a:bodyPr>
            <a:normAutofit fontScale="90000"/>
          </a:bodyPr>
          <a:lstStyle/>
          <a:p>
            <a:pPr algn="ctr"/>
            <a:r>
              <a:rPr lang="tr-TR" dirty="0"/>
              <a:t>PROJE VE PROJE GELİŞTİRME AŞAMALARI</a:t>
            </a:r>
          </a:p>
        </p:txBody>
      </p:sp>
    </p:spTree>
    <p:extLst>
      <p:ext uri="{BB962C8B-B14F-4D97-AF65-F5344CB8AC3E}">
        <p14:creationId xmlns:p14="http://schemas.microsoft.com/office/powerpoint/2010/main" val="12590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1196752"/>
            <a:ext cx="8568952" cy="4662815"/>
          </a:xfrm>
          <a:prstGeom prst="rect">
            <a:avLst/>
          </a:prstGeom>
        </p:spPr>
        <p:txBody>
          <a:bodyPr wrap="square">
            <a:spAutoFit/>
          </a:bodyPr>
          <a:lstStyle/>
          <a:p>
            <a:pPr algn="ctr">
              <a:lnSpc>
                <a:spcPct val="150000"/>
              </a:lnSpc>
            </a:pPr>
            <a:r>
              <a:rPr lang="tr-TR" b="1" dirty="0"/>
              <a:t>Proje nedir? </a:t>
            </a:r>
          </a:p>
          <a:p>
            <a:pPr algn="just">
              <a:lnSpc>
                <a:spcPct val="150000"/>
              </a:lnSpc>
            </a:pPr>
            <a:r>
              <a:rPr lang="tr-TR" dirty="0"/>
              <a:t>Fransızca </a:t>
            </a:r>
            <a:r>
              <a:rPr lang="tr-TR" dirty="0" err="1"/>
              <a:t>projet</a:t>
            </a:r>
            <a:r>
              <a:rPr lang="tr-TR" dirty="0"/>
              <a:t>, İngilizce </a:t>
            </a:r>
            <a:r>
              <a:rPr lang="tr-TR" dirty="0" err="1"/>
              <a:t>project</a:t>
            </a:r>
            <a:r>
              <a:rPr lang="tr-TR" dirty="0"/>
              <a:t>, kelimelerinden dilimize geçen "proje" terimi </a:t>
            </a:r>
            <a:r>
              <a:rPr lang="tr-TR" dirty="0" err="1"/>
              <a:t>Ragsdell</a:t>
            </a:r>
            <a:r>
              <a:rPr lang="tr-TR" dirty="0"/>
              <a:t> tarafından "belirli başlangıç ve bağ noktası olan, belirli bir zaman dilimi içerisinde gerçekleştirilen, özellikleri ve bütçesi belirlenmiş bireysel veya grup olarak yürütülen çalışma" olarak tanımlanmaktadır. </a:t>
            </a:r>
          </a:p>
          <a:p>
            <a:pPr algn="just">
              <a:lnSpc>
                <a:spcPct val="150000"/>
              </a:lnSpc>
            </a:pPr>
            <a:r>
              <a:rPr lang="tr-TR" dirty="0"/>
              <a:t>Proje, Türkçede Batı Kökenli Kelimeler Sözlüğünde ise "tasarlanmış şey, tasarı" olarak yer almaktadır. Tasarı ise TDK Sözlüğünde "Belli bir amaç doğrultusunda, öğretmen ve öğrencilerin işbirliğiyle hazırlanan; öğrencileri sorun çözme, çevre inceleme, türlü araçları kullanma gibi eğitsel değer taşıyan etkinliklere yönelten çalışma planı" şeklinde ifade edilmiştir. Projenin tanımlanmasında şu maddelerin bilinmesi gerekmektedir:</a:t>
            </a:r>
          </a:p>
        </p:txBody>
      </p:sp>
    </p:spTree>
    <p:extLst>
      <p:ext uri="{BB962C8B-B14F-4D97-AF65-F5344CB8AC3E}">
        <p14:creationId xmlns:p14="http://schemas.microsoft.com/office/powerpoint/2010/main" val="3748553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67544" y="836712"/>
            <a:ext cx="7894596" cy="4524315"/>
          </a:xfrm>
          <a:prstGeom prst="rect">
            <a:avLst/>
          </a:prstGeom>
        </p:spPr>
        <p:txBody>
          <a:bodyPr wrap="square">
            <a:spAutoFit/>
          </a:bodyPr>
          <a:lstStyle/>
          <a:p>
            <a:pPr marL="342900" indent="-342900" algn="just">
              <a:lnSpc>
                <a:spcPct val="200000"/>
              </a:lnSpc>
              <a:buAutoNum type="arabicPeriod"/>
            </a:pPr>
            <a:r>
              <a:rPr lang="tr-TR" dirty="0"/>
              <a:t>Bir ana hedefi ve tanımlanmış amaçları olan olaylar ve bu hedefe ulaşmak için uzlaşılmış planlar, </a:t>
            </a:r>
          </a:p>
          <a:p>
            <a:pPr algn="just">
              <a:lnSpc>
                <a:spcPct val="200000"/>
              </a:lnSpc>
            </a:pPr>
            <a:endParaRPr lang="tr-TR" dirty="0"/>
          </a:p>
          <a:p>
            <a:pPr algn="just">
              <a:lnSpc>
                <a:spcPct val="200000"/>
              </a:lnSpc>
            </a:pPr>
            <a:r>
              <a:rPr lang="tr-TR" dirty="0"/>
              <a:t>2. Belirtilmiş amaçlara uyacak belirli başlangıç ve bitiş tarihi olan bir etkinlik, </a:t>
            </a:r>
          </a:p>
          <a:p>
            <a:pPr algn="just">
              <a:lnSpc>
                <a:spcPct val="200000"/>
              </a:lnSpc>
            </a:pPr>
            <a:endParaRPr lang="tr-TR" dirty="0"/>
          </a:p>
          <a:p>
            <a:pPr algn="just">
              <a:lnSpc>
                <a:spcPct val="200000"/>
              </a:lnSpc>
            </a:pPr>
            <a:r>
              <a:rPr lang="tr-TR" dirty="0"/>
              <a:t>3. Belirli bir ürün ya da hizmet yaratmak için geçici bir çaba,</a:t>
            </a:r>
          </a:p>
          <a:p>
            <a:pPr algn="just">
              <a:lnSpc>
                <a:spcPct val="200000"/>
              </a:lnSpc>
            </a:pPr>
            <a:endParaRPr lang="tr-TR" dirty="0"/>
          </a:p>
          <a:p>
            <a:pPr algn="just">
              <a:lnSpc>
                <a:spcPct val="200000"/>
              </a:lnSpc>
            </a:pPr>
            <a:r>
              <a:rPr lang="tr-TR" dirty="0"/>
              <a:t> 4. Bir şeyi değiştirmek ya da geliştirmek için organize edilmiş bir kampanya. </a:t>
            </a:r>
          </a:p>
        </p:txBody>
      </p:sp>
    </p:spTree>
    <p:extLst>
      <p:ext uri="{BB962C8B-B14F-4D97-AF65-F5344CB8AC3E}">
        <p14:creationId xmlns:p14="http://schemas.microsoft.com/office/powerpoint/2010/main" val="3336955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1443841"/>
            <a:ext cx="8208912" cy="4524315"/>
          </a:xfrm>
          <a:prstGeom prst="rect">
            <a:avLst/>
          </a:prstGeom>
        </p:spPr>
        <p:txBody>
          <a:bodyPr wrap="square">
            <a:spAutoFit/>
          </a:bodyPr>
          <a:lstStyle/>
          <a:p>
            <a:pPr algn="just">
              <a:lnSpc>
                <a:spcPct val="200000"/>
              </a:lnSpc>
            </a:pPr>
            <a:r>
              <a:rPr lang="tr-TR" dirty="0"/>
              <a:t>Problemin tanımlanması ve yapılan açıklamalar ile sorun, gerçekte sağlam bir temele dayandırılmış olur. </a:t>
            </a:r>
          </a:p>
          <a:p>
            <a:pPr algn="just">
              <a:lnSpc>
                <a:spcPct val="200000"/>
              </a:lnSpc>
            </a:pPr>
            <a:r>
              <a:rPr lang="tr-TR" dirty="0"/>
              <a:t>Problemde ele alacağı yöntemi belirlemesi ve bir plan çerçevesinde hareket edilmesi ise sorunun çözümünde "Sürecin </a:t>
            </a:r>
            <a:r>
              <a:rPr lang="tr-TR" dirty="0" err="1"/>
              <a:t>Kontrolü"nü</a:t>
            </a:r>
            <a:r>
              <a:rPr lang="tr-TR" dirty="0"/>
              <a:t> mümkün kılmaktadır. </a:t>
            </a:r>
            <a:r>
              <a:rPr lang="tr-TR" b="1" dirty="0"/>
              <a:t>Sürecin Kontrol Edilmesi </a:t>
            </a:r>
            <a:r>
              <a:rPr lang="tr-TR" dirty="0"/>
              <a:t>kavramı bilimsel düşünüşü gösterir ve bilim adamını, deneyimleri ile sorunu çözmeye çalışan kişiden ayırır. Böylece bilim adamı, bir olaya etki eden ikincil kaynakların da etkisini hesaba katarak, olayla ilgili olan bütün faktörleri test ederek hareket etmiş olur. </a:t>
            </a:r>
          </a:p>
        </p:txBody>
      </p:sp>
    </p:spTree>
    <p:extLst>
      <p:ext uri="{BB962C8B-B14F-4D97-AF65-F5344CB8AC3E}">
        <p14:creationId xmlns:p14="http://schemas.microsoft.com/office/powerpoint/2010/main" val="112011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83568" y="1484784"/>
            <a:ext cx="7560840" cy="1676741"/>
          </a:xfrm>
          <a:prstGeom prst="rect">
            <a:avLst/>
          </a:prstGeom>
        </p:spPr>
        <p:txBody>
          <a:bodyPr wrap="square">
            <a:spAutoFit/>
          </a:bodyPr>
          <a:lstStyle/>
          <a:p>
            <a:pPr algn="just">
              <a:lnSpc>
                <a:spcPct val="200000"/>
              </a:lnSpc>
            </a:pPr>
            <a:r>
              <a:rPr lang="tr-TR" dirty="0"/>
              <a:t>Bilimsel projeler, bilimsel yaklaşımla ve bilimsel araştırma yöntemleri kullanılarak yürütülen etkinliklerdir. O hâlde bilim, bilimsel yaklaşım ve bilimsel araştırma yöntemleri hakkında kısaca bilgi vermekte yarar vardır.</a:t>
            </a:r>
          </a:p>
        </p:txBody>
      </p:sp>
    </p:spTree>
    <p:extLst>
      <p:ext uri="{BB962C8B-B14F-4D97-AF65-F5344CB8AC3E}">
        <p14:creationId xmlns:p14="http://schemas.microsoft.com/office/powerpoint/2010/main" val="243634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15071" y="1196752"/>
            <a:ext cx="8568952" cy="4247317"/>
          </a:xfrm>
          <a:prstGeom prst="rect">
            <a:avLst/>
          </a:prstGeom>
        </p:spPr>
        <p:txBody>
          <a:bodyPr wrap="square">
            <a:spAutoFit/>
          </a:bodyPr>
          <a:lstStyle/>
          <a:p>
            <a:pPr algn="just">
              <a:lnSpc>
                <a:spcPct val="150000"/>
              </a:lnSpc>
            </a:pPr>
            <a:r>
              <a:rPr lang="tr-TR" dirty="0"/>
              <a:t>Bilim;</a:t>
            </a:r>
          </a:p>
          <a:p>
            <a:pPr algn="just">
              <a:lnSpc>
                <a:spcPct val="150000"/>
              </a:lnSpc>
            </a:pPr>
            <a:r>
              <a:rPr lang="tr-TR" dirty="0"/>
              <a:t>"Doğada meydana gelen olayların nedenlerini, birbiriyle olan bağıntılarını bulan, onları genelleştiren, kuramsallaştıran ve bu kuramsal bilgi yardımıyla sonradan meydana gelecek olayların nasıl ve ne zaman meydana geleceğini önceden saptayan entelektüel bir uğraşıdır." </a:t>
            </a:r>
          </a:p>
          <a:p>
            <a:pPr algn="just">
              <a:lnSpc>
                <a:spcPct val="150000"/>
              </a:lnSpc>
            </a:pPr>
            <a:r>
              <a:rPr lang="tr-TR" dirty="0" err="1"/>
              <a:t>Kerlinger'e</a:t>
            </a:r>
            <a:r>
              <a:rPr lang="tr-TR" dirty="0"/>
              <a:t> göre bilim dünyasında, bilimin ne olduğuna dair iki farklı görüş vardır: bunlar bilimin statik (değişmeyen) veya dinamik olduğudur. Statik bakış açısına göre, bilim sürekli genişleyen bilgi topluluğu özelliği taşır. Dinamik bakış açısına göre, bilim, bilgiye ulaşmayı hedefleyen etkinlikler dizgesini göstermektedir. </a:t>
            </a:r>
          </a:p>
          <a:p>
            <a:pPr algn="just">
              <a:lnSpc>
                <a:spcPct val="150000"/>
              </a:lnSpc>
            </a:pPr>
            <a:r>
              <a:rPr lang="tr-TR" dirty="0" err="1"/>
              <a:t>Charlmes</a:t>
            </a:r>
            <a:r>
              <a:rPr lang="tr-TR" dirty="0"/>
              <a:t> ise yaygın şekilde savunulan bilim görüşünü şu şekilde tanımlar: </a:t>
            </a:r>
          </a:p>
        </p:txBody>
      </p:sp>
    </p:spTree>
    <p:extLst>
      <p:ext uri="{BB962C8B-B14F-4D97-AF65-F5344CB8AC3E}">
        <p14:creationId xmlns:p14="http://schemas.microsoft.com/office/powerpoint/2010/main" val="404446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83568" y="2136339"/>
            <a:ext cx="7560840" cy="2585323"/>
          </a:xfrm>
          <a:prstGeom prst="rect">
            <a:avLst/>
          </a:prstGeom>
        </p:spPr>
        <p:txBody>
          <a:bodyPr wrap="square">
            <a:spAutoFit/>
          </a:bodyPr>
          <a:lstStyle/>
          <a:p>
            <a:pPr algn="just">
              <a:lnSpc>
                <a:spcPct val="150000"/>
              </a:lnSpc>
            </a:pPr>
            <a:r>
              <a:rPr lang="tr-TR" b="1" i="1" dirty="0"/>
              <a:t>Bilimsel bilgi doğrulanmış bilgilerdir. Bilimsel teoriler ise gözlem ve deneyle elde edilen olgulardan çıkarılırlar. Bilim görebildiğimiz, işitebildiğimiz, dokunabildiğimiz şeyler üzerine bina edilir. Bilimde şahsi fikirlerin ve spekülatif düşüncelerin yeri yoktur. Bilim nesneldir. Bilimsel bilgi nesnel olarak doğrulandığı için güvenilir bilgidir.</a:t>
            </a:r>
          </a:p>
        </p:txBody>
      </p:sp>
    </p:spTree>
    <p:extLst>
      <p:ext uri="{BB962C8B-B14F-4D97-AF65-F5344CB8AC3E}">
        <p14:creationId xmlns:p14="http://schemas.microsoft.com/office/powerpoint/2010/main" val="388428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764704"/>
            <a:ext cx="8568952" cy="5632311"/>
          </a:xfrm>
          <a:prstGeom prst="rect">
            <a:avLst/>
          </a:prstGeom>
        </p:spPr>
        <p:txBody>
          <a:bodyPr wrap="square">
            <a:spAutoFit/>
          </a:bodyPr>
          <a:lstStyle/>
          <a:p>
            <a:pPr algn="just">
              <a:lnSpc>
                <a:spcPct val="150000"/>
              </a:lnSpc>
            </a:pPr>
            <a:r>
              <a:rPr lang="tr-TR" sz="2000" dirty="0" err="1"/>
              <a:t>Punch</a:t>
            </a:r>
            <a:r>
              <a:rPr lang="tr-TR" sz="2000" dirty="0"/>
              <a:t>, değişen bilim anlayışını </a:t>
            </a:r>
            <a:r>
              <a:rPr lang="tr-TR" sz="2000" dirty="0" err="1"/>
              <a:t>postmodernizmle</a:t>
            </a:r>
            <a:r>
              <a:rPr lang="tr-TR" sz="2000" dirty="0"/>
              <a:t> bağlantılı olarak ele alır ve bu değişimi şu şekilde açıklar:</a:t>
            </a:r>
          </a:p>
          <a:p>
            <a:pPr algn="just">
              <a:lnSpc>
                <a:spcPct val="150000"/>
              </a:lnSpc>
            </a:pPr>
            <a:endParaRPr lang="tr-TR" sz="2000" b="1" i="1" dirty="0"/>
          </a:p>
          <a:p>
            <a:pPr algn="just">
              <a:lnSpc>
                <a:spcPct val="150000"/>
              </a:lnSpc>
            </a:pPr>
            <a:r>
              <a:rPr lang="tr-TR" sz="2000" b="1" i="1" dirty="0"/>
              <a:t>Bilgiye ilişkin </a:t>
            </a:r>
            <a:r>
              <a:rPr lang="tr-TR" sz="2000" b="1" i="1" dirty="0" err="1"/>
              <a:t>modernist</a:t>
            </a:r>
            <a:r>
              <a:rPr lang="tr-TR" sz="2000" b="1" i="1" dirty="0"/>
              <a:t> anlayışlar bilginin kesinliğini, sabit referanslarını  ve geleneksel bağlanma noktalarını, aşkın ve evrensel temellerini ve kurallı niteliklerini vurgular. Diğer taraftan </a:t>
            </a:r>
            <a:r>
              <a:rPr lang="tr-TR" sz="2000" b="1" i="1" dirty="0" err="1"/>
              <a:t>postmodern</a:t>
            </a:r>
            <a:r>
              <a:rPr lang="tr-TR" sz="2000" b="1" i="1" dirty="0"/>
              <a:t> kuşku, özellikle sosyal dünya söz konusu olduğunda bilginin sürekli değiştiği ve giderek daha çabuk ulaşılabilir olduğu, genel ya da evrensel değil kısmî, parçalı ya da yerel olduğunu göstererek belirsizlik ve şüpheyi vurgular. </a:t>
            </a:r>
            <a:r>
              <a:rPr lang="tr-TR" sz="2000" b="1" i="1" dirty="0" err="1"/>
              <a:t>Postmodernizm</a:t>
            </a:r>
            <a:r>
              <a:rPr lang="tr-TR" sz="2000" b="1" i="1" dirty="0"/>
              <a:t> ayrıca bilginin farklı kaynak ve biçimleri olduğunu kabul eder ve bunlara önem verir.</a:t>
            </a:r>
          </a:p>
        </p:txBody>
      </p:sp>
    </p:spTree>
    <p:extLst>
      <p:ext uri="{BB962C8B-B14F-4D97-AF65-F5344CB8AC3E}">
        <p14:creationId xmlns:p14="http://schemas.microsoft.com/office/powerpoint/2010/main" val="3809933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1340768"/>
            <a:ext cx="8208912" cy="3831818"/>
          </a:xfrm>
          <a:prstGeom prst="rect">
            <a:avLst/>
          </a:prstGeom>
        </p:spPr>
        <p:txBody>
          <a:bodyPr wrap="square">
            <a:spAutoFit/>
          </a:bodyPr>
          <a:lstStyle/>
          <a:p>
            <a:pPr algn="just">
              <a:lnSpc>
                <a:spcPct val="150000"/>
              </a:lnSpc>
            </a:pPr>
            <a:r>
              <a:rPr lang="tr-TR" dirty="0"/>
              <a:t> Görüldüğü gibi bilim üzerine yapılan tartışmalar ve paradigmalardaki dönüşüm bilim tanımlarına yansımıştır. </a:t>
            </a:r>
          </a:p>
          <a:p>
            <a:pPr algn="just">
              <a:lnSpc>
                <a:spcPct val="150000"/>
              </a:lnSpc>
            </a:pPr>
            <a:r>
              <a:rPr lang="tr-TR" dirty="0"/>
              <a:t>Şu halde bilimsel araştırmaya iki perspektiften bakıldığını görmekteyiz: </a:t>
            </a:r>
          </a:p>
          <a:p>
            <a:pPr algn="just">
              <a:lnSpc>
                <a:spcPct val="150000"/>
              </a:lnSpc>
            </a:pPr>
            <a:r>
              <a:rPr lang="tr-TR" dirty="0"/>
              <a:t>1. Pozitivizmin yönlendirdiği normatif yaklaşımlar. Bu yaklaşıma göre davranış doğal bilim yöntemleriyle araştırılmalıdır. </a:t>
            </a:r>
          </a:p>
          <a:p>
            <a:pPr algn="just">
              <a:lnSpc>
                <a:spcPct val="150000"/>
              </a:lnSpc>
            </a:pPr>
            <a:r>
              <a:rPr lang="tr-TR" dirty="0"/>
              <a:t>2. Anti-pozitif yaklaşımın, hareketin sahip çıktığı yorumcu yaklaşımlar. Bu paradigma ise araştırmada bireyi odak almıştır.</a:t>
            </a:r>
          </a:p>
          <a:p>
            <a:pPr algn="just">
              <a:lnSpc>
                <a:spcPct val="150000"/>
              </a:lnSpc>
            </a:pPr>
            <a:endParaRPr lang="tr-TR" dirty="0"/>
          </a:p>
          <a:p>
            <a:pPr algn="just">
              <a:lnSpc>
                <a:spcPct val="150000"/>
              </a:lnSpc>
            </a:pPr>
            <a:r>
              <a:rPr lang="tr-TR" dirty="0"/>
              <a:t> </a:t>
            </a:r>
          </a:p>
        </p:txBody>
      </p:sp>
    </p:spTree>
    <p:extLst>
      <p:ext uri="{BB962C8B-B14F-4D97-AF65-F5344CB8AC3E}">
        <p14:creationId xmlns:p14="http://schemas.microsoft.com/office/powerpoint/2010/main" val="2117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466295" y="2204864"/>
            <a:ext cx="4211409" cy="369332"/>
          </a:xfrm>
          <a:prstGeom prst="rect">
            <a:avLst/>
          </a:prstGeom>
        </p:spPr>
        <p:txBody>
          <a:bodyPr wrap="none">
            <a:spAutoFit/>
          </a:bodyPr>
          <a:lstStyle/>
          <a:p>
            <a:pPr algn="ctr"/>
            <a:r>
              <a:rPr lang="tr-TR" dirty="0">
                <a:latin typeface="Arial Black" panose="020B0A04020102020204" pitchFamily="34" charset="0"/>
              </a:rPr>
              <a:t>DERSİN İLKELERİ VE ESASLARI</a:t>
            </a:r>
          </a:p>
        </p:txBody>
      </p:sp>
    </p:spTree>
    <p:extLst>
      <p:ext uri="{BB962C8B-B14F-4D97-AF65-F5344CB8AC3E}">
        <p14:creationId xmlns:p14="http://schemas.microsoft.com/office/powerpoint/2010/main" val="2776323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83568" y="1196752"/>
            <a:ext cx="7704856" cy="4199611"/>
          </a:xfrm>
          <a:prstGeom prst="rect">
            <a:avLst/>
          </a:prstGeom>
        </p:spPr>
        <p:txBody>
          <a:bodyPr wrap="square">
            <a:spAutoFit/>
          </a:bodyPr>
          <a:lstStyle/>
          <a:p>
            <a:pPr algn="just">
              <a:lnSpc>
                <a:spcPct val="150000"/>
              </a:lnSpc>
            </a:pPr>
            <a:r>
              <a:rPr lang="tr-TR" sz="2000" dirty="0"/>
              <a:t>Bilimsel yaklaşım, çözümlenmesi istenilen sorun ya da sorunların bilimsel düşünüş ve araştırma yöntemlerinin kullanılarak çözümlenmesi yaklaşımıdır. </a:t>
            </a:r>
          </a:p>
          <a:p>
            <a:pPr algn="just">
              <a:lnSpc>
                <a:spcPct val="150000"/>
              </a:lnSpc>
            </a:pPr>
            <a:r>
              <a:rPr lang="tr-TR" sz="2000" dirty="0"/>
              <a:t>"Bilimsel bilgi elde etme süreci" olarak tanımlanan bilimsel araştırma, birbirini izleyen ve etkileyen adımlardan oluşan sistematik bir süreçten oluşmaktadır. </a:t>
            </a:r>
            <a:r>
              <a:rPr lang="tr-TR" sz="2000" dirty="0" err="1"/>
              <a:t>Dewey</a:t>
            </a:r>
            <a:r>
              <a:rPr lang="tr-TR" sz="2000" dirty="0"/>
              <a:t> tarafından </a:t>
            </a:r>
            <a:r>
              <a:rPr lang="tr-TR" sz="2000" dirty="0" err="1"/>
              <a:t>popülerize</a:t>
            </a:r>
            <a:r>
              <a:rPr lang="tr-TR" sz="2000" dirty="0"/>
              <a:t> edilmiş bilimsel yöntem süreçleri altı basamakta ele alınır. Bu basamaklar ve basamaklara ilişkin uygulamalar şu şekilde </a:t>
            </a:r>
            <a:r>
              <a:rPr lang="tr-TR" sz="2000" dirty="0" err="1"/>
              <a:t>tablolaştırılabilir</a:t>
            </a:r>
            <a:r>
              <a:rPr lang="tr-TR" sz="2000" dirty="0"/>
              <a:t>:</a:t>
            </a:r>
          </a:p>
        </p:txBody>
      </p:sp>
    </p:spTree>
    <p:extLst>
      <p:ext uri="{BB962C8B-B14F-4D97-AF65-F5344CB8AC3E}">
        <p14:creationId xmlns:p14="http://schemas.microsoft.com/office/powerpoint/2010/main" val="1948581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187624" y="1124744"/>
            <a:ext cx="6552728" cy="41764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258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611560" y="1844824"/>
            <a:ext cx="7488832" cy="2554545"/>
          </a:xfrm>
          <a:prstGeom prst="rect">
            <a:avLst/>
          </a:prstGeom>
          <a:noFill/>
        </p:spPr>
        <p:txBody>
          <a:bodyPr wrap="square" rtlCol="0">
            <a:spAutoFit/>
          </a:bodyPr>
          <a:lstStyle/>
          <a:p>
            <a:pPr algn="just">
              <a:lnSpc>
                <a:spcPct val="200000"/>
              </a:lnSpc>
            </a:pPr>
            <a:r>
              <a:rPr lang="tr-TR" sz="2000" dirty="0"/>
              <a:t>Bilimsel araştırma metotları çerçevesinde, kısıtlı bir zaman diliminde yürütülmesi gereken projeleri, belirli plan ve standartlar çerçevesinde gerçekleştirebilmek için «</a:t>
            </a:r>
            <a:r>
              <a:rPr lang="tr-TR" sz="2000" b="1" dirty="0"/>
              <a:t>Proje Yönetimi</a:t>
            </a:r>
            <a:r>
              <a:rPr lang="tr-TR" sz="2000" dirty="0"/>
              <a:t>» denilen yol izlenir.</a:t>
            </a:r>
          </a:p>
        </p:txBody>
      </p:sp>
    </p:spTree>
    <p:extLst>
      <p:ext uri="{BB962C8B-B14F-4D97-AF65-F5344CB8AC3E}">
        <p14:creationId xmlns:p14="http://schemas.microsoft.com/office/powerpoint/2010/main" val="73592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39552" y="1196752"/>
            <a:ext cx="8208912" cy="4662815"/>
          </a:xfrm>
          <a:prstGeom prst="rect">
            <a:avLst/>
          </a:prstGeom>
        </p:spPr>
        <p:txBody>
          <a:bodyPr wrap="square">
            <a:spAutoFit/>
          </a:bodyPr>
          <a:lstStyle/>
          <a:p>
            <a:pPr algn="just">
              <a:lnSpc>
                <a:spcPct val="150000"/>
              </a:lnSpc>
            </a:pPr>
            <a:r>
              <a:rPr lang="tr-TR" dirty="0" err="1"/>
              <a:t>Stephen</a:t>
            </a:r>
            <a:r>
              <a:rPr lang="tr-TR" dirty="0"/>
              <a:t> </a:t>
            </a:r>
            <a:r>
              <a:rPr lang="tr-TR" dirty="0" err="1"/>
              <a:t>Covey</a:t>
            </a:r>
            <a:r>
              <a:rPr lang="tr-TR" dirty="0"/>
              <a:t>, Etkili İnsanların Yedi Alışkanlığı adlı kitabında, kendini yenileme ilkeleri konusunda şöyle bir örnek verir: </a:t>
            </a:r>
          </a:p>
          <a:p>
            <a:pPr algn="just">
              <a:lnSpc>
                <a:spcPct val="150000"/>
              </a:lnSpc>
            </a:pPr>
            <a:endParaRPr lang="tr-TR" dirty="0"/>
          </a:p>
          <a:p>
            <a:pPr algn="just">
              <a:lnSpc>
                <a:spcPct val="150000"/>
              </a:lnSpc>
            </a:pPr>
            <a:r>
              <a:rPr lang="tr-TR" dirty="0"/>
              <a:t>Bir koruda telaşla ağaç kesen birisiyle karşılaşıyorsunuz. "Ne yapıyorsun?" diye sorduğunuzda adam sabırsızca yanıtlar: "Görmüyor musun, ağacı baltayla kesmeye çalışıyorum!" Adama, "Bitkin görünüyorsun." diyorsunuz ve "Bu işi ne zamandan beri yapıyorsun?" diye soruyorsunuz. Adam: "Beş saatten fazla oldu çalışıyorum, çok yoruldum! Zor iş bu!" diyor. "İşe birkaç dakika ara verip baltayı bilesene, o zaman ağacı daha hızlı kesersin" diyorsunuz. Adam: "Baltayı bileyecek zamanım yok ağacı kesmekle meşgulüm!" diyor. </a:t>
            </a:r>
          </a:p>
          <a:p>
            <a:pPr algn="just">
              <a:lnSpc>
                <a:spcPct val="150000"/>
              </a:lnSpc>
            </a:pPr>
            <a:endParaRPr lang="tr-TR" dirty="0"/>
          </a:p>
        </p:txBody>
      </p:sp>
    </p:spTree>
    <p:extLst>
      <p:ext uri="{BB962C8B-B14F-4D97-AF65-F5344CB8AC3E}">
        <p14:creationId xmlns:p14="http://schemas.microsoft.com/office/powerpoint/2010/main" val="70814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548680"/>
            <a:ext cx="8496944" cy="5909310"/>
          </a:xfrm>
          <a:prstGeom prst="rect">
            <a:avLst/>
          </a:prstGeom>
        </p:spPr>
        <p:txBody>
          <a:bodyPr wrap="square">
            <a:spAutoFit/>
          </a:bodyPr>
          <a:lstStyle/>
          <a:p>
            <a:pPr algn="just">
              <a:lnSpc>
                <a:spcPct val="150000"/>
              </a:lnSpc>
            </a:pPr>
            <a:r>
              <a:rPr lang="tr-TR" dirty="0"/>
              <a:t>Topluma Hizmet Uygulamaları dersinin esas ve ilkelerini şu şekilde sınıflandırabiliriz: </a:t>
            </a:r>
          </a:p>
          <a:p>
            <a:pPr algn="just">
              <a:lnSpc>
                <a:spcPct val="150000"/>
              </a:lnSpc>
            </a:pPr>
            <a:endParaRPr lang="tr-TR" dirty="0"/>
          </a:p>
          <a:p>
            <a:pPr algn="just">
              <a:lnSpc>
                <a:spcPct val="150000"/>
              </a:lnSpc>
            </a:pPr>
            <a:r>
              <a:rPr lang="tr-TR" dirty="0"/>
              <a:t>• Öğrencileri gruplandırma ilkesi </a:t>
            </a:r>
          </a:p>
          <a:p>
            <a:pPr algn="just">
              <a:lnSpc>
                <a:spcPct val="150000"/>
              </a:lnSpc>
            </a:pPr>
            <a:r>
              <a:rPr lang="tr-TR" dirty="0"/>
              <a:t>• İşbirliği ve koordinasyon ilkesi </a:t>
            </a:r>
          </a:p>
          <a:p>
            <a:pPr algn="just">
              <a:lnSpc>
                <a:spcPct val="150000"/>
              </a:lnSpc>
            </a:pPr>
            <a:r>
              <a:rPr lang="tr-TR" dirty="0"/>
              <a:t>• Projede ekip çalışmasının özendirilmesi ilkesi </a:t>
            </a:r>
          </a:p>
          <a:p>
            <a:pPr algn="just">
              <a:lnSpc>
                <a:spcPct val="150000"/>
              </a:lnSpc>
            </a:pPr>
            <a:r>
              <a:rPr lang="tr-TR" dirty="0"/>
              <a:t>• Proje ekibinin farklı anabilim dalı öğrencilerinden oluşabilmesi </a:t>
            </a:r>
          </a:p>
          <a:p>
            <a:pPr algn="just">
              <a:lnSpc>
                <a:spcPct val="150000"/>
              </a:lnSpc>
            </a:pPr>
            <a:r>
              <a:rPr lang="tr-TR" dirty="0"/>
              <a:t>• Uygulamanın kurum ve kuruluş ortamında yapılması ilkesi </a:t>
            </a:r>
          </a:p>
          <a:p>
            <a:pPr algn="just">
              <a:lnSpc>
                <a:spcPct val="150000"/>
              </a:lnSpc>
            </a:pPr>
            <a:r>
              <a:rPr lang="tr-TR" dirty="0"/>
              <a:t>• Projedeki görevlilerin görev tanımlarının belirlenmesi ilkesi </a:t>
            </a:r>
          </a:p>
          <a:p>
            <a:pPr algn="just">
              <a:lnSpc>
                <a:spcPct val="150000"/>
              </a:lnSpc>
            </a:pPr>
            <a:r>
              <a:rPr lang="tr-TR" dirty="0"/>
              <a:t>• Projenin gerçekleştirilebilir olması ilkesi </a:t>
            </a:r>
          </a:p>
          <a:p>
            <a:pPr algn="just">
              <a:lnSpc>
                <a:spcPct val="150000"/>
              </a:lnSpc>
            </a:pPr>
            <a:r>
              <a:rPr lang="tr-TR" dirty="0"/>
              <a:t>• Aktif katılma esası </a:t>
            </a:r>
          </a:p>
          <a:p>
            <a:pPr algn="just">
              <a:lnSpc>
                <a:spcPct val="150000"/>
              </a:lnSpc>
            </a:pPr>
            <a:r>
              <a:rPr lang="tr-TR" dirty="0"/>
              <a:t>• Uygulama süreci esası </a:t>
            </a:r>
          </a:p>
          <a:p>
            <a:pPr algn="just">
              <a:lnSpc>
                <a:spcPct val="150000"/>
              </a:lnSpc>
            </a:pPr>
            <a:r>
              <a:rPr lang="tr-TR" dirty="0"/>
              <a:t>• Uygulamanın yerinde ve denetimli yapılması esası </a:t>
            </a:r>
          </a:p>
          <a:p>
            <a:pPr algn="just">
              <a:lnSpc>
                <a:spcPct val="150000"/>
              </a:lnSpc>
            </a:pPr>
            <a:r>
              <a:rPr lang="tr-TR" dirty="0"/>
              <a:t>• Grupların kendi projesi dışındaki diğer etkinliklere katılma ilkesi </a:t>
            </a:r>
          </a:p>
        </p:txBody>
      </p:sp>
    </p:spTree>
    <p:extLst>
      <p:ext uri="{BB962C8B-B14F-4D97-AF65-F5344CB8AC3E}">
        <p14:creationId xmlns:p14="http://schemas.microsoft.com/office/powerpoint/2010/main" val="30669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620688"/>
            <a:ext cx="8208912" cy="5493812"/>
          </a:xfrm>
          <a:prstGeom prst="rect">
            <a:avLst/>
          </a:prstGeom>
        </p:spPr>
        <p:txBody>
          <a:bodyPr wrap="square">
            <a:spAutoFit/>
          </a:bodyPr>
          <a:lstStyle/>
          <a:p>
            <a:pPr algn="just">
              <a:lnSpc>
                <a:spcPct val="150000"/>
              </a:lnSpc>
            </a:pPr>
            <a:r>
              <a:rPr lang="tr-TR" dirty="0"/>
              <a:t>Topluma Hizmet Uygulamaları kapsamında yapılacak etkinlikler, aşağıda A, B ve C grubunda belirtilen kuruluşlarda gerçekleştirilir. </a:t>
            </a:r>
          </a:p>
          <a:p>
            <a:pPr algn="just">
              <a:lnSpc>
                <a:spcPct val="150000"/>
              </a:lnSpc>
            </a:pPr>
            <a:r>
              <a:rPr lang="tr-TR" b="1" dirty="0"/>
              <a:t>A Grubu Kuruluşlar </a:t>
            </a:r>
          </a:p>
          <a:p>
            <a:pPr algn="just">
              <a:lnSpc>
                <a:spcPct val="150000"/>
              </a:lnSpc>
            </a:pPr>
            <a:r>
              <a:rPr lang="tr-TR" dirty="0"/>
              <a:t>Yatılı İlköğretim Bölge Okulları (</a:t>
            </a:r>
            <a:r>
              <a:rPr lang="tr-TR" dirty="0" err="1"/>
              <a:t>YİBO</a:t>
            </a:r>
            <a:r>
              <a:rPr lang="tr-TR" dirty="0"/>
              <a:t>) ile diğer her düzeyden yatılı okullar </a:t>
            </a:r>
          </a:p>
          <a:p>
            <a:pPr algn="just">
              <a:lnSpc>
                <a:spcPct val="150000"/>
              </a:lnSpc>
            </a:pPr>
            <a:r>
              <a:rPr lang="tr-TR" dirty="0"/>
              <a:t>Birleştirilmiş sınıflı köy okulları </a:t>
            </a:r>
          </a:p>
          <a:p>
            <a:pPr algn="just">
              <a:lnSpc>
                <a:spcPct val="150000"/>
              </a:lnSpc>
            </a:pPr>
            <a:r>
              <a:rPr lang="tr-TR" b="1" dirty="0"/>
              <a:t>B Grubu Kuruluşlar </a:t>
            </a:r>
          </a:p>
          <a:p>
            <a:pPr algn="just">
              <a:lnSpc>
                <a:spcPct val="150000"/>
              </a:lnSpc>
            </a:pPr>
            <a:r>
              <a:rPr lang="tr-TR" dirty="0"/>
              <a:t>Gecekondu bölgelerindeki okullar </a:t>
            </a:r>
          </a:p>
          <a:p>
            <a:pPr algn="just">
              <a:lnSpc>
                <a:spcPct val="150000"/>
              </a:lnSpc>
            </a:pPr>
            <a:r>
              <a:rPr lang="tr-TR" dirty="0"/>
              <a:t>Engellilere yönelik okullar </a:t>
            </a:r>
          </a:p>
          <a:p>
            <a:pPr algn="just">
              <a:lnSpc>
                <a:spcPct val="150000"/>
              </a:lnSpc>
            </a:pPr>
            <a:r>
              <a:rPr lang="tr-TR" dirty="0"/>
              <a:t>Bağımsız sınıflı köy okulları </a:t>
            </a:r>
          </a:p>
          <a:p>
            <a:pPr algn="just">
              <a:lnSpc>
                <a:spcPct val="150000"/>
              </a:lnSpc>
            </a:pPr>
            <a:r>
              <a:rPr lang="tr-TR" b="1" dirty="0"/>
              <a:t>C Grubu Kuruluşlar </a:t>
            </a:r>
          </a:p>
          <a:p>
            <a:pPr algn="just">
              <a:lnSpc>
                <a:spcPct val="150000"/>
              </a:lnSpc>
            </a:pPr>
            <a:r>
              <a:rPr lang="tr-TR" dirty="0"/>
              <a:t>Şehir, kasaba ve belde merkezlerinde bulunan gündüzlü okullar </a:t>
            </a:r>
          </a:p>
          <a:p>
            <a:pPr algn="just">
              <a:lnSpc>
                <a:spcPct val="150000"/>
              </a:lnSpc>
            </a:pPr>
            <a:r>
              <a:rPr lang="tr-TR" dirty="0"/>
              <a:t>Sosyal Hizmetler ve Çocuk Esirgeme Kurumu'na (SHÇEK) bağlı yetiştirme yurtları, huzurevleri vb. kuruluşlar </a:t>
            </a:r>
          </a:p>
        </p:txBody>
      </p:sp>
    </p:spTree>
    <p:extLst>
      <p:ext uri="{BB962C8B-B14F-4D97-AF65-F5344CB8AC3E}">
        <p14:creationId xmlns:p14="http://schemas.microsoft.com/office/powerpoint/2010/main" val="329262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89919" y="1700808"/>
            <a:ext cx="8712968" cy="1892826"/>
          </a:xfrm>
          <a:prstGeom prst="rect">
            <a:avLst/>
          </a:prstGeom>
        </p:spPr>
        <p:txBody>
          <a:bodyPr wrap="square">
            <a:spAutoFit/>
          </a:bodyPr>
          <a:lstStyle/>
          <a:p>
            <a:r>
              <a:rPr lang="tr-TR" dirty="0">
                <a:latin typeface="Bodoni MT Black" panose="02070A03080606020203" pitchFamily="18" charset="0"/>
              </a:rPr>
              <a:t>DERSİN AMACI VE ÖNEMİ </a:t>
            </a:r>
          </a:p>
          <a:p>
            <a:endParaRPr lang="tr-TR" dirty="0"/>
          </a:p>
          <a:p>
            <a:pPr algn="just">
              <a:lnSpc>
                <a:spcPct val="150000"/>
              </a:lnSpc>
            </a:pPr>
            <a:r>
              <a:rPr lang="tr-TR" dirty="0"/>
              <a:t>Bir toplumdaki eğitim sisteminin temel amacı, topluma ait kültürel değerleri korumak, geliştirmek, genç kuşaklara aktarmak ve toplumu meydana getiren her fertte çevresini tanıma, ona intibak etme ve onu kontrol etme yeteneğini geliştirmektir. </a:t>
            </a:r>
          </a:p>
        </p:txBody>
      </p:sp>
    </p:spTree>
    <p:extLst>
      <p:ext uri="{BB962C8B-B14F-4D97-AF65-F5344CB8AC3E}">
        <p14:creationId xmlns:p14="http://schemas.microsoft.com/office/powerpoint/2010/main" val="249722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1559257"/>
            <a:ext cx="8424936" cy="2585323"/>
          </a:xfrm>
          <a:prstGeom prst="rect">
            <a:avLst/>
          </a:prstGeom>
        </p:spPr>
        <p:txBody>
          <a:bodyPr wrap="square">
            <a:spAutoFit/>
          </a:bodyPr>
          <a:lstStyle/>
          <a:p>
            <a:pPr algn="just">
              <a:lnSpc>
                <a:spcPct val="150000"/>
              </a:lnSpc>
            </a:pPr>
            <a:r>
              <a:rPr lang="tr-TR" dirty="0"/>
              <a:t>Topluma Hizmet Uygulamaları dersi öğrencinin, yurt-okul-kantin veya öğrenci evi-okul-kantin üçgeninden kurtaracaktır..</a:t>
            </a:r>
          </a:p>
          <a:p>
            <a:pPr algn="just">
              <a:lnSpc>
                <a:spcPct val="150000"/>
              </a:lnSpc>
            </a:pPr>
            <a:endParaRPr lang="tr-TR" dirty="0"/>
          </a:p>
          <a:p>
            <a:pPr algn="just">
              <a:lnSpc>
                <a:spcPct val="150000"/>
              </a:lnSpc>
            </a:pPr>
            <a:r>
              <a:rPr lang="tr-TR" dirty="0"/>
              <a:t>Böylece öğrenciler toplumun sorunları ile ilgilenme ve bu sorunlara çözüm arama fırsatı bulabilecekler; üniversitelerin asli görevlerinden biri olan topluma hizmet sunma yükümlülüğüne katkıda bulunacaklardır. </a:t>
            </a:r>
          </a:p>
        </p:txBody>
      </p:sp>
    </p:spTree>
    <p:extLst>
      <p:ext uri="{BB962C8B-B14F-4D97-AF65-F5344CB8AC3E}">
        <p14:creationId xmlns:p14="http://schemas.microsoft.com/office/powerpoint/2010/main" val="75204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41156" y="1484784"/>
            <a:ext cx="8208912" cy="1754326"/>
          </a:xfrm>
          <a:prstGeom prst="rect">
            <a:avLst/>
          </a:prstGeom>
        </p:spPr>
        <p:txBody>
          <a:bodyPr wrap="square">
            <a:spAutoFit/>
          </a:bodyPr>
          <a:lstStyle/>
          <a:p>
            <a:pPr algn="just">
              <a:lnSpc>
                <a:spcPct val="150000"/>
              </a:lnSpc>
            </a:pPr>
            <a:r>
              <a:rPr lang="tr-TR" dirty="0"/>
              <a:t>Ayrıca misafirperverlik, komşuluk ilişkileri, diğer insanların dertlerine karşı duyarlılık, yardımseverlik, sevgi, saygı, hoşgörü, tahammüllü olmak vb. unutulan kültürel değerleri yeniden hatırlayacak, toplumun olumsuzluklara karşı direncini sağlayan bu çeşit yararlı geleneklerin devam etmesinin gerekliliğini anlayacaktır.</a:t>
            </a:r>
          </a:p>
        </p:txBody>
      </p:sp>
    </p:spTree>
    <p:extLst>
      <p:ext uri="{BB962C8B-B14F-4D97-AF65-F5344CB8AC3E}">
        <p14:creationId xmlns:p14="http://schemas.microsoft.com/office/powerpoint/2010/main" val="2134355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67544" y="1628800"/>
            <a:ext cx="8208912" cy="2169825"/>
          </a:xfrm>
          <a:prstGeom prst="rect">
            <a:avLst/>
          </a:prstGeom>
        </p:spPr>
        <p:txBody>
          <a:bodyPr wrap="square">
            <a:spAutoFit/>
          </a:bodyPr>
          <a:lstStyle/>
          <a:p>
            <a:pPr algn="just">
              <a:lnSpc>
                <a:spcPct val="150000"/>
              </a:lnSpc>
            </a:pPr>
            <a:r>
              <a:rPr lang="tr-TR" dirty="0"/>
              <a:t>Dersin amacı; öğrencinin, fakülteden mezun olmadan önce toplumu tanıması, topluma hizmet etmenin hazzını tatması, kendisini bu günlere getiren topluma bir nebze de olsa borcunu ödemesi, insan sevgisi ile dolu, çevreye dost olan, karşılaşabileceği sosyal sorunları çözme yeteneğini sergileyen birey olarak yetişmesine katkı sağlamaktır. </a:t>
            </a:r>
          </a:p>
        </p:txBody>
      </p:sp>
    </p:spTree>
    <p:extLst>
      <p:ext uri="{BB962C8B-B14F-4D97-AF65-F5344CB8AC3E}">
        <p14:creationId xmlns:p14="http://schemas.microsoft.com/office/powerpoint/2010/main" val="518465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9236F6A6496DD347977C151867E1BE1A" ma:contentTypeVersion="4" ma:contentTypeDescription="Yeni belge oluşturun." ma:contentTypeScope="" ma:versionID="c4708e823d495fef033318fe6637ea3b">
  <xsd:schema xmlns:xsd="http://www.w3.org/2001/XMLSchema" xmlns:xs="http://www.w3.org/2001/XMLSchema" xmlns:p="http://schemas.microsoft.com/office/2006/metadata/properties" xmlns:ns2="4602da8c-748c-4228-bca7-8ce99a8c0f2e" targetNamespace="http://schemas.microsoft.com/office/2006/metadata/properties" ma:root="true" ma:fieldsID="85ea3781827b914cff720b47f85141bb" ns2:_="">
    <xsd:import namespace="4602da8c-748c-4228-bca7-8ce99a8c0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02da8c-748c-4228-bca7-8ce99a8c0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120315-D717-41DD-9BF8-9BC87E8B564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9ADCAD1-EACA-4E12-AB01-7A03CF65BBFD}">
  <ds:schemaRefs>
    <ds:schemaRef ds:uri="http://schemas.microsoft.com/sharepoint/v3/contenttype/forms"/>
  </ds:schemaRefs>
</ds:datastoreItem>
</file>

<file path=customXml/itemProps3.xml><?xml version="1.0" encoding="utf-8"?>
<ds:datastoreItem xmlns:ds="http://schemas.openxmlformats.org/officeDocument/2006/customXml" ds:itemID="{8D20C194-642B-487F-86FA-A548E0560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02da8c-748c-4228-bca7-8ce99a8c0f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151</TotalTime>
  <Words>1221</Words>
  <Application>Microsoft Office PowerPoint</Application>
  <PresentationFormat>Ekran Gösterisi (4:3)</PresentationFormat>
  <Paragraphs>78</Paragraphs>
  <Slides>22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22</vt:i4>
      </vt:variant>
    </vt:vector>
  </HeadingPairs>
  <TitlesOfParts>
    <vt:vector size="28" baseType="lpstr">
      <vt:lpstr>Arial Black</vt:lpstr>
      <vt:lpstr>Bodoni MT Black</vt:lpstr>
      <vt:lpstr>Calibri</vt:lpstr>
      <vt:lpstr>Constantia</vt:lpstr>
      <vt:lpstr>Wingdings 2</vt:lpstr>
      <vt:lpstr>Akış</vt:lpstr>
      <vt:lpstr>TOPLUMSAL HİZMET UYGULAMALARI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PROJE VE PROJE GELİŞTİRME AŞAMALARI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Ders:5</dc:title>
  <dc:creator>ELİF</dc:creator>
  <cp:lastModifiedBy>;cengizhanTOP�U</cp:lastModifiedBy>
  <cp:revision>15</cp:revision>
  <dcterms:created xsi:type="dcterms:W3CDTF">2020-10-31T10:04:49Z</dcterms:created>
  <dcterms:modified xsi:type="dcterms:W3CDTF">2021-12-04T00:06:42Z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0x0101009236F6A6496DD347977C151867E1BE1A</vt:lpwstr>
  </property>
</Properties>
</file>