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DD6-7AFC-458B-89E3-6A66490731BA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55CD-307B-4DB4-8297-873275C34BE4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DD6-7AFC-458B-89E3-6A66490731BA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55CD-307B-4DB4-8297-873275C34BE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DD6-7AFC-458B-89E3-6A66490731BA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55CD-307B-4DB4-8297-873275C34BE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DD6-7AFC-458B-89E3-6A66490731BA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55CD-307B-4DB4-8297-873275C34BE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DD6-7AFC-458B-89E3-6A66490731BA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55CD-307B-4DB4-8297-873275C34BE4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DD6-7AFC-458B-89E3-6A66490731BA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55CD-307B-4DB4-8297-873275C34BE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DD6-7AFC-458B-89E3-6A66490731BA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55CD-307B-4DB4-8297-873275C34BE4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DD6-7AFC-458B-89E3-6A66490731BA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55CD-307B-4DB4-8297-873275C34BE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DD6-7AFC-458B-89E3-6A66490731BA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55CD-307B-4DB4-8297-873275C34BE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DD6-7AFC-458B-89E3-6A66490731BA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55CD-307B-4DB4-8297-873275C34BE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DD6-7AFC-458B-89E3-6A66490731BA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55CD-307B-4DB4-8297-873275C34BE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E558DD6-7AFC-458B-89E3-6A66490731BA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8C855CD-307B-4DB4-8297-873275C34BE4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TOPLUMSAL HİZMET UYGULAMALARI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6. DERS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16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22249" y="548680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10. Projenin bölüm koordinatörüne sunumu,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11. Projenin fakülte koordinatörüne sunumu,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12. İşbirliği yapılacak kurum kuruluş(</a:t>
            </a:r>
            <a:r>
              <a:rPr lang="tr-TR" dirty="0" err="1" smtClean="0"/>
              <a:t>lar</a:t>
            </a:r>
            <a:r>
              <a:rPr lang="tr-TR" dirty="0" smtClean="0"/>
              <a:t>)la yazışmaların başlaması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13.Proje ekiplerinin uygulama öncesi kaynak, materyal vb. temin etmesi,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14. Proje ekiplerinin uygulamaya başlaması,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15. Uygulama sürecinin öğretim elemanı </a:t>
            </a:r>
            <a:r>
              <a:rPr lang="tr-TR" smtClean="0"/>
              <a:t>ile değerlendirilmesi,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smtClean="0"/>
              <a:t>16. Uygulamanın sonuçlandırılması,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17. Proje ekiplerinin sonuçlarını </a:t>
            </a:r>
            <a:r>
              <a:rPr lang="tr-TR" dirty="0" err="1" smtClean="0"/>
              <a:t>raporlaştırması</a:t>
            </a:r>
            <a:r>
              <a:rPr lang="tr-TR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18. Raporların öğretim elemanına teslimi,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19. Öğretim elemanı tarafından proje sonucunun değerlendirilmesi, 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20. Raporların bölüm ve fakülte koordinatörü ile paylaşılması,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21. Sonuçların sözel sunumu ve kamuoyu ile paylaşılması.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26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7"/>
            <a:ext cx="7488831" cy="579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7128792" cy="133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12454"/>
            <a:ext cx="7128792" cy="370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632848" cy="532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5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669674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8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1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8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8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7099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55576" y="2060848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b="1" dirty="0"/>
              <a:t>PROJE AŞAMALARI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Bir projenin düzenlenmesi temelde 4 aşamadan oluşur: 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smtClean="0"/>
              <a:t>Problemin </a:t>
            </a:r>
            <a:r>
              <a:rPr lang="tr-TR" dirty="0"/>
              <a:t>Belirlenmesi, Planlama, Uygulama ve Değerlendirme.</a:t>
            </a:r>
          </a:p>
        </p:txBody>
      </p:sp>
    </p:spTree>
    <p:extLst>
      <p:ext uri="{BB962C8B-B14F-4D97-AF65-F5344CB8AC3E}">
        <p14:creationId xmlns:p14="http://schemas.microsoft.com/office/powerpoint/2010/main" val="10403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1520" y="1166843"/>
            <a:ext cx="81369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 Yönetimi Nedir?</a:t>
            </a:r>
          </a:p>
          <a:p>
            <a:pPr algn="just">
              <a:lnSpc>
                <a:spcPct val="150000"/>
              </a:lnSpc>
            </a:pPr>
            <a:r>
              <a:rPr lang="tr-TR" sz="2000" dirty="0"/>
              <a:t> </a:t>
            </a:r>
          </a:p>
          <a:p>
            <a:pPr algn="just">
              <a:lnSpc>
                <a:spcPct val="150000"/>
              </a:lnSpc>
            </a:pPr>
            <a:r>
              <a:rPr lang="tr-TR" sz="2000" dirty="0"/>
              <a:t>Proje Yönetimi </a:t>
            </a:r>
            <a:r>
              <a:rPr lang="tr-TR" sz="2000" dirty="0" smtClean="0"/>
              <a:t>«Projelerin </a:t>
            </a:r>
            <a:r>
              <a:rPr lang="tr-TR" sz="2000" dirty="0"/>
              <a:t>bir fikir olarak ortaya atılmalarından, son ürünün ortaya çıkmasına kadar olan süreçte yer alan işlerin planlanması, yürütülmesi, denetlenmesi ve sonucun değerlendirilmesi </a:t>
            </a:r>
            <a:r>
              <a:rPr lang="tr-TR" sz="2000" dirty="0" err="1" smtClean="0"/>
              <a:t>eylemi»dir</a:t>
            </a:r>
            <a:r>
              <a:rPr lang="tr-TR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70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9512" y="908720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b="1" dirty="0"/>
              <a:t>1. Problemin Belirlenmesi: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Problemin belirlenmesi aşaması araştırma aşaması olarak da adlandırılabilir. Bu aşama, olası bir problemin belirlenmesi ve bu problem üzerinde </a:t>
            </a:r>
            <a:r>
              <a:rPr lang="tr-TR" dirty="0" smtClean="0"/>
              <a:t>birtakım </a:t>
            </a:r>
            <a:r>
              <a:rPr lang="tr-TR" dirty="0"/>
              <a:t>düşünmeler yoluyla neyin uygulamaya geçirileceğinin belirlenmesi aşamasıdır. </a:t>
            </a:r>
            <a:r>
              <a:rPr lang="tr-TR" dirty="0" smtClean="0"/>
              <a:t>Problem, “araştırma</a:t>
            </a:r>
            <a:r>
              <a:rPr lang="tr-TR" dirty="0"/>
              <a:t>, inceleme, düşünme ve bir sonuca bağlamayı gerektiren durum” şeklinde </a:t>
            </a:r>
            <a:r>
              <a:rPr lang="tr-TR" dirty="0" smtClean="0"/>
              <a:t>tanımlanır</a:t>
            </a:r>
            <a:r>
              <a:rPr lang="tr-TR" dirty="0"/>
              <a:t>. TDK sözlüğünde problem “Teoremler veya kurallar yardımıyla çözülmesi istenen soru, mesele” şeklinde </a:t>
            </a:r>
            <a:r>
              <a:rPr lang="tr-TR" dirty="0" smtClean="0"/>
              <a:t>tanımlanmaktadır.</a:t>
            </a:r>
            <a:endParaRPr lang="tr-TR" dirty="0"/>
          </a:p>
          <a:p>
            <a:pPr algn="just">
              <a:lnSpc>
                <a:spcPct val="150000"/>
              </a:lnSpc>
            </a:pPr>
            <a:r>
              <a:rPr lang="tr-TR" dirty="0"/>
              <a:t>Teorem ise kanıtlanabilen bilimsel önerme şeklinde tanımlanmıştır. Görüldüğü gibi problem çözülmesi istenen sorunun teorem veya kurallar yardımıyla sonuca ulaştırılmasıdır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60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1161" y="1196752"/>
            <a:ext cx="842493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Projenin </a:t>
            </a:r>
            <a:r>
              <a:rPr lang="tr-TR" dirty="0" smtClean="0"/>
              <a:t>konusu belirlerken üç aşama yol gösterici olabilmektedir: Literatür </a:t>
            </a:r>
            <a:r>
              <a:rPr lang="tr-TR" dirty="0"/>
              <a:t>Tarama, Örnekleri inceleme ve </a:t>
            </a:r>
            <a:r>
              <a:rPr lang="tr-TR" dirty="0" smtClean="0"/>
              <a:t>Proje </a:t>
            </a:r>
            <a:r>
              <a:rPr lang="tr-TR" dirty="0"/>
              <a:t>temasını tanımlama 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1. Aşama</a:t>
            </a:r>
            <a:r>
              <a:rPr lang="tr-TR" dirty="0"/>
              <a:t>: Literatür Taraması 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smtClean="0"/>
              <a:t>2</a:t>
            </a:r>
            <a:r>
              <a:rPr lang="tr-TR" dirty="0"/>
              <a:t>. Aşama: Proje Örneklerini İnceleme 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smtClean="0"/>
              <a:t>3</a:t>
            </a:r>
            <a:r>
              <a:rPr lang="tr-TR" dirty="0"/>
              <a:t>. Aşama: Proje Temasını </a:t>
            </a:r>
            <a:r>
              <a:rPr lang="tr-TR" dirty="0" smtClean="0"/>
              <a:t>Tanımlama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1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1520" y="889844"/>
            <a:ext cx="82089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Projeler amacına, süresine, destek veren </a:t>
            </a:r>
            <a:r>
              <a:rPr lang="tr-TR" dirty="0" smtClean="0"/>
              <a:t>kuruma </a:t>
            </a:r>
            <a:r>
              <a:rPr lang="tr-TR" dirty="0"/>
              <a:t>göre çeşitlere ayrılabilir. Dikkat edilmesi gereken her iki proje çeşidinde de bilimsel yöntemin izlenmesidir. Temelde projeler: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a. Eğitim ve bilinçlendirme projeleri,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b. </a:t>
            </a:r>
            <a:r>
              <a:rPr lang="tr-TR" dirty="0" smtClean="0"/>
              <a:t>Araştırma </a:t>
            </a:r>
            <a:r>
              <a:rPr lang="tr-TR" dirty="0"/>
              <a:t>projeleri (temel ve uygulamalı) olmak üzere ikiye ayrılabilir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09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7776864" cy="3384376"/>
          </a:xfrm>
        </p:spPr>
      </p:pic>
      <p:sp>
        <p:nvSpPr>
          <p:cNvPr id="5" name="Dikdörtgen 4"/>
          <p:cNvSpPr/>
          <p:nvPr/>
        </p:nvSpPr>
        <p:spPr>
          <a:xfrm>
            <a:off x="827584" y="4437112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tr-TR" dirty="0" smtClean="0"/>
              <a:t>Bu bağlamda bu ders kapsamında, problem olarak ele alınan konularla ilişkili olarak geliştirilecek projeler aşağıdaki şekilde sınıflandırılabilir: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00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1520" y="1124744"/>
            <a:ext cx="85477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 </a:t>
            </a:r>
            <a:r>
              <a:rPr lang="tr-TR" i="1" dirty="0" smtClean="0"/>
              <a:t>A. Topluma </a:t>
            </a:r>
            <a:r>
              <a:rPr lang="tr-TR" i="1" dirty="0"/>
              <a:t>Yönelik Hizmetler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a. Toplumu </a:t>
            </a:r>
            <a:r>
              <a:rPr lang="tr-TR" dirty="0"/>
              <a:t>bilgilendirme ve mevcut bilgi görgü seviyesini geliştirmeye yönelik uygulamalar 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smtClean="0"/>
              <a:t>b</a:t>
            </a:r>
            <a:r>
              <a:rPr lang="tr-TR" dirty="0"/>
              <a:t>. Çevre, sağlık vb. konularında çalışmalar 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smtClean="0"/>
              <a:t>c</a:t>
            </a:r>
            <a:r>
              <a:rPr lang="tr-TR" dirty="0"/>
              <a:t>. Sosyal sorumluluk çerçevesinde yapılabilecek uygulamalar 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smtClean="0"/>
              <a:t>d</a:t>
            </a:r>
            <a:r>
              <a:rPr lang="tr-TR" dirty="0"/>
              <a:t>. Sivil Toplum kuruluşları (Vakıf, Dernek, Sendika ve Meslek Kuruluşları) ile işbirliği içinde faaliyetler düzenleme </a:t>
            </a:r>
          </a:p>
          <a:p>
            <a:pPr algn="just"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71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11560" y="1720840"/>
            <a:ext cx="79928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i="1" dirty="0"/>
              <a:t>B. Okullara Yönelik Hizmetler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a. İlköğretim </a:t>
            </a:r>
            <a:r>
              <a:rPr lang="tr-TR" dirty="0"/>
              <a:t>okullarının fiziksel mekânlarının iyileştirilmesine </a:t>
            </a:r>
            <a:r>
              <a:rPr lang="tr-TR" dirty="0" smtClean="0"/>
              <a:t>yönelik </a:t>
            </a:r>
            <a:r>
              <a:rPr lang="tr-TR" dirty="0" smtClean="0"/>
              <a:t>uygulamalar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</a:t>
            </a:r>
            <a:r>
              <a:rPr lang="tr-TR" dirty="0"/>
              <a:t>. Sosyal sorumluluk çerçevesinde yapılabilecek uygulamalar 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smtClean="0"/>
              <a:t>c</a:t>
            </a:r>
            <a:r>
              <a:rPr lang="tr-TR" dirty="0"/>
              <a:t>. Öğrencilerin derslerine yardımcı olmak amacıyla ders vermeye yönelik uygulamalar</a:t>
            </a:r>
          </a:p>
        </p:txBody>
      </p:sp>
    </p:spTree>
    <p:extLst>
      <p:ext uri="{BB962C8B-B14F-4D97-AF65-F5344CB8AC3E}">
        <p14:creationId xmlns:p14="http://schemas.microsoft.com/office/powerpoint/2010/main" val="1878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33086" y="620688"/>
            <a:ext cx="782734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i="1" dirty="0"/>
              <a:t>C. Üniversite/Fakültelere Yönelik Hizmetler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a. Eğitim-öğretime </a:t>
            </a:r>
            <a:r>
              <a:rPr lang="tr-TR" dirty="0" smtClean="0"/>
              <a:t>yönelik </a:t>
            </a:r>
            <a:r>
              <a:rPr lang="tr-TR" dirty="0"/>
              <a:t>u</a:t>
            </a:r>
            <a:r>
              <a:rPr lang="tr-TR" dirty="0" smtClean="0"/>
              <a:t>ygulamalar 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smtClean="0"/>
              <a:t>b</a:t>
            </a:r>
            <a:r>
              <a:rPr lang="tr-TR" dirty="0"/>
              <a:t>. Sosyal faaliyetlere yönelik uygulamalar 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smtClean="0"/>
              <a:t>c</a:t>
            </a:r>
            <a:r>
              <a:rPr lang="tr-TR" dirty="0"/>
              <a:t>. </a:t>
            </a:r>
            <a:r>
              <a:rPr lang="tr-TR" dirty="0" smtClean="0"/>
              <a:t>Üniversite/Fakülte </a:t>
            </a:r>
            <a:r>
              <a:rPr lang="tr-TR" dirty="0"/>
              <a:t>fiziksel mekânlarının iyileştirilmesine yönelik uygulamalar 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endParaRPr lang="tr-TR" dirty="0"/>
          </a:p>
          <a:p>
            <a:pPr algn="just">
              <a:lnSpc>
                <a:spcPct val="150000"/>
              </a:lnSpc>
            </a:pPr>
            <a:r>
              <a:rPr lang="tr-TR" dirty="0" smtClean="0"/>
              <a:t>d</a:t>
            </a:r>
            <a:r>
              <a:rPr lang="tr-TR" dirty="0"/>
              <a:t>. Panel, konferans, kongre, sempozyum gibi bilimsel etkinliklerin </a:t>
            </a:r>
            <a:r>
              <a:rPr lang="tr-TR" dirty="0" smtClean="0"/>
              <a:t>düzenlenmesi </a:t>
            </a:r>
            <a:r>
              <a:rPr lang="tr-TR" dirty="0"/>
              <a:t>ve bu etkinliklere </a:t>
            </a:r>
            <a:r>
              <a:rPr lang="tr-TR" dirty="0" smtClean="0"/>
              <a:t>izleyici, konuşmacı </a:t>
            </a:r>
            <a:r>
              <a:rPr lang="tr-TR" dirty="0"/>
              <a:t>olarak katılma</a:t>
            </a:r>
            <a:r>
              <a:rPr lang="tr-TR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tr-TR" dirty="0" smtClean="0"/>
          </a:p>
          <a:p>
            <a:pPr algn="just"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43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52442" y="1792300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dirty="0"/>
              <a:t>2. Planlama</a:t>
            </a:r>
          </a:p>
          <a:p>
            <a:pPr algn="just">
              <a:lnSpc>
                <a:spcPct val="150000"/>
              </a:lnSpc>
            </a:pPr>
            <a:r>
              <a:rPr lang="tr-TR" sz="2000" dirty="0"/>
              <a:t>Proje konusunun belirlenmesinden sonraki aşama planlamanın yapılma aşamasıdır. Planlama, belirlenen problem üzerinde uygulamaya </a:t>
            </a:r>
            <a:r>
              <a:rPr lang="tr-TR" sz="2000" dirty="0" smtClean="0"/>
              <a:t>yönelik </a:t>
            </a:r>
            <a:r>
              <a:rPr lang="tr-TR" sz="2000" dirty="0"/>
              <a:t>yapılacak çalışmaların taslağının belirlenmesi, uygulama esasları, </a:t>
            </a:r>
            <a:r>
              <a:rPr lang="tr-TR" sz="2000" dirty="0" smtClean="0"/>
              <a:t>üyeler </a:t>
            </a:r>
            <a:r>
              <a:rPr lang="tr-TR" sz="2000" dirty="0"/>
              <a:t>arasında </a:t>
            </a:r>
            <a:r>
              <a:rPr lang="tr-TR" sz="2000" dirty="0" smtClean="0"/>
              <a:t>iş bölümü</a:t>
            </a:r>
            <a:r>
              <a:rPr lang="tr-TR" sz="2000" dirty="0"/>
              <a:t>, zamanlama, izin gibi uygulama öncesi etkinlikleri içeren bir dizi ön hazırlıklardır</a:t>
            </a:r>
            <a:r>
              <a:rPr lang="tr-TR" sz="2000" dirty="0" smtClean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257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9552" y="1196752"/>
            <a:ext cx="777686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Planlama aşaması; yönetimin planlanması ve bilimsel aşamaların planlanması olarak ikiye ayrılmıştır. Yönetim planlanmasında araştırmanın amacına ve kapsamına uygun olarak finansman, personel ve araç-gereç ihtiyaçlarının önceden saptanması ve düzenlenmesi yanında araştırma ekibi için gerekli malzemelerin tedariki, seyahat, konaklama ve her türlü iletişim, güvenlik ve bürokratik işlemlerin yerine getirilmiş olması gerektiği belirtilmiş; bilimsel aşamaların planlanması ise araştırma probleminin belirlenmesinden sonra hipotezin oluşturulması, varsayım, sınırlılık ve yöntemin belirlenmesi, verilerin toplanması, analizi, yorumlanması ve sonuçların duyurulması şeklinde ele alınmıştır.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01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11560" y="476672"/>
            <a:ext cx="727280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Kapsamlı bir proje planı oluşturulurken aşağıdaki unsurların dikkate alınması gerekmektedir </a:t>
            </a:r>
            <a:r>
              <a:rPr lang="tr-TR" dirty="0" smtClean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i="1" dirty="0" smtClean="0"/>
              <a:t>Çizelge</a:t>
            </a:r>
            <a:r>
              <a:rPr lang="tr-TR" dirty="0" smtClean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tr-TR" i="1" dirty="0" smtClean="0"/>
              <a:t>İş bölümü</a:t>
            </a:r>
            <a:r>
              <a:rPr lang="tr-TR" dirty="0" smtClean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endParaRPr lang="tr-T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i="1" dirty="0" smtClean="0"/>
              <a:t>Bütçe</a:t>
            </a:r>
            <a:r>
              <a:rPr lang="tr-TR" dirty="0" smtClean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i="1" dirty="0" smtClean="0"/>
              <a:t>Araştırma </a:t>
            </a:r>
            <a:r>
              <a:rPr lang="tr-TR" i="1" dirty="0"/>
              <a:t>Planı</a:t>
            </a:r>
            <a:r>
              <a:rPr lang="tr-TR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i="1" dirty="0"/>
              <a:t>Materyaller</a:t>
            </a:r>
            <a:r>
              <a:rPr lang="tr-TR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i="1" dirty="0"/>
              <a:t>İzin Listesi</a:t>
            </a:r>
            <a:r>
              <a:rPr lang="tr-TR" dirty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73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1520" y="1582341"/>
            <a:ext cx="8496944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Proje yönetim süreçleri bir döngü içerisinde hareket eder. Bu döngüde </a:t>
            </a:r>
            <a:r>
              <a:rPr lang="tr-TR" dirty="0" smtClean="0"/>
              <a:t>birbiri ile </a:t>
            </a:r>
            <a:r>
              <a:rPr lang="tr-TR" dirty="0"/>
              <a:t>ilişkili aşamalar, aynı zamanda bir sonraki aşamaya temel oluşturur.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8960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27584" y="2274838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Projenin planlama aşamasında yukarıdaki unsurlar dikkatler alınarak bir proje önerisi hazırlanır</a:t>
            </a:r>
            <a:r>
              <a:rPr lang="tr-TR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871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33213"/>
            <a:ext cx="7272808" cy="501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65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148100" y="2721114"/>
            <a:ext cx="5117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 sz="2800" b="1" dirty="0"/>
              <a:t>PROJELERİN ÖZELLİKLERİ</a:t>
            </a:r>
          </a:p>
        </p:txBody>
      </p:sp>
    </p:spTree>
    <p:extLst>
      <p:ext uri="{BB962C8B-B14F-4D97-AF65-F5344CB8AC3E}">
        <p14:creationId xmlns:p14="http://schemas.microsoft.com/office/powerpoint/2010/main" val="32029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58102" y="620688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Geliştirilecek bir projede şu özelliklere dikkat edilmelidir </a:t>
            </a:r>
            <a:r>
              <a:rPr lang="tr-TR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* İlgili tarafları net bir şekilde belirlenmiş olmalıdır.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İlgili taraflar: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 Projenin içinde bulunduğu çevre,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 Ürünün/hizmetin </a:t>
            </a:r>
            <a:r>
              <a:rPr lang="tr-TR" dirty="0"/>
              <a:t>sunulduğu kitle,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 Projede </a:t>
            </a:r>
            <a:r>
              <a:rPr lang="tr-TR" dirty="0"/>
              <a:t>görev alanlar,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 Finansman </a:t>
            </a:r>
            <a:r>
              <a:rPr lang="tr-TR" dirty="0"/>
              <a:t>kuruluşları,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 Çevresel </a:t>
            </a:r>
            <a:r>
              <a:rPr lang="tr-TR" dirty="0"/>
              <a:t>koşullar.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* Proje mekânı belirli olmalıdır.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* Belirli bir zaman diliminde gerçekleşmelidir.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* Belirli kaynakları tüketmeli ve sonucunda belirli çıktıları sağlamalıdır.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* Unsurları anlamında özgün ve tek </a:t>
            </a:r>
            <a:r>
              <a:rPr lang="tr-TR" dirty="0" smtClean="0"/>
              <a:t>olmalıdır.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73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06833" y="1556792"/>
            <a:ext cx="82089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 smtClean="0"/>
              <a:t>* Hedeflere ulaşmak için yapılması gerekli her faaliyet ve bu faaliyetlerin nasıl bir sıralama ile gerçekleştirileceğinin ayrıntıları belirlenmiş olmalıdır.</a:t>
            </a:r>
          </a:p>
          <a:p>
            <a:pPr algn="just">
              <a:lnSpc>
                <a:spcPct val="150000"/>
              </a:lnSpc>
            </a:pPr>
            <a:r>
              <a:rPr lang="tr-TR" sz="2000" dirty="0" smtClean="0"/>
              <a:t>* Sürdürülebilirliğin nasıl sağlanacağı açıklanmış olmalıdır.</a:t>
            </a:r>
          </a:p>
          <a:p>
            <a:pPr algn="just">
              <a:lnSpc>
                <a:spcPct val="150000"/>
              </a:lnSpc>
            </a:pPr>
            <a:r>
              <a:rPr lang="tr-TR" sz="2000" dirty="0" smtClean="0"/>
              <a:t>* Varsayımları net ve kabul edilebilir olmalıdır.</a:t>
            </a:r>
          </a:p>
          <a:p>
            <a:pPr algn="just">
              <a:lnSpc>
                <a:spcPct val="150000"/>
              </a:lnSpc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3917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475656" y="2274837"/>
            <a:ext cx="648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/>
              <a:t>TOPLUMA HİZMET UYGULAMALARI DERSİNDE PROJE GELİŞTİRME AŞAMALARI</a:t>
            </a:r>
          </a:p>
        </p:txBody>
      </p:sp>
    </p:spTree>
    <p:extLst>
      <p:ext uri="{BB962C8B-B14F-4D97-AF65-F5344CB8AC3E}">
        <p14:creationId xmlns:p14="http://schemas.microsoft.com/office/powerpoint/2010/main" val="16427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1520" y="620688"/>
            <a:ext cx="79208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Topluma Hizmet Uygulamaları dersinde geliştirilecek projelerde aşağıdaki basamaklar izlenilebilir: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tr-TR" dirty="0" smtClean="0"/>
              <a:t>Çalışma </a:t>
            </a:r>
            <a:r>
              <a:rPr lang="tr-TR" dirty="0"/>
              <a:t>planının </a:t>
            </a:r>
            <a:r>
              <a:rPr lang="tr-TR" dirty="0" smtClean="0"/>
              <a:t>hazırlanması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2. Sınıf mevcuduna göre 2-10 kişi arasında değişen sayıda, proje gruplarının oluşturulması,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3. Grubun proje sorumlusunu seçmesi,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4. Proje ekibinin proje konusunu belirlemesi,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5. İşbirliği yapılacak kurum kuruluş(</a:t>
            </a:r>
            <a:r>
              <a:rPr lang="tr-TR" dirty="0" err="1"/>
              <a:t>lar</a:t>
            </a:r>
            <a:r>
              <a:rPr lang="tr-TR" dirty="0"/>
              <a:t>)un belirlenmesi,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6. Grup üyeleri arasında </a:t>
            </a:r>
            <a:r>
              <a:rPr lang="tr-TR" dirty="0" smtClean="0"/>
              <a:t>iş bölümünün </a:t>
            </a:r>
            <a:r>
              <a:rPr lang="tr-TR" dirty="0"/>
              <a:t>yapılması 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smtClean="0"/>
              <a:t>7</a:t>
            </a:r>
            <a:r>
              <a:rPr lang="tr-TR" dirty="0"/>
              <a:t>. Proje önerisinin hazırlanması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8. Hazırlanan proje önerisinin öğretim elemanına sunumu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9. Öğretim elemanının projeyi incelemesi ve sonucu gruplara duyurması </a:t>
            </a:r>
          </a:p>
          <a:p>
            <a:pPr algn="just">
              <a:lnSpc>
                <a:spcPct val="150000"/>
              </a:lnSpc>
            </a:pPr>
            <a:endParaRPr lang="tr-T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20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236F6A6496DD347977C151867E1BE1A" ma:contentTypeVersion="4" ma:contentTypeDescription="Yeni belge oluşturun." ma:contentTypeScope="" ma:versionID="c4708e823d495fef033318fe6637ea3b">
  <xsd:schema xmlns:xsd="http://www.w3.org/2001/XMLSchema" xmlns:xs="http://www.w3.org/2001/XMLSchema" xmlns:p="http://schemas.microsoft.com/office/2006/metadata/properties" xmlns:ns2="4602da8c-748c-4228-bca7-8ce99a8c0f2e" targetNamespace="http://schemas.microsoft.com/office/2006/metadata/properties" ma:root="true" ma:fieldsID="85ea3781827b914cff720b47f85141bb" ns2:_="">
    <xsd:import namespace="4602da8c-748c-4228-bca7-8ce99a8c0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2da8c-748c-4228-bca7-8ce99a8c0f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3D096F-DDE0-4F38-9430-F055DA3CA181}"/>
</file>

<file path=customXml/itemProps2.xml><?xml version="1.0" encoding="utf-8"?>
<ds:datastoreItem xmlns:ds="http://schemas.openxmlformats.org/officeDocument/2006/customXml" ds:itemID="{5F4140F0-596C-4D14-9373-AA9DC103AB7B}"/>
</file>

<file path=customXml/itemProps3.xml><?xml version="1.0" encoding="utf-8"?>
<ds:datastoreItem xmlns:ds="http://schemas.openxmlformats.org/officeDocument/2006/customXml" ds:itemID="{2253E4EF-4409-4F5C-8E32-EA1AFE4E0BF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851</Words>
  <Application>Microsoft Office PowerPoint</Application>
  <PresentationFormat>Ekran Gösterisi (4:3)</PresentationFormat>
  <Paragraphs>90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NewsPrint</vt:lpstr>
      <vt:lpstr>TOPLUMSAL HİZMET UYGULAMALARI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ELİF</dc:creator>
  <cp:lastModifiedBy>asus</cp:lastModifiedBy>
  <cp:revision>24</cp:revision>
  <dcterms:created xsi:type="dcterms:W3CDTF">2020-11-06T10:10:11Z</dcterms:created>
  <dcterms:modified xsi:type="dcterms:W3CDTF">2021-11-01T08:53:52Z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0x0101009236F6A6496DD347977C151867E1BE1A</vt:lpwstr>
  </property>
</Properties>
</file>