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9" r:id="rId18"/>
    <p:sldId id="269" r:id="rId19"/>
    <p:sldId id="278" r:id="rId20"/>
    <p:sldId id="270" r:id="rId21"/>
    <p:sldId id="271" r:id="rId22"/>
    <p:sldId id="272" r:id="rId23"/>
    <p:sldId id="273" r:id="rId24"/>
    <p:sldId id="274" r:id="rId25"/>
    <p:sldId id="275" r:id="rId26"/>
    <p:sldId id="276"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12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15" name="Date Placeholder 14"/>
          <p:cNvSpPr>
            <a:spLocks noGrp="1"/>
          </p:cNvSpPr>
          <p:nvPr>
            <p:ph type="dt" sz="half" idx="10"/>
          </p:nvPr>
        </p:nvSpPr>
        <p:spPr/>
        <p:txBody>
          <a:bodyPr/>
          <a:lstStyle/>
          <a:p>
            <a:fld id="{04A07E30-F72C-42D0-BC9F-9F814310583F}" type="datetimeFigureOut">
              <a:rPr lang="tr-TR" smtClean="0"/>
              <a:t>4.12.2021</a:t>
            </a:fld>
            <a:endParaRPr lang="tr-TR"/>
          </a:p>
        </p:txBody>
      </p:sp>
      <p:sp>
        <p:nvSpPr>
          <p:cNvPr id="16" name="Slide Number Placeholder 15"/>
          <p:cNvSpPr>
            <a:spLocks noGrp="1"/>
          </p:cNvSpPr>
          <p:nvPr>
            <p:ph type="sldNum" sz="quarter" idx="11"/>
          </p:nvPr>
        </p:nvSpPr>
        <p:spPr/>
        <p:txBody>
          <a:bodyPr/>
          <a:lstStyle/>
          <a:p>
            <a:fld id="{E39EC474-1E92-4C0D-871B-96EB38763C5E}" type="slidenum">
              <a:rPr lang="tr-TR" smtClean="0"/>
              <a:t>‹#›</a:t>
            </a:fld>
            <a:endParaRPr lang="tr-TR"/>
          </a:p>
        </p:txBody>
      </p:sp>
      <p:sp>
        <p:nvSpPr>
          <p:cNvPr id="17" name="Footer Placeholder 16"/>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04A07E30-F72C-42D0-BC9F-9F814310583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9EC474-1E92-4C0D-871B-96EB38763C5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4A07E30-F72C-42D0-BC9F-9F814310583F}"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9EC474-1E92-4C0D-871B-96EB38763C5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3" name="Title 12"/>
          <p:cNvSpPr>
            <a:spLocks noGrp="1"/>
          </p:cNvSpPr>
          <p:nvPr>
            <p:ph type="title"/>
          </p:nvPr>
        </p:nvSpPr>
        <p:spPr/>
        <p:txBody>
          <a:bodyPr/>
          <a:lstStyle/>
          <a:p>
            <a:r>
              <a:rPr lang="tr-TR"/>
              <a:t>Asıl başlık stili için tıklatın</a:t>
            </a:r>
            <a:endParaRPr lang="en-US"/>
          </a:p>
        </p:txBody>
      </p:sp>
      <p:sp>
        <p:nvSpPr>
          <p:cNvPr id="14" name="Date Placeholder 13"/>
          <p:cNvSpPr>
            <a:spLocks noGrp="1"/>
          </p:cNvSpPr>
          <p:nvPr>
            <p:ph type="dt" sz="half" idx="10"/>
          </p:nvPr>
        </p:nvSpPr>
        <p:spPr/>
        <p:txBody>
          <a:bodyPr/>
          <a:lstStyle/>
          <a:p>
            <a:fld id="{04A07E30-F72C-42D0-BC9F-9F814310583F}" type="datetimeFigureOut">
              <a:rPr lang="tr-TR" smtClean="0"/>
              <a:t>4.12.2021</a:t>
            </a:fld>
            <a:endParaRPr lang="tr-TR"/>
          </a:p>
        </p:txBody>
      </p:sp>
      <p:sp>
        <p:nvSpPr>
          <p:cNvPr id="15" name="Slide Number Placeholder 14"/>
          <p:cNvSpPr>
            <a:spLocks noGrp="1"/>
          </p:cNvSpPr>
          <p:nvPr>
            <p:ph type="sldNum" sz="quarter" idx="11"/>
          </p:nvPr>
        </p:nvSpPr>
        <p:spPr/>
        <p:txBody>
          <a:bodyPr/>
          <a:lstStyle/>
          <a:p>
            <a:fld id="{E39EC474-1E92-4C0D-871B-96EB38763C5E}" type="slidenum">
              <a:rPr lang="tr-TR" smtClean="0"/>
              <a:t>‹#›</a:t>
            </a:fld>
            <a:endParaRPr lang="tr-TR"/>
          </a:p>
        </p:txBody>
      </p:sp>
      <p:sp>
        <p:nvSpPr>
          <p:cNvPr id="16" name="Footer Placeholder 15"/>
          <p:cNvSpPr>
            <a:spLocks noGrp="1"/>
          </p:cNvSpPr>
          <p:nvPr>
            <p:ph type="ftr" sz="quarter" idx="12"/>
          </p:nvPr>
        </p:nvSpPr>
        <p:spPr/>
        <p:txBody>
          <a:bodyPr/>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12" name="Date Placeholder 11"/>
          <p:cNvSpPr>
            <a:spLocks noGrp="1"/>
          </p:cNvSpPr>
          <p:nvPr>
            <p:ph type="dt" sz="half" idx="10"/>
          </p:nvPr>
        </p:nvSpPr>
        <p:spPr/>
        <p:txBody>
          <a:bodyPr/>
          <a:lstStyle/>
          <a:p>
            <a:fld id="{04A07E30-F72C-42D0-BC9F-9F814310583F}" type="datetimeFigureOut">
              <a:rPr lang="tr-TR" smtClean="0"/>
              <a:t>4.12.2021</a:t>
            </a:fld>
            <a:endParaRPr lang="tr-TR"/>
          </a:p>
        </p:txBody>
      </p:sp>
      <p:sp>
        <p:nvSpPr>
          <p:cNvPr id="13" name="Slide Number Placeholder 12"/>
          <p:cNvSpPr>
            <a:spLocks noGrp="1"/>
          </p:cNvSpPr>
          <p:nvPr>
            <p:ph type="sldNum" sz="quarter" idx="11"/>
          </p:nvPr>
        </p:nvSpPr>
        <p:spPr/>
        <p:txBody>
          <a:bodyPr/>
          <a:lstStyle/>
          <a:p>
            <a:fld id="{E39EC474-1E92-4C0D-871B-96EB38763C5E}" type="slidenum">
              <a:rPr lang="tr-TR" smtClean="0"/>
              <a:t>‹#›</a:t>
            </a:fld>
            <a:endParaRPr lang="tr-TR"/>
          </a:p>
        </p:txBody>
      </p:sp>
      <p:sp>
        <p:nvSpPr>
          <p:cNvPr id="14" name="Footer Placeholder 13"/>
          <p:cNvSpPr>
            <a:spLocks noGrp="1"/>
          </p:cNvSpPr>
          <p:nvPr>
            <p:ph type="ftr" sz="quarter" idx="12"/>
          </p:nvPr>
        </p:nvSpPr>
        <p:spPr/>
        <p:txBody>
          <a:bodyPr/>
          <a:lstStyle/>
          <a:p>
            <a:endParaRPr lang="tr-T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tr-TR"/>
              <a:t>Asıl başlık stili için tıklatın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4A07E30-F72C-42D0-BC9F-9F814310583F}" type="datetimeFigureOut">
              <a:rPr lang="tr-TR" smtClean="0"/>
              <a:t>4.12.2021</a:t>
            </a:fld>
            <a:endParaRPr lang="tr-TR"/>
          </a:p>
        </p:txBody>
      </p:sp>
      <p:sp>
        <p:nvSpPr>
          <p:cNvPr id="9" name="Slide Number Placeholder 8"/>
          <p:cNvSpPr>
            <a:spLocks noGrp="1"/>
          </p:cNvSpPr>
          <p:nvPr>
            <p:ph type="sldNum" sz="quarter" idx="11"/>
          </p:nvPr>
        </p:nvSpPr>
        <p:spPr/>
        <p:txBody>
          <a:bodyPr/>
          <a:lstStyle/>
          <a:p>
            <a:fld id="{E39EC474-1E92-4C0D-871B-96EB38763C5E}" type="slidenum">
              <a:rPr lang="tr-TR" smtClean="0"/>
              <a:t>‹#›</a:t>
            </a:fld>
            <a:endParaRPr lang="tr-TR"/>
          </a:p>
        </p:txBody>
      </p:sp>
      <p:sp>
        <p:nvSpPr>
          <p:cNvPr id="10" name="Footer Placeholder 9"/>
          <p:cNvSpPr>
            <a:spLocks noGrp="1"/>
          </p:cNvSpPr>
          <p:nvPr>
            <p:ph type="ftr" sz="quarter" idx="12"/>
          </p:nvPr>
        </p:nvSpPr>
        <p:spPr/>
        <p:txBody>
          <a:bodyPr/>
          <a:lstStyle/>
          <a:p>
            <a:endParaRPr lang="tr-TR"/>
          </a:p>
        </p:txBody>
      </p:sp>
      <p:sp>
        <p:nvSpPr>
          <p:cNvPr id="11" name="Title 10"/>
          <p:cNvSpPr>
            <a:spLocks noGrp="1"/>
          </p:cNvSpPr>
          <p:nvPr>
            <p:ph type="title"/>
          </p:nvPr>
        </p:nvSpPr>
        <p:spPr/>
        <p:txBody>
          <a:bodyPr/>
          <a:lstStyle/>
          <a:p>
            <a:r>
              <a:rPr lang="tr-TR"/>
              <a:t>Asıl başlık stili için tıklatın</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tr-TR"/>
              <a:t>Asıl başlık stili için tıklatın</a:t>
            </a:r>
            <a:endParaRPr lang="en-US" dirty="0"/>
          </a:p>
        </p:txBody>
      </p:sp>
      <p:sp>
        <p:nvSpPr>
          <p:cNvPr id="14" name="Date Placeholder 13"/>
          <p:cNvSpPr>
            <a:spLocks noGrp="1"/>
          </p:cNvSpPr>
          <p:nvPr>
            <p:ph type="dt" sz="half" idx="10"/>
          </p:nvPr>
        </p:nvSpPr>
        <p:spPr/>
        <p:txBody>
          <a:bodyPr/>
          <a:lstStyle/>
          <a:p>
            <a:fld id="{04A07E30-F72C-42D0-BC9F-9F814310583F}" type="datetimeFigureOut">
              <a:rPr lang="tr-TR" smtClean="0"/>
              <a:t>4.12.2021</a:t>
            </a:fld>
            <a:endParaRPr lang="tr-TR"/>
          </a:p>
        </p:txBody>
      </p:sp>
      <p:sp>
        <p:nvSpPr>
          <p:cNvPr id="15" name="Slide Number Placeholder 14"/>
          <p:cNvSpPr>
            <a:spLocks noGrp="1"/>
          </p:cNvSpPr>
          <p:nvPr>
            <p:ph type="sldNum" sz="quarter" idx="11"/>
          </p:nvPr>
        </p:nvSpPr>
        <p:spPr/>
        <p:txBody>
          <a:bodyPr/>
          <a:lstStyle/>
          <a:p>
            <a:fld id="{E39EC474-1E92-4C0D-871B-96EB38763C5E}" type="slidenum">
              <a:rPr lang="tr-TR" smtClean="0"/>
              <a:t>‹#›</a:t>
            </a:fld>
            <a:endParaRPr lang="tr-TR"/>
          </a:p>
        </p:txBody>
      </p:sp>
      <p:sp>
        <p:nvSpPr>
          <p:cNvPr id="16" name="Footer Placeholder 15"/>
          <p:cNvSpPr>
            <a:spLocks noGrp="1"/>
          </p:cNvSpPr>
          <p:nvPr>
            <p:ph type="ftr" sz="quarter" idx="12"/>
          </p:nvPr>
        </p:nvSpPr>
        <p:spPr/>
        <p:txBody>
          <a:bodyPr/>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 için tıklatın</a:t>
            </a:r>
            <a:endParaRPr lang="en-US"/>
          </a:p>
        </p:txBody>
      </p:sp>
      <p:sp>
        <p:nvSpPr>
          <p:cNvPr id="7" name="Date Placeholder 6"/>
          <p:cNvSpPr>
            <a:spLocks noGrp="1"/>
          </p:cNvSpPr>
          <p:nvPr>
            <p:ph type="dt" sz="half" idx="10"/>
          </p:nvPr>
        </p:nvSpPr>
        <p:spPr/>
        <p:txBody>
          <a:bodyPr/>
          <a:lstStyle/>
          <a:p>
            <a:fld id="{04A07E30-F72C-42D0-BC9F-9F814310583F}" type="datetimeFigureOut">
              <a:rPr lang="tr-TR" smtClean="0"/>
              <a:t>4.12.2021</a:t>
            </a:fld>
            <a:endParaRPr lang="tr-TR"/>
          </a:p>
        </p:txBody>
      </p:sp>
      <p:sp>
        <p:nvSpPr>
          <p:cNvPr id="8" name="Slide Number Placeholder 7"/>
          <p:cNvSpPr>
            <a:spLocks noGrp="1"/>
          </p:cNvSpPr>
          <p:nvPr>
            <p:ph type="sldNum" sz="quarter" idx="11"/>
          </p:nvPr>
        </p:nvSpPr>
        <p:spPr/>
        <p:txBody>
          <a:bodyPr/>
          <a:lstStyle/>
          <a:p>
            <a:fld id="{E39EC474-1E92-4C0D-871B-96EB38763C5E}"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A07E30-F72C-42D0-BC9F-9F814310583F}" type="datetimeFigureOut">
              <a:rPr lang="tr-TR" smtClean="0"/>
              <a:t>4.12.2021</a:t>
            </a:fld>
            <a:endParaRPr lang="tr-TR"/>
          </a:p>
        </p:txBody>
      </p:sp>
      <p:sp>
        <p:nvSpPr>
          <p:cNvPr id="6" name="Slide Number Placeholder 5"/>
          <p:cNvSpPr>
            <a:spLocks noGrp="1"/>
          </p:cNvSpPr>
          <p:nvPr>
            <p:ph type="sldNum" sz="quarter" idx="11"/>
          </p:nvPr>
        </p:nvSpPr>
        <p:spPr/>
        <p:txBody>
          <a:bodyPr/>
          <a:lstStyle/>
          <a:p>
            <a:fld id="{E39EC474-1E92-4C0D-871B-96EB38763C5E}" type="slidenum">
              <a:rPr lang="tr-TR" smtClean="0"/>
              <a:t>‹#›</a:t>
            </a:fld>
            <a:endParaRPr lang="tr-TR"/>
          </a:p>
        </p:txBody>
      </p:sp>
      <p:sp>
        <p:nvSpPr>
          <p:cNvPr id="7" name="Footer Placeholder 6"/>
          <p:cNvSpPr>
            <a:spLocks noGrp="1"/>
          </p:cNvSpPr>
          <p:nvPr>
            <p:ph type="ftr" sz="quarter" idx="12"/>
          </p:nvPr>
        </p:nvSpPr>
        <p:spPr/>
        <p:txBody>
          <a:bodyPr/>
          <a:lstStyle/>
          <a:p>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5" name="Date Placeholder 14"/>
          <p:cNvSpPr>
            <a:spLocks noGrp="1"/>
          </p:cNvSpPr>
          <p:nvPr>
            <p:ph type="dt" sz="half" idx="10"/>
          </p:nvPr>
        </p:nvSpPr>
        <p:spPr/>
        <p:txBody>
          <a:bodyPr/>
          <a:lstStyle/>
          <a:p>
            <a:fld id="{04A07E30-F72C-42D0-BC9F-9F814310583F}" type="datetimeFigureOut">
              <a:rPr lang="tr-TR" smtClean="0"/>
              <a:t>4.12.2021</a:t>
            </a:fld>
            <a:endParaRPr lang="tr-TR"/>
          </a:p>
        </p:txBody>
      </p:sp>
      <p:sp>
        <p:nvSpPr>
          <p:cNvPr id="16" name="Slide Number Placeholder 15"/>
          <p:cNvSpPr>
            <a:spLocks noGrp="1"/>
          </p:cNvSpPr>
          <p:nvPr>
            <p:ph type="sldNum" sz="quarter" idx="11"/>
          </p:nvPr>
        </p:nvSpPr>
        <p:spPr/>
        <p:txBody>
          <a:bodyPr/>
          <a:lstStyle/>
          <a:p>
            <a:fld id="{E39EC474-1E92-4C0D-871B-96EB38763C5E}" type="slidenum">
              <a:rPr lang="tr-TR" smtClean="0"/>
              <a:t>‹#›</a:t>
            </a:fld>
            <a:endParaRPr lang="tr-TR"/>
          </a:p>
        </p:txBody>
      </p:sp>
      <p:sp>
        <p:nvSpPr>
          <p:cNvPr id="17" name="Footer Placeholder 16"/>
          <p:cNvSpPr>
            <a:spLocks noGrp="1"/>
          </p:cNvSpPr>
          <p:nvPr>
            <p:ph type="ftr" sz="quarter" idx="12"/>
          </p:nvPr>
        </p:nvSpPr>
        <p:spPr/>
        <p:txBody>
          <a:bodyPr/>
          <a:lstStyle/>
          <a:p>
            <a:endParaRPr lang="tr-TR"/>
          </a:p>
        </p:txBody>
      </p:sp>
      <p:sp>
        <p:nvSpPr>
          <p:cNvPr id="18" name="Title 17"/>
          <p:cNvSpPr>
            <a:spLocks noGrp="1"/>
          </p:cNvSpPr>
          <p:nvPr>
            <p:ph type="title"/>
          </p:nvPr>
        </p:nvSpPr>
        <p:spPr/>
        <p:txBody>
          <a:bodyPr/>
          <a:lstStyle/>
          <a:p>
            <a:r>
              <a:rPr lang="tr-TR"/>
              <a:t>Asıl başlık stili için tıklatın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tr-TR"/>
              <a:t>Asıl başlık stili için tıklatın</a:t>
            </a:r>
            <a:endParaRPr lang="en-US"/>
          </a:p>
        </p:txBody>
      </p:sp>
      <p:sp>
        <p:nvSpPr>
          <p:cNvPr id="13" name="Date Placeholder 12"/>
          <p:cNvSpPr>
            <a:spLocks noGrp="1"/>
          </p:cNvSpPr>
          <p:nvPr>
            <p:ph type="dt" sz="half" idx="10"/>
          </p:nvPr>
        </p:nvSpPr>
        <p:spPr/>
        <p:txBody>
          <a:bodyPr/>
          <a:lstStyle/>
          <a:p>
            <a:fld id="{04A07E30-F72C-42D0-BC9F-9F814310583F}" type="datetimeFigureOut">
              <a:rPr lang="tr-TR" smtClean="0"/>
              <a:t>4.12.2021</a:t>
            </a:fld>
            <a:endParaRPr lang="tr-TR"/>
          </a:p>
        </p:txBody>
      </p:sp>
      <p:sp>
        <p:nvSpPr>
          <p:cNvPr id="14" name="Slide Number Placeholder 13"/>
          <p:cNvSpPr>
            <a:spLocks noGrp="1"/>
          </p:cNvSpPr>
          <p:nvPr>
            <p:ph type="sldNum" sz="quarter" idx="11"/>
          </p:nvPr>
        </p:nvSpPr>
        <p:spPr/>
        <p:txBody>
          <a:bodyPr/>
          <a:lstStyle/>
          <a:p>
            <a:fld id="{E39EC474-1E92-4C0D-871B-96EB38763C5E}" type="slidenum">
              <a:rPr lang="tr-TR" smtClean="0"/>
              <a:t>‹#›</a:t>
            </a:fld>
            <a:endParaRPr lang="tr-TR"/>
          </a:p>
        </p:txBody>
      </p:sp>
      <p:sp>
        <p:nvSpPr>
          <p:cNvPr id="15" name="Footer Placeholder 14"/>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tr-TR"/>
              <a:t>Asıl başlık stili için tıklatın</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4A07E30-F72C-42D0-BC9F-9F814310583F}" type="datetimeFigureOut">
              <a:rPr lang="tr-TR" smtClean="0"/>
              <a:t>4.12.2021</a:t>
            </a:fld>
            <a:endParaRPr lang="tr-T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tr-T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E39EC474-1E92-4C0D-871B-96EB38763C5E}"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t>TOPLUMSAL HİZMET UYGULAMALARI</a:t>
            </a:r>
          </a:p>
        </p:txBody>
      </p:sp>
      <p:sp>
        <p:nvSpPr>
          <p:cNvPr id="3" name="Alt Başlık 2"/>
          <p:cNvSpPr>
            <a:spLocks noGrp="1"/>
          </p:cNvSpPr>
          <p:nvPr>
            <p:ph type="subTitle" idx="1"/>
          </p:nvPr>
        </p:nvSpPr>
        <p:spPr/>
        <p:txBody>
          <a:bodyPr/>
          <a:lstStyle/>
          <a:p>
            <a:r>
              <a:rPr lang="tr-TR" dirty="0"/>
              <a:t>7. DERS</a:t>
            </a:r>
          </a:p>
        </p:txBody>
      </p:sp>
    </p:spTree>
    <p:extLst>
      <p:ext uri="{BB962C8B-B14F-4D97-AF65-F5344CB8AC3E}">
        <p14:creationId xmlns:p14="http://schemas.microsoft.com/office/powerpoint/2010/main" val="26614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166843"/>
            <a:ext cx="7776864" cy="4385816"/>
          </a:xfrm>
          <a:prstGeom prst="rect">
            <a:avLst/>
          </a:prstGeom>
        </p:spPr>
        <p:txBody>
          <a:bodyPr wrap="square">
            <a:spAutoFit/>
          </a:bodyPr>
          <a:lstStyle/>
          <a:p>
            <a:pPr algn="ctr">
              <a:lnSpc>
                <a:spcPct val="150000"/>
              </a:lnSpc>
            </a:pPr>
            <a:r>
              <a:rPr lang="tr-TR" sz="2400" b="1" dirty="0"/>
              <a:t>C. Problemin Tanımlanması</a:t>
            </a:r>
          </a:p>
          <a:p>
            <a:pPr algn="just">
              <a:lnSpc>
                <a:spcPct val="150000"/>
              </a:lnSpc>
            </a:pPr>
            <a:r>
              <a:rPr lang="tr-TR" dirty="0"/>
              <a:t>Projelendirilecek konu problem cümlesi haline getirilir. Problemin tanımlanması, onun nicel ve nitel ayrıntıları ile araştırılacak biçimde ifade edilmesidir. Problem cümlesi, problem konusunu sınırlandırır ve araştırılacak duruma sokar.</a:t>
            </a:r>
          </a:p>
          <a:p>
            <a:pPr algn="just">
              <a:lnSpc>
                <a:spcPct val="150000"/>
              </a:lnSpc>
            </a:pPr>
            <a:r>
              <a:rPr lang="tr-TR" dirty="0"/>
              <a:t>Mevcut durumu olduğu gibi ortaya koymak, sebep-sonuç ilişkilerini ortaya koymak, değişkenler arasındaki ilişkiyi ölçmek, başkalarıyla karşılaştırmak, standartlara uygun olup olmadığını kontrol etmek şeklinde değişik amaçlarla problem belirlenebilir. Amaçlar ve düşüncelerimiz soru cümlesi haline getirilerek araştırma problemi oluşturulur.</a:t>
            </a:r>
          </a:p>
        </p:txBody>
      </p:sp>
    </p:spTree>
    <p:extLst>
      <p:ext uri="{BB962C8B-B14F-4D97-AF65-F5344CB8AC3E}">
        <p14:creationId xmlns:p14="http://schemas.microsoft.com/office/powerpoint/2010/main" val="157158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751344"/>
            <a:ext cx="7992888" cy="5216813"/>
          </a:xfrm>
          <a:prstGeom prst="rect">
            <a:avLst/>
          </a:prstGeom>
        </p:spPr>
        <p:txBody>
          <a:bodyPr wrap="square">
            <a:spAutoFit/>
          </a:bodyPr>
          <a:lstStyle/>
          <a:p>
            <a:pPr algn="ctr">
              <a:lnSpc>
                <a:spcPct val="150000"/>
              </a:lnSpc>
            </a:pPr>
            <a:r>
              <a:rPr lang="tr-TR" sz="2400" b="1" dirty="0"/>
              <a:t>D. Amaçlar</a:t>
            </a:r>
          </a:p>
          <a:p>
            <a:pPr algn="just">
              <a:lnSpc>
                <a:spcPct val="150000"/>
              </a:lnSpc>
            </a:pPr>
            <a:r>
              <a:rPr lang="tr-TR" dirty="0"/>
              <a:t>Problem cümlesinde amaçlar yer almakla birlikte netliği sağlama açısından ayrı bir bölümde ifade edilir. Problemin çözümünü etkilediği, bu nedenle aydınlatılması gerektiğini düşündüğü değişkenleri çeşitli açılardan sorgulayıcı niteliktedir. Araştırmanın amaçları soru cümleleri ya da hipotezlerle ifade edilir.</a:t>
            </a:r>
          </a:p>
          <a:p>
            <a:pPr algn="just">
              <a:lnSpc>
                <a:spcPct val="150000"/>
              </a:lnSpc>
            </a:pPr>
            <a:r>
              <a:rPr lang="tr-TR" b="1" i="1" dirty="0"/>
              <a:t>Araştırma soruları beş ana işleve sahiptir:</a:t>
            </a:r>
          </a:p>
          <a:p>
            <a:pPr marL="285750" indent="-285750" algn="just">
              <a:lnSpc>
                <a:spcPct val="150000"/>
              </a:lnSpc>
              <a:buFont typeface="Arial" panose="020B0604020202020204" pitchFamily="34" charset="0"/>
              <a:buChar char="•"/>
            </a:pPr>
            <a:r>
              <a:rPr lang="tr-TR" dirty="0"/>
              <a:t>Projeyi örgütler, yön verir ve tutarlılık kazandırır.</a:t>
            </a:r>
          </a:p>
          <a:p>
            <a:pPr marL="285750" indent="-285750" algn="just">
              <a:lnSpc>
                <a:spcPct val="150000"/>
              </a:lnSpc>
              <a:buFont typeface="Arial" panose="020B0604020202020204" pitchFamily="34" charset="0"/>
              <a:buChar char="•"/>
            </a:pPr>
            <a:r>
              <a:rPr lang="tr-TR" dirty="0"/>
              <a:t>Sınırlarını göstererek projenin çerçevesini çizer.</a:t>
            </a:r>
          </a:p>
          <a:p>
            <a:pPr marL="285750" indent="-285750" algn="just">
              <a:lnSpc>
                <a:spcPct val="150000"/>
              </a:lnSpc>
              <a:buFont typeface="Arial" panose="020B0604020202020204" pitchFamily="34" charset="0"/>
              <a:buChar char="•"/>
            </a:pPr>
            <a:r>
              <a:rPr lang="tr-TR" dirty="0"/>
              <a:t>Araştırmacının proje sırasında yoğunlaşmasını sağlar.</a:t>
            </a:r>
          </a:p>
          <a:p>
            <a:pPr marL="285750" indent="-285750" algn="just">
              <a:lnSpc>
                <a:spcPct val="150000"/>
              </a:lnSpc>
              <a:buFont typeface="Arial" panose="020B0604020202020204" pitchFamily="34" charset="0"/>
              <a:buChar char="•"/>
            </a:pPr>
            <a:r>
              <a:rPr lang="tr-TR"/>
              <a:t>Projenin yazılı hale </a:t>
            </a:r>
            <a:r>
              <a:rPr lang="tr-TR" dirty="0"/>
              <a:t>getirilmesine bir çerçeve sağlar.</a:t>
            </a:r>
          </a:p>
          <a:p>
            <a:pPr marL="285750" indent="-285750" algn="just">
              <a:lnSpc>
                <a:spcPct val="150000"/>
              </a:lnSpc>
              <a:buFont typeface="Arial" panose="020B0604020202020204" pitchFamily="34" charset="0"/>
              <a:buChar char="•"/>
            </a:pPr>
            <a:r>
              <a:rPr lang="tr-TR" dirty="0"/>
              <a:t>Gerekli olacak verileri gösterir.</a:t>
            </a:r>
          </a:p>
        </p:txBody>
      </p:sp>
    </p:spTree>
    <p:extLst>
      <p:ext uri="{BB962C8B-B14F-4D97-AF65-F5344CB8AC3E}">
        <p14:creationId xmlns:p14="http://schemas.microsoft.com/office/powerpoint/2010/main" val="301749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404664"/>
            <a:ext cx="8640960" cy="5216813"/>
          </a:xfrm>
          <a:prstGeom prst="rect">
            <a:avLst/>
          </a:prstGeom>
        </p:spPr>
        <p:txBody>
          <a:bodyPr wrap="square">
            <a:spAutoFit/>
          </a:bodyPr>
          <a:lstStyle/>
          <a:p>
            <a:pPr algn="ctr">
              <a:lnSpc>
                <a:spcPct val="150000"/>
              </a:lnSpc>
            </a:pPr>
            <a:r>
              <a:rPr lang="tr-TR" sz="2400" b="1" dirty="0"/>
              <a:t>E. Yöntem</a:t>
            </a:r>
          </a:p>
          <a:p>
            <a:pPr algn="just">
              <a:lnSpc>
                <a:spcPct val="150000"/>
              </a:lnSpc>
            </a:pPr>
            <a:r>
              <a:rPr lang="tr-TR" dirty="0"/>
              <a:t>Önerilen proje nicel veya nitel olarak kurgulanmış bir araştırma olabilir. Nicel yöntemin epistemolojik alt yapısını oluşturan pozitivist bilim anlayışıdır. Pozitivist bilim anlayışın en temel özelliği bilgilerin </a:t>
            </a:r>
            <a:r>
              <a:rPr lang="tr-TR" dirty="0" err="1"/>
              <a:t>olgusallaştırılması</a:t>
            </a:r>
            <a:r>
              <a:rPr lang="tr-TR" dirty="0"/>
              <a:t> ve genellemeler yapabilmenin mümkün olmasıdır. Kavramlar oluşturmak ve değişkenleri ölçmeye yönelik ana yaklaşım doğal olarak pozitivisttir. Nitel yöntem ise “Gözlem, görüşme ve doküman/analiz gibi nitel veri toplama yöntemlerinin kullanıldığı, algıların ve olayların doğal ortamda gerçekçi ve bütüncül bir biçimde ortaya konmasına yönelik nitel bir sürecin izlendiği” bir araştırma olarak tanımlanmıştır.</a:t>
            </a:r>
          </a:p>
          <a:p>
            <a:pPr algn="just">
              <a:lnSpc>
                <a:spcPct val="150000"/>
              </a:lnSpc>
            </a:pPr>
            <a:r>
              <a:rPr lang="tr-TR" dirty="0"/>
              <a:t>Projelerde kuramsal altyapının oluşması için yönteme dair açıklamaların yapılması gerekliliğinden hareketle yönteme dair kısaca bilgi verildikten sonra proje önerisinin bu bölümünde yer alması gerekenler hakkında bilgi verilecektir. </a:t>
            </a:r>
          </a:p>
        </p:txBody>
      </p:sp>
    </p:spTree>
    <p:extLst>
      <p:ext uri="{BB962C8B-B14F-4D97-AF65-F5344CB8AC3E}">
        <p14:creationId xmlns:p14="http://schemas.microsoft.com/office/powerpoint/2010/main" val="308033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1988840"/>
            <a:ext cx="8856984" cy="1296445"/>
          </a:xfrm>
          <a:prstGeom prst="rect">
            <a:avLst/>
          </a:prstGeom>
        </p:spPr>
        <p:txBody>
          <a:bodyPr wrap="square">
            <a:spAutoFit/>
          </a:bodyPr>
          <a:lstStyle/>
          <a:p>
            <a:pPr algn="just">
              <a:lnSpc>
                <a:spcPct val="150000"/>
              </a:lnSpc>
            </a:pPr>
            <a:r>
              <a:rPr lang="tr-TR" b="1" dirty="0"/>
              <a:t>Araştırma Modeli: </a:t>
            </a:r>
            <a:r>
              <a:rPr lang="tr-TR" dirty="0"/>
              <a:t>Araştırmanın amacına uygun ve ekonomik olarak verilerin toplanması ve çözümlenebilmesi için gerekli koşulların düzenlenmesidir. Bunda da iki yaklaşım vardır: Tarama ve Deneme modeli.</a:t>
            </a:r>
          </a:p>
        </p:txBody>
      </p:sp>
    </p:spTree>
    <p:extLst>
      <p:ext uri="{BB962C8B-B14F-4D97-AF65-F5344CB8AC3E}">
        <p14:creationId xmlns:p14="http://schemas.microsoft.com/office/powerpoint/2010/main" val="8464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92696"/>
            <a:ext cx="8064896" cy="5078313"/>
          </a:xfrm>
          <a:prstGeom prst="rect">
            <a:avLst/>
          </a:prstGeom>
        </p:spPr>
        <p:txBody>
          <a:bodyPr wrap="square">
            <a:spAutoFit/>
          </a:bodyPr>
          <a:lstStyle/>
          <a:p>
            <a:pPr algn="just">
              <a:lnSpc>
                <a:spcPct val="150000"/>
              </a:lnSpc>
            </a:pPr>
            <a:r>
              <a:rPr lang="tr-TR" b="1" dirty="0"/>
              <a:t>1. Tarama modeli: </a:t>
            </a:r>
            <a:r>
              <a:rPr lang="tr-TR" dirty="0"/>
              <a:t>Bu tür araştırmalar durumun ne olduğunu betimlemek ve yorumlamak içindir. </a:t>
            </a:r>
            <a:r>
              <a:rPr lang="tr-TR" dirty="0" err="1"/>
              <a:t>Betimsel</a:t>
            </a:r>
            <a:r>
              <a:rPr lang="tr-TR" dirty="0"/>
              <a:t> araştırma; mevcut koşulları veya ilişkileri, öğretim etkinliklerini, inançları, bakış açılarını veya sahip olunan tutumları, devam eden süreci veya gelişen trendleri incelemek için yapılır. Kısacası “nedir?” veya “mevcut durum nedir?” sorularına cevap aranır.</a:t>
            </a:r>
          </a:p>
          <a:p>
            <a:pPr algn="just">
              <a:lnSpc>
                <a:spcPct val="150000"/>
              </a:lnSpc>
            </a:pPr>
            <a:r>
              <a:rPr lang="tr-TR" b="1" dirty="0"/>
              <a:t>2. Deneme Modeli</a:t>
            </a:r>
            <a:r>
              <a:rPr lang="tr-TR" dirty="0"/>
              <a:t>: Neden-sonuç ilişkilerini belirlemeye çalışmak amacıyla doğrudan araştırmacının kontrolü altında, gözlenmek istenen verilerin üretildiği araştırma modelleridir. Tarama modelleri ile var olan durum gözlenirken, deneme modelinde gözlenmek istenilenlerin araştırmacı tarafından üretilmesi söz konusudur. Deneme modelli bir araştırmada amaçlar genellikle hipotez şeklinde ifade edilerek olayların olası nedenlerine ilişkin yargılar sınanmış olur.</a:t>
            </a:r>
          </a:p>
        </p:txBody>
      </p:sp>
    </p:spTree>
    <p:extLst>
      <p:ext uri="{BB962C8B-B14F-4D97-AF65-F5344CB8AC3E}">
        <p14:creationId xmlns:p14="http://schemas.microsoft.com/office/powerpoint/2010/main" val="2013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03417" y="692696"/>
            <a:ext cx="8640960" cy="3831818"/>
          </a:xfrm>
          <a:prstGeom prst="rect">
            <a:avLst/>
          </a:prstGeom>
        </p:spPr>
        <p:txBody>
          <a:bodyPr wrap="square">
            <a:spAutoFit/>
          </a:bodyPr>
          <a:lstStyle/>
          <a:p>
            <a:pPr algn="just">
              <a:lnSpc>
                <a:spcPct val="150000"/>
              </a:lnSpc>
            </a:pPr>
            <a:r>
              <a:rPr lang="tr-TR" b="1" dirty="0"/>
              <a:t>Çalışma Grubu: </a:t>
            </a:r>
            <a:r>
              <a:rPr lang="tr-TR" dirty="0"/>
              <a:t>Projenin yürütüleceği hedef kitlenin belirtilmesidir.</a:t>
            </a:r>
          </a:p>
          <a:p>
            <a:pPr algn="just">
              <a:lnSpc>
                <a:spcPct val="150000"/>
              </a:lnSpc>
            </a:pPr>
            <a:r>
              <a:rPr lang="tr-TR" dirty="0"/>
              <a:t> </a:t>
            </a:r>
          </a:p>
          <a:p>
            <a:pPr algn="just">
              <a:lnSpc>
                <a:spcPct val="150000"/>
              </a:lnSpc>
            </a:pPr>
            <a:r>
              <a:rPr lang="tr-TR" b="1" dirty="0"/>
              <a:t>Veri Toplama Yöntemleri ve Araçları: </a:t>
            </a:r>
          </a:p>
          <a:p>
            <a:pPr algn="just">
              <a:lnSpc>
                <a:spcPct val="150000"/>
              </a:lnSpc>
            </a:pPr>
            <a:r>
              <a:rPr lang="tr-TR" dirty="0"/>
              <a:t>Proje boyunca yürütülen çalışmalarda kullanılacak veri toplama yöntemi ve araçlarının belirlenmesidir. Nicel veriler sayılar biçiminde ifade edilir. Nitel veriler ise insan deneyimlerine ilişkin sözlü ve yazılı anlatımlarla ile çeşitli kayıtlardan oluşur. Veri toplama aracı olarak nicel yöntemlerde ölçekler, nitel yöntemlerde görüşme ve gözlem kullanılır. Proje süresince tutulan günlükler de nitel veri toplama araçlarından biridir.</a:t>
            </a:r>
          </a:p>
        </p:txBody>
      </p:sp>
    </p:spTree>
    <p:extLst>
      <p:ext uri="{BB962C8B-B14F-4D97-AF65-F5344CB8AC3E}">
        <p14:creationId xmlns:p14="http://schemas.microsoft.com/office/powerpoint/2010/main" val="392426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305342"/>
            <a:ext cx="7920880" cy="2585323"/>
          </a:xfrm>
          <a:prstGeom prst="rect">
            <a:avLst/>
          </a:prstGeom>
        </p:spPr>
        <p:txBody>
          <a:bodyPr wrap="square">
            <a:spAutoFit/>
          </a:bodyPr>
          <a:lstStyle/>
          <a:p>
            <a:pPr algn="just">
              <a:lnSpc>
                <a:spcPct val="150000"/>
              </a:lnSpc>
            </a:pPr>
            <a:r>
              <a:rPr lang="tr-TR" b="1" dirty="0"/>
              <a:t>Verilerin Analizi ve Yorumlanması: </a:t>
            </a:r>
          </a:p>
          <a:p>
            <a:pPr algn="just">
              <a:lnSpc>
                <a:spcPct val="150000"/>
              </a:lnSpc>
            </a:pPr>
            <a:r>
              <a:rPr lang="tr-TR" dirty="0"/>
              <a:t>Veri analizi, verilerin düzenlenmesi, araştırma sonuçları çerçevesinde betimlenmesi ve yorumlanması aşamalarından oluşur. Veri analiz süreci, “verinin işlenmesi, verinin görsel hale getirilmesi ve sonuç çıkarma/teyit etme” olmak üzere üç aşamada incelenir. Verilerin yorumlanmasında ise proje kazanımlarından hareket edilir.</a:t>
            </a:r>
          </a:p>
        </p:txBody>
      </p:sp>
    </p:spTree>
    <p:extLst>
      <p:ext uri="{BB962C8B-B14F-4D97-AF65-F5344CB8AC3E}">
        <p14:creationId xmlns:p14="http://schemas.microsoft.com/office/powerpoint/2010/main" val="4068627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582341"/>
            <a:ext cx="7992888" cy="3831818"/>
          </a:xfrm>
          <a:prstGeom prst="rect">
            <a:avLst/>
          </a:prstGeom>
        </p:spPr>
        <p:txBody>
          <a:bodyPr wrap="square">
            <a:spAutoFit/>
          </a:bodyPr>
          <a:lstStyle/>
          <a:p>
            <a:pPr algn="ctr">
              <a:lnSpc>
                <a:spcPct val="150000"/>
              </a:lnSpc>
            </a:pPr>
            <a:r>
              <a:rPr lang="tr-TR" b="1" dirty="0"/>
              <a:t>F. İşbirliği İçinde Olunacak Kurum/Kuruluş(</a:t>
            </a:r>
            <a:r>
              <a:rPr lang="tr-TR" b="1" dirty="0" err="1"/>
              <a:t>lar</a:t>
            </a:r>
            <a:r>
              <a:rPr lang="tr-TR" b="1" dirty="0"/>
              <a:t>)</a:t>
            </a:r>
          </a:p>
          <a:p>
            <a:pPr algn="just">
              <a:lnSpc>
                <a:spcPct val="150000"/>
              </a:lnSpc>
            </a:pPr>
            <a:r>
              <a:rPr lang="tr-TR" dirty="0"/>
              <a:t>Projenin yürütülmesinde birlikte çalışılacak, yardım alınacak kurum ve kuruluşlar belirtilir.</a:t>
            </a:r>
          </a:p>
          <a:p>
            <a:pPr algn="ctr">
              <a:lnSpc>
                <a:spcPct val="150000"/>
              </a:lnSpc>
            </a:pPr>
            <a:r>
              <a:rPr lang="tr-TR" b="1" dirty="0"/>
              <a:t>G. Zaman Çizelgesi</a:t>
            </a:r>
          </a:p>
          <a:p>
            <a:pPr algn="just">
              <a:lnSpc>
                <a:spcPct val="150000"/>
              </a:lnSpc>
            </a:pPr>
            <a:r>
              <a:rPr lang="tr-TR" dirty="0"/>
              <a:t>Projenin hangi zaman dilimi içerisinde yürütüleceği ana başlıklar halinde belirtilmelidir.</a:t>
            </a:r>
          </a:p>
          <a:p>
            <a:pPr algn="ctr">
              <a:lnSpc>
                <a:spcPct val="150000"/>
              </a:lnSpc>
            </a:pPr>
            <a:r>
              <a:rPr lang="tr-TR" b="1" dirty="0"/>
              <a:t>H. Ekler</a:t>
            </a:r>
          </a:p>
          <a:p>
            <a:pPr algn="just">
              <a:lnSpc>
                <a:spcPct val="150000"/>
              </a:lnSpc>
            </a:pPr>
            <a:r>
              <a:rPr lang="tr-TR" dirty="0"/>
              <a:t>Proje süresince kullanılacak veri toplama araçları vb. ile proje fikrini güçlü kılacak materyaller varsa eklenmelidir.</a:t>
            </a:r>
          </a:p>
        </p:txBody>
      </p:sp>
    </p:spTree>
    <p:extLst>
      <p:ext uri="{BB962C8B-B14F-4D97-AF65-F5344CB8AC3E}">
        <p14:creationId xmlns:p14="http://schemas.microsoft.com/office/powerpoint/2010/main" val="415283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2551837"/>
            <a:ext cx="7488832" cy="1754326"/>
          </a:xfrm>
          <a:prstGeom prst="rect">
            <a:avLst/>
          </a:prstGeom>
        </p:spPr>
        <p:txBody>
          <a:bodyPr wrap="square">
            <a:spAutoFit/>
          </a:bodyPr>
          <a:lstStyle/>
          <a:p>
            <a:pPr algn="ctr">
              <a:lnSpc>
                <a:spcPct val="150000"/>
              </a:lnSpc>
            </a:pPr>
            <a:r>
              <a:rPr lang="tr-TR" b="1" dirty="0"/>
              <a:t>3. Uygulama</a:t>
            </a:r>
            <a:r>
              <a:rPr lang="tr-TR" dirty="0"/>
              <a:t> </a:t>
            </a:r>
          </a:p>
          <a:p>
            <a:pPr algn="just">
              <a:lnSpc>
                <a:spcPct val="150000"/>
              </a:lnSpc>
            </a:pPr>
            <a:r>
              <a:rPr lang="tr-TR" dirty="0"/>
              <a:t>Proje geliştirme aşamalarından üçüncüsü uygulama basamağıdır. Bu aşama projenin yürütülme aşamasıdır. Daha önceden plan çerçevesinde proje uygulamaya konur.</a:t>
            </a:r>
          </a:p>
        </p:txBody>
      </p:sp>
    </p:spTree>
    <p:extLst>
      <p:ext uri="{BB962C8B-B14F-4D97-AF65-F5344CB8AC3E}">
        <p14:creationId xmlns:p14="http://schemas.microsoft.com/office/powerpoint/2010/main" val="166539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124744"/>
            <a:ext cx="7704856" cy="2723823"/>
          </a:xfrm>
          <a:prstGeom prst="rect">
            <a:avLst/>
          </a:prstGeom>
        </p:spPr>
        <p:txBody>
          <a:bodyPr wrap="square">
            <a:spAutoFit/>
          </a:bodyPr>
          <a:lstStyle/>
          <a:p>
            <a:pPr algn="ctr">
              <a:lnSpc>
                <a:spcPct val="150000"/>
              </a:lnSpc>
            </a:pPr>
            <a:r>
              <a:rPr lang="tr-TR" sz="2400" b="1" dirty="0"/>
              <a:t>4. Değerlendirme:</a:t>
            </a:r>
          </a:p>
          <a:p>
            <a:pPr algn="just">
              <a:lnSpc>
                <a:spcPct val="150000"/>
              </a:lnSpc>
            </a:pPr>
            <a:r>
              <a:rPr lang="tr-TR" dirty="0"/>
              <a:t>Proje değerlendirmesi, proje sahibi, proje yöneticisi veya grup üyeleri tarafından proje süresince yaptıkları ile ilgili sözlü ya da yazlı değerlendirmede bulunulmasıdır.</a:t>
            </a:r>
          </a:p>
          <a:p>
            <a:pPr algn="just">
              <a:lnSpc>
                <a:spcPct val="150000"/>
              </a:lnSpc>
            </a:pPr>
            <a:r>
              <a:rPr lang="tr-TR" dirty="0"/>
              <a:t>Projenin değerlendirilmesi süreç ve sonucu değerlendirme olmak üzere iki basamakta yapılabilir.</a:t>
            </a:r>
          </a:p>
        </p:txBody>
      </p:sp>
    </p:spTree>
    <p:extLst>
      <p:ext uri="{BB962C8B-B14F-4D97-AF65-F5344CB8AC3E}">
        <p14:creationId xmlns:p14="http://schemas.microsoft.com/office/powerpoint/2010/main" val="37080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556792"/>
            <a:ext cx="8496944" cy="3416320"/>
          </a:xfrm>
          <a:prstGeom prst="rect">
            <a:avLst/>
          </a:prstGeom>
        </p:spPr>
        <p:txBody>
          <a:bodyPr wrap="square">
            <a:spAutoFit/>
          </a:bodyPr>
          <a:lstStyle/>
          <a:p>
            <a:pPr algn="just">
              <a:lnSpc>
                <a:spcPct val="150000"/>
              </a:lnSpc>
            </a:pPr>
            <a:r>
              <a:rPr lang="tr-TR" sz="2400" dirty="0">
                <a:ea typeface="Tahoma" panose="020B0604030504040204" pitchFamily="34" charset="0"/>
                <a:cs typeface="Times New Roman" panose="02020603050405020304" pitchFamily="18" charset="0"/>
              </a:rPr>
              <a:t>Projenin planlama aşamasında yukarıdaki unsurlar dikkate alınarak bir proje önerisi hazırlanır. Öneri hazırlama, yapılacak olan işleri açık bir şekilde göstermesi, eleştiriye sunularak düzeltmelerin yapılmasına olanak sağlaması, araştırmayı destekleye(bile)</a:t>
            </a:r>
            <a:r>
              <a:rPr lang="tr-TR" sz="2400" dirty="0" err="1">
                <a:ea typeface="Tahoma" panose="020B0604030504040204" pitchFamily="34" charset="0"/>
                <a:cs typeface="Times New Roman" panose="02020603050405020304" pitchFamily="18" charset="0"/>
              </a:rPr>
              <a:t>cek</a:t>
            </a:r>
            <a:r>
              <a:rPr lang="tr-TR" sz="2400" dirty="0">
                <a:ea typeface="Tahoma" panose="020B0604030504040204" pitchFamily="34" charset="0"/>
                <a:cs typeface="Times New Roman" panose="02020603050405020304" pitchFamily="18" charset="0"/>
              </a:rPr>
              <a:t> kişi ya da kurumlara toplu halde bilgi sunması açısından önemlidir.</a:t>
            </a:r>
          </a:p>
        </p:txBody>
      </p:sp>
    </p:spTree>
    <p:extLst>
      <p:ext uri="{BB962C8B-B14F-4D97-AF65-F5344CB8AC3E}">
        <p14:creationId xmlns:p14="http://schemas.microsoft.com/office/powerpoint/2010/main" val="426861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097593"/>
            <a:ext cx="7920880" cy="2585323"/>
          </a:xfrm>
          <a:prstGeom prst="rect">
            <a:avLst/>
          </a:prstGeom>
        </p:spPr>
        <p:txBody>
          <a:bodyPr wrap="square">
            <a:spAutoFit/>
          </a:bodyPr>
          <a:lstStyle/>
          <a:p>
            <a:pPr algn="just">
              <a:lnSpc>
                <a:spcPct val="150000"/>
              </a:lnSpc>
            </a:pPr>
            <a:r>
              <a:rPr lang="tr-TR" b="1" dirty="0"/>
              <a:t>a. Süreci Değerlendirme:</a:t>
            </a:r>
          </a:p>
          <a:p>
            <a:pPr algn="just">
              <a:lnSpc>
                <a:spcPct val="150000"/>
              </a:lnSpc>
            </a:pPr>
            <a:r>
              <a:rPr lang="tr-TR" dirty="0"/>
              <a:t>Uygulanmakta olan projenin etkililiği, karşılaşılan zorlukların belirlenmesi yanında proje sürecinin etkililiğinin değerlendirilmesi ve daha sonraki uygulamalarda, çeşitli konularda proje uygulayıcıları için yol göstermesi açısından önemlidir. Projenin uygulama aşaması ile iç içe olan bu süreçte uygulama aşaması ile ilgili gelişmeleri izlemek için proje günlükleri tutulur.</a:t>
            </a:r>
          </a:p>
        </p:txBody>
      </p:sp>
    </p:spTree>
    <p:extLst>
      <p:ext uri="{BB962C8B-B14F-4D97-AF65-F5344CB8AC3E}">
        <p14:creationId xmlns:p14="http://schemas.microsoft.com/office/powerpoint/2010/main" val="110481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859340"/>
            <a:ext cx="7704856" cy="3000821"/>
          </a:xfrm>
          <a:prstGeom prst="rect">
            <a:avLst/>
          </a:prstGeom>
        </p:spPr>
        <p:txBody>
          <a:bodyPr wrap="square">
            <a:spAutoFit/>
          </a:bodyPr>
          <a:lstStyle/>
          <a:p>
            <a:pPr algn="just">
              <a:lnSpc>
                <a:spcPct val="150000"/>
              </a:lnSpc>
            </a:pPr>
            <a:r>
              <a:rPr lang="tr-TR" b="1" dirty="0"/>
              <a:t>Günlükler</a:t>
            </a:r>
          </a:p>
          <a:p>
            <a:pPr algn="just">
              <a:lnSpc>
                <a:spcPct val="150000"/>
              </a:lnSpc>
            </a:pPr>
            <a:r>
              <a:rPr lang="tr-TR" dirty="0"/>
              <a:t>Proje ekibindeki her bir üye tarafından o günkü uygulama ile ilgili deneyim, düşünce ve varsa karşılaştığı durumlarla ilgili düşüncelerini yazmak amacıyla tutulan değerlendirme notlarından oluşan günlükler, uygulama sürecinde olup bitenleri göstermesi yanında eksik kalan yönlerin belirlenmesi, diğer uygulamaya geçmeden önce gözden geçirme yapabilme olanağı sunar. </a:t>
            </a:r>
          </a:p>
        </p:txBody>
      </p:sp>
    </p:spTree>
    <p:extLst>
      <p:ext uri="{BB962C8B-B14F-4D97-AF65-F5344CB8AC3E}">
        <p14:creationId xmlns:p14="http://schemas.microsoft.com/office/powerpoint/2010/main" val="2869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997839"/>
            <a:ext cx="7632848" cy="2585323"/>
          </a:xfrm>
          <a:prstGeom prst="rect">
            <a:avLst/>
          </a:prstGeom>
        </p:spPr>
        <p:txBody>
          <a:bodyPr wrap="square">
            <a:spAutoFit/>
          </a:bodyPr>
          <a:lstStyle/>
          <a:p>
            <a:pPr algn="just">
              <a:lnSpc>
                <a:spcPct val="150000"/>
              </a:lnSpc>
            </a:pPr>
            <a:r>
              <a:rPr lang="tr-TR" b="1" dirty="0"/>
              <a:t>b. Sonucu Değerlendirme / Genel değerlendirme:</a:t>
            </a:r>
          </a:p>
          <a:p>
            <a:pPr algn="just">
              <a:lnSpc>
                <a:spcPct val="150000"/>
              </a:lnSpc>
            </a:pPr>
            <a:r>
              <a:rPr lang="tr-TR" dirty="0"/>
              <a:t>Ulaşılan sonucun yazılı ya da sözel olarak sunumunu kapsayan bu aşama projeden ne elde edildiğinin belirlenmesi, öz eleştiriler ve sonuçların duyurulması açısından önemlidir.</a:t>
            </a:r>
          </a:p>
          <a:p>
            <a:pPr algn="just">
              <a:lnSpc>
                <a:spcPct val="150000"/>
              </a:lnSpc>
            </a:pPr>
            <a:r>
              <a:rPr lang="tr-TR" b="1" dirty="0"/>
              <a:t>Sözel Sunum:</a:t>
            </a:r>
          </a:p>
          <a:p>
            <a:pPr algn="just">
              <a:lnSpc>
                <a:spcPct val="150000"/>
              </a:lnSpc>
            </a:pPr>
            <a:r>
              <a:rPr lang="tr-TR" dirty="0"/>
              <a:t>Sözel sunumda dikkat edilmesi gerekenler şunlardır:</a:t>
            </a:r>
          </a:p>
        </p:txBody>
      </p:sp>
    </p:spTree>
    <p:extLst>
      <p:ext uri="{BB962C8B-B14F-4D97-AF65-F5344CB8AC3E}">
        <p14:creationId xmlns:p14="http://schemas.microsoft.com/office/powerpoint/2010/main" val="311611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844824"/>
            <a:ext cx="7704856" cy="3323987"/>
          </a:xfrm>
          <a:prstGeom prst="rect">
            <a:avLst/>
          </a:prstGeom>
        </p:spPr>
        <p:txBody>
          <a:bodyPr wrap="square">
            <a:spAutoFit/>
          </a:bodyPr>
          <a:lstStyle/>
          <a:p>
            <a:pPr algn="just">
              <a:lnSpc>
                <a:spcPct val="150000"/>
              </a:lnSpc>
            </a:pPr>
            <a:r>
              <a:rPr lang="tr-TR" sz="2000" dirty="0"/>
              <a:t>-Amacını ve çalışmasını net olarak ortaya koyabilmeli,</a:t>
            </a:r>
          </a:p>
          <a:p>
            <a:pPr algn="just">
              <a:lnSpc>
                <a:spcPct val="150000"/>
              </a:lnSpc>
            </a:pPr>
            <a:r>
              <a:rPr lang="tr-TR" sz="2000" dirty="0"/>
              <a:t>-Sunumda kendinden emin olmalı,</a:t>
            </a:r>
          </a:p>
          <a:p>
            <a:pPr algn="just">
              <a:lnSpc>
                <a:spcPct val="150000"/>
              </a:lnSpc>
            </a:pPr>
            <a:r>
              <a:rPr lang="tr-TR" sz="2000" dirty="0"/>
              <a:t>-Süreyi etkin kullanabilmeli,</a:t>
            </a:r>
          </a:p>
          <a:p>
            <a:pPr algn="just">
              <a:lnSpc>
                <a:spcPct val="150000"/>
              </a:lnSpc>
            </a:pPr>
            <a:r>
              <a:rPr lang="tr-TR" sz="2000" dirty="0"/>
              <a:t>-Dili iyi kullanabilmeli,</a:t>
            </a:r>
          </a:p>
          <a:p>
            <a:pPr algn="just">
              <a:lnSpc>
                <a:spcPct val="150000"/>
              </a:lnSpc>
            </a:pPr>
            <a:r>
              <a:rPr lang="tr-TR" sz="2000" dirty="0"/>
              <a:t>-İlgiyi canlı tutabilmelidir.</a:t>
            </a:r>
          </a:p>
          <a:p>
            <a:pPr algn="just">
              <a:lnSpc>
                <a:spcPct val="150000"/>
              </a:lnSpc>
            </a:pPr>
            <a:r>
              <a:rPr lang="tr-TR" sz="2000" dirty="0"/>
              <a:t>Proje ekibi arasında işbölümü yapılarak sözel sunum ortak olarak yapılabilir.</a:t>
            </a:r>
          </a:p>
        </p:txBody>
      </p:sp>
    </p:spTree>
    <p:extLst>
      <p:ext uri="{BB962C8B-B14F-4D97-AF65-F5344CB8AC3E}">
        <p14:creationId xmlns:p14="http://schemas.microsoft.com/office/powerpoint/2010/main" val="165484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751344"/>
            <a:ext cx="8208912" cy="4755148"/>
          </a:xfrm>
          <a:prstGeom prst="rect">
            <a:avLst/>
          </a:prstGeom>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Yazılı Sunum:</a:t>
            </a:r>
          </a:p>
          <a:p>
            <a:pPr algn="just">
              <a:lnSpc>
                <a:spcPct val="150000"/>
              </a:lnSpc>
            </a:pPr>
            <a:r>
              <a:rPr lang="tr-TR" sz="2000" b="1"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Proje sonuçlarının belirli akademik yazım kuralları çerçevesinde yazıya dökülerek paylaşılması, istenildiği anda ulaşılabilmesi ve işbirliği içerisinde hareket edilen kurum(</a:t>
            </a:r>
            <a:r>
              <a:rPr lang="tr-TR" dirty="0" err="1">
                <a:latin typeface="Times New Roman" panose="02020603050405020304" pitchFamily="18" charset="0"/>
                <a:cs typeface="Times New Roman" panose="02020603050405020304" pitchFamily="18" charset="0"/>
              </a:rPr>
              <a:t>lar</a:t>
            </a:r>
            <a:r>
              <a:rPr lang="tr-TR" dirty="0">
                <a:latin typeface="Times New Roman" panose="02020603050405020304" pitchFamily="18" charset="0"/>
                <a:cs typeface="Times New Roman" panose="02020603050405020304" pitchFamily="18" charset="0"/>
              </a:rPr>
              <a:t>)a iletilmesi açısından önemlidir. Proje yazı aracılığı ile paylaşılınca tamamlanmış olur ve araştırmanın niteliği, kısmen de olsa yazılı belgenin niteliği ile değerlendirilir.</a:t>
            </a:r>
          </a:p>
          <a:p>
            <a:pPr algn="just">
              <a:lnSpc>
                <a:spcPct val="150000"/>
              </a:lnSpc>
            </a:pPr>
            <a:r>
              <a:rPr lang="tr-TR" dirty="0">
                <a:latin typeface="Times New Roman" panose="02020603050405020304" pitchFamily="18" charset="0"/>
                <a:cs typeface="Times New Roman" panose="02020603050405020304" pitchFamily="18" charset="0"/>
              </a:rPr>
              <a:t>Uygulanan projede sahip olması gereken temel özelliklerin sürekli göz önünde tutulması, değerlendirmede objektiflik ve zamandan tasarruf sağlanarak, değerlendirmenin verimli olması açısından önceden hazırlanmış standart bir modele göre yapılması önerilmektedir.</a:t>
            </a:r>
          </a:p>
        </p:txBody>
      </p:sp>
    </p:spTree>
    <p:extLst>
      <p:ext uri="{BB962C8B-B14F-4D97-AF65-F5344CB8AC3E}">
        <p14:creationId xmlns:p14="http://schemas.microsoft.com/office/powerpoint/2010/main" val="189145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1883"/>
          <a:stretch/>
        </p:blipFill>
        <p:spPr bwMode="auto">
          <a:xfrm>
            <a:off x="539552" y="404664"/>
            <a:ext cx="7776864" cy="58326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639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27584" y="548680"/>
            <a:ext cx="7632848" cy="5688632"/>
          </a:xfrm>
          <a:prstGeom prst="rect">
            <a:avLst/>
          </a:prstGeom>
        </p:spPr>
      </p:pic>
    </p:spTree>
    <p:extLst>
      <p:ext uri="{BB962C8B-B14F-4D97-AF65-F5344CB8AC3E}">
        <p14:creationId xmlns:p14="http://schemas.microsoft.com/office/powerpoint/2010/main" val="409598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1238349"/>
            <a:ext cx="7632848" cy="3785652"/>
          </a:xfrm>
          <a:prstGeom prst="rect">
            <a:avLst/>
          </a:prstGeom>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 </a:t>
            </a:r>
          </a:p>
          <a:p>
            <a:pPr algn="just">
              <a:lnSpc>
                <a:spcPct val="150000"/>
              </a:lnSpc>
            </a:pPr>
            <a:r>
              <a:rPr lang="tr-TR" sz="2000" b="1" dirty="0">
                <a:latin typeface="Times New Roman" panose="02020603050405020304" pitchFamily="18" charset="0"/>
                <a:cs typeface="Times New Roman" panose="02020603050405020304" pitchFamily="18" charset="0"/>
              </a:rPr>
              <a:t>Başlık Sayfası: </a:t>
            </a:r>
            <a:r>
              <a:rPr lang="tr-TR" sz="2000" dirty="0">
                <a:latin typeface="Times New Roman" panose="02020603050405020304" pitchFamily="18" charset="0"/>
                <a:cs typeface="Times New Roman" panose="02020603050405020304" pitchFamily="18" charset="0"/>
              </a:rPr>
              <a:t>Başlık sayfasında Üniversite, bölüm ana bilim dalı, projenin adı, projeye katılan öğrencilerin isimleri, numaraları, sınıfları, Proje yürütücülüğünü yapan öğretim elemanın adı bulunmalıdır.</a:t>
            </a:r>
          </a:p>
          <a:p>
            <a:pPr algn="just">
              <a:lnSpc>
                <a:spcPct val="150000"/>
              </a:lnSpc>
            </a:pPr>
            <a:r>
              <a:rPr lang="tr-TR" sz="2000" b="1" dirty="0">
                <a:latin typeface="Times New Roman" panose="02020603050405020304" pitchFamily="18" charset="0"/>
                <a:cs typeface="Times New Roman" panose="02020603050405020304" pitchFamily="18" charset="0"/>
              </a:rPr>
              <a:t>Özet: </a:t>
            </a:r>
            <a:r>
              <a:rPr lang="tr-TR" sz="2000" dirty="0">
                <a:latin typeface="Times New Roman" panose="02020603050405020304" pitchFamily="18" charset="0"/>
                <a:cs typeface="Times New Roman" panose="02020603050405020304" pitchFamily="18" charset="0"/>
              </a:rPr>
              <a:t>Özette problem durumu, amaç, yöntem, bulgular yazılmalıdır.</a:t>
            </a:r>
          </a:p>
          <a:p>
            <a:pPr algn="just">
              <a:lnSpc>
                <a:spcPct val="150000"/>
              </a:lnSpc>
            </a:pPr>
            <a:r>
              <a:rPr lang="tr-TR" sz="2000" b="1" dirty="0">
                <a:latin typeface="Times New Roman" panose="02020603050405020304" pitchFamily="18" charset="0"/>
                <a:cs typeface="Times New Roman" panose="02020603050405020304" pitchFamily="18" charset="0"/>
              </a:rPr>
              <a:t>Ana hat: </a:t>
            </a:r>
            <a:r>
              <a:rPr lang="tr-TR" sz="2000" dirty="0">
                <a:latin typeface="Times New Roman" panose="02020603050405020304" pitchFamily="18" charset="0"/>
                <a:cs typeface="Times New Roman" panose="02020603050405020304" pitchFamily="18" charset="0"/>
              </a:rPr>
              <a:t>İçindekiler, varsa tablolar ve şekiller listesi ile kısaltmalar yazılmalıdır.</a:t>
            </a: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304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404664"/>
            <a:ext cx="8064896" cy="5909310"/>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I. BÖLÜM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Problem Durumu, Problem Cümlesi, Alt Problemler:  </a:t>
            </a:r>
            <a:r>
              <a:rPr lang="tr-TR" dirty="0">
                <a:latin typeface="Times New Roman" panose="02020603050405020304" pitchFamily="18" charset="0"/>
                <a:cs typeface="Times New Roman" panose="02020603050405020304" pitchFamily="18" charset="0"/>
              </a:rPr>
              <a:t>Bu bölümde, problem durumu belirtildikten sonra problem cümlesi kısa ve anlaşılır bir şekilde açıkça ifade edilmelidir.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Araştırmanın Amacı: </a:t>
            </a:r>
            <a:r>
              <a:rPr lang="tr-TR" dirty="0">
                <a:latin typeface="Times New Roman" panose="02020603050405020304" pitchFamily="18" charset="0"/>
                <a:cs typeface="Times New Roman" panose="02020603050405020304" pitchFamily="18" charset="0"/>
              </a:rPr>
              <a:t>Projenin amacı açık ve anlaşılır bir şekilde yazılmalıdır.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Araştırmanın Önemi: </a:t>
            </a:r>
            <a:r>
              <a:rPr lang="tr-TR" dirty="0">
                <a:latin typeface="Times New Roman" panose="02020603050405020304" pitchFamily="18" charset="0"/>
                <a:cs typeface="Times New Roman" panose="02020603050405020304" pitchFamily="18" charset="0"/>
              </a:rPr>
              <a:t>Projenin önemi belirtilmelidir.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err="1">
                <a:latin typeface="Times New Roman" panose="02020603050405020304" pitchFamily="18" charset="0"/>
                <a:cs typeface="Times New Roman" panose="02020603050405020304" pitchFamily="18" charset="0"/>
              </a:rPr>
              <a:t>Sayıltı</a:t>
            </a:r>
            <a:r>
              <a:rPr lang="tr-TR" b="1" dirty="0">
                <a:latin typeface="Times New Roman" panose="02020603050405020304" pitchFamily="18" charset="0"/>
                <a:cs typeface="Times New Roman" panose="02020603050405020304" pitchFamily="18" charset="0"/>
              </a:rPr>
              <a:t> ve Sınırlılıklar: </a:t>
            </a:r>
            <a:r>
              <a:rPr lang="tr-TR" dirty="0">
                <a:latin typeface="Times New Roman" panose="02020603050405020304" pitchFamily="18" charset="0"/>
                <a:cs typeface="Times New Roman" panose="02020603050405020304" pitchFamily="18" charset="0"/>
              </a:rPr>
              <a:t>Proje uygulamasının </a:t>
            </a:r>
            <a:r>
              <a:rPr lang="tr-TR" dirty="0" err="1">
                <a:latin typeface="Times New Roman" panose="02020603050405020304" pitchFamily="18" charset="0"/>
                <a:cs typeface="Times New Roman" panose="02020603050405020304" pitchFamily="18" charset="0"/>
              </a:rPr>
              <a:t>sayıltıları</a:t>
            </a:r>
            <a:r>
              <a:rPr lang="tr-TR" dirty="0">
                <a:latin typeface="Times New Roman" panose="02020603050405020304" pitchFamily="18" charset="0"/>
                <a:cs typeface="Times New Roman" panose="02020603050405020304" pitchFamily="18" charset="0"/>
              </a:rPr>
              <a:t> ve projeye getirilen sınırlılıklar belirtilmelidir.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Tanımlar: </a:t>
            </a:r>
            <a:r>
              <a:rPr lang="tr-TR" dirty="0">
                <a:latin typeface="Times New Roman" panose="02020603050405020304" pitchFamily="18" charset="0"/>
                <a:cs typeface="Times New Roman" panose="02020603050405020304" pitchFamily="18" charset="0"/>
              </a:rPr>
              <a:t>Anlam karışıklığını önlemek için özel kavramlar tanımlanmalıdır.</a:t>
            </a:r>
          </a:p>
        </p:txBody>
      </p:sp>
    </p:spTree>
    <p:extLst>
      <p:ext uri="{BB962C8B-B14F-4D97-AF65-F5344CB8AC3E}">
        <p14:creationId xmlns:p14="http://schemas.microsoft.com/office/powerpoint/2010/main" val="45076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166843"/>
            <a:ext cx="7776864" cy="466281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II. BÖLÜM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Literatür Bilgileri: </a:t>
            </a:r>
            <a:r>
              <a:rPr lang="tr-TR" dirty="0">
                <a:latin typeface="Times New Roman" panose="02020603050405020304" pitchFamily="18" charset="0"/>
                <a:cs typeface="Times New Roman" panose="02020603050405020304" pitchFamily="18" charset="0"/>
              </a:rPr>
              <a:t>Konu ile ilgili bilgiler araştırmalar kitaplar, tezler, makaleler, internetten alınan kaynaklar vb. kaynak gösterilerek özetlenir.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III. BÖLÜM</a:t>
            </a:r>
          </a:p>
          <a:p>
            <a:pPr algn="just">
              <a:lnSpc>
                <a:spcPct val="150000"/>
              </a:lnSpc>
            </a:pPr>
            <a:r>
              <a:rPr lang="tr-TR" b="1"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Yöntem: </a:t>
            </a:r>
            <a:r>
              <a:rPr lang="tr-TR" dirty="0">
                <a:latin typeface="Times New Roman" panose="02020603050405020304" pitchFamily="18" charset="0"/>
                <a:cs typeface="Times New Roman" panose="02020603050405020304" pitchFamily="18" charset="0"/>
              </a:rPr>
              <a:t>Bu bölümde projede araştırılan konuda uygulanan model belirtilmelidir. Seçilen yöntemin deneysel mi tarama modelinde bir çalışma mı olduğu, veri toplama araçlarının neler olduğu, proje hedef kitlesinin kimler olduğu belirtilmelidir.</a:t>
            </a:r>
          </a:p>
        </p:txBody>
      </p:sp>
    </p:spTree>
    <p:extLst>
      <p:ext uri="{BB962C8B-B14F-4D97-AF65-F5344CB8AC3E}">
        <p14:creationId xmlns:p14="http://schemas.microsoft.com/office/powerpoint/2010/main" val="20147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443841"/>
            <a:ext cx="7992888" cy="3554819"/>
          </a:xfrm>
          <a:prstGeom prst="rect">
            <a:avLst/>
          </a:prstGeom>
        </p:spPr>
        <p:txBody>
          <a:bodyPr wrap="square">
            <a:spAutoFit/>
          </a:bodyPr>
          <a:lstStyle/>
          <a:p>
            <a:pPr algn="ctr">
              <a:lnSpc>
                <a:spcPct val="150000"/>
              </a:lnSpc>
            </a:pPr>
            <a:r>
              <a:rPr lang="tr-TR" sz="2400" b="1" dirty="0"/>
              <a:t>Proje Önerisi Hazırlama</a:t>
            </a:r>
          </a:p>
          <a:p>
            <a:pPr algn="just">
              <a:lnSpc>
                <a:spcPct val="150000"/>
              </a:lnSpc>
            </a:pPr>
            <a:r>
              <a:rPr lang="tr-TR" dirty="0"/>
              <a:t>İyi bir öneri yazma, belirli zaman diliminde gerçekleşecek olan proje için, zamanı etkin bir şekilde kullanma açısından önemlidir. Bunun yanında proje önerisi, yapılacak çalışma ile ilgili temel bilgileri verdiğinden, okuyanları projeye ikna aracıdır. Sosyal sorumluluk kapsamında hazırlanan projenin amaçları, sağlayacağı faydalar, katılımcılar, projenin hedef kitlesi gibi sorulara cevap vermesi gerekir.</a:t>
            </a:r>
          </a:p>
          <a:p>
            <a:pPr algn="just">
              <a:lnSpc>
                <a:spcPct val="150000"/>
              </a:lnSpc>
            </a:pPr>
            <a:r>
              <a:rPr lang="tr-TR" dirty="0"/>
              <a:t>Bir proje önerisinde şu özellikler bulunmalıdır:</a:t>
            </a:r>
          </a:p>
        </p:txBody>
      </p:sp>
    </p:spTree>
    <p:extLst>
      <p:ext uri="{BB962C8B-B14F-4D97-AF65-F5344CB8AC3E}">
        <p14:creationId xmlns:p14="http://schemas.microsoft.com/office/powerpoint/2010/main" val="3710263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474345"/>
            <a:ext cx="8280920" cy="5909310"/>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IV. BÖLÜM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Bulgular ve Yorumlar: </a:t>
            </a:r>
            <a:r>
              <a:rPr lang="tr-TR" dirty="0">
                <a:latin typeface="Times New Roman" panose="02020603050405020304" pitchFamily="18" charset="0"/>
                <a:cs typeface="Times New Roman" panose="02020603050405020304" pitchFamily="18" charset="0"/>
              </a:rPr>
              <a:t>Araştırmadan veriler yardımıyla elde edilen bulgular belirtilmeli, tablo, grafik vb. şekillerde ifade edilerek bunlar üzerinde yorumlamalar yapılmalıdır.</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b="1" dirty="0">
                <a:latin typeface="Times New Roman" panose="02020603050405020304" pitchFamily="18" charset="0"/>
                <a:cs typeface="Times New Roman" panose="02020603050405020304" pitchFamily="18" charset="0"/>
              </a:rPr>
              <a:t>V. BÖLÜM</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b="1" dirty="0">
                <a:latin typeface="Times New Roman" panose="02020603050405020304" pitchFamily="18" charset="0"/>
                <a:cs typeface="Times New Roman" panose="02020603050405020304" pitchFamily="18" charset="0"/>
              </a:rPr>
              <a:t>Sonuç ve Öneriler: </a:t>
            </a:r>
            <a:r>
              <a:rPr lang="tr-TR" dirty="0">
                <a:latin typeface="Times New Roman" panose="02020603050405020304" pitchFamily="18" charset="0"/>
                <a:cs typeface="Times New Roman" panose="02020603050405020304" pitchFamily="18" charset="0"/>
              </a:rPr>
              <a:t>Proje sonuçları kısa bir özetten sonra maddeler halinde yazılmalı, karşılaşılan zorluklar da göz önüne alınarak çeşitli öneriler yazılmalıdır.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Kaynaklar: </a:t>
            </a:r>
            <a:r>
              <a:rPr lang="tr-TR" dirty="0">
                <a:latin typeface="Times New Roman" panose="02020603050405020304" pitchFamily="18" charset="0"/>
                <a:cs typeface="Times New Roman" panose="02020603050405020304" pitchFamily="18" charset="0"/>
              </a:rPr>
              <a:t>Yararlanılan kaynaklar belirtilmelidir.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Ekler: </a:t>
            </a:r>
            <a:r>
              <a:rPr lang="tr-TR" dirty="0">
                <a:latin typeface="Times New Roman" panose="02020603050405020304" pitchFamily="18" charset="0"/>
                <a:cs typeface="Times New Roman" panose="02020603050405020304" pitchFamily="18" charset="0"/>
              </a:rPr>
              <a:t>Proje süresince elde edilen fotoğraf, ses, video vb. materyaller eklenebilir.</a:t>
            </a:r>
          </a:p>
        </p:txBody>
      </p:sp>
    </p:spTree>
    <p:extLst>
      <p:ext uri="{BB962C8B-B14F-4D97-AF65-F5344CB8AC3E}">
        <p14:creationId xmlns:p14="http://schemas.microsoft.com/office/powerpoint/2010/main" val="4053528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476672"/>
            <a:ext cx="8496944" cy="5493812"/>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2. Proje Raporu Hazırlamada Uyulması Gereken Akademik Yazım Kuralları</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b="1" dirty="0">
                <a:latin typeface="Times New Roman" panose="02020603050405020304" pitchFamily="18" charset="0"/>
                <a:cs typeface="Times New Roman" panose="02020603050405020304" pitchFamily="18" charset="0"/>
              </a:rPr>
              <a:t>Kullanılacak Üslupta Dikkat Edilmesi Gereken Hususlar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Üslup, düşüncelerinizin ve yaklaşımlarınızın kağıda dökülmesinde kullandığınız size özel bir ifade şeklidir.</a:t>
            </a:r>
          </a:p>
          <a:p>
            <a:pPr algn="just">
              <a:lnSpc>
                <a:spcPct val="150000"/>
              </a:lnSpc>
            </a:pPr>
            <a:r>
              <a:rPr lang="tr-TR" dirty="0">
                <a:latin typeface="Times New Roman" panose="02020603050405020304" pitchFamily="18" charset="0"/>
                <a:cs typeface="Times New Roman" panose="02020603050405020304" pitchFamily="18" charset="0"/>
              </a:rPr>
              <a:t>Yazarken anlaşılabilir ve doğal olmayı ilke edininiz. Herkesin anlayabileceği bir dili kullanmaya dikkat ediniz. Çok eski veya günlük dile yerleşmemiş, toplumun geneli tarafından bilinmeyen kelimeleri kullanmamaya çalışınız.</a:t>
            </a:r>
          </a:p>
          <a:p>
            <a:pPr algn="just">
              <a:lnSpc>
                <a:spcPct val="150000"/>
              </a:lnSpc>
            </a:pPr>
            <a:r>
              <a:rPr lang="tr-TR" dirty="0">
                <a:latin typeface="Times New Roman" panose="02020603050405020304" pitchFamily="18" charset="0"/>
                <a:cs typeface="Times New Roman" panose="02020603050405020304" pitchFamily="18" charset="0"/>
              </a:rPr>
              <a:t>Yabancı kaynaklardan çevirdiğiniz kavramları, başka bilim adamlarının nasıl kullandığına dikkat ediniz. Gerekirse terim sözlüklerine bakınız. Tereddütte kaldığınızda, size göre en uygun Türkçe kelimeyi kullanınız; fakat orijinal kelimeyi de parantez içinde italik yazmayı unutmayınız.</a:t>
            </a:r>
          </a:p>
        </p:txBody>
      </p:sp>
    </p:spTree>
    <p:extLst>
      <p:ext uri="{BB962C8B-B14F-4D97-AF65-F5344CB8AC3E}">
        <p14:creationId xmlns:p14="http://schemas.microsoft.com/office/powerpoint/2010/main" val="1861053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692696"/>
            <a:ext cx="8568952" cy="5493812"/>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Soyut kelime veya ifadeler yerine somut kelime veya ifadeleri kullanınız.</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Cümlelerin uzunluğu ve yapısını çeşitlendirin; bu tekdüzeliği önler. Fakat bu, çok uzun ve komplike cümleler kurmak demek değildir.</a:t>
            </a:r>
          </a:p>
          <a:p>
            <a:pPr algn="just">
              <a:lnSpc>
                <a:spcPct val="150000"/>
              </a:lnSpc>
            </a:pPr>
            <a:r>
              <a:rPr lang="tr-TR" dirty="0">
                <a:latin typeface="Times New Roman" panose="02020603050405020304" pitchFamily="18" charset="0"/>
                <a:cs typeface="Times New Roman" panose="02020603050405020304" pitchFamily="18" charset="0"/>
              </a:rPr>
              <a:t>Araştırmacı, kendi üslubunu kullanarak, kendini ve birikimlerini ortaya koyan ve bilimsel yeterliliğini gösteren bir portre çizer. Zayıf bir üslup, yazdıklarınızın </a:t>
            </a:r>
            <a:r>
              <a:rPr lang="tr-TR" dirty="0" err="1">
                <a:latin typeface="Times New Roman" panose="02020603050405020304" pitchFamily="18" charset="0"/>
                <a:cs typeface="Times New Roman" panose="02020603050405020304" pitchFamily="18" charset="0"/>
              </a:rPr>
              <a:t>inanırlığı</a:t>
            </a:r>
            <a:r>
              <a:rPr lang="tr-TR" dirty="0">
                <a:latin typeface="Times New Roman" panose="02020603050405020304" pitchFamily="18" charset="0"/>
                <a:cs typeface="Times New Roman" panose="02020603050405020304" pitchFamily="18" charset="0"/>
              </a:rPr>
              <a:t> hakkında okuyucuda şüpheler uyandırabilir. Eğer yazmakta biraz zorluk çekmez; seçtiğiniz kelimelere ve ifadenize özen göstermezseniz, okuyucular sizin araştırma safhasında da dikkatle çalışmadığınızı veya gerekli özeni göstermediğinizi haklı olarak düşünebilirler.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Eğer kendi üslubunuzu oluşturmakta güçlük çekiyorsanız, dili iyi kullanan bir yazarın üslubunu taklit ederek yazmaya başlamakta fayda vardır.</a:t>
            </a:r>
          </a:p>
        </p:txBody>
      </p:sp>
    </p:spTree>
    <p:extLst>
      <p:ext uri="{BB962C8B-B14F-4D97-AF65-F5344CB8AC3E}">
        <p14:creationId xmlns:p14="http://schemas.microsoft.com/office/powerpoint/2010/main" val="1494192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836712"/>
            <a:ext cx="8208912" cy="5078313"/>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Açıklık ve Tutarlılık</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Kendi kendinize şu soruları sorarak ödev veya tezinizin yeterince açık ve tutarlı olup olmadığını kontrol ediniz.</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Kavramlar açıkça tanımlanmış mı?</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Savunduğunuz tez yeterince açık mı? Kullandığınız kaynak ve ileri sürdüğünüz deliller tezinizi desteklemek için açık bir şekilde sıralanmış mı?</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Kullandığınız kaynaklar tezinize uygun mu? Savunduğunuz tezi yeterince destekliyor mu?</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Kavramlar kullanılırken tutarlı bir yol izlenmiş mi?</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Araştırmanızın sonunda ulaştığınız sonuçlar bir özet halinde verilmiş mi?</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 Sonuçlar birbiriyle bağlantılı mı?</a:t>
            </a:r>
          </a:p>
        </p:txBody>
      </p:sp>
    </p:spTree>
    <p:extLst>
      <p:ext uri="{BB962C8B-B14F-4D97-AF65-F5344CB8AC3E}">
        <p14:creationId xmlns:p14="http://schemas.microsoft.com/office/powerpoint/2010/main" val="33811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859340"/>
            <a:ext cx="7776864" cy="3000821"/>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ALINTILAR VE REFERANS VERME</a:t>
            </a:r>
          </a:p>
          <a:p>
            <a:pPr algn="just">
              <a:lnSpc>
                <a:spcPct val="150000"/>
              </a:lnSpc>
            </a:pPr>
            <a:r>
              <a:rPr lang="tr-TR" b="1" dirty="0">
                <a:latin typeface="Times New Roman" panose="02020603050405020304" pitchFamily="18" charset="0"/>
                <a:cs typeface="Times New Roman" panose="02020603050405020304" pitchFamily="18" charset="0"/>
              </a:rPr>
              <a:t>Genel Kurallar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Yetersiz referans verme tez ve ödevlerde görülen genel hatalardandır. Burada kural çok açıktır. Özünde kendinizin keşfi veya genel olmayan her şey hakkında referans verilmelidir. Bunu yapmadığınız takdirde intihal (eser hırsızlığı) suçunu işlemiş olursunuz.</a:t>
            </a:r>
          </a:p>
        </p:txBody>
      </p:sp>
    </p:spTree>
    <p:extLst>
      <p:ext uri="{BB962C8B-B14F-4D97-AF65-F5344CB8AC3E}">
        <p14:creationId xmlns:p14="http://schemas.microsoft.com/office/powerpoint/2010/main" val="299330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620688"/>
            <a:ext cx="8712968" cy="4247317"/>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Kullanabileceğiniz Referans Sistemleri</a:t>
            </a:r>
          </a:p>
          <a:p>
            <a:pPr algn="just">
              <a:lnSpc>
                <a:spcPct val="150000"/>
              </a:lnSpc>
            </a:pPr>
            <a:r>
              <a:rPr lang="tr-TR" b="1" dirty="0">
                <a:latin typeface="Times New Roman" panose="02020603050405020304" pitchFamily="18" charset="0"/>
                <a:cs typeface="Times New Roman" panose="02020603050405020304" pitchFamily="18" charset="0"/>
              </a:rPr>
              <a:t>1. Harvard Sistemine (</a:t>
            </a:r>
            <a:r>
              <a:rPr lang="tr-TR" b="1" dirty="0" err="1">
                <a:latin typeface="Times New Roman" panose="02020603050405020304" pitchFamily="18" charset="0"/>
                <a:cs typeface="Times New Roman" panose="02020603050405020304" pitchFamily="18" charset="0"/>
              </a:rPr>
              <a:t>APA</a:t>
            </a:r>
            <a:r>
              <a:rPr lang="tr-TR" b="1" dirty="0">
                <a:latin typeface="Times New Roman" panose="02020603050405020304" pitchFamily="18" charset="0"/>
                <a:cs typeface="Times New Roman" panose="02020603050405020304" pitchFamily="18" charset="0"/>
              </a:rPr>
              <a:t>) Göre Alıntı Örnekleri:</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Bruner</a:t>
            </a:r>
            <a:r>
              <a:rPr lang="tr-TR" dirty="0">
                <a:latin typeface="Times New Roman" panose="02020603050405020304" pitchFamily="18" charset="0"/>
                <a:cs typeface="Times New Roman" panose="02020603050405020304" pitchFamily="18" charset="0"/>
              </a:rPr>
              <a:t> (1966, s. 57), bilginin anlaşılmasındaki üç önemli süreci tanımlar:</a:t>
            </a:r>
          </a:p>
          <a:p>
            <a:pPr algn="just">
              <a:lnSpc>
                <a:spcPct val="150000"/>
              </a:lnSpc>
            </a:pPr>
            <a:r>
              <a:rPr lang="tr-TR" dirty="0">
                <a:latin typeface="Times New Roman" panose="02020603050405020304" pitchFamily="18" charset="0"/>
                <a:cs typeface="Times New Roman" panose="02020603050405020304" pitchFamily="18" charset="0"/>
              </a:rPr>
              <a:t>“Fiziksel deneyime ve duyulara dayalı olarak canlandırma, rol yapma; deneyimlerin özünü resmetme ve kavramları sembollerde ve dilde organize etme”</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Bruner</a:t>
            </a:r>
            <a:r>
              <a:rPr lang="tr-TR" dirty="0">
                <a:latin typeface="Times New Roman" panose="02020603050405020304" pitchFamily="18" charset="0"/>
                <a:cs typeface="Times New Roman" panose="02020603050405020304" pitchFamily="18" charset="0"/>
              </a:rPr>
              <a:t> (1966) bilginin anlaşılmasındaki üç önemli süreci tanımlar: Fiziksel deneyime ve duyulara dayalı olarak canlandırma, rol yapma; deneyimlerin özünü resmetme ve kavramları sembollerde ve dilde organize etme (s.57).</a:t>
            </a:r>
          </a:p>
        </p:txBody>
      </p:sp>
    </p:spTree>
    <p:extLst>
      <p:ext uri="{BB962C8B-B14F-4D97-AF65-F5344CB8AC3E}">
        <p14:creationId xmlns:p14="http://schemas.microsoft.com/office/powerpoint/2010/main" val="4274281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3568" y="1097593"/>
            <a:ext cx="7848872" cy="300082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Bilginin anlaşılmasında üç önemli süreç vardır. Fiziksel deneyime ve duyulara dayalı olarak canlandırma, rol yapma, deneyimlerin özünü resmetme ve kavramları sembollerde ve dilde organize etme (</a:t>
            </a:r>
            <a:r>
              <a:rPr lang="tr-TR" dirty="0" err="1">
                <a:latin typeface="Times New Roman" panose="02020603050405020304" pitchFamily="18" charset="0"/>
                <a:cs typeface="Times New Roman" panose="02020603050405020304" pitchFamily="18" charset="0"/>
              </a:rPr>
              <a:t>Bruner</a:t>
            </a:r>
            <a:r>
              <a:rPr lang="tr-TR" dirty="0">
                <a:latin typeface="Times New Roman" panose="02020603050405020304" pitchFamily="18" charset="0"/>
                <a:cs typeface="Times New Roman" panose="02020603050405020304" pitchFamily="18" charset="0"/>
              </a:rPr>
              <a:t>, 1966, s.57).</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Bruner</a:t>
            </a:r>
            <a:r>
              <a:rPr lang="tr-TR" dirty="0">
                <a:latin typeface="Times New Roman" panose="02020603050405020304" pitchFamily="18" charset="0"/>
                <a:cs typeface="Times New Roman" panose="02020603050405020304" pitchFamily="18" charset="0"/>
              </a:rPr>
              <a:t> (1966:57), bilginin anlaşılmasındaki üç önemli süreci tanımlar: Fiziksel deneyime ve duyulara dayalı olarak canlandırma, rol yapma; deneyimlerin özünü resmetme ve kavramları sembollerde ve dilde organize etme</a:t>
            </a:r>
          </a:p>
        </p:txBody>
      </p:sp>
    </p:spTree>
    <p:extLst>
      <p:ext uri="{BB962C8B-B14F-4D97-AF65-F5344CB8AC3E}">
        <p14:creationId xmlns:p14="http://schemas.microsoft.com/office/powerpoint/2010/main" val="124673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166843"/>
            <a:ext cx="7992888" cy="341632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Bruner'a</a:t>
            </a:r>
            <a:r>
              <a:rPr lang="tr-TR" dirty="0">
                <a:latin typeface="Times New Roman" panose="02020603050405020304" pitchFamily="18" charset="0"/>
                <a:cs typeface="Times New Roman" panose="02020603050405020304" pitchFamily="18" charset="0"/>
              </a:rPr>
              <a:t> (1966, s.57) göre, bilginin anlaşılmasında üç önemli süreç vardır: Bunlar deneyim yoluyla canlandırma veya rol yapma, deneyimleri tasvir etme ve sözlü veya yazılı olarak kavramları organize etme şeklinde tanımlanabilir.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Bruner'a</a:t>
            </a:r>
            <a:r>
              <a:rPr lang="tr-TR" dirty="0">
                <a:latin typeface="Times New Roman" panose="02020603050405020304" pitchFamily="18" charset="0"/>
                <a:cs typeface="Times New Roman" panose="02020603050405020304" pitchFamily="18" charset="0"/>
              </a:rPr>
              <a:t> (1966) göre, bilginin anlaşılmasında üç önemli süreç vardır: Bunlar deneyim yoluyla canlandırma veya rol yapma, deneyimleri tasvir etme ve sözlü veya yazılı olarak kavramları organize etme şeklinde tanımlanabilir ( s.57).</a:t>
            </a:r>
          </a:p>
        </p:txBody>
      </p:sp>
    </p:spTree>
    <p:extLst>
      <p:ext uri="{BB962C8B-B14F-4D97-AF65-F5344CB8AC3E}">
        <p14:creationId xmlns:p14="http://schemas.microsoft.com/office/powerpoint/2010/main" val="29598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98020" y="1196752"/>
            <a:ext cx="8352928" cy="3831818"/>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Bilginin anlaşılmasında üç önemli süreç vardır: Bunlar deneyim yoluyla canlandırma veya rol yapma, deneyimleri tasvir etme ve sözlü veya yazılı olarak kavramları organize etme şeklinde tanımlanabilir (</a:t>
            </a:r>
            <a:r>
              <a:rPr lang="tr-TR" dirty="0" err="1">
                <a:latin typeface="Times New Roman" panose="02020603050405020304" pitchFamily="18" charset="0"/>
                <a:cs typeface="Times New Roman" panose="02020603050405020304" pitchFamily="18" charset="0"/>
              </a:rPr>
              <a:t>Bruner</a:t>
            </a:r>
            <a:r>
              <a:rPr lang="tr-TR" dirty="0">
                <a:latin typeface="Times New Roman" panose="02020603050405020304" pitchFamily="18" charset="0"/>
                <a:cs typeface="Times New Roman" panose="02020603050405020304" pitchFamily="18" charset="0"/>
              </a:rPr>
              <a:t>, 1966, s.57).</a:t>
            </a:r>
          </a:p>
          <a:p>
            <a:pPr algn="just">
              <a:lnSpc>
                <a:spcPct val="150000"/>
              </a:lnSpc>
            </a:pPr>
            <a:r>
              <a:rPr lang="tr-TR" dirty="0">
                <a:latin typeface="Times New Roman" panose="02020603050405020304" pitchFamily="18" charset="0"/>
                <a:cs typeface="Times New Roman" panose="02020603050405020304" pitchFamily="18" charset="0"/>
              </a:rPr>
              <a:t>Not: Yukarıda altı örnek verilmiştir. Burada dikkat edilmesi gereken husus, bütünlüğü sağlamak için, bunların içinden belirlediğiniz alıntı tekniğini araştırmanın veya tezin tamamında kullanmanızdır. Mesela, yazar adından sonra parantez açıp, yıl ve sayfa veriyorsanız, bir sonraki alıntıda da aynı tekniğini kullanmanız gerekmektedir. Yazarın adını anmadan alıntıyı yapıyorsanız, alıntı cümlesinden sonra, parantez içinde yazarın adı, yıl ve sayfayı vermelisiniz.</a:t>
            </a:r>
          </a:p>
        </p:txBody>
      </p:sp>
    </p:spTree>
    <p:extLst>
      <p:ext uri="{BB962C8B-B14F-4D97-AF65-F5344CB8AC3E}">
        <p14:creationId xmlns:p14="http://schemas.microsoft.com/office/powerpoint/2010/main" val="2793838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7969" y="188640"/>
            <a:ext cx="8352928" cy="637097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Eğer yaptığınız alıntı, üç satırı geçiyorsa alıntı paragrafı oluşturmanız gerekir. Örnek:</a:t>
            </a:r>
          </a:p>
          <a:p>
            <a:pPr algn="just">
              <a:lnSpc>
                <a:spcPct val="150000"/>
              </a:lnSpc>
            </a:pPr>
            <a:r>
              <a:rPr lang="tr-TR" dirty="0">
                <a:latin typeface="Times New Roman" panose="02020603050405020304" pitchFamily="18" charset="0"/>
                <a:cs typeface="Times New Roman" panose="02020603050405020304" pitchFamily="18" charset="0"/>
              </a:rPr>
              <a:t>Önder (1999, s.85), öğrencilerin eğitilmesinde, aşağıdaki unsurların dikkate alınmasını tavsiye etmektedir.</a:t>
            </a:r>
          </a:p>
          <a:p>
            <a:pPr marL="360000" algn="just">
              <a:lnSpc>
                <a:spcPct val="150000"/>
              </a:lnSpc>
            </a:pPr>
            <a:r>
              <a:rPr lang="tr-TR" sz="1600" dirty="0">
                <a:latin typeface="Times New Roman" panose="02020603050405020304" pitchFamily="18" charset="0"/>
                <a:cs typeface="Times New Roman" panose="02020603050405020304" pitchFamily="18" charset="0"/>
              </a:rPr>
              <a:t>Günümüzde eğitimden beklenen, bireylerin sadece ezbere dayalı bilgilerle donatılmaları değil, kendileri ve diğer insanlar konusunda bilinçli hale gelmelerinin, çevreyle uyumlu, ancak bağımsız ve güçlü bir kişilik kazanmalarının, edindikleri bilgileri kendi yaşamlarına yararlı olacak şekilde uygulayabilmelerinin sağlanmasıdır.</a:t>
            </a:r>
          </a:p>
          <a:p>
            <a:pPr algn="just">
              <a:lnSpc>
                <a:spcPct val="150000"/>
              </a:lnSpc>
            </a:pPr>
            <a:r>
              <a:rPr lang="tr-TR" dirty="0">
                <a:latin typeface="Times New Roman" panose="02020603050405020304" pitchFamily="18" charset="0"/>
                <a:cs typeface="Times New Roman" panose="02020603050405020304" pitchFamily="18" charset="0"/>
              </a:rPr>
              <a:t>Yukarıdaki ifadelerden de anlaşılacağı üzeri, drama bireylerin bağımsız ve güçlü bir kişilik kazanmasında en etkili öğretim tekniklerinden biridir. Bu yönüyle...</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Öğrencilerin eğitilmesinde, aşağıdaki unsurların dikkate alınması tavsiye edilmektedir.</a:t>
            </a:r>
          </a:p>
          <a:p>
            <a:pPr algn="just">
              <a:lnSpc>
                <a:spcPct val="150000"/>
              </a:lnSpc>
            </a:pPr>
            <a:r>
              <a:rPr lang="tr-TR" dirty="0">
                <a:latin typeface="Times New Roman" panose="02020603050405020304" pitchFamily="18" charset="0"/>
                <a:cs typeface="Times New Roman" panose="02020603050405020304" pitchFamily="18" charset="0"/>
              </a:rPr>
              <a:t> </a:t>
            </a:r>
          </a:p>
          <a:p>
            <a:pPr marL="360000" algn="just">
              <a:lnSpc>
                <a:spcPct val="150000"/>
              </a:lnSpc>
            </a:pPr>
            <a:r>
              <a:rPr lang="tr-TR" sz="1600" dirty="0">
                <a:latin typeface="Times New Roman" panose="02020603050405020304" pitchFamily="18" charset="0"/>
                <a:cs typeface="Times New Roman" panose="02020603050405020304" pitchFamily="18" charset="0"/>
              </a:rPr>
              <a:t>Günümüzde eğitimden beklenen, bireylerin sadece ezbere dayalı bilgilerle donatılmaları değil, kendileri ve diğer insanlar konusunda bilinçli hale gelmelerinin, çevreyle uyumlu, ancak bağımsız ve güçlü bir kişilik kazanmalarının, edindikleri bilgileri kendi yaşamlarına yararlı olacak şekilde uygulayabilmelerinin sağlanmasıdır (Önder, 1999, s.85).</a:t>
            </a:r>
          </a:p>
        </p:txBody>
      </p:sp>
    </p:spTree>
    <p:extLst>
      <p:ext uri="{BB962C8B-B14F-4D97-AF65-F5344CB8AC3E}">
        <p14:creationId xmlns:p14="http://schemas.microsoft.com/office/powerpoint/2010/main" val="108540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980728"/>
            <a:ext cx="7128792" cy="3785652"/>
          </a:xfrm>
          <a:prstGeom prst="rect">
            <a:avLst/>
          </a:prstGeom>
        </p:spPr>
        <p:txBody>
          <a:bodyPr wrap="square">
            <a:spAutoFit/>
          </a:bodyPr>
          <a:lstStyle/>
          <a:p>
            <a:pPr marL="285750" indent="-285750">
              <a:lnSpc>
                <a:spcPct val="150000"/>
              </a:lnSpc>
              <a:buFont typeface="Wingdings" panose="05000000000000000000" pitchFamily="2" charset="2"/>
              <a:buChar char="v"/>
            </a:pPr>
            <a:r>
              <a:rPr lang="tr-TR" sz="2000" dirty="0"/>
              <a:t>Projenin genel tanıtımı</a:t>
            </a:r>
          </a:p>
          <a:p>
            <a:pPr marL="285750" indent="-285750">
              <a:lnSpc>
                <a:spcPct val="150000"/>
              </a:lnSpc>
              <a:buFont typeface="Wingdings" panose="05000000000000000000" pitchFamily="2" charset="2"/>
              <a:buChar char="v"/>
            </a:pPr>
            <a:r>
              <a:rPr lang="tr-TR" sz="2000" dirty="0"/>
              <a:t>Proje yönetimine ilişkin bilgiler</a:t>
            </a:r>
          </a:p>
          <a:p>
            <a:pPr marL="285750" indent="-285750">
              <a:lnSpc>
                <a:spcPct val="150000"/>
              </a:lnSpc>
              <a:buFont typeface="Wingdings" panose="05000000000000000000" pitchFamily="2" charset="2"/>
              <a:buChar char="v"/>
            </a:pPr>
            <a:r>
              <a:rPr lang="tr-TR" sz="2000" dirty="0"/>
              <a:t>Problem</a:t>
            </a:r>
          </a:p>
          <a:p>
            <a:pPr marL="285750" indent="-285750">
              <a:lnSpc>
                <a:spcPct val="150000"/>
              </a:lnSpc>
              <a:buFont typeface="Wingdings" panose="05000000000000000000" pitchFamily="2" charset="2"/>
              <a:buChar char="v"/>
            </a:pPr>
            <a:r>
              <a:rPr lang="tr-TR" sz="2000" dirty="0"/>
              <a:t>Amaç</a:t>
            </a:r>
          </a:p>
          <a:p>
            <a:pPr marL="285750" indent="-285750">
              <a:lnSpc>
                <a:spcPct val="150000"/>
              </a:lnSpc>
              <a:buFont typeface="Wingdings" panose="05000000000000000000" pitchFamily="2" charset="2"/>
              <a:buChar char="v"/>
            </a:pPr>
            <a:r>
              <a:rPr lang="tr-TR" sz="2000" dirty="0"/>
              <a:t>Yöntem</a:t>
            </a:r>
          </a:p>
          <a:p>
            <a:pPr marL="285750" indent="-285750">
              <a:lnSpc>
                <a:spcPct val="150000"/>
              </a:lnSpc>
              <a:buFont typeface="Wingdings" panose="05000000000000000000" pitchFamily="2" charset="2"/>
              <a:buChar char="v"/>
            </a:pPr>
            <a:r>
              <a:rPr lang="tr-TR" sz="2000" dirty="0"/>
              <a:t>İşbirliğine gidilecek kurum kuruluşlar</a:t>
            </a:r>
          </a:p>
          <a:p>
            <a:pPr marL="285750" indent="-285750">
              <a:lnSpc>
                <a:spcPct val="150000"/>
              </a:lnSpc>
              <a:buFont typeface="Wingdings" panose="05000000000000000000" pitchFamily="2" charset="2"/>
              <a:buChar char="v"/>
            </a:pPr>
            <a:r>
              <a:rPr lang="tr-TR" sz="2000" dirty="0"/>
              <a:t>Zaman çizelgesi</a:t>
            </a:r>
          </a:p>
          <a:p>
            <a:pPr marL="285750" indent="-285750">
              <a:lnSpc>
                <a:spcPct val="150000"/>
              </a:lnSpc>
              <a:buFont typeface="Wingdings" panose="05000000000000000000" pitchFamily="2" charset="2"/>
              <a:buChar char="v"/>
            </a:pPr>
            <a:r>
              <a:rPr lang="tr-TR" sz="2000" dirty="0"/>
              <a:t>Ekler </a:t>
            </a:r>
          </a:p>
        </p:txBody>
      </p:sp>
    </p:spTree>
    <p:extLst>
      <p:ext uri="{BB962C8B-B14F-4D97-AF65-F5344CB8AC3E}">
        <p14:creationId xmlns:p14="http://schemas.microsoft.com/office/powerpoint/2010/main" val="3181468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764704"/>
            <a:ext cx="8280920" cy="5355312"/>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Bibliyografya (Kaynakça)</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Bibliyografya araştırmanızda kullandığınız okuma materyalinin tamamıdır. Fakat her açtığınız kitabın listesi değildir. Alıntı yaptığınız veya sizin düşüncelerinize önemli bir katkıda bulunan (negatif dahi olsa) her kaynağı bibliyografınıza koyunuz. Aşağıda kaynakça bölümünde kaynakların nasıl belirtileceğine dair örnekleri görebilirsiniz.</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Kaynakça Örnekleri (Harvard Sistemine Göre):</a:t>
            </a:r>
          </a:p>
          <a:p>
            <a:pPr algn="just"/>
            <a:r>
              <a:rPr lang="tr-TR" dirty="0">
                <a:latin typeface="Times New Roman" panose="02020603050405020304" pitchFamily="18" charset="0"/>
                <a:cs typeface="Times New Roman" panose="02020603050405020304" pitchFamily="18" charset="0"/>
              </a:rPr>
              <a:t> </a:t>
            </a:r>
          </a:p>
          <a:p>
            <a:pPr algn="just"/>
            <a:r>
              <a:rPr lang="tr-TR" b="1" dirty="0">
                <a:latin typeface="Times New Roman" panose="02020603050405020304" pitchFamily="18" charset="0"/>
                <a:cs typeface="Times New Roman" panose="02020603050405020304" pitchFamily="18" charset="0"/>
              </a:rPr>
              <a:t>Kitap:</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 </a:t>
            </a:r>
          </a:p>
          <a:p>
            <a:pPr algn="just"/>
            <a:r>
              <a:rPr lang="tr-TR" dirty="0" err="1">
                <a:latin typeface="Times New Roman" panose="02020603050405020304" pitchFamily="18" charset="0"/>
                <a:cs typeface="Times New Roman" panose="02020603050405020304" pitchFamily="18" charset="0"/>
              </a:rPr>
              <a:t>Jenkins</a:t>
            </a:r>
            <a:r>
              <a:rPr lang="tr-TR" dirty="0">
                <a:latin typeface="Times New Roman" panose="02020603050405020304" pitchFamily="18" charset="0"/>
                <a:cs typeface="Times New Roman" panose="02020603050405020304" pitchFamily="18" charset="0"/>
              </a:rPr>
              <a:t>, K. (1991). </a:t>
            </a:r>
            <a:r>
              <a:rPr lang="tr-TR" i="1" dirty="0">
                <a:latin typeface="Times New Roman" panose="02020603050405020304" pitchFamily="18" charset="0"/>
                <a:cs typeface="Times New Roman" panose="02020603050405020304" pitchFamily="18" charset="0"/>
              </a:rPr>
              <a:t>Re-</a:t>
            </a:r>
            <a:r>
              <a:rPr lang="tr-TR" i="1" dirty="0" err="1">
                <a:latin typeface="Times New Roman" panose="02020603050405020304" pitchFamily="18" charset="0"/>
                <a:cs typeface="Times New Roman" panose="02020603050405020304" pitchFamily="18" charset="0"/>
              </a:rPr>
              <a:t>thinking</a:t>
            </a:r>
            <a:r>
              <a:rPr lang="tr-TR" i="1" dirty="0">
                <a:latin typeface="Times New Roman" panose="02020603050405020304" pitchFamily="18" charset="0"/>
                <a:cs typeface="Times New Roman" panose="02020603050405020304" pitchFamily="18" charset="0"/>
              </a:rPr>
              <a:t> </a:t>
            </a:r>
            <a:r>
              <a:rPr lang="tr-TR" i="1" dirty="0" err="1">
                <a:latin typeface="Times New Roman" panose="02020603050405020304" pitchFamily="18" charset="0"/>
                <a:cs typeface="Times New Roman" panose="02020603050405020304" pitchFamily="18" charset="0"/>
              </a:rPr>
              <a:t>History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London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Routledge</a:t>
            </a:r>
            <a:r>
              <a:rPr lang="tr-TR" dirty="0">
                <a:latin typeface="Times New Roman" panose="02020603050405020304" pitchFamily="18" charset="0"/>
                <a:cs typeface="Times New Roman" panose="02020603050405020304" pitchFamily="18" charset="0"/>
              </a:rPr>
              <a:t>.</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Gömeç, S. (1999). </a:t>
            </a:r>
            <a:r>
              <a:rPr lang="tr-TR" i="1" dirty="0">
                <a:latin typeface="Times New Roman" panose="02020603050405020304" pitchFamily="18" charset="0"/>
                <a:cs typeface="Times New Roman" panose="02020603050405020304" pitchFamily="18" charset="0"/>
              </a:rPr>
              <a:t>Kök Türk Tarihi</a:t>
            </a:r>
            <a:r>
              <a:rPr lang="tr-TR" dirty="0">
                <a:latin typeface="Times New Roman" panose="02020603050405020304" pitchFamily="18" charset="0"/>
                <a:cs typeface="Times New Roman" panose="02020603050405020304" pitchFamily="18" charset="0"/>
              </a:rPr>
              <a:t> (2. Baskı), Ankara: </a:t>
            </a:r>
            <a:r>
              <a:rPr lang="tr-TR" dirty="0" err="1">
                <a:latin typeface="Times New Roman" panose="02020603050405020304" pitchFamily="18" charset="0"/>
                <a:cs typeface="Times New Roman" panose="02020603050405020304" pitchFamily="18" charset="0"/>
              </a:rPr>
              <a:t>Akçağ</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Çeviri Kitap:</a:t>
            </a:r>
          </a:p>
          <a:p>
            <a:pPr algn="just"/>
            <a:r>
              <a:rPr lang="tr-TR" dirty="0">
                <a:latin typeface="Times New Roman" panose="02020603050405020304" pitchFamily="18" charset="0"/>
                <a:cs typeface="Times New Roman" panose="02020603050405020304" pitchFamily="18" charset="0"/>
              </a:rPr>
              <a:t> </a:t>
            </a:r>
          </a:p>
          <a:p>
            <a:pPr algn="just"/>
            <a:r>
              <a:rPr lang="tr-TR" dirty="0" err="1">
                <a:latin typeface="Times New Roman" panose="02020603050405020304" pitchFamily="18" charset="0"/>
                <a:cs typeface="Times New Roman" panose="02020603050405020304" pitchFamily="18" charset="0"/>
              </a:rPr>
              <a:t>Burke</a:t>
            </a:r>
            <a:r>
              <a:rPr lang="tr-TR" dirty="0">
                <a:latin typeface="Times New Roman" panose="02020603050405020304" pitchFamily="18" charset="0"/>
                <a:cs typeface="Times New Roman" panose="02020603050405020304" pitchFamily="18" charset="0"/>
              </a:rPr>
              <a:t>, P. (2003). </a:t>
            </a:r>
            <a:r>
              <a:rPr lang="tr-TR" i="1" dirty="0">
                <a:latin typeface="Times New Roman" panose="02020603050405020304" pitchFamily="18" charset="0"/>
                <a:cs typeface="Times New Roman" panose="02020603050405020304" pitchFamily="18" charset="0"/>
              </a:rPr>
              <a:t>Afişten Heykele Minyatürden Fotoğrafa Tarihin Görgü Tanıkları</a:t>
            </a:r>
            <a:r>
              <a:rPr lang="tr-TR" dirty="0">
                <a:latin typeface="Times New Roman" panose="02020603050405020304" pitchFamily="18" charset="0"/>
                <a:cs typeface="Times New Roman" panose="02020603050405020304" pitchFamily="18" charset="0"/>
              </a:rPr>
              <a:t> (Çev. Z. </a:t>
            </a:r>
            <a:r>
              <a:rPr lang="tr-TR" dirty="0" err="1">
                <a:latin typeface="Times New Roman" panose="02020603050405020304" pitchFamily="18" charset="0"/>
                <a:cs typeface="Times New Roman" panose="02020603050405020304" pitchFamily="18" charset="0"/>
              </a:rPr>
              <a:t>Yelçe</a:t>
            </a:r>
            <a:r>
              <a:rPr lang="tr-TR" dirty="0">
                <a:latin typeface="Times New Roman" panose="02020603050405020304" pitchFamily="18" charset="0"/>
                <a:cs typeface="Times New Roman" panose="02020603050405020304" pitchFamily="18" charset="0"/>
              </a:rPr>
              <a:t>). İstanbul: Kitap Yayınevi.</a:t>
            </a:r>
          </a:p>
        </p:txBody>
      </p:sp>
    </p:spTree>
    <p:extLst>
      <p:ext uri="{BB962C8B-B14F-4D97-AF65-F5344CB8AC3E}">
        <p14:creationId xmlns:p14="http://schemas.microsoft.com/office/powerpoint/2010/main" val="3598097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474345"/>
            <a:ext cx="7632848" cy="5493812"/>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Kitapta Bölüm: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Dinç, E, (2008). “Türkiye'yi Avrupa'ya Yakınlaştırmak İçin Tarih Bir Köprü Olabilir Mi? Türk Tarih Öğretim Programlarının Bir Avrupa Boyutu Gözetilerek Geliştirilmesi Olasılığı” Mustafa Safran ve Dursun Dilek (ed.), </a:t>
            </a:r>
            <a:r>
              <a:rPr lang="tr-TR" i="1" dirty="0">
                <a:latin typeface="Times New Roman" panose="02020603050405020304" pitchFamily="18" charset="0"/>
                <a:cs typeface="Times New Roman" panose="02020603050405020304" pitchFamily="18" charset="0"/>
              </a:rPr>
              <a:t>21. Yüzyılda Vatandaşlık, Kimlik ve Tarih Eğitimi</a:t>
            </a:r>
            <a:r>
              <a:rPr lang="tr-TR" dirty="0">
                <a:latin typeface="Times New Roman" panose="02020603050405020304" pitchFamily="18" charset="0"/>
                <a:cs typeface="Times New Roman" panose="02020603050405020304" pitchFamily="18" charset="0"/>
              </a:rPr>
              <a:t> içinde, İstanbul: Yeni İnsan Yayınevi</a:t>
            </a:r>
          </a:p>
          <a:p>
            <a:pPr algn="just">
              <a:lnSpc>
                <a:spcPct val="150000"/>
              </a:lnSpc>
            </a:pPr>
            <a:r>
              <a:rPr lang="tr-TR" dirty="0">
                <a:latin typeface="Times New Roman" panose="02020603050405020304" pitchFamily="18" charset="0"/>
                <a:cs typeface="Times New Roman" panose="02020603050405020304" pitchFamily="18" charset="0"/>
              </a:rPr>
              <a:t>Dergide Makale:</a:t>
            </a:r>
          </a:p>
          <a:p>
            <a:pPr algn="just">
              <a:lnSpc>
                <a:spcPct val="150000"/>
              </a:lnSpc>
            </a:pPr>
            <a:r>
              <a:rPr lang="tr-TR" dirty="0">
                <a:latin typeface="Times New Roman" panose="02020603050405020304" pitchFamily="18" charset="0"/>
                <a:cs typeface="Times New Roman" panose="02020603050405020304" pitchFamily="18" charset="0"/>
              </a:rPr>
              <a:t>Ata, B. (2002). “Tarih Derslerinde Dokümanlarla Öğretim Yaklaşımı”, </a:t>
            </a:r>
            <a:r>
              <a:rPr lang="tr-TR" i="1" dirty="0">
                <a:latin typeface="Times New Roman" panose="02020603050405020304" pitchFamily="18" charset="0"/>
                <a:cs typeface="Times New Roman" panose="02020603050405020304" pitchFamily="18" charset="0"/>
              </a:rPr>
              <a:t>Türk Yurdu(175),</a:t>
            </a:r>
            <a:r>
              <a:rPr lang="tr-TR" dirty="0">
                <a:latin typeface="Times New Roman" panose="02020603050405020304" pitchFamily="18" charset="0"/>
                <a:cs typeface="Times New Roman" panose="02020603050405020304" pitchFamily="18" charset="0"/>
              </a:rPr>
              <a:t> 5. 80-86</a:t>
            </a:r>
          </a:p>
          <a:p>
            <a:pPr algn="just">
              <a:lnSpc>
                <a:spcPct val="150000"/>
              </a:lnSpc>
            </a:pPr>
            <a:r>
              <a:rPr lang="tr-TR" dirty="0">
                <a:latin typeface="Times New Roman" panose="02020603050405020304" pitchFamily="18" charset="0"/>
                <a:cs typeface="Times New Roman" panose="02020603050405020304" pitchFamily="18" charset="0"/>
              </a:rPr>
              <a:t>Basılmamış Tez:</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Dilek, D. (1999) «</a:t>
            </a:r>
            <a:r>
              <a:rPr lang="tr-TR" dirty="0" err="1">
                <a:latin typeface="Times New Roman" panose="02020603050405020304" pitchFamily="18" charset="0"/>
                <a:cs typeface="Times New Roman" panose="02020603050405020304" pitchFamily="18" charset="0"/>
              </a:rPr>
              <a:t>History</a:t>
            </a:r>
            <a:r>
              <a:rPr lang="tr-TR" dirty="0">
                <a:latin typeface="Times New Roman" panose="02020603050405020304" pitchFamily="18" charset="0"/>
                <a:cs typeface="Times New Roman" panose="02020603050405020304" pitchFamily="18" charset="0"/>
              </a:rPr>
              <a:t> in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Turkish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Elementary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Sehool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Perceptions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Pedagogy</a:t>
            </a:r>
            <a:r>
              <a:rPr lang="tr-TR" dirty="0">
                <a:latin typeface="Times New Roman" panose="02020603050405020304" pitchFamily="18" charset="0"/>
                <a:cs typeface="Times New Roman" panose="02020603050405020304" pitchFamily="18" charset="0"/>
              </a:rPr>
              <a:t>», Basılmamış Doktora Tezi, </a:t>
            </a:r>
            <a:r>
              <a:rPr lang="tr-TR" dirty="0" err="1">
                <a:latin typeface="Times New Roman" panose="02020603050405020304" pitchFamily="18" charset="0"/>
                <a:cs typeface="Times New Roman" panose="02020603050405020304" pitchFamily="18" charset="0"/>
              </a:rPr>
              <a:t>Coventry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University</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Warwick</a:t>
            </a:r>
            <a:r>
              <a:rPr lang="tr-T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091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836712"/>
            <a:ext cx="8568952" cy="4801314"/>
          </a:xfrm>
          <a:prstGeom prst="rect">
            <a:avLst/>
          </a:prstGeom>
        </p:spPr>
        <p:txBody>
          <a:bodyPr wrap="square">
            <a:spAutoFit/>
          </a:bodyPr>
          <a:lstStyle/>
          <a:p>
            <a:pPr algn="just">
              <a:lnSpc>
                <a:spcPct val="150000"/>
              </a:lnSpc>
            </a:pPr>
            <a:r>
              <a:rPr lang="tr-TR" dirty="0"/>
              <a:t>Bir proje önerisinde yer alması gerekenler şunlardır:</a:t>
            </a:r>
          </a:p>
          <a:p>
            <a:pPr algn="ctr">
              <a:lnSpc>
                <a:spcPct val="150000"/>
              </a:lnSpc>
            </a:pPr>
            <a:r>
              <a:rPr lang="tr-TR" sz="2400" b="1" dirty="0"/>
              <a:t>A. Projenin Genel Tanıtımı</a:t>
            </a:r>
          </a:p>
          <a:p>
            <a:pPr algn="just">
              <a:lnSpc>
                <a:spcPct val="150000"/>
              </a:lnSpc>
            </a:pPr>
            <a:r>
              <a:rPr lang="tr-TR" b="1" i="1" dirty="0"/>
              <a:t>-Başlık</a:t>
            </a:r>
            <a:r>
              <a:rPr lang="tr-TR" dirty="0"/>
              <a:t>:</a:t>
            </a:r>
          </a:p>
          <a:p>
            <a:pPr algn="just">
              <a:lnSpc>
                <a:spcPct val="150000"/>
              </a:lnSpc>
            </a:pPr>
            <a:r>
              <a:rPr lang="tr-TR" dirty="0"/>
              <a:t>Kısa bir ifade ile proje önerisinin konusunu kapsayıcı nitelikte olmalıdır. Başlığın dikkat çekici olması projeye ilgi uyandıracaktır. Örnek olarak “Köy Okullarına Kitap Bağışı” başlığı yerine “Onlara Bir Ufuk da Sen Aç” başlığı daha ilgi çekecektir.</a:t>
            </a:r>
          </a:p>
          <a:p>
            <a:pPr algn="just">
              <a:lnSpc>
                <a:spcPct val="150000"/>
              </a:lnSpc>
            </a:pPr>
            <a:endParaRPr lang="tr-TR" dirty="0"/>
          </a:p>
          <a:p>
            <a:pPr algn="just">
              <a:lnSpc>
                <a:spcPct val="150000"/>
              </a:lnSpc>
            </a:pPr>
            <a:r>
              <a:rPr lang="tr-TR" b="1" i="1" dirty="0"/>
              <a:t>-Tahmini bütçe:</a:t>
            </a:r>
          </a:p>
          <a:p>
            <a:pPr algn="just">
              <a:lnSpc>
                <a:spcPct val="150000"/>
              </a:lnSpc>
            </a:pPr>
            <a:r>
              <a:rPr lang="tr-TR" dirty="0"/>
              <a:t>Her projede birtakım harcamaların olması kaçınılmazdır. Bunlar malzeme alımından, kırtasiye ihtiyaçlarına kadar çeşitli kalemlerde olabilir.</a:t>
            </a:r>
          </a:p>
        </p:txBody>
      </p:sp>
    </p:spTree>
    <p:extLst>
      <p:ext uri="{BB962C8B-B14F-4D97-AF65-F5344CB8AC3E}">
        <p14:creationId xmlns:p14="http://schemas.microsoft.com/office/powerpoint/2010/main" val="418372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1340768"/>
            <a:ext cx="8496944" cy="3416320"/>
          </a:xfrm>
          <a:prstGeom prst="rect">
            <a:avLst/>
          </a:prstGeom>
        </p:spPr>
        <p:txBody>
          <a:bodyPr wrap="square">
            <a:spAutoFit/>
          </a:bodyPr>
          <a:lstStyle/>
          <a:p>
            <a:pPr algn="just">
              <a:lnSpc>
                <a:spcPct val="150000"/>
              </a:lnSpc>
            </a:pPr>
            <a:r>
              <a:rPr lang="tr-TR" b="1" i="1" dirty="0"/>
              <a:t>-Tahmini zaman: </a:t>
            </a:r>
          </a:p>
          <a:p>
            <a:pPr algn="just">
              <a:lnSpc>
                <a:spcPct val="150000"/>
              </a:lnSpc>
            </a:pPr>
            <a:r>
              <a:rPr lang="tr-TR" dirty="0"/>
              <a:t>Projenin başlangıcından, raporunun yazımı ve sunumunun yapılmasına kadar tahmini olarak ne kadar süre gerekli olduğu belirtilmelidir.</a:t>
            </a:r>
          </a:p>
          <a:p>
            <a:pPr algn="just">
              <a:lnSpc>
                <a:spcPct val="150000"/>
              </a:lnSpc>
            </a:pPr>
            <a:r>
              <a:rPr lang="tr-TR" dirty="0"/>
              <a:t> </a:t>
            </a:r>
          </a:p>
          <a:p>
            <a:pPr algn="just">
              <a:lnSpc>
                <a:spcPct val="150000"/>
              </a:lnSpc>
            </a:pPr>
            <a:r>
              <a:rPr lang="tr-TR" b="1" i="1" dirty="0"/>
              <a:t>- Özet: </a:t>
            </a:r>
          </a:p>
          <a:p>
            <a:pPr algn="just">
              <a:lnSpc>
                <a:spcPct val="150000"/>
              </a:lnSpc>
            </a:pPr>
            <a:r>
              <a:rPr lang="tr-TR" dirty="0"/>
              <a:t>150-300 kelimeden oluşan bir ya da iki paragrafta; okuyucuya problem, amaç, yöntem, proje hedef kitlesi ve beklenen faydanın ne olduğunun kısaca tanıtılmasıdır.</a:t>
            </a:r>
          </a:p>
        </p:txBody>
      </p:sp>
    </p:spTree>
    <p:extLst>
      <p:ext uri="{BB962C8B-B14F-4D97-AF65-F5344CB8AC3E}">
        <p14:creationId xmlns:p14="http://schemas.microsoft.com/office/powerpoint/2010/main" val="160985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12845"/>
            <a:ext cx="8208912" cy="5632311"/>
          </a:xfrm>
          <a:prstGeom prst="rect">
            <a:avLst/>
          </a:prstGeom>
        </p:spPr>
        <p:txBody>
          <a:bodyPr wrap="square">
            <a:spAutoFit/>
          </a:bodyPr>
          <a:lstStyle/>
          <a:p>
            <a:pPr algn="ctr">
              <a:lnSpc>
                <a:spcPct val="150000"/>
              </a:lnSpc>
            </a:pPr>
            <a:r>
              <a:rPr lang="tr-TR" sz="2400" b="1" dirty="0"/>
              <a:t>B. Proje Yönetimine İlişkin Bilgiler</a:t>
            </a:r>
          </a:p>
          <a:p>
            <a:pPr algn="just">
              <a:lnSpc>
                <a:spcPct val="150000"/>
              </a:lnSpc>
            </a:pPr>
            <a:r>
              <a:rPr lang="tr-TR" b="1" i="1" dirty="0"/>
              <a:t>- Proje Sorumlusu (Öğrenci): </a:t>
            </a:r>
          </a:p>
          <a:p>
            <a:pPr algn="just">
              <a:lnSpc>
                <a:spcPct val="150000"/>
              </a:lnSpc>
            </a:pPr>
            <a:r>
              <a:rPr lang="tr-TR" dirty="0"/>
              <a:t>Projenin yürütülmesinde proje grubundan sorumlu olan kişidir. Grup üyelerinin sorumluklarını belirlemede, proje raporlarının hazırlanmasında gruba liderlik eder.</a:t>
            </a:r>
          </a:p>
          <a:p>
            <a:pPr algn="just">
              <a:lnSpc>
                <a:spcPct val="150000"/>
              </a:lnSpc>
            </a:pPr>
            <a:r>
              <a:rPr lang="tr-TR" b="1" i="1" dirty="0"/>
              <a:t>-Proje Ekibi: </a:t>
            </a:r>
          </a:p>
          <a:p>
            <a:pPr algn="just">
              <a:lnSpc>
                <a:spcPct val="150000"/>
              </a:lnSpc>
            </a:pPr>
            <a:r>
              <a:rPr lang="tr-TR" dirty="0"/>
              <a:t>Projeyi yürütecek öğrenci grubunun belirlenmesidir. Proje ekibi projenin niteliğine göre 2-10 kişilik öğrenci grubundan oluşabilir.</a:t>
            </a:r>
          </a:p>
          <a:p>
            <a:pPr algn="just">
              <a:lnSpc>
                <a:spcPct val="150000"/>
              </a:lnSpc>
            </a:pPr>
            <a:r>
              <a:rPr lang="tr-TR" b="1" i="1" dirty="0"/>
              <a:t>-Proje Denetçisi (Öğretim Elemanı): </a:t>
            </a:r>
          </a:p>
          <a:p>
            <a:pPr algn="just">
              <a:lnSpc>
                <a:spcPct val="150000"/>
              </a:lnSpc>
            </a:pPr>
            <a:r>
              <a:rPr lang="tr-TR" dirty="0"/>
              <a:t>Projenin organize edilmesinde öğrencilere rehberlik eden kişidir. Öğretim elemanı temel teorik bilgileri verdikten sonra öğrenci ilgi alanlarına göre proje gruplarına girmelerinde, onlarda proje fikri oluşması ve projenin planlaması aşamasında kolaylaştırıcı rolü üstlenir.</a:t>
            </a:r>
          </a:p>
        </p:txBody>
      </p:sp>
    </p:spTree>
    <p:extLst>
      <p:ext uri="{BB962C8B-B14F-4D97-AF65-F5344CB8AC3E}">
        <p14:creationId xmlns:p14="http://schemas.microsoft.com/office/powerpoint/2010/main" val="346566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335846"/>
            <a:ext cx="8640960" cy="5493812"/>
          </a:xfrm>
          <a:prstGeom prst="rect">
            <a:avLst/>
          </a:prstGeom>
        </p:spPr>
        <p:txBody>
          <a:bodyPr wrap="square">
            <a:spAutoFit/>
          </a:bodyPr>
          <a:lstStyle/>
          <a:p>
            <a:pPr algn="just">
              <a:lnSpc>
                <a:spcPct val="150000"/>
              </a:lnSpc>
            </a:pPr>
            <a:r>
              <a:rPr lang="tr-TR" b="1" i="1" dirty="0"/>
              <a:t>-Bölüm Koordinatörü: </a:t>
            </a:r>
          </a:p>
          <a:p>
            <a:pPr algn="just">
              <a:lnSpc>
                <a:spcPct val="150000"/>
              </a:lnSpc>
            </a:pPr>
            <a:r>
              <a:rPr lang="tr-TR" dirty="0"/>
              <a:t>Eğitim öğretim başlamadan önce proje çalışmalarına danışmanlık edecek öğretim elemanlarını belirler, öğretim elemanları ile işbirliği içinde yazışmaların yapılması ve projelerin yürütülmesinde gerekli önlemleri alır.</a:t>
            </a:r>
          </a:p>
          <a:p>
            <a:pPr algn="just">
              <a:lnSpc>
                <a:spcPct val="150000"/>
              </a:lnSpc>
            </a:pPr>
            <a:r>
              <a:rPr lang="tr-TR" b="1" i="1" dirty="0"/>
              <a:t>-Fakülte Koordinatörü: </a:t>
            </a:r>
          </a:p>
          <a:p>
            <a:pPr algn="just">
              <a:lnSpc>
                <a:spcPct val="150000"/>
              </a:lnSpc>
            </a:pPr>
            <a:r>
              <a:rPr lang="tr-TR" dirty="0"/>
              <a:t>Bölüm koordinatörlerinden gelen öneriler doğrultusunda yazışmaların organize edilmesi, </a:t>
            </a:r>
            <a:r>
              <a:rPr lang="tr-TR" dirty="0" err="1"/>
              <a:t>SKS</a:t>
            </a:r>
            <a:r>
              <a:rPr lang="tr-TR" dirty="0"/>
              <a:t> Daire Başkanlığı ile işbirliğinin yapılması ve projelerin amacına uygun yürütülmesini denetler.</a:t>
            </a:r>
          </a:p>
          <a:p>
            <a:pPr algn="just">
              <a:lnSpc>
                <a:spcPct val="150000"/>
              </a:lnSpc>
            </a:pPr>
            <a:r>
              <a:rPr lang="tr-TR" dirty="0"/>
              <a:t>Topluma Hizmet Uygulamaları dersi kapsamındaki projelerin planlanmasında ve gerçekleştirilmesinde dekanlık, bölüm/program koordinatörlüğü, proje denetçisi (dersten sorumlu öğretim elemanları) ile projede işbirliği yapılacak kurum ve kuruluşlar arasında eşgüdüm sağlanmalıdır. Bu aşamadaki akış şeması şöyledir:</a:t>
            </a:r>
          </a:p>
          <a:p>
            <a:pPr algn="just">
              <a:lnSpc>
                <a:spcPct val="150000"/>
              </a:lnSpc>
            </a:pPr>
            <a:endParaRPr lang="tr-TR" dirty="0"/>
          </a:p>
        </p:txBody>
      </p:sp>
    </p:spTree>
    <p:extLst>
      <p:ext uri="{BB962C8B-B14F-4D97-AF65-F5344CB8AC3E}">
        <p14:creationId xmlns:p14="http://schemas.microsoft.com/office/powerpoint/2010/main" val="146175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83568" y="476672"/>
            <a:ext cx="7416824" cy="5904656"/>
          </a:xfrm>
        </p:spPr>
      </p:pic>
    </p:spTree>
    <p:extLst>
      <p:ext uri="{BB962C8B-B14F-4D97-AF65-F5344CB8AC3E}">
        <p14:creationId xmlns:p14="http://schemas.microsoft.com/office/powerpoint/2010/main" val="3959486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ğal">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oğ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oğ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1777CD-7D2E-496C-9E82-7AA611765D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4264BF-A80E-4AF1-8BF1-5787CB52A1DE}">
  <ds:schemaRefs>
    <ds:schemaRef ds:uri="http://schemas.microsoft.com/sharepoint/v3/contenttype/forms"/>
  </ds:schemaRefs>
</ds:datastoreItem>
</file>

<file path=customXml/itemProps3.xml><?xml version="1.0" encoding="utf-8"?>
<ds:datastoreItem xmlns:ds="http://schemas.openxmlformats.org/officeDocument/2006/customXml" ds:itemID="{653FD1F2-1B9E-480C-8FDF-EEDB5B76B8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Elemental</Template>
  <TotalTime>136</TotalTime>
  <Words>2803</Words>
  <Application>Microsoft Office PowerPoint</Application>
  <PresentationFormat>Ekran Gösterisi (4:3)</PresentationFormat>
  <Paragraphs>203</Paragraphs>
  <Slides>41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41</vt:i4>
      </vt:variant>
    </vt:vector>
  </HeadingPairs>
  <TitlesOfParts>
    <vt:vector size="46" baseType="lpstr">
      <vt:lpstr>Arial</vt:lpstr>
      <vt:lpstr>Palatino Linotype</vt:lpstr>
      <vt:lpstr>Times New Roman</vt:lpstr>
      <vt:lpstr>Wingdings</vt:lpstr>
      <vt:lpstr>Doğal</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ELİF</dc:creator>
  <cp:lastModifiedBy>;cengizhanTOP�U</cp:lastModifiedBy>
  <cp:revision>23</cp:revision>
  <dcterms:created xsi:type="dcterms:W3CDTF">2020-11-12T10:09:46Z</dcterms:created>
  <dcterms:modified xsi:type="dcterms:W3CDTF">2021-12-04T12:09:12Z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