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8138" y="1578686"/>
            <a:ext cx="388772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7220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797"/>
                </a:lnTo>
                <a:lnTo>
                  <a:pt x="9144000" y="685797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D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07263" y="6473950"/>
            <a:ext cx="1083564" cy="329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3960" y="3081371"/>
            <a:ext cx="5196078" cy="163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66110" y="6248323"/>
            <a:ext cx="2793365" cy="491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13497" y="6518857"/>
            <a:ext cx="1267459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#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72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83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86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jp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9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080" y="1234262"/>
            <a:ext cx="48006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>
                <a:latin typeface="Times New Roman"/>
                <a:cs typeface="Times New Roman"/>
              </a:rPr>
              <a:t>Chapter</a:t>
            </a:r>
            <a:r>
              <a:rPr dirty="0" sz="9600" spc="-90">
                <a:latin typeface="Times New Roman"/>
                <a:cs typeface="Times New Roman"/>
              </a:rPr>
              <a:t> </a:t>
            </a:r>
            <a:r>
              <a:rPr dirty="0" sz="9600">
                <a:latin typeface="Times New Roman"/>
                <a:cs typeface="Times New Roman"/>
              </a:rPr>
              <a:t>8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0513" y="3281248"/>
            <a:ext cx="3983990" cy="203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955" marR="5080" indent="-262890">
              <a:lnSpc>
                <a:spcPct val="100000"/>
              </a:lnSpc>
              <a:spcBef>
                <a:spcPts val="100"/>
              </a:spcBef>
            </a:pPr>
            <a:r>
              <a:rPr dirty="0" sz="6600" spc="-5">
                <a:latin typeface="Times New Roman"/>
                <a:cs typeface="Times New Roman"/>
              </a:rPr>
              <a:t>İntegrasyon  </a:t>
            </a:r>
            <a:r>
              <a:rPr dirty="0" sz="6600" spc="-50">
                <a:latin typeface="Times New Roman"/>
                <a:cs typeface="Times New Roman"/>
              </a:rPr>
              <a:t>Teknikleri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59" y="327743"/>
            <a:ext cx="8184600" cy="563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82" y="385918"/>
            <a:ext cx="8383532" cy="5470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233" y="2054205"/>
            <a:ext cx="8373517" cy="2719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551" y="927132"/>
            <a:ext cx="8372992" cy="488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1112" y="941256"/>
            <a:ext cx="4887862" cy="4986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548" y="418167"/>
            <a:ext cx="7879156" cy="5454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494" y="254105"/>
            <a:ext cx="7495577" cy="576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Bölüm</a:t>
            </a:r>
            <a:r>
              <a:rPr dirty="0" spc="-100"/>
              <a:t> </a:t>
            </a:r>
            <a:r>
              <a:rPr dirty="0" spc="-5"/>
              <a:t>8.2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4213" y="3214497"/>
            <a:ext cx="573532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latin typeface="Times New Roman"/>
                <a:cs typeface="Times New Roman"/>
              </a:rPr>
              <a:t>Trigonometrik</a:t>
            </a:r>
            <a:r>
              <a:rPr dirty="0" sz="4400" spc="-10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İntegraller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42" y="1285452"/>
            <a:ext cx="8764769" cy="355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467" y="753273"/>
            <a:ext cx="8837618" cy="4491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891664">
              <a:lnSpc>
                <a:spcPct val="120000"/>
              </a:lnSpc>
              <a:spcBef>
                <a:spcPts val="95"/>
              </a:spcBef>
            </a:pPr>
            <a:r>
              <a:rPr dirty="0" spc="-65"/>
              <a:t>Temel  </a:t>
            </a:r>
            <a:r>
              <a:rPr dirty="0"/>
              <a:t>İntegrasyon</a:t>
            </a:r>
            <a:r>
              <a:rPr dirty="0" spc="-100"/>
              <a:t> </a:t>
            </a:r>
            <a:r>
              <a:rPr dirty="0"/>
              <a:t>Formülleri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50" y="784078"/>
            <a:ext cx="8921211" cy="4586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725" y="610500"/>
            <a:ext cx="8808925" cy="4645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90" y="764096"/>
            <a:ext cx="7909224" cy="4751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72" y="429696"/>
            <a:ext cx="8855959" cy="5395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827" y="187441"/>
            <a:ext cx="8381365" cy="5803265"/>
            <a:chOff x="239827" y="187441"/>
            <a:chExt cx="8381365" cy="5803265"/>
          </a:xfrm>
        </p:grpSpPr>
        <p:sp>
          <p:nvSpPr>
            <p:cNvPr id="3" name="object 3"/>
            <p:cNvSpPr/>
            <p:nvPr/>
          </p:nvSpPr>
          <p:spPr>
            <a:xfrm>
              <a:off x="239827" y="264586"/>
              <a:ext cx="8381360" cy="5725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7947" y="187441"/>
              <a:ext cx="2534516" cy="457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87" y="1059932"/>
            <a:ext cx="7694604" cy="488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501" y="391179"/>
            <a:ext cx="4074884" cy="314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864" y="1307899"/>
            <a:ext cx="8930898" cy="3335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48" y="622789"/>
            <a:ext cx="8929991" cy="5054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212" y="1313662"/>
            <a:ext cx="6767954" cy="1063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5390" y="3065858"/>
            <a:ext cx="8893055" cy="1206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285" y="837648"/>
            <a:ext cx="8774254" cy="454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3" y="172411"/>
            <a:ext cx="7413209" cy="5900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596" y="867691"/>
            <a:ext cx="8818489" cy="442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Bölüm</a:t>
            </a:r>
            <a:r>
              <a:rPr dirty="0" spc="-100"/>
              <a:t> </a:t>
            </a:r>
            <a:r>
              <a:rPr dirty="0" spc="-5"/>
              <a:t>8.3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7510" y="3081371"/>
            <a:ext cx="3269615" cy="16344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0190" marR="5080" indent="-238125">
              <a:lnSpc>
                <a:spcPct val="120000"/>
              </a:lnSpc>
              <a:spcBef>
                <a:spcPts val="95"/>
              </a:spcBef>
            </a:pPr>
            <a:r>
              <a:rPr dirty="0" sz="4400" spc="-160">
                <a:latin typeface="Times New Roman"/>
                <a:cs typeface="Times New Roman"/>
              </a:rPr>
              <a:t>T</a:t>
            </a:r>
            <a:r>
              <a:rPr dirty="0" sz="4400">
                <a:latin typeface="Times New Roman"/>
                <a:cs typeface="Times New Roman"/>
              </a:rPr>
              <a:t>rigo</a:t>
            </a:r>
            <a:r>
              <a:rPr dirty="0" sz="4400" spc="5">
                <a:latin typeface="Times New Roman"/>
                <a:cs typeface="Times New Roman"/>
              </a:rPr>
              <a:t>n</a:t>
            </a:r>
            <a:r>
              <a:rPr dirty="0" sz="4400">
                <a:latin typeface="Times New Roman"/>
                <a:cs typeface="Times New Roman"/>
              </a:rPr>
              <a:t>ometr</a:t>
            </a:r>
            <a:r>
              <a:rPr dirty="0" sz="4400" spc="5">
                <a:latin typeface="Times New Roman"/>
                <a:cs typeface="Times New Roman"/>
              </a:rPr>
              <a:t>i</a:t>
            </a:r>
            <a:r>
              <a:rPr dirty="0" sz="4400">
                <a:latin typeface="Times New Roman"/>
                <a:cs typeface="Times New Roman"/>
              </a:rPr>
              <a:t>k  </a:t>
            </a:r>
            <a:r>
              <a:rPr dirty="0" sz="4400">
                <a:latin typeface="Times New Roman"/>
                <a:cs typeface="Times New Roman"/>
              </a:rPr>
              <a:t>Dönüşümler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495" y="515717"/>
            <a:ext cx="8875053" cy="61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398" y="1674731"/>
            <a:ext cx="8810531" cy="3518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6439" y="1499182"/>
            <a:ext cx="8043545" cy="3787775"/>
            <a:chOff x="526439" y="1499182"/>
            <a:chExt cx="8043545" cy="3787775"/>
          </a:xfrm>
        </p:grpSpPr>
        <p:sp>
          <p:nvSpPr>
            <p:cNvPr id="3" name="object 3"/>
            <p:cNvSpPr/>
            <p:nvPr/>
          </p:nvSpPr>
          <p:spPr>
            <a:xfrm>
              <a:off x="526439" y="1499182"/>
              <a:ext cx="8043331" cy="36334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400" y="4419567"/>
              <a:ext cx="7010274" cy="8671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370" y="183037"/>
            <a:ext cx="8928735" cy="5872480"/>
            <a:chOff x="198370" y="183037"/>
            <a:chExt cx="8928735" cy="5872480"/>
          </a:xfrm>
        </p:grpSpPr>
        <p:sp>
          <p:nvSpPr>
            <p:cNvPr id="3" name="object 3"/>
            <p:cNvSpPr/>
            <p:nvPr/>
          </p:nvSpPr>
          <p:spPr>
            <a:xfrm>
              <a:off x="198370" y="183037"/>
              <a:ext cx="2819518" cy="58721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19399" y="2048208"/>
              <a:ext cx="6307190" cy="2379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114800" y="4786852"/>
            <a:ext cx="4581525" cy="1309370"/>
            <a:chOff x="4114800" y="4786852"/>
            <a:chExt cx="4581525" cy="1309370"/>
          </a:xfrm>
        </p:grpSpPr>
        <p:sp>
          <p:nvSpPr>
            <p:cNvPr id="6" name="object 6"/>
            <p:cNvSpPr/>
            <p:nvPr/>
          </p:nvSpPr>
          <p:spPr>
            <a:xfrm>
              <a:off x="4290092" y="5090251"/>
              <a:ext cx="4235109" cy="9081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14800" y="4786852"/>
              <a:ext cx="4581131" cy="13091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482" y="1579159"/>
            <a:ext cx="8588782" cy="3309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0723"/>
            <a:ext cx="9144000" cy="6687820"/>
            <a:chOff x="0" y="170723"/>
            <a:chExt cx="9144000" cy="6687820"/>
          </a:xfrm>
        </p:grpSpPr>
        <p:sp>
          <p:nvSpPr>
            <p:cNvPr id="3" name="object 3"/>
            <p:cNvSpPr/>
            <p:nvPr/>
          </p:nvSpPr>
          <p:spPr>
            <a:xfrm>
              <a:off x="389788" y="170723"/>
              <a:ext cx="4447739" cy="1143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4320" y="1066727"/>
              <a:ext cx="8565591" cy="50840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687" y="588061"/>
            <a:ext cx="6680147" cy="30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96736" y="4091520"/>
            <a:ext cx="1762704" cy="1400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4716" y="980301"/>
            <a:ext cx="7592935" cy="457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822" y="522986"/>
            <a:ext cx="8926195" cy="4495800"/>
            <a:chOff x="197822" y="522986"/>
            <a:chExt cx="8926195" cy="4495800"/>
          </a:xfrm>
        </p:grpSpPr>
        <p:sp>
          <p:nvSpPr>
            <p:cNvPr id="3" name="object 3"/>
            <p:cNvSpPr/>
            <p:nvPr/>
          </p:nvSpPr>
          <p:spPr>
            <a:xfrm>
              <a:off x="197822" y="522986"/>
              <a:ext cx="7287215" cy="44954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17080" y="2444599"/>
              <a:ext cx="2006458" cy="1968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Bölüm</a:t>
            </a:r>
            <a:r>
              <a:rPr dirty="0" spc="-100"/>
              <a:t> </a:t>
            </a:r>
            <a:r>
              <a:rPr dirty="0" spc="-5"/>
              <a:t>8.1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4501" y="3214497"/>
            <a:ext cx="417322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Times New Roman"/>
                <a:cs typeface="Times New Roman"/>
              </a:rPr>
              <a:t>Kısmi</a:t>
            </a:r>
            <a:r>
              <a:rPr dirty="0" sz="4400" spc="-30">
                <a:latin typeface="Times New Roman"/>
                <a:cs typeface="Times New Roman"/>
              </a:rPr>
              <a:t> </a:t>
            </a:r>
            <a:r>
              <a:rPr dirty="0" sz="4400" spc="-5">
                <a:latin typeface="Times New Roman"/>
                <a:cs typeface="Times New Roman"/>
              </a:rPr>
              <a:t>İntegrasyon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930" y="838351"/>
            <a:ext cx="8350875" cy="4921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83" y="1485700"/>
            <a:ext cx="8393792" cy="368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022" y="751701"/>
            <a:ext cx="8350875" cy="4718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370" y="1277452"/>
            <a:ext cx="8373518" cy="431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708" y="812516"/>
            <a:ext cx="8352248" cy="4608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546" y="1578686"/>
            <a:ext cx="11690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latin typeface="Times New Roman"/>
                <a:cs typeface="Times New Roman"/>
              </a:rPr>
              <a:t>8</a:t>
            </a:r>
            <a:r>
              <a:rPr dirty="0" sz="7200">
                <a:latin typeface="Times New Roman"/>
                <a:cs typeface="Times New Roman"/>
              </a:rPr>
              <a:t>.4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4361" y="3081371"/>
            <a:ext cx="6795770" cy="16344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80390">
              <a:lnSpc>
                <a:spcPct val="120000"/>
              </a:lnSpc>
              <a:spcBef>
                <a:spcPts val="95"/>
              </a:spcBef>
            </a:pPr>
            <a:r>
              <a:rPr dirty="0" sz="4400">
                <a:latin typeface="Times New Roman"/>
                <a:cs typeface="Times New Roman"/>
              </a:rPr>
              <a:t>Rasyonel Fonksiyonların  </a:t>
            </a:r>
            <a:r>
              <a:rPr dirty="0" sz="4400" spc="-5">
                <a:latin typeface="Times New Roman"/>
                <a:cs typeface="Times New Roman"/>
              </a:rPr>
              <a:t>Kısmi Kesirlerle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İntegrasyonu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948" y="84171"/>
            <a:ext cx="7720464" cy="476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2365" y="687762"/>
            <a:ext cx="6695514" cy="5430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273" y="558807"/>
            <a:ext cx="8370956" cy="5083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095" y="743100"/>
            <a:ext cx="5180330" cy="104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5687" y="2583966"/>
            <a:ext cx="8383129" cy="264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811" y="1587364"/>
            <a:ext cx="8360821" cy="3663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27" y="2247950"/>
            <a:ext cx="8578215" cy="1526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706" y="384845"/>
            <a:ext cx="8584302" cy="1532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090" y="4276762"/>
            <a:ext cx="8583930" cy="15551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557" y="1417220"/>
            <a:ext cx="8362855" cy="3136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214" y="1269663"/>
            <a:ext cx="7246045" cy="3480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820" y="1592194"/>
            <a:ext cx="8373684" cy="3846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958" y="559620"/>
            <a:ext cx="8373517" cy="5053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371" y="1274991"/>
            <a:ext cx="7661786" cy="3561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370" y="1692913"/>
            <a:ext cx="8353409" cy="352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804" y="345411"/>
            <a:ext cx="8026930" cy="560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408" y="685667"/>
            <a:ext cx="8363380" cy="4638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264" y="1578686"/>
            <a:ext cx="41414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latin typeface="Times New Roman"/>
                <a:cs typeface="Times New Roman"/>
              </a:rPr>
              <a:t>Section</a:t>
            </a:r>
            <a:r>
              <a:rPr dirty="0" sz="7200" spc="-90">
                <a:latin typeface="Times New Roman"/>
                <a:cs typeface="Times New Roman"/>
              </a:rPr>
              <a:t> </a:t>
            </a:r>
            <a:r>
              <a:rPr dirty="0" sz="7200">
                <a:latin typeface="Times New Roman"/>
                <a:cs typeface="Times New Roman"/>
              </a:rPr>
              <a:t>8.7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621" y="3214497"/>
            <a:ext cx="606615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Times New Roman"/>
                <a:cs typeface="Times New Roman"/>
              </a:rPr>
              <a:t>Genelleştirilmiş</a:t>
            </a:r>
            <a:r>
              <a:rPr dirty="0" sz="4400" spc="-5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İntegraller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0847" y="227616"/>
            <a:ext cx="6222365" cy="5796915"/>
            <a:chOff x="1450847" y="227616"/>
            <a:chExt cx="6222365" cy="5796915"/>
          </a:xfrm>
        </p:grpSpPr>
        <p:sp>
          <p:nvSpPr>
            <p:cNvPr id="3" name="object 3"/>
            <p:cNvSpPr/>
            <p:nvPr/>
          </p:nvSpPr>
          <p:spPr>
            <a:xfrm>
              <a:off x="2737664" y="227616"/>
              <a:ext cx="3652509" cy="5781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50847" y="5181595"/>
              <a:ext cx="6221901" cy="842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267" y="858363"/>
            <a:ext cx="8352248" cy="4232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7686"/>
            <a:ext cx="9144000" cy="6460490"/>
            <a:chOff x="0" y="397686"/>
            <a:chExt cx="9144000" cy="6460490"/>
          </a:xfrm>
        </p:grpSpPr>
        <p:sp>
          <p:nvSpPr>
            <p:cNvPr id="3" name="object 3"/>
            <p:cNvSpPr/>
            <p:nvPr/>
          </p:nvSpPr>
          <p:spPr>
            <a:xfrm>
              <a:off x="2864739" y="397686"/>
              <a:ext cx="3175866" cy="5490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01239" y="4791524"/>
              <a:ext cx="4531348" cy="13803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616"/>
            <a:ext cx="8753252" cy="603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1076" y="1036973"/>
            <a:ext cx="5267170" cy="4192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446" y="620828"/>
            <a:ext cx="8884775" cy="4606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725" y="1144283"/>
            <a:ext cx="8828054" cy="4022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8556" y="691309"/>
            <a:ext cx="5247970" cy="4957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560" y="367687"/>
            <a:ext cx="8432112" cy="56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573" y="1005005"/>
            <a:ext cx="8621322" cy="410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8896731" cy="619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151" y="1265479"/>
            <a:ext cx="8551383" cy="3716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660" y="497568"/>
            <a:ext cx="6850960" cy="1440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5645" y="2310584"/>
            <a:ext cx="7775409" cy="352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8441"/>
            <a:ext cx="9144000" cy="6729730"/>
            <a:chOff x="0" y="128441"/>
            <a:chExt cx="9144000" cy="6729730"/>
          </a:xfrm>
        </p:grpSpPr>
        <p:sp>
          <p:nvSpPr>
            <p:cNvPr id="3" name="object 3"/>
            <p:cNvSpPr/>
            <p:nvPr/>
          </p:nvSpPr>
          <p:spPr>
            <a:xfrm>
              <a:off x="2510511" y="128441"/>
              <a:ext cx="3949291" cy="56979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3723" y="4415001"/>
              <a:ext cx="4094149" cy="175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6366"/>
            <a:ext cx="7897364" cy="605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53" y="396321"/>
            <a:ext cx="5112059" cy="1419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446" y="2518327"/>
            <a:ext cx="8884775" cy="2528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0136" y="525659"/>
            <a:ext cx="4095127" cy="5504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467" y="191325"/>
            <a:ext cx="8837618" cy="582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617" y="1628222"/>
            <a:ext cx="8883409" cy="3784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0530" y="341144"/>
            <a:ext cx="3859842" cy="562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8060690" cy="6092190"/>
            <a:chOff x="152400" y="0"/>
            <a:chExt cx="8060690" cy="6092190"/>
          </a:xfrm>
        </p:grpSpPr>
        <p:sp>
          <p:nvSpPr>
            <p:cNvPr id="3" name="object 3"/>
            <p:cNvSpPr/>
            <p:nvPr/>
          </p:nvSpPr>
          <p:spPr>
            <a:xfrm>
              <a:off x="267971" y="1539410"/>
              <a:ext cx="7931954" cy="4552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00" y="0"/>
              <a:ext cx="8060312" cy="18165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51" y="515818"/>
            <a:ext cx="8884775" cy="5403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50" y="915899"/>
            <a:ext cx="8894263" cy="4395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930" y="1366162"/>
            <a:ext cx="8350875" cy="3622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680" y="602106"/>
            <a:ext cx="8846238" cy="230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517" y="4028599"/>
            <a:ext cx="8931636" cy="1159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921" y="706064"/>
            <a:ext cx="8353409" cy="4708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9685">
              <a:lnSpc>
                <a:spcPts val="1650"/>
              </a:lnSpc>
            </a:pPr>
            <a:r>
              <a:rPr dirty="0" spc="-5"/>
              <a:t>Thomas' </a:t>
            </a:r>
            <a:r>
              <a:rPr dirty="0"/>
              <a:t>Calculus,</a:t>
            </a:r>
            <a:r>
              <a:rPr dirty="0" spc="-80"/>
              <a:t> </a:t>
            </a:r>
            <a:r>
              <a:rPr dirty="0"/>
              <a:t>14e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dirty="0" sz="1000" spc="-10">
                <a:solidFill>
                  <a:srgbClr val="D9D9D9"/>
                </a:solidFill>
                <a:latin typeface="Times New Roman"/>
                <a:cs typeface="Times New Roman"/>
              </a:rPr>
              <a:t>Copyright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© </a:t>
            </a:r>
            <a:r>
              <a:rPr dirty="0" sz="1000">
                <a:solidFill>
                  <a:srgbClr val="D9D9D9"/>
                </a:solidFill>
                <a:latin typeface="Times New Roman"/>
                <a:cs typeface="Times New Roman"/>
              </a:rPr>
              <a:t>2018, 2014, 2010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Pearson Education</a:t>
            </a:r>
            <a:r>
              <a:rPr dirty="0" sz="1000" spc="35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D9D9D9"/>
                </a:solidFill>
                <a:latin typeface="Times New Roman"/>
                <a:cs typeface="Times New Roman"/>
              </a:rPr>
              <a:t>Inc.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 spc="-5"/>
              <a:t>Slide </a:t>
            </a:r>
            <a:fld id="{81D60167-4931-47E6-BA6A-407CBD079E47}" type="slidenum">
              <a:rPr dirty="0" spc="-5"/>
              <a:t>10</a:t>
            </a:fld>
            <a:r>
              <a:rPr dirty="0" spc="-5"/>
              <a:t> of</a:t>
            </a:r>
            <a:r>
              <a:rPr dirty="0" spc="-50"/>
              <a:t> </a:t>
            </a:r>
            <a:r>
              <a:rPr dirty="0" spc="-5"/>
              <a:t>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Maurice D. Weir, Joel Hass</dc:creator>
  <dc:subject>Thomas' Calculus 14th edition</dc:subject>
  <dc:title>Chapter 8</dc:title>
  <dcterms:created xsi:type="dcterms:W3CDTF">2020-03-30T07:43:36Z</dcterms:created>
  <dcterms:modified xsi:type="dcterms:W3CDTF">2020-03-30T07:43:36Z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2019-05-11T00:00:00Z</vt:filetime>
  </property>
  <property fmtid="{D5CDD505-2E9C-101B-9397-08002B2CF9AE}" pid="3" name="Creator">
    <vt:lpwstr>Office 365 için Microsoft® PowerPoint®</vt:lpwstr>
  </property>
  <property fmtid="{D5CDD505-2E9C-101B-9397-08002B2CF9AE}" pid="4" name="LastSaved">
    <vt:filetime>2020-03-30T00:00:00Z</vt:filetime>
  </property>
</Properties>
</file>