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sldIdLst>
    <p:sldId id="256" r:id="rId2"/>
    <p:sldId id="257" r:id="rId3"/>
    <p:sldId id="259" r:id="rId4"/>
    <p:sldId id="258" r:id="rId5"/>
    <p:sldId id="263" r:id="rId6"/>
    <p:sldId id="264"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7" r:id="rId38"/>
    <p:sldId id="298" r:id="rId39"/>
    <p:sldId id="299" r:id="rId40"/>
    <p:sldId id="301" r:id="rId41"/>
    <p:sldId id="302" r:id="rId42"/>
    <p:sldId id="303" r:id="rId43"/>
    <p:sldId id="308" r:id="rId44"/>
    <p:sldId id="309" r:id="rId45"/>
    <p:sldId id="310" r:id="rId46"/>
    <p:sldId id="311" r:id="rId47"/>
    <p:sldId id="312" r:id="rId48"/>
    <p:sldId id="304" r:id="rId49"/>
    <p:sldId id="305" r:id="rId50"/>
    <p:sldId id="306" r:id="rId51"/>
    <p:sldId id="314" r:id="rId52"/>
    <p:sldId id="315" r:id="rId53"/>
    <p:sldId id="316" r:id="rId54"/>
    <p:sldId id="317" r:id="rId55"/>
    <p:sldId id="318" r:id="rId56"/>
    <p:sldId id="320" r:id="rId57"/>
    <p:sldId id="321" r:id="rId58"/>
    <p:sldId id="322" r:id="rId59"/>
    <p:sldId id="323" r:id="rId60"/>
    <p:sldId id="325" r:id="rId61"/>
    <p:sldId id="326" r:id="rId62"/>
    <p:sldId id="327" r:id="rId63"/>
    <p:sldId id="329" r:id="rId64"/>
    <p:sldId id="330" r:id="rId65"/>
    <p:sldId id="331" r:id="rId66"/>
    <p:sldId id="333" r:id="rId67"/>
    <p:sldId id="334" r:id="rId68"/>
    <p:sldId id="336" r:id="rId69"/>
    <p:sldId id="337" r:id="rId70"/>
    <p:sldId id="338" r:id="rId71"/>
    <p:sldId id="340" r:id="rId72"/>
    <p:sldId id="341" r:id="rId73"/>
    <p:sldId id="342" r:id="rId74"/>
    <p:sldId id="344" r:id="rId75"/>
    <p:sldId id="345" r:id="rId76"/>
    <p:sldId id="346" r:id="rId77"/>
    <p:sldId id="348" r:id="rId78"/>
    <p:sldId id="350" r:id="rId79"/>
    <p:sldId id="351" r:id="rId80"/>
    <p:sldId id="352" r:id="rId81"/>
    <p:sldId id="354" r:id="rId82"/>
    <p:sldId id="356" r:id="rId83"/>
    <p:sldId id="357" r:id="rId84"/>
    <p:sldId id="359" r:id="rId85"/>
    <p:sldId id="360" r:id="rId86"/>
    <p:sldId id="361" r:id="rId87"/>
    <p:sldId id="363" r:id="rId88"/>
    <p:sldId id="364" r:id="rId89"/>
    <p:sldId id="365" r:id="rId90"/>
    <p:sldId id="367" r:id="rId91"/>
    <p:sldId id="369" r:id="rId92"/>
    <p:sldId id="370" r:id="rId93"/>
    <p:sldId id="371" r:id="rId94"/>
    <p:sldId id="373" r:id="rId95"/>
    <p:sldId id="374" r:id="rId96"/>
    <p:sldId id="375" r:id="rId97"/>
    <p:sldId id="376" r:id="rId98"/>
    <p:sldId id="379" r:id="rId99"/>
    <p:sldId id="380" r:id="rId100"/>
    <p:sldId id="381" r:id="rId101"/>
    <p:sldId id="383" r:id="rId10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2.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8156D-8448-4FDD-8042-A38A60D87CF0}" type="datetimeFigureOut">
              <a:rPr lang="tr-TR" smtClean="0"/>
              <a:pPr/>
              <a:t>15.3.2021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33F81-8F6A-43B4-816F-7C710D06795F}" type="slidenum">
              <a:rPr lang="tr-TR" smtClean="0"/>
              <a:pPr/>
              <a:t>‹#›</a:t>
            </a:fld>
            <a:endParaRPr lang="tr-TR"/>
          </a:p>
        </p:txBody>
      </p:sp>
    </p:spTree>
    <p:extLst>
      <p:ext uri="{BB962C8B-B14F-4D97-AF65-F5344CB8AC3E}">
        <p14:creationId xmlns:p14="http://schemas.microsoft.com/office/powerpoint/2010/main" val="185024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Dikdörtgen"/>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11 Başlık"/>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tr-TR"/>
              <a:t>Asıl başlık stili için tıklatın</a:t>
            </a:r>
            <a:endParaRPr kumimoji="0" lang="en-US"/>
          </a:p>
        </p:txBody>
      </p:sp>
      <p:sp>
        <p:nvSpPr>
          <p:cNvPr id="25" name="24 Alt Başlık"/>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31" name="30 Veri Yer Tutucusu"/>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116EAF2-4BA8-4739-B74D-11381477BB10}" type="datetimeFigureOut">
              <a:rPr lang="tr-TR" smtClean="0"/>
              <a:pPr/>
              <a:t>15.3.2021</a:t>
            </a:fld>
            <a:endParaRPr lang="tr-TR"/>
          </a:p>
        </p:txBody>
      </p:sp>
      <p:sp>
        <p:nvSpPr>
          <p:cNvPr id="18" name="17 Altbilgi Yer Tutucusu"/>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r-TR"/>
          </a:p>
        </p:txBody>
      </p:sp>
      <p:sp>
        <p:nvSpPr>
          <p:cNvPr id="29" name="28 Slayt Numarası Yer Tutucusu"/>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274955"/>
            <a:ext cx="1524000" cy="5851525"/>
          </a:xfrm>
        </p:spPr>
        <p:txBody>
          <a:bodyPr vert="eaVert" ancho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42"/>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a:xfrm>
            <a:off x="4242816" y="6557946"/>
            <a:ext cx="2002464" cy="226902"/>
          </a:xfrm>
        </p:spPr>
        <p:txBody>
          <a:bodyPr/>
          <a:lstStyle/>
          <a:p>
            <a:fld id="{6116EAF2-4BA8-4739-B74D-11381477BB10}" type="datetimeFigureOut">
              <a:rPr lang="tr-TR" smtClean="0"/>
              <a:pPr/>
              <a:t>15.3.2021</a:t>
            </a:fld>
            <a:endParaRPr lang="tr-TR"/>
          </a:p>
        </p:txBody>
      </p:sp>
      <p:sp>
        <p:nvSpPr>
          <p:cNvPr id="5" name="4 Altbilgi Yer Tutucusu"/>
          <p:cNvSpPr>
            <a:spLocks noGrp="1"/>
          </p:cNvSpPr>
          <p:nvPr>
            <p:ph type="ftr" sz="quarter" idx="11"/>
          </p:nvPr>
        </p:nvSpPr>
        <p:spPr>
          <a:xfrm>
            <a:off x="457200" y="6556248"/>
            <a:ext cx="3657600" cy="228600"/>
          </a:xfrm>
        </p:spPr>
        <p:txBody>
          <a:bodyPr/>
          <a:lstStyle/>
          <a:p>
            <a:endParaRPr lang="tr-TR"/>
          </a:p>
        </p:txBody>
      </p:sp>
      <p:sp>
        <p:nvSpPr>
          <p:cNvPr id="6" name="5 Slayt Numarası Yer Tutucusu"/>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A0E20B-5E4F-492B-86B1-0FF29A5F915A}"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116EAF2-4BA8-4739-B74D-11381477BB10}" type="datetimeFigureOut">
              <a:rPr lang="tr-TR" smtClean="0"/>
              <a:pPr/>
              <a:t>15.3.2021</a:t>
            </a:fld>
            <a:endParaRPr lang="tr-TR"/>
          </a:p>
        </p:txBody>
      </p:sp>
      <p:sp>
        <p:nvSpPr>
          <p:cNvPr id="5" name="4 Altbilgi Yer Tutucusu"/>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r-TR"/>
          </a:p>
        </p:txBody>
      </p:sp>
      <p:sp>
        <p:nvSpPr>
          <p:cNvPr id="6" name="5 Slayt Numarası Yer Tutucusu"/>
          <p:cNvSpPr>
            <a:spLocks noGrp="1"/>
          </p:cNvSpPr>
          <p:nvPr>
            <p:ph type="sldNum" sz="quarter" idx="12"/>
          </p:nvPr>
        </p:nvSpPr>
        <p:spPr>
          <a:xfrm>
            <a:off x="6733952" y="6555112"/>
            <a:ext cx="588336" cy="228600"/>
          </a:xfrm>
        </p:spPr>
        <p:txBody>
          <a:bodyPr/>
          <a:lstStyle/>
          <a:p>
            <a:fld id="{20A0E20B-5E4F-492B-86B1-0FF29A5F91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nchor="b"/>
          <a:lstStyle>
            <a:lvl1pPr>
              <a:defRPr/>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chemeClr val="tx2"/>
                </a:solidFill>
              </a:defRPr>
            </a:lvl1pPr>
            <a:extLst/>
          </a:lstStyle>
          <a:p>
            <a:fld id="{6116EAF2-4BA8-4739-B74D-11381477BB10}" type="datetimeFigureOut">
              <a:rPr lang="tr-TR" smtClean="0"/>
              <a:pPr/>
              <a:t>15.3.2021</a:t>
            </a:fld>
            <a:endParaRPr lang="tr-TR"/>
          </a:p>
        </p:txBody>
      </p:sp>
      <p:sp>
        <p:nvSpPr>
          <p:cNvPr id="3" name="2 Altbilgi Yer Tutucusu"/>
          <p:cNvSpPr>
            <a:spLocks noGrp="1"/>
          </p:cNvSpPr>
          <p:nvPr>
            <p:ph type="ftr" sz="quarter" idx="11"/>
          </p:nvPr>
        </p:nvSpPr>
        <p:spPr/>
        <p:txBody>
          <a:bodyPr/>
          <a:lstStyle>
            <a:lvl1pPr>
              <a:defRPr>
                <a:solidFill>
                  <a:schemeClr val="tx2"/>
                </a:solidFill>
              </a:defRPr>
            </a:lvl1pPr>
            <a:extLst/>
          </a:lstStyle>
          <a:p>
            <a:endParaRPr lang="tr-TR"/>
          </a:p>
        </p:txBody>
      </p:sp>
      <p:sp>
        <p:nvSpPr>
          <p:cNvPr id="4" name="3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tr-TR"/>
              <a:t>Asıl başlık stili için tıklatın</a:t>
            </a:r>
            <a:endParaRPr kumimoji="0" lang="en-US"/>
          </a:p>
        </p:txBody>
      </p:sp>
      <p:sp>
        <p:nvSpPr>
          <p:cNvPr id="3" name="2 Metin Yer Tutucusu"/>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7 Dikdörtgen"/>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a:t>Asıl başlık stili için tıklatın</a:t>
            </a:r>
            <a:endParaRPr kumimoji="0" lang="en-US" dirty="0"/>
          </a:p>
        </p:txBody>
      </p:sp>
      <p:sp>
        <p:nvSpPr>
          <p:cNvPr id="4" name="3 Metin Yer Tutucusu"/>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a:t>Asıl metin stillerini düzenlemek için tıklatın</a:t>
            </a:r>
          </a:p>
        </p:txBody>
      </p:sp>
      <p:sp>
        <p:nvSpPr>
          <p:cNvPr id="5" name="4 Veri Yer Tutucusu"/>
          <p:cNvSpPr>
            <a:spLocks noGrp="1"/>
          </p:cNvSpPr>
          <p:nvPr>
            <p:ph type="dt" sz="half" idx="10"/>
          </p:nvPr>
        </p:nvSpPr>
        <p:spPr/>
        <p:txBody>
          <a:bodyPr/>
          <a:lstStyle/>
          <a:p>
            <a:fld id="{6116EAF2-4BA8-4739-B74D-11381477BB10}" type="datetimeFigureOut">
              <a:rPr lang="tr-TR" smtClean="0"/>
              <a:pPr/>
              <a:t>15.3.2021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0A0E20B-5E4F-492B-86B1-0FF29A5F915A}" type="slidenum">
              <a:rPr lang="tr-TR" smtClean="0"/>
              <a:pPr/>
              <a:t>‹#›</a:t>
            </a:fld>
            <a:endParaRPr lang="tr-TR"/>
          </a:p>
        </p:txBody>
      </p:sp>
      <p:sp>
        <p:nvSpPr>
          <p:cNvPr id="10" name="9 Resim Yer Tutucusu"/>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Başlık Yer Tutucusu"/>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tr-TR"/>
              <a:t>Asıl başlık stili için tıklatın</a:t>
            </a:r>
            <a:endParaRPr kumimoji="0" lang="en-US"/>
          </a:p>
        </p:txBody>
      </p:sp>
      <p:sp>
        <p:nvSpPr>
          <p:cNvPr id="31" name="30 Metin Yer Tutucusu"/>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7" name="26 Veri Yer Tutucusu"/>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116EAF2-4BA8-4739-B74D-11381477BB10}" type="datetimeFigureOut">
              <a:rPr lang="tr-TR" smtClean="0"/>
              <a:pPr/>
              <a:t>15.3.2021</a:t>
            </a:fld>
            <a:endParaRPr lang="tr-TR"/>
          </a:p>
        </p:txBody>
      </p:sp>
      <p:sp>
        <p:nvSpPr>
          <p:cNvPr id="4" name="3 Altbilgi Yer Tutucusu"/>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15 Slayt Numarası Yer Tutucusu"/>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A0E20B-5E4F-492B-86B1-0FF29A5F915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gif"/><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915816" y="764704"/>
            <a:ext cx="5628460" cy="2304256"/>
          </a:xfrm>
        </p:spPr>
        <p:txBody>
          <a:bodyPr/>
          <a:lstStyle/>
          <a:p>
            <a:pPr algn="ctr"/>
            <a:r>
              <a:rPr lang="tr-TR" dirty="0"/>
              <a:t>aRAŞTIRMA YÖNTEM ve teknikleri</a:t>
            </a:r>
          </a:p>
        </p:txBody>
      </p:sp>
      <p:sp>
        <p:nvSpPr>
          <p:cNvPr id="3" name="2 Alt Başlık"/>
          <p:cNvSpPr>
            <a:spLocks noGrp="1"/>
          </p:cNvSpPr>
          <p:nvPr>
            <p:ph type="subTitle" idx="1"/>
          </p:nvPr>
        </p:nvSpPr>
        <p:spPr>
          <a:xfrm>
            <a:off x="3707904" y="4581128"/>
            <a:ext cx="5114778" cy="1101248"/>
          </a:xfrm>
        </p:spPr>
        <p:txBody>
          <a:bodyPr>
            <a:normAutofit/>
          </a:bodyPr>
          <a:lstStyle/>
          <a:p>
            <a:endParaRPr lang="tr-TR" sz="2800" dirty="0"/>
          </a:p>
          <a:p>
            <a:r>
              <a:rPr lang="tr-TR" sz="2800" dirty="0"/>
              <a:t>ÖZCAN BÜYÜKGENÇ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7239000" cy="876712"/>
          </a:xfrm>
        </p:spPr>
        <p:txBody>
          <a:bodyPr>
            <a:normAutofit/>
          </a:bodyPr>
          <a:lstStyle/>
          <a:p>
            <a:r>
              <a:rPr lang="tr-TR" sz="3600" dirty="0">
                <a:latin typeface="Book Antiqua" pitchFamily="18" charset="0"/>
              </a:rPr>
              <a:t>Bilimselliğin </a:t>
            </a:r>
            <a:r>
              <a:rPr lang="tr-TR" sz="3600" dirty="0" err="1">
                <a:latin typeface="Book Antiqua" pitchFamily="18" charset="0"/>
              </a:rPr>
              <a:t>Ölçütlerİ</a:t>
            </a:r>
            <a:endParaRPr lang="tr-TR" sz="3600" dirty="0">
              <a:latin typeface="Book Antiqua" pitchFamily="18" charset="0"/>
            </a:endParaRPr>
          </a:p>
        </p:txBody>
      </p:sp>
      <p:sp>
        <p:nvSpPr>
          <p:cNvPr id="3" name="2 İçerik Yer Tutucusu"/>
          <p:cNvSpPr>
            <a:spLocks noGrp="1"/>
          </p:cNvSpPr>
          <p:nvPr>
            <p:ph idx="1"/>
          </p:nvPr>
        </p:nvSpPr>
        <p:spPr>
          <a:xfrm>
            <a:off x="395536" y="1628800"/>
            <a:ext cx="7239000" cy="4322880"/>
          </a:xfrm>
        </p:spPr>
        <p:txBody>
          <a:bodyPr>
            <a:normAutofit/>
          </a:bodyPr>
          <a:lstStyle/>
          <a:p>
            <a:pPr marL="514350" indent="-514350" algn="ctr">
              <a:buAutoNum type="alphaLcParenBoth"/>
            </a:pPr>
            <a:r>
              <a:rPr lang="tr-TR" sz="4800" b="1" dirty="0">
                <a:latin typeface="Book Antiqua" pitchFamily="18" charset="0"/>
              </a:rPr>
              <a:t>Gözlenebilirlik</a:t>
            </a:r>
          </a:p>
          <a:p>
            <a:pPr marL="514350" indent="-514350" algn="ctr">
              <a:buAutoNum type="alphaLcParenBoth"/>
            </a:pPr>
            <a:r>
              <a:rPr lang="tr-TR" sz="4800" b="1" dirty="0">
                <a:latin typeface="Book Antiqua" pitchFamily="18" charset="0"/>
              </a:rPr>
              <a:t>Ölçülebilirlik</a:t>
            </a:r>
          </a:p>
          <a:p>
            <a:pPr marL="514350" indent="-514350" algn="ctr">
              <a:buAutoNum type="alphaLcParenBoth"/>
            </a:pPr>
            <a:r>
              <a:rPr lang="tr-TR" sz="4800" b="1" dirty="0">
                <a:latin typeface="Book Antiqua" pitchFamily="18" charset="0"/>
              </a:rPr>
              <a:t> İletilebilirlik</a:t>
            </a:r>
          </a:p>
          <a:p>
            <a:pPr marL="514350" indent="-514350" algn="ctr">
              <a:buAutoNum type="alphaLcParenBoth"/>
            </a:pPr>
            <a:r>
              <a:rPr lang="tr-TR" sz="4800" b="1" dirty="0">
                <a:latin typeface="Book Antiqua" pitchFamily="18" charset="0"/>
              </a:rPr>
              <a:t> Tekrarlanabilirlik</a:t>
            </a:r>
          </a:p>
          <a:p>
            <a:pPr marL="514350" indent="-514350" algn="ctr">
              <a:buAutoNum type="alphaLcParenBoth"/>
            </a:pPr>
            <a:r>
              <a:rPr lang="tr-TR" sz="4800" b="1" dirty="0">
                <a:latin typeface="Book Antiqua" pitchFamily="18" charset="0"/>
              </a:rPr>
              <a:t> </a:t>
            </a:r>
            <a:r>
              <a:rPr lang="tr-TR" sz="4800" b="1" dirty="0" err="1">
                <a:latin typeface="Book Antiqua" pitchFamily="18" charset="0"/>
              </a:rPr>
              <a:t>Sağdanabilirlik</a:t>
            </a:r>
            <a:endParaRPr lang="tr-TR" sz="4800" b="1" dirty="0">
              <a:latin typeface="Book Antiqua" pitchFamily="18" charset="0"/>
            </a:endParaRPr>
          </a:p>
          <a:p>
            <a:pPr marL="514350" indent="-514350">
              <a:buAutoNum type="alphaLcParenBoth"/>
            </a:pPr>
            <a:endParaRPr lang="tr-TR" sz="4800" dirty="0">
              <a:latin typeface="Book Antiqua" pitchFamily="18" charset="0"/>
            </a:endParaRPr>
          </a:p>
          <a:p>
            <a:pPr>
              <a:buNone/>
            </a:pPr>
            <a:endParaRPr lang="tr-TR" sz="4800" dirty="0">
              <a:latin typeface="Book Antiqua"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2 İçerik Yer Tutucusu"/>
          <p:cNvSpPr>
            <a:spLocks noGrp="1"/>
          </p:cNvSpPr>
          <p:nvPr>
            <p:ph idx="1"/>
          </p:nvPr>
        </p:nvSpPr>
        <p:spPr>
          <a:xfrm>
            <a:off x="457200" y="1882775"/>
            <a:ext cx="8229600" cy="4572000"/>
          </a:xfrm>
        </p:spPr>
        <p:txBody>
          <a:bodyPr/>
          <a:lstStyle/>
          <a:p>
            <a:pPr>
              <a:buFont typeface="Wingdings 2" pitchFamily="18" charset="2"/>
              <a:buNone/>
            </a:pPr>
            <a:r>
              <a:rPr lang="tr-TR"/>
              <a:t>5. ANKETİN UZUNLUĞU ONU CEVAPLAYANIN FAZLA SÜRESİNİ ALMAYACAK ŞEKİLDE AYARLANMALIDIR.</a:t>
            </a:r>
          </a:p>
          <a:p>
            <a:pPr>
              <a:buFont typeface="Wingdings 2" pitchFamily="18" charset="2"/>
              <a:buNone/>
            </a:pPr>
            <a:endParaRPr lang="tr-TR"/>
          </a:p>
          <a:p>
            <a:pPr>
              <a:buFont typeface="Wingdings 2" pitchFamily="18" charset="2"/>
              <a:buNone/>
            </a:pPr>
            <a:r>
              <a:rPr lang="tr-TR"/>
              <a:t>6.  HER SORU İNCELENEN KONU İLE İLGİLİ OLMALI, AÇIK VE ANLAŞILIR BİR DİLLE YAZILMALIDIR.</a:t>
            </a:r>
          </a:p>
        </p:txBody>
      </p:sp>
      <p:sp>
        <p:nvSpPr>
          <p:cNvPr id="4" name="1 Başlık"/>
          <p:cNvSpPr>
            <a:spLocks noGrp="1"/>
          </p:cNvSpPr>
          <p:nvPr>
            <p:ph type="title"/>
          </p:nvPr>
        </p:nvSpPr>
        <p:spPr/>
        <p:txBody>
          <a:bodyPr>
            <a:normAutofit fontScale="90000"/>
          </a:bodyPr>
          <a:lstStyle/>
          <a:p>
            <a:pPr marL="484632" fontAlgn="auto">
              <a:spcAft>
                <a:spcPts val="0"/>
              </a:spcAft>
              <a:defRPr/>
            </a:pPr>
            <a:r>
              <a:rPr lang="tr-TR" sz="2800" b="1" dirty="0">
                <a:solidFill>
                  <a:schemeClr val="accent1">
                    <a:tint val="83000"/>
                    <a:satMod val="150000"/>
                  </a:schemeClr>
                </a:solidFill>
              </a:rPr>
              <a:t>ANKETİN HAZIRLANMASI VE UYGULANMASINDA DİKKAT EDİLECEK HUSUSLAR: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2 İçerik Yer Tutucusu"/>
          <p:cNvSpPr>
            <a:spLocks noGrp="1"/>
          </p:cNvSpPr>
          <p:nvPr>
            <p:ph idx="1"/>
          </p:nvPr>
        </p:nvSpPr>
        <p:spPr>
          <a:xfrm>
            <a:off x="457200" y="1882775"/>
            <a:ext cx="7571184" cy="4572000"/>
          </a:xfrm>
        </p:spPr>
        <p:txBody>
          <a:bodyPr/>
          <a:lstStyle/>
          <a:p>
            <a:pPr marL="577850" indent="-514350">
              <a:buFont typeface="Wingdings 2" pitchFamily="18" charset="2"/>
              <a:buNone/>
            </a:pPr>
            <a:r>
              <a:rPr lang="tr-TR" dirty="0"/>
              <a:t>7. ANKETİN GEÇERLİLİK SÜRESİNİN YÜKSEK OLMASINA ÖZEN GÖSTERİLİR. BUNUN İÇİN UZMANLARDAN YARARLANILIR. </a:t>
            </a:r>
          </a:p>
          <a:p>
            <a:pPr marL="577850" indent="-514350">
              <a:buFont typeface="Wingdings 2" pitchFamily="18" charset="2"/>
              <a:buNone/>
            </a:pPr>
            <a:endParaRPr lang="tr-TR" dirty="0"/>
          </a:p>
          <a:p>
            <a:pPr marL="577850" indent="-514350">
              <a:buFont typeface="Wingdings 2" pitchFamily="18" charset="2"/>
              <a:buNone/>
            </a:pPr>
            <a:r>
              <a:rPr lang="tr-TR" dirty="0"/>
              <a:t>8. KİMİ ANKAETLER ASIL GRUBA VERİLMEDEN ÖNCE ÖN DENEME AMACIYLA BİR GRUBA UYGULANARAK GEÇERSİZ SORULARDAN ARINDIRILIR. </a:t>
            </a:r>
          </a:p>
          <a:p>
            <a:pPr marL="577850" indent="-514350">
              <a:buFont typeface="Wingdings 2" pitchFamily="18" charset="2"/>
              <a:buAutoNum type="arabicPeriod" startAt="7"/>
            </a:pPr>
            <a:endParaRPr lang="tr-TR" dirty="0"/>
          </a:p>
        </p:txBody>
      </p:sp>
      <p:sp>
        <p:nvSpPr>
          <p:cNvPr id="4" name="1 Başlık"/>
          <p:cNvSpPr>
            <a:spLocks noGrp="1"/>
          </p:cNvSpPr>
          <p:nvPr>
            <p:ph type="title"/>
          </p:nvPr>
        </p:nvSpPr>
        <p:spPr/>
        <p:txBody>
          <a:bodyPr>
            <a:normAutofit fontScale="90000"/>
          </a:bodyPr>
          <a:lstStyle/>
          <a:p>
            <a:pPr marL="484632" fontAlgn="auto">
              <a:spcAft>
                <a:spcPts val="0"/>
              </a:spcAft>
              <a:defRPr/>
            </a:pPr>
            <a:r>
              <a:rPr lang="tr-TR" sz="2800" b="1" dirty="0">
                <a:solidFill>
                  <a:schemeClr val="accent1">
                    <a:tint val="83000"/>
                    <a:satMod val="150000"/>
                  </a:schemeClr>
                </a:solidFill>
              </a:rPr>
              <a:t>ANKETİN HAZIRLANMASI VE UYGULANMASINDA DİKKAT EDİLECEK HUSUSLAR: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a:latin typeface="Book Antiqua" pitchFamily="18" charset="0"/>
              </a:rPr>
              <a:t>Gözlenebilirlik:</a:t>
            </a:r>
          </a:p>
        </p:txBody>
      </p:sp>
      <p:sp>
        <p:nvSpPr>
          <p:cNvPr id="3" name="2 İçerik Yer Tutucusu"/>
          <p:cNvSpPr>
            <a:spLocks noGrp="1"/>
          </p:cNvSpPr>
          <p:nvPr>
            <p:ph idx="1"/>
          </p:nvPr>
        </p:nvSpPr>
        <p:spPr>
          <a:xfrm>
            <a:off x="3707904" y="1556792"/>
            <a:ext cx="3988296" cy="4752528"/>
          </a:xfrm>
        </p:spPr>
        <p:txBody>
          <a:bodyPr>
            <a:normAutofit/>
          </a:bodyPr>
          <a:lstStyle/>
          <a:p>
            <a:r>
              <a:rPr lang="tr-TR" dirty="0"/>
              <a:t>Bilimsel bilgi </a:t>
            </a:r>
            <a:r>
              <a:rPr lang="tr-TR" dirty="0" err="1"/>
              <a:t>görgül</a:t>
            </a:r>
            <a:r>
              <a:rPr lang="tr-TR" dirty="0"/>
              <a:t> (</a:t>
            </a:r>
            <a:r>
              <a:rPr lang="tr-TR" dirty="0" err="1"/>
              <a:t>emprical</a:t>
            </a:r>
            <a:r>
              <a:rPr lang="tr-TR" dirty="0"/>
              <a:t>) olandır. </a:t>
            </a:r>
            <a:r>
              <a:rPr lang="tr-TR" dirty="0" err="1"/>
              <a:t>Görgül</a:t>
            </a:r>
            <a:r>
              <a:rPr lang="tr-TR" dirty="0"/>
              <a:t>, gözleme dayalı olandır. Bilimsel bilginin </a:t>
            </a:r>
            <a:r>
              <a:rPr lang="tr-TR" dirty="0" err="1"/>
              <a:t>görgül</a:t>
            </a:r>
            <a:r>
              <a:rPr lang="tr-TR" dirty="0"/>
              <a:t> olması, gözlemler yoluyla bilginin doğruluğunun ya da yanlışlığının kanıtlanabilir olması demektir. </a:t>
            </a:r>
          </a:p>
        </p:txBody>
      </p:sp>
      <p:pic>
        <p:nvPicPr>
          <p:cNvPr id="4" name="3 Resim" descr="nicel-nitel-gözlem.gif"/>
          <p:cNvPicPr>
            <a:picLocks noChangeAspect="1"/>
          </p:cNvPicPr>
          <p:nvPr/>
        </p:nvPicPr>
        <p:blipFill>
          <a:blip r:embed="rId2" cstate="print"/>
          <a:stretch>
            <a:fillRect/>
          </a:stretch>
        </p:blipFill>
        <p:spPr>
          <a:xfrm>
            <a:off x="251520" y="1556792"/>
            <a:ext cx="3600400" cy="5040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20040"/>
            <a:ext cx="7228656" cy="732696"/>
          </a:xfrm>
        </p:spPr>
        <p:txBody>
          <a:bodyPr/>
          <a:lstStyle/>
          <a:p>
            <a:r>
              <a:rPr lang="tr-TR" dirty="0">
                <a:latin typeface="Book Antiqua" pitchFamily="18" charset="0"/>
              </a:rPr>
              <a:t>Gözlenebilirlik:</a:t>
            </a:r>
            <a:endParaRPr lang="tr-TR" dirty="0"/>
          </a:p>
        </p:txBody>
      </p:sp>
      <p:pic>
        <p:nvPicPr>
          <p:cNvPr id="4" name="3 İçerik Yer Tutucusu" descr="gozlem.jpg"/>
          <p:cNvPicPr>
            <a:picLocks noGrp="1" noChangeAspect="1"/>
          </p:cNvPicPr>
          <p:nvPr>
            <p:ph idx="1"/>
          </p:nvPr>
        </p:nvPicPr>
        <p:blipFill>
          <a:blip r:embed="rId2" cstate="print"/>
          <a:stretch>
            <a:fillRect/>
          </a:stretch>
        </p:blipFill>
        <p:spPr>
          <a:xfrm>
            <a:off x="755576" y="1196752"/>
            <a:ext cx="6696744" cy="537987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r>
              <a:rPr lang="tr-TR" dirty="0">
                <a:latin typeface="Book Antiqua" pitchFamily="18" charset="0"/>
              </a:rPr>
              <a:t>Ölçülebilirlik:</a:t>
            </a:r>
          </a:p>
        </p:txBody>
      </p:sp>
      <p:sp>
        <p:nvSpPr>
          <p:cNvPr id="3" name="2 İçerik Yer Tutucusu"/>
          <p:cNvSpPr>
            <a:spLocks noGrp="1"/>
          </p:cNvSpPr>
          <p:nvPr>
            <p:ph idx="1"/>
          </p:nvPr>
        </p:nvSpPr>
        <p:spPr>
          <a:xfrm>
            <a:off x="467544" y="1412776"/>
            <a:ext cx="7239000" cy="5258984"/>
          </a:xfrm>
        </p:spPr>
        <p:txBody>
          <a:bodyPr>
            <a:normAutofit/>
          </a:bodyPr>
          <a:lstStyle/>
          <a:p>
            <a:pPr algn="just"/>
            <a:r>
              <a:rPr lang="tr-TR" sz="3600" b="1" dirty="0">
                <a:latin typeface="Book Antiqua" pitchFamily="18" charset="0"/>
              </a:rPr>
              <a:t>Ölçme; herhangi bir değişkenin niteliğini,niceliğini ya da derecesini saptama ve sayısal olarak belirtme işidir. Ölçme, gözlemleri, bu gözlemlerdeki farklılıkları yansıtacak şekilde sayılarla temsil etme, sayılara dönüştürme işlemidir. </a:t>
            </a:r>
          </a:p>
          <a:p>
            <a:pPr algn="just">
              <a:buNone/>
            </a:pPr>
            <a:endParaRPr lang="tr-T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a:latin typeface="Book Antiqua" pitchFamily="18" charset="0"/>
              </a:rPr>
              <a:t>İletilebilirlik</a:t>
            </a:r>
          </a:p>
        </p:txBody>
      </p:sp>
      <p:sp>
        <p:nvSpPr>
          <p:cNvPr id="3" name="2 İçerik Yer Tutucusu"/>
          <p:cNvSpPr>
            <a:spLocks noGrp="1"/>
          </p:cNvSpPr>
          <p:nvPr>
            <p:ph idx="1"/>
          </p:nvPr>
        </p:nvSpPr>
        <p:spPr>
          <a:xfrm>
            <a:off x="179512" y="1196752"/>
            <a:ext cx="4474840" cy="5258984"/>
          </a:xfrm>
        </p:spPr>
        <p:txBody>
          <a:bodyPr>
            <a:normAutofit lnSpcReduction="10000"/>
          </a:bodyPr>
          <a:lstStyle/>
          <a:p>
            <a:pPr algn="just"/>
            <a:r>
              <a:rPr lang="tr-TR" b="1" dirty="0">
                <a:latin typeface="Book Antiqua" pitchFamily="18" charset="0"/>
              </a:rPr>
              <a:t>Aktarılmak istenenin tam olarak anlaşılmasını, ifade edilmek istenenden başkasının anlaşılmamasını içerir. </a:t>
            </a:r>
          </a:p>
          <a:p>
            <a:pPr algn="just"/>
            <a:r>
              <a:rPr lang="tr-TR" b="1" dirty="0">
                <a:latin typeface="Book Antiqua" pitchFamily="18" charset="0"/>
              </a:rPr>
              <a:t>İfadelerin iletilebilir olmasını sağlamanın yolu ise, </a:t>
            </a:r>
            <a:r>
              <a:rPr lang="tr-TR" b="1" dirty="0" err="1">
                <a:latin typeface="Book Antiqua" pitchFamily="18" charset="0"/>
              </a:rPr>
              <a:t>işevuruk</a:t>
            </a:r>
            <a:r>
              <a:rPr lang="tr-TR" b="1" dirty="0">
                <a:latin typeface="Book Antiqua" pitchFamily="18" charset="0"/>
              </a:rPr>
              <a:t> tanımlar kullanmaktır. </a:t>
            </a:r>
          </a:p>
          <a:p>
            <a:pPr algn="just"/>
            <a:r>
              <a:rPr lang="tr-TR" b="1" dirty="0" err="1">
                <a:latin typeface="Book Antiqua" pitchFamily="18" charset="0"/>
              </a:rPr>
              <a:t>İşevuruk</a:t>
            </a:r>
            <a:r>
              <a:rPr lang="tr-TR" b="1" dirty="0">
                <a:latin typeface="Book Antiqua" pitchFamily="18" charset="0"/>
              </a:rPr>
              <a:t> tanım, soyut ve öznel olan kavramların anlaşılabilmesi için somut ifadeler kullanılmasıdır. </a:t>
            </a:r>
          </a:p>
        </p:txBody>
      </p:sp>
      <p:pic>
        <p:nvPicPr>
          <p:cNvPr id="4" name="3 Resim" descr="oklar-leo.jpg"/>
          <p:cNvPicPr>
            <a:picLocks noChangeAspect="1"/>
          </p:cNvPicPr>
          <p:nvPr/>
        </p:nvPicPr>
        <p:blipFill>
          <a:blip r:embed="rId2" cstate="print"/>
          <a:stretch>
            <a:fillRect/>
          </a:stretch>
        </p:blipFill>
        <p:spPr>
          <a:xfrm>
            <a:off x="4716016" y="620688"/>
            <a:ext cx="3456384" cy="59766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7239000" cy="660688"/>
          </a:xfrm>
        </p:spPr>
        <p:txBody>
          <a:bodyPr/>
          <a:lstStyle/>
          <a:p>
            <a:r>
              <a:rPr lang="tr-TR" dirty="0">
                <a:latin typeface="Book Antiqua" pitchFamily="18" charset="0"/>
              </a:rPr>
              <a:t>Tekrarlanabilirlik</a:t>
            </a:r>
          </a:p>
        </p:txBody>
      </p:sp>
      <p:sp>
        <p:nvSpPr>
          <p:cNvPr id="3" name="2 İçerik Yer Tutucusu"/>
          <p:cNvSpPr>
            <a:spLocks noGrp="1"/>
          </p:cNvSpPr>
          <p:nvPr>
            <p:ph idx="1"/>
          </p:nvPr>
        </p:nvSpPr>
        <p:spPr>
          <a:xfrm>
            <a:off x="251520" y="1052736"/>
            <a:ext cx="7560840" cy="5256584"/>
          </a:xfrm>
        </p:spPr>
        <p:txBody>
          <a:bodyPr/>
          <a:lstStyle/>
          <a:p>
            <a:pPr algn="just">
              <a:buNone/>
            </a:pPr>
            <a:endParaRPr lang="tr-TR" dirty="0"/>
          </a:p>
          <a:p>
            <a:pPr algn="just">
              <a:buNone/>
            </a:pPr>
            <a:r>
              <a:rPr lang="tr-TR" dirty="0"/>
              <a:t>					Yapılan gözlemler ve                      			  alınan ölçümler, benzeri bir 		eğitimden geçmiş, aynı araç-gereç ve 			       teknik imkanları kullanan diğer kişilerce de tekrar edilebilmelidir. Bilimsel çalışmalar, başkaları tarafından da tekrarlanabildiğinde, kişiye bağımlı ve öznel olma durumundan uzaklaşır, nesneye bağımlı hale gelir. Bu durum da </a:t>
            </a:r>
            <a:r>
              <a:rPr lang="tr-TR" b="1" dirty="0"/>
              <a:t>güvenirliğin yüksek </a:t>
            </a:r>
            <a:r>
              <a:rPr lang="tr-TR" dirty="0"/>
              <a:t>olması demektir. </a:t>
            </a:r>
          </a:p>
          <a:p>
            <a:pPr>
              <a:buNone/>
            </a:pPr>
            <a:endParaRPr lang="tr-TR" dirty="0"/>
          </a:p>
        </p:txBody>
      </p:sp>
      <p:pic>
        <p:nvPicPr>
          <p:cNvPr id="4" name="3 Resim" descr="repeat.jpg"/>
          <p:cNvPicPr>
            <a:picLocks noChangeAspect="1"/>
          </p:cNvPicPr>
          <p:nvPr/>
        </p:nvPicPr>
        <p:blipFill>
          <a:blip r:embed="rId2" cstate="print"/>
          <a:stretch>
            <a:fillRect/>
          </a:stretch>
        </p:blipFill>
        <p:spPr>
          <a:xfrm>
            <a:off x="683568" y="1124744"/>
            <a:ext cx="2160240" cy="1937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320040"/>
            <a:ext cx="7560840" cy="948720"/>
          </a:xfrm>
        </p:spPr>
        <p:txBody>
          <a:bodyPr>
            <a:normAutofit/>
          </a:bodyPr>
          <a:lstStyle/>
          <a:p>
            <a:r>
              <a:rPr lang="tr-TR" sz="2800" dirty="0" err="1">
                <a:latin typeface="Book Antiqua" pitchFamily="18" charset="0"/>
              </a:rPr>
              <a:t>Sağdanabilirlik</a:t>
            </a:r>
            <a:r>
              <a:rPr lang="tr-TR" sz="2800" dirty="0">
                <a:latin typeface="Book Antiqua" pitchFamily="18" charset="0"/>
              </a:rPr>
              <a:t>/ </a:t>
            </a:r>
            <a:r>
              <a:rPr lang="tr-TR" sz="2800" dirty="0" err="1">
                <a:latin typeface="Book Antiqua" pitchFamily="18" charset="0"/>
              </a:rPr>
              <a:t>SInanabilirlik</a:t>
            </a:r>
            <a:r>
              <a:rPr lang="tr-TR" sz="2800" dirty="0">
                <a:latin typeface="Book Antiqua" pitchFamily="18" charset="0"/>
              </a:rPr>
              <a:t>/ Test Edilebilirlik:</a:t>
            </a:r>
          </a:p>
        </p:txBody>
      </p:sp>
      <p:sp>
        <p:nvSpPr>
          <p:cNvPr id="3" name="2 İçerik Yer Tutucusu"/>
          <p:cNvSpPr>
            <a:spLocks noGrp="1"/>
          </p:cNvSpPr>
          <p:nvPr>
            <p:ph idx="1"/>
          </p:nvPr>
        </p:nvSpPr>
        <p:spPr>
          <a:xfrm>
            <a:off x="467544" y="1844824"/>
            <a:ext cx="7239000" cy="4320480"/>
          </a:xfrm>
        </p:spPr>
        <p:txBody>
          <a:bodyPr/>
          <a:lstStyle/>
          <a:p>
            <a:pPr algn="just"/>
            <a:r>
              <a:rPr lang="tr-TR" dirty="0"/>
              <a:t>Hipotezlerin ya da olaylar arasında var olduğu düşünülen ilişkilerin doğruluğu araştırılabilmeli, sınanabilir nitelikte olmalıdır. Diğer bir deyişle sonuçların, öne sürülen hipotezi ve iddia edilen ilişkileri destekleyip desteklemediği gösterilebilmelidir. Bunun için de uygun analiz teknikleri kullanılmalıdır.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7239000" cy="1008112"/>
          </a:xfrm>
        </p:spPr>
        <p:txBody>
          <a:bodyPr>
            <a:normAutofit fontScale="90000"/>
          </a:bodyPr>
          <a:lstStyle/>
          <a:p>
            <a:r>
              <a:rPr lang="tr-TR" dirty="0">
                <a:latin typeface="Bodoni MT Black" pitchFamily="18" charset="0"/>
              </a:rPr>
              <a:t>Önemli!!! </a:t>
            </a:r>
            <a:br>
              <a:rPr lang="tr-TR" dirty="0"/>
            </a:br>
            <a:endParaRPr lang="tr-TR" dirty="0"/>
          </a:p>
        </p:txBody>
      </p:sp>
      <p:sp>
        <p:nvSpPr>
          <p:cNvPr id="3" name="2 İçerik Yer Tutucusu"/>
          <p:cNvSpPr>
            <a:spLocks noGrp="1"/>
          </p:cNvSpPr>
          <p:nvPr>
            <p:ph idx="1"/>
          </p:nvPr>
        </p:nvSpPr>
        <p:spPr>
          <a:xfrm>
            <a:off x="2195736" y="1196752"/>
            <a:ext cx="5688632" cy="4846320"/>
          </a:xfrm>
        </p:spPr>
        <p:txBody>
          <a:bodyPr>
            <a:normAutofit fontScale="92500" lnSpcReduction="20000"/>
          </a:bodyPr>
          <a:lstStyle/>
          <a:p>
            <a:endParaRPr lang="tr-TR" dirty="0"/>
          </a:p>
          <a:p>
            <a:r>
              <a:rPr lang="tr-TR" dirty="0"/>
              <a:t>Gözlenebilirlik ve ölçülebilirlik temel nitelikte ölçütler olarak gözükmektedir. </a:t>
            </a:r>
          </a:p>
          <a:p>
            <a:endParaRPr lang="tr-TR" dirty="0"/>
          </a:p>
          <a:p>
            <a:r>
              <a:rPr lang="tr-TR" dirty="0"/>
              <a:t>Çalışmaların iletilebilmesi, tekrarlanabilmesi ve </a:t>
            </a:r>
            <a:r>
              <a:rPr lang="tr-TR" dirty="0" err="1"/>
              <a:t>sağdanabilmesi</a:t>
            </a:r>
            <a:r>
              <a:rPr lang="tr-TR" dirty="0"/>
              <a:t>/sınanabilmesi için, bunların gözlenebilir ve ölçülebilir olması gerekmektedir. </a:t>
            </a:r>
          </a:p>
          <a:p>
            <a:endParaRPr lang="tr-TR" dirty="0"/>
          </a:p>
          <a:p>
            <a:r>
              <a:rPr lang="tr-TR" dirty="0"/>
              <a:t>Tekrarlanabilirlik ve </a:t>
            </a:r>
            <a:r>
              <a:rPr lang="tr-TR" dirty="0" err="1"/>
              <a:t>sağdanabilirlik</a:t>
            </a:r>
            <a:r>
              <a:rPr lang="tr-TR" dirty="0"/>
              <a:t>/sınanabilirlik ise, iletilebilir olmaya bağlıdır. </a:t>
            </a:r>
          </a:p>
          <a:p>
            <a:endParaRPr lang="tr-TR" dirty="0"/>
          </a:p>
        </p:txBody>
      </p:sp>
      <p:pic>
        <p:nvPicPr>
          <p:cNvPr id="4" name="3 Resim" descr="112603-glowing-purple-neon-icon-alphanumeric-exclamation-point1.png"/>
          <p:cNvPicPr>
            <a:picLocks noChangeAspect="1"/>
          </p:cNvPicPr>
          <p:nvPr/>
        </p:nvPicPr>
        <p:blipFill>
          <a:blip r:embed="rId2" cstate="print"/>
          <a:stretch>
            <a:fillRect/>
          </a:stretch>
        </p:blipFill>
        <p:spPr>
          <a:xfrm>
            <a:off x="-1836712" y="476672"/>
            <a:ext cx="6525344" cy="6120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normAutofit fontScale="90000"/>
          </a:bodyPr>
          <a:lstStyle/>
          <a:p>
            <a:r>
              <a:rPr lang="tr-TR" dirty="0">
                <a:latin typeface="Book Antiqua" pitchFamily="18" charset="0"/>
              </a:rPr>
              <a:t>Bilimin </a:t>
            </a:r>
            <a:r>
              <a:rPr lang="tr-TR" dirty="0" err="1">
                <a:latin typeface="Book Antiqua" pitchFamily="18" charset="0"/>
              </a:rPr>
              <a:t>AmaçlarI</a:t>
            </a:r>
            <a:r>
              <a:rPr lang="tr-TR" dirty="0">
                <a:latin typeface="Book Antiqua" pitchFamily="18" charset="0"/>
              </a:rPr>
              <a:t>/ </a:t>
            </a:r>
            <a:r>
              <a:rPr lang="tr-TR" dirty="0" err="1">
                <a:latin typeface="Book Antiqua" pitchFamily="18" charset="0"/>
              </a:rPr>
              <a:t>İşlevlerİ</a:t>
            </a:r>
            <a:endParaRPr lang="tr-TR" dirty="0">
              <a:latin typeface="Book Antiqua" pitchFamily="18" charset="0"/>
            </a:endParaRPr>
          </a:p>
        </p:txBody>
      </p:sp>
      <p:sp>
        <p:nvSpPr>
          <p:cNvPr id="3" name="2 İçerik Yer Tutucusu"/>
          <p:cNvSpPr>
            <a:spLocks noGrp="1"/>
          </p:cNvSpPr>
          <p:nvPr>
            <p:ph idx="1"/>
          </p:nvPr>
        </p:nvSpPr>
        <p:spPr>
          <a:xfrm>
            <a:off x="467544" y="1844824"/>
            <a:ext cx="7239000" cy="3937600"/>
          </a:xfrm>
        </p:spPr>
        <p:txBody>
          <a:bodyPr>
            <a:normAutofit/>
          </a:bodyPr>
          <a:lstStyle/>
          <a:p>
            <a:pPr marL="514350" indent="-514350" algn="ctr">
              <a:buAutoNum type="alphaLcParenBoth"/>
            </a:pPr>
            <a:r>
              <a:rPr lang="es-ES" sz="4400" dirty="0">
                <a:latin typeface="Book Antiqua" pitchFamily="18" charset="0"/>
              </a:rPr>
              <a:t>anlama/betimleme</a:t>
            </a:r>
            <a:endParaRPr lang="tr-TR" sz="4400" dirty="0">
              <a:latin typeface="Book Antiqua" pitchFamily="18" charset="0"/>
            </a:endParaRPr>
          </a:p>
          <a:p>
            <a:pPr marL="514350" indent="-514350" algn="ctr">
              <a:buAutoNum type="alphaLcParenBoth"/>
            </a:pPr>
            <a:r>
              <a:rPr lang="es-ES" sz="4400" dirty="0">
                <a:latin typeface="Book Antiqua" pitchFamily="18" charset="0"/>
              </a:rPr>
              <a:t>açıklama</a:t>
            </a:r>
            <a:endParaRPr lang="tr-TR" sz="4400" dirty="0">
              <a:latin typeface="Book Antiqua" pitchFamily="18" charset="0"/>
            </a:endParaRPr>
          </a:p>
          <a:p>
            <a:pPr marL="514350" indent="-514350" algn="ctr">
              <a:buAutoNum type="alphaLcParenBoth"/>
            </a:pPr>
            <a:r>
              <a:rPr lang="es-ES" sz="4400" dirty="0">
                <a:latin typeface="Book Antiqua" pitchFamily="18" charset="0"/>
              </a:rPr>
              <a:t>yordama </a:t>
            </a:r>
            <a:endParaRPr lang="tr-TR" sz="4400" dirty="0">
              <a:latin typeface="Book Antiqua" pitchFamily="18" charset="0"/>
            </a:endParaRPr>
          </a:p>
          <a:p>
            <a:pPr marL="514350" indent="-514350" algn="ctr">
              <a:buAutoNum type="alphaLcParenBoth"/>
            </a:pPr>
            <a:r>
              <a:rPr lang="es-ES" sz="4400" dirty="0">
                <a:latin typeface="Book Antiqua" pitchFamily="18" charset="0"/>
              </a:rPr>
              <a:t> kontrol </a:t>
            </a:r>
            <a:endParaRPr lang="tr-TR" sz="44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7239000" cy="6408712"/>
          </a:xfrm>
        </p:spPr>
        <p:txBody>
          <a:bodyPr>
            <a:noAutofit/>
          </a:bodyPr>
          <a:lstStyle/>
          <a:p>
            <a:pPr algn="just"/>
            <a:r>
              <a:rPr lang="tr-TR" sz="2000" b="1" dirty="0">
                <a:solidFill>
                  <a:schemeClr val="tx2">
                    <a:lumMod val="75000"/>
                  </a:schemeClr>
                </a:solidFill>
                <a:latin typeface="Book Antiqua" pitchFamily="18" charset="0"/>
              </a:rPr>
              <a:t>Anlama/Betimleme: </a:t>
            </a:r>
            <a:r>
              <a:rPr lang="tr-TR" sz="2000" b="1" dirty="0">
                <a:latin typeface="Book Antiqua" pitchFamily="18" charset="0"/>
              </a:rPr>
              <a:t>Bilim, var olan şeylerin tek tek ya da ilişkiler halinde tanınması, ayrıntılı özelliklerinin öğrenilmesi ile başlar. Anlama/betimleme işlevi, işte bu amaca dönük</a:t>
            </a:r>
          </a:p>
          <a:p>
            <a:pPr algn="just">
              <a:buNone/>
            </a:pPr>
            <a:endParaRPr lang="tr-TR" sz="2000" b="1" dirty="0">
              <a:latin typeface="Book Antiqua" pitchFamily="18" charset="0"/>
            </a:endParaRPr>
          </a:p>
          <a:p>
            <a:pPr algn="just">
              <a:buNone/>
            </a:pPr>
            <a:r>
              <a:rPr lang="tr-TR" sz="2000" b="1" dirty="0">
                <a:solidFill>
                  <a:schemeClr val="tx2">
                    <a:lumMod val="75000"/>
                  </a:schemeClr>
                </a:solidFill>
                <a:latin typeface="Book Antiqua" pitchFamily="18" charset="0"/>
              </a:rPr>
              <a:t> 						</a:t>
            </a:r>
            <a:r>
              <a:rPr lang="tr-TR" sz="3600" b="1" dirty="0">
                <a:solidFill>
                  <a:schemeClr val="tx2">
                    <a:lumMod val="75000"/>
                  </a:schemeClr>
                </a:solidFill>
                <a:latin typeface="Book Antiqua" pitchFamily="18" charset="0"/>
              </a:rPr>
              <a:t>“nedir?”</a:t>
            </a:r>
          </a:p>
          <a:p>
            <a:pPr algn="just">
              <a:buNone/>
            </a:pPr>
            <a:endParaRPr lang="tr-TR" sz="2000" b="1" dirty="0">
              <a:solidFill>
                <a:schemeClr val="tx2">
                  <a:lumMod val="75000"/>
                </a:schemeClr>
              </a:solidFill>
              <a:latin typeface="Book Antiqua" pitchFamily="18" charset="0"/>
            </a:endParaRPr>
          </a:p>
          <a:p>
            <a:pPr algn="just">
              <a:buNone/>
            </a:pPr>
            <a:endParaRPr lang="tr-TR" sz="2000" b="1" dirty="0">
              <a:latin typeface="Book Antiqua" pitchFamily="18" charset="0"/>
            </a:endParaRPr>
          </a:p>
          <a:p>
            <a:pPr algn="just">
              <a:buNone/>
            </a:pPr>
            <a:endParaRPr lang="tr-TR" sz="2000" b="1" dirty="0">
              <a:latin typeface="Book Antiqua" pitchFamily="18" charset="0"/>
            </a:endParaRPr>
          </a:p>
          <a:p>
            <a:pPr algn="just">
              <a:buNone/>
            </a:pPr>
            <a:r>
              <a:rPr lang="tr-TR" sz="2000" b="1" dirty="0">
                <a:latin typeface="Book Antiqua" pitchFamily="18" charset="0"/>
              </a:rPr>
              <a:t>    sorusunu cevaplandırmayla ilgilidir ve var olan durumu olduğu gibi ortaya koyar. Betimsel araştırmalar, bilimin anlama/betimleme işlevine hizmet eder. </a:t>
            </a:r>
          </a:p>
          <a:p>
            <a:pPr algn="just">
              <a:buNone/>
            </a:pPr>
            <a:endParaRPr lang="tr-TR" sz="2000" b="1" dirty="0">
              <a:latin typeface="Book Antiqua" pitchFamily="18" charset="0"/>
            </a:endParaRPr>
          </a:p>
          <a:p>
            <a:pPr algn="just"/>
            <a:r>
              <a:rPr lang="tr-TR" sz="2000" b="1" dirty="0">
                <a:solidFill>
                  <a:schemeClr val="tx2">
                    <a:lumMod val="75000"/>
                  </a:schemeClr>
                </a:solidFill>
                <a:latin typeface="Book Antiqua" pitchFamily="18" charset="0"/>
              </a:rPr>
              <a:t>Açıklama: </a:t>
            </a:r>
            <a:r>
              <a:rPr lang="tr-TR" sz="2000" b="1" dirty="0">
                <a:latin typeface="Book Antiqua" pitchFamily="18" charset="0"/>
              </a:rPr>
              <a:t>Mevcut durumun olduğu gibi tanınmasından sonra, o durumların açıklanması muhtemel nedenlerinin ve ilişkilerin belirlenmeye çalışılması söz konusudur. Bağıntısal araştırmalar bilimin açıklama işlevine hizmet eder. </a:t>
            </a:r>
          </a:p>
        </p:txBody>
      </p:sp>
      <p:pic>
        <p:nvPicPr>
          <p:cNvPr id="4" name="3 Resim" descr="Blue head man question mark.jpg"/>
          <p:cNvPicPr>
            <a:picLocks noChangeAspect="1"/>
          </p:cNvPicPr>
          <p:nvPr/>
        </p:nvPicPr>
        <p:blipFill>
          <a:blip r:embed="rId2" cstate="print"/>
          <a:stretch>
            <a:fillRect/>
          </a:stretch>
        </p:blipFill>
        <p:spPr>
          <a:xfrm>
            <a:off x="2915816" y="1484784"/>
            <a:ext cx="1782197" cy="20882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a:t>DERS KONULARI</a:t>
            </a:r>
          </a:p>
        </p:txBody>
      </p:sp>
      <p:sp>
        <p:nvSpPr>
          <p:cNvPr id="3" name="2 İçerik Yer Tutucusu"/>
          <p:cNvSpPr>
            <a:spLocks noGrp="1"/>
          </p:cNvSpPr>
          <p:nvPr>
            <p:ph idx="1"/>
          </p:nvPr>
        </p:nvSpPr>
        <p:spPr>
          <a:xfrm>
            <a:off x="395536" y="980728"/>
            <a:ext cx="7272808" cy="5688632"/>
          </a:xfrm>
        </p:spPr>
        <p:txBody>
          <a:bodyPr>
            <a:normAutofit fontScale="25000" lnSpcReduction="20000"/>
          </a:bodyPr>
          <a:lstStyle/>
          <a:p>
            <a:r>
              <a:rPr lang="tr-TR" sz="8000" dirty="0">
                <a:latin typeface="Arial Black" pitchFamily="34" charset="0"/>
              </a:rPr>
              <a:t>Bilim &amp; Bilimsel Araştırma &amp; Araştırma Yöntemlerine Giriş </a:t>
            </a:r>
          </a:p>
          <a:p>
            <a:r>
              <a:rPr lang="tr-TR" sz="8000" dirty="0">
                <a:latin typeface="Arial Black" pitchFamily="34" charset="0"/>
              </a:rPr>
              <a:t>Araştırma Konusunun Belirlenmesi &amp; Problemin Tanımlanması </a:t>
            </a:r>
          </a:p>
          <a:p>
            <a:r>
              <a:rPr lang="tr-TR" sz="8000" dirty="0">
                <a:latin typeface="Arial Black" pitchFamily="34" charset="0"/>
              </a:rPr>
              <a:t>Araştırma Örnekleminin Belirlenmesi </a:t>
            </a:r>
          </a:p>
          <a:p>
            <a:r>
              <a:rPr lang="tr-TR" sz="8000" dirty="0">
                <a:latin typeface="Arial Black" pitchFamily="34" charset="0"/>
              </a:rPr>
              <a:t>Ölçme Düzeyleri &amp; Ölçü Araçları &amp; Geçerlik ve Güvenirlik </a:t>
            </a:r>
          </a:p>
          <a:p>
            <a:r>
              <a:rPr lang="tr-TR" sz="8000" dirty="0">
                <a:latin typeface="Arial Black" pitchFamily="34" charset="0"/>
              </a:rPr>
              <a:t>Betimsel Araştırmalar </a:t>
            </a:r>
          </a:p>
          <a:p>
            <a:r>
              <a:rPr lang="tr-TR" sz="8000" dirty="0">
                <a:latin typeface="Arial Black" pitchFamily="34" charset="0"/>
              </a:rPr>
              <a:t>Bağıntısal Araştırmalar </a:t>
            </a:r>
          </a:p>
          <a:p>
            <a:pPr>
              <a:buNone/>
            </a:pPr>
            <a:endParaRPr lang="tr-TR" sz="8000" dirty="0">
              <a:latin typeface="Arial Black" pitchFamily="34" charset="0"/>
            </a:endParaRPr>
          </a:p>
          <a:p>
            <a:r>
              <a:rPr lang="tr-TR" sz="8000" dirty="0">
                <a:latin typeface="Arial Black" pitchFamily="34" charset="0"/>
              </a:rPr>
              <a:t>Nedensel-Karşılaştırma Araştırmaları </a:t>
            </a:r>
          </a:p>
          <a:p>
            <a:r>
              <a:rPr lang="tr-TR" sz="8000" dirty="0">
                <a:latin typeface="Arial Black" pitchFamily="34" charset="0"/>
              </a:rPr>
              <a:t>Deneysel Araştırmalar </a:t>
            </a:r>
          </a:p>
          <a:p>
            <a:r>
              <a:rPr lang="tr-TR" sz="8000" dirty="0">
                <a:latin typeface="Arial Black" pitchFamily="34" charset="0"/>
              </a:rPr>
              <a:t>Tek Denekli Araştırmalar </a:t>
            </a:r>
          </a:p>
          <a:p>
            <a:r>
              <a:rPr lang="tr-TR" sz="8000" dirty="0">
                <a:latin typeface="Arial Black" pitchFamily="34" charset="0"/>
              </a:rPr>
              <a:t>İstatistiksel Analiz </a:t>
            </a:r>
          </a:p>
          <a:p>
            <a:r>
              <a:rPr lang="tr-TR" sz="8000" dirty="0">
                <a:latin typeface="Arial Black" pitchFamily="34" charset="0"/>
              </a:rPr>
              <a:t>Nitel Araştırmalarda Veri Toplama &amp; Nitel Araştırmalarda Analiz </a:t>
            </a:r>
          </a:p>
          <a:p>
            <a:r>
              <a:rPr lang="tr-TR" sz="8000" dirty="0">
                <a:latin typeface="Arial Black" pitchFamily="34" charset="0"/>
              </a:rPr>
              <a:t>Eylem Araştırmaları &amp; Meta Analiz </a:t>
            </a:r>
          </a:p>
          <a:p>
            <a:r>
              <a:rPr lang="tr-TR" sz="8000" dirty="0">
                <a:latin typeface="Arial Black" pitchFamily="34" charset="0"/>
              </a:rPr>
              <a:t>Araştırmanın Raporlaştırılması </a:t>
            </a:r>
          </a:p>
          <a:p>
            <a:pPr>
              <a:buNone/>
            </a:pP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7239000" cy="6123080"/>
          </a:xfrm>
        </p:spPr>
        <p:txBody>
          <a:bodyPr>
            <a:normAutofit fontScale="85000" lnSpcReduction="20000"/>
          </a:bodyPr>
          <a:lstStyle/>
          <a:p>
            <a:pPr algn="just"/>
            <a:r>
              <a:rPr lang="tr-TR" sz="2800" b="1" dirty="0">
                <a:solidFill>
                  <a:schemeClr val="tx2">
                    <a:lumMod val="75000"/>
                  </a:schemeClr>
                </a:solidFill>
              </a:rPr>
              <a:t>Yordama: </a:t>
            </a:r>
            <a:r>
              <a:rPr lang="tr-TR" sz="2800" dirty="0"/>
              <a:t>Gözlenen</a:t>
            </a:r>
            <a:r>
              <a:rPr lang="tr-TR" sz="2800" b="1" dirty="0"/>
              <a:t> </a:t>
            </a:r>
            <a:r>
              <a:rPr lang="tr-TR" sz="2800" dirty="0"/>
              <a:t>durumlardan yararlanarak gözlenmeyen durumlar hakkında tahmin yürütmektir. Olayları açıklayabilen genellemeler yararlıdır; ancak olayların oluşunu daha önceden kestirebilmek bilim ve insanlık için çok daha önemlidir. Nedensel karşılaştırmalı araştırmalar bilimin yordama işlevine hizmet eder. </a:t>
            </a:r>
          </a:p>
          <a:p>
            <a:pPr algn="just">
              <a:buNone/>
            </a:pPr>
            <a:endParaRPr lang="tr-TR" dirty="0"/>
          </a:p>
          <a:p>
            <a:pPr algn="just">
              <a:buNone/>
            </a:pPr>
            <a:endParaRPr lang="tr-TR" dirty="0"/>
          </a:p>
          <a:p>
            <a:pPr algn="just">
              <a:buNone/>
            </a:pPr>
            <a:endParaRPr lang="tr-TR" dirty="0"/>
          </a:p>
          <a:p>
            <a:pPr algn="just">
              <a:buNone/>
            </a:pPr>
            <a:endParaRPr lang="tr-TR" dirty="0"/>
          </a:p>
          <a:p>
            <a:pPr algn="just">
              <a:buNone/>
            </a:pPr>
            <a:endParaRPr lang="tr-TR" dirty="0"/>
          </a:p>
          <a:p>
            <a:pPr algn="just">
              <a:buNone/>
            </a:pPr>
            <a:endParaRPr lang="tr-TR" dirty="0"/>
          </a:p>
          <a:p>
            <a:pPr algn="just"/>
            <a:r>
              <a:rPr lang="tr-TR" sz="2800" dirty="0"/>
              <a:t> </a:t>
            </a:r>
            <a:r>
              <a:rPr lang="tr-TR" sz="2800" b="1" dirty="0">
                <a:solidFill>
                  <a:schemeClr val="tx2">
                    <a:lumMod val="75000"/>
                  </a:schemeClr>
                </a:solidFill>
              </a:rPr>
              <a:t>Kontrol: </a:t>
            </a:r>
            <a:r>
              <a:rPr lang="tr-TR" sz="2800" dirty="0"/>
              <a:t>Bilimin kontrol amacı/işlevi, üretilen bilgilerin fiilen uygulamalara aktarılması, doğa ve toplum olaylarının denetim altına alınmasını amaçlar. Bilim, olayları </a:t>
            </a:r>
            <a:r>
              <a:rPr lang="tr-TR" sz="2800" dirty="0" err="1"/>
              <a:t>yordamakla</a:t>
            </a:r>
            <a:r>
              <a:rPr lang="tr-TR" sz="2800" dirty="0"/>
              <a:t> yetinmeyip kontrol altına almayı amaçlar. Deneysel araştırmalar bilimin kontrol işlevine hizmet eder. </a:t>
            </a:r>
          </a:p>
          <a:p>
            <a:pPr algn="just"/>
            <a:endParaRPr lang="tr-TR" dirty="0"/>
          </a:p>
          <a:p>
            <a:pPr algn="just"/>
            <a:endParaRPr lang="tr-TR" dirty="0"/>
          </a:p>
        </p:txBody>
      </p:sp>
      <p:pic>
        <p:nvPicPr>
          <p:cNvPr id="4" name="3 Resim" descr="ikili_opsiyon_anyoptions_sitesi.jpg"/>
          <p:cNvPicPr>
            <a:picLocks noChangeAspect="1"/>
          </p:cNvPicPr>
          <p:nvPr/>
        </p:nvPicPr>
        <p:blipFill>
          <a:blip r:embed="rId2" cstate="print"/>
          <a:stretch>
            <a:fillRect/>
          </a:stretch>
        </p:blipFill>
        <p:spPr>
          <a:xfrm>
            <a:off x="539552" y="2564904"/>
            <a:ext cx="7200800" cy="1800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04664"/>
            <a:ext cx="7239000" cy="1596792"/>
          </a:xfrm>
        </p:spPr>
        <p:txBody>
          <a:bodyPr>
            <a:noAutofit/>
          </a:bodyPr>
          <a:lstStyle/>
          <a:p>
            <a:br>
              <a:rPr lang="tr-TR" sz="2400" dirty="0"/>
            </a:br>
            <a:r>
              <a:rPr lang="tr-TR" sz="3600" dirty="0"/>
              <a:t>Bilimsel </a:t>
            </a:r>
            <a:r>
              <a:rPr lang="tr-TR" sz="3600" dirty="0" err="1"/>
              <a:t>araştIrma</a:t>
            </a:r>
            <a:r>
              <a:rPr lang="tr-TR" sz="3600" dirty="0"/>
              <a:t>, sistematik veri toplama ve analiz etme sürecidir.</a:t>
            </a:r>
            <a:endParaRPr lang="tr-TR" sz="3600" dirty="0">
              <a:latin typeface="Book Antiqua" pitchFamily="18" charset="0"/>
            </a:endParaRPr>
          </a:p>
        </p:txBody>
      </p:sp>
      <p:sp>
        <p:nvSpPr>
          <p:cNvPr id="3" name="2 İçerik Yer Tutucusu"/>
          <p:cNvSpPr>
            <a:spLocks noGrp="1"/>
          </p:cNvSpPr>
          <p:nvPr>
            <p:ph idx="1"/>
          </p:nvPr>
        </p:nvSpPr>
        <p:spPr>
          <a:xfrm>
            <a:off x="323528" y="2492896"/>
            <a:ext cx="7239000" cy="3600400"/>
          </a:xfrm>
        </p:spPr>
        <p:txBody>
          <a:bodyPr>
            <a:normAutofit/>
          </a:bodyPr>
          <a:lstStyle/>
          <a:p>
            <a:pPr marL="514350" indent="-514350">
              <a:buAutoNum type="alphaUcPeriod"/>
            </a:pPr>
            <a:r>
              <a:rPr lang="tr-TR" sz="3600" b="1" dirty="0">
                <a:latin typeface="Book Antiqua" pitchFamily="18" charset="0"/>
              </a:rPr>
              <a:t>Araştırmaların </a:t>
            </a:r>
            <a:r>
              <a:rPr lang="tr-TR" sz="3600" b="1" u="sng" dirty="0">
                <a:latin typeface="Book Antiqua" pitchFamily="18" charset="0"/>
              </a:rPr>
              <a:t>Amaca</a:t>
            </a:r>
            <a:r>
              <a:rPr lang="tr-TR" sz="3600" b="1" dirty="0">
                <a:latin typeface="Book Antiqua" pitchFamily="18" charset="0"/>
              </a:rPr>
              <a:t> Göre Sınıflandırılması</a:t>
            </a:r>
          </a:p>
          <a:p>
            <a:pPr marL="514350" indent="-514350">
              <a:buAutoNum type="alphaUcPeriod"/>
            </a:pPr>
            <a:endParaRPr lang="tr-TR" sz="3600" b="1" dirty="0">
              <a:latin typeface="Book Antiqua" pitchFamily="18" charset="0"/>
            </a:endParaRPr>
          </a:p>
          <a:p>
            <a:pPr marL="514350" indent="-514350">
              <a:buAutoNum type="alphaUcPeriod"/>
            </a:pPr>
            <a:r>
              <a:rPr lang="tr-TR" sz="3600" b="1" dirty="0">
                <a:latin typeface="Book Antiqua" pitchFamily="18" charset="0"/>
              </a:rPr>
              <a:t>Araştırmaların </a:t>
            </a:r>
            <a:r>
              <a:rPr lang="tr-TR" sz="3600" b="1" u="sng" dirty="0">
                <a:latin typeface="Book Antiqua" pitchFamily="18" charset="0"/>
              </a:rPr>
              <a:t>Yönteme </a:t>
            </a:r>
            <a:r>
              <a:rPr lang="tr-TR" sz="3600" b="1" dirty="0">
                <a:latin typeface="Book Antiqua" pitchFamily="18" charset="0"/>
              </a:rPr>
              <a:t>Göre Sınıflandırılması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7239000" cy="1463040"/>
          </a:xfrm>
        </p:spPr>
        <p:txBody>
          <a:bodyPr>
            <a:normAutofit fontScale="90000"/>
          </a:bodyPr>
          <a:lstStyle/>
          <a:p>
            <a:r>
              <a:rPr lang="tr-TR" dirty="0"/>
              <a:t>A. </a:t>
            </a:r>
            <a:r>
              <a:rPr lang="tr-TR" dirty="0" err="1"/>
              <a:t>AraştIrmalarIn</a:t>
            </a:r>
            <a:r>
              <a:rPr lang="tr-TR" dirty="0"/>
              <a:t> Amaca Göre </a:t>
            </a:r>
            <a:r>
              <a:rPr lang="tr-TR" dirty="0" err="1"/>
              <a:t>SInIflandIrIlmasI</a:t>
            </a:r>
            <a:br>
              <a:rPr lang="tr-TR" dirty="0"/>
            </a:br>
            <a:endParaRPr lang="tr-TR" dirty="0"/>
          </a:p>
        </p:txBody>
      </p:sp>
      <p:sp>
        <p:nvSpPr>
          <p:cNvPr id="3" name="2 İçerik Yer Tutucusu"/>
          <p:cNvSpPr>
            <a:spLocks noGrp="1"/>
          </p:cNvSpPr>
          <p:nvPr>
            <p:ph idx="1"/>
          </p:nvPr>
        </p:nvSpPr>
        <p:spPr>
          <a:xfrm>
            <a:off x="323528" y="1412776"/>
            <a:ext cx="7704856" cy="4752528"/>
          </a:xfrm>
        </p:spPr>
        <p:txBody>
          <a:bodyPr>
            <a:normAutofit/>
          </a:bodyPr>
          <a:lstStyle/>
          <a:p>
            <a:pPr>
              <a:buNone/>
            </a:pPr>
            <a:endParaRPr lang="tr-TR" dirty="0"/>
          </a:p>
          <a:p>
            <a:pPr marL="514350" indent="-514350">
              <a:buAutoNum type="arabicPeriod"/>
            </a:pPr>
            <a:r>
              <a:rPr lang="tr-TR" sz="4000" b="1" dirty="0">
                <a:latin typeface="Book Antiqua" pitchFamily="18" charset="0"/>
              </a:rPr>
              <a:t>Temel Araştırmalar </a:t>
            </a:r>
          </a:p>
          <a:p>
            <a:pPr marL="514350" indent="-514350">
              <a:buAutoNum type="arabicPeriod"/>
            </a:pPr>
            <a:r>
              <a:rPr lang="tr-TR" sz="4000" b="1" dirty="0">
                <a:latin typeface="Book Antiqua" pitchFamily="18" charset="0"/>
              </a:rPr>
              <a:t> Uygulamalı Araştırmalar </a:t>
            </a:r>
          </a:p>
          <a:p>
            <a:pPr marL="514350" indent="-514350">
              <a:buAutoNum type="arabicPeriod"/>
            </a:pPr>
            <a:r>
              <a:rPr lang="tr-TR" sz="4000" b="1" dirty="0">
                <a:latin typeface="Book Antiqua" pitchFamily="18" charset="0"/>
              </a:rPr>
              <a:t>Değerlendirme Araştırmaları </a:t>
            </a:r>
          </a:p>
          <a:p>
            <a:pPr marL="514350" indent="-514350">
              <a:buAutoNum type="arabicPeriod"/>
            </a:pPr>
            <a:r>
              <a:rPr lang="tr-TR" sz="4000" b="1" dirty="0">
                <a:latin typeface="Book Antiqua" pitchFamily="18" charset="0"/>
              </a:rPr>
              <a:t>Araştırma ve Geliştirme </a:t>
            </a:r>
            <a:r>
              <a:rPr lang="tr-TR" sz="2400" b="1" dirty="0">
                <a:latin typeface="Book Antiqua" pitchFamily="18" charset="0"/>
              </a:rPr>
              <a:t>(AR-GE) </a:t>
            </a:r>
          </a:p>
          <a:p>
            <a:pPr marL="514350" indent="-514350">
              <a:buAutoNum type="arabicPeriod"/>
            </a:pPr>
            <a:r>
              <a:rPr lang="tr-TR" sz="4000" b="1" dirty="0">
                <a:latin typeface="Book Antiqua" pitchFamily="18" charset="0"/>
              </a:rPr>
              <a:t>Eylem Araştırmaları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76712"/>
          </a:xfrm>
        </p:spPr>
        <p:txBody>
          <a:bodyPr/>
          <a:lstStyle/>
          <a:p>
            <a:r>
              <a:rPr lang="tr-TR" dirty="0"/>
              <a:t>1. Temel </a:t>
            </a:r>
            <a:r>
              <a:rPr lang="tr-TR" dirty="0" err="1"/>
              <a:t>AraştIrmalar</a:t>
            </a:r>
            <a:r>
              <a:rPr lang="tr-TR" dirty="0"/>
              <a:t> </a:t>
            </a:r>
          </a:p>
        </p:txBody>
      </p:sp>
      <p:sp>
        <p:nvSpPr>
          <p:cNvPr id="3" name="2 İçerik Yer Tutucusu"/>
          <p:cNvSpPr>
            <a:spLocks noGrp="1"/>
          </p:cNvSpPr>
          <p:nvPr>
            <p:ph idx="1"/>
          </p:nvPr>
        </p:nvSpPr>
        <p:spPr>
          <a:xfrm>
            <a:off x="457200" y="1412776"/>
            <a:ext cx="7239000" cy="5042960"/>
          </a:xfrm>
        </p:spPr>
        <p:txBody>
          <a:bodyPr>
            <a:normAutofit/>
          </a:bodyPr>
          <a:lstStyle/>
          <a:p>
            <a:pPr algn="just"/>
            <a:r>
              <a:rPr lang="tr-TR" dirty="0"/>
              <a:t>Temel araştırmalar, kuram (teori) geliştirmeyi ya da var olan kuramları sınamayı amaçlamaktadır. Kuram geliştirme kavramsal bir süreçtir ve uzun zaman içerisinde pek çok araştırma yapmayı gerektirir. </a:t>
            </a:r>
          </a:p>
          <a:p>
            <a:endParaRPr lang="tr-TR" dirty="0"/>
          </a:p>
        </p:txBody>
      </p:sp>
      <p:pic>
        <p:nvPicPr>
          <p:cNvPr id="4" name="3 Resim" descr="research_2.gif"/>
          <p:cNvPicPr>
            <a:picLocks noChangeAspect="1"/>
          </p:cNvPicPr>
          <p:nvPr/>
        </p:nvPicPr>
        <p:blipFill>
          <a:blip r:embed="rId2" cstate="print"/>
          <a:stretch>
            <a:fillRect/>
          </a:stretch>
        </p:blipFill>
        <p:spPr>
          <a:xfrm>
            <a:off x="2339752" y="3068960"/>
            <a:ext cx="5822826" cy="37890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7239000" cy="5835048"/>
          </a:xfrm>
        </p:spPr>
        <p:txBody>
          <a:bodyPr>
            <a:noAutofit/>
          </a:bodyPr>
          <a:lstStyle/>
          <a:p>
            <a:pPr algn="just"/>
            <a:r>
              <a:rPr lang="tr-TR" sz="3200" b="1" dirty="0">
                <a:latin typeface="Book Antiqua" pitchFamily="18" charset="0"/>
              </a:rPr>
              <a:t>Temel araştırmaların bulguları doğrudan bir fayda sağlamaz ve uygulamalı araştırmalara zemin hazırlayabilmek için ise yıllar gerekebilir.Örneğin, </a:t>
            </a:r>
            <a:r>
              <a:rPr lang="tr-TR" sz="3200" b="1" dirty="0" err="1">
                <a:latin typeface="Book Antiqua" pitchFamily="18" charset="0"/>
              </a:rPr>
              <a:t>Skinner’in</a:t>
            </a:r>
            <a:r>
              <a:rPr lang="tr-TR" sz="3200" b="1" dirty="0">
                <a:latin typeface="Book Antiqua" pitchFamily="18" charset="0"/>
              </a:rPr>
              <a:t> güvercinlerle (edimsel koşullama), </a:t>
            </a:r>
            <a:r>
              <a:rPr lang="tr-TR" sz="3200" b="1" dirty="0" err="1">
                <a:latin typeface="Book Antiqua" pitchFamily="18" charset="0"/>
              </a:rPr>
              <a:t>Pavlov’un</a:t>
            </a:r>
            <a:r>
              <a:rPr lang="tr-TR" sz="3200" b="1" dirty="0">
                <a:latin typeface="Book Antiqua" pitchFamily="18" charset="0"/>
              </a:rPr>
              <a:t> köpeklerle (klasik koşullama), </a:t>
            </a:r>
            <a:r>
              <a:rPr lang="tr-TR" sz="3200" b="1" dirty="0" err="1">
                <a:latin typeface="Book Antiqua" pitchFamily="18" charset="0"/>
              </a:rPr>
              <a:t>Piaget’in</a:t>
            </a:r>
            <a:r>
              <a:rPr lang="tr-TR" sz="3200" b="1" dirty="0">
                <a:latin typeface="Book Antiqua" pitchFamily="18" charset="0"/>
              </a:rPr>
              <a:t> kendi çocuklarıyla (gelişim evreleri) ve </a:t>
            </a:r>
            <a:r>
              <a:rPr lang="tr-TR" sz="3200" b="1" dirty="0" err="1">
                <a:latin typeface="Book Antiqua" pitchFamily="18" charset="0"/>
              </a:rPr>
              <a:t>Bandura’nın</a:t>
            </a:r>
            <a:r>
              <a:rPr lang="tr-TR" sz="3200" b="1" dirty="0">
                <a:latin typeface="Book Antiqua" pitchFamily="18" charset="0"/>
              </a:rPr>
              <a:t> çocuklarla (sosyal öğrenme) yıllarca çalışması temel araştırmalara en güzel örneklerdir.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76672"/>
            <a:ext cx="7239000" cy="876712"/>
          </a:xfrm>
        </p:spPr>
        <p:txBody>
          <a:bodyPr>
            <a:normAutofit fontScale="90000"/>
          </a:bodyPr>
          <a:lstStyle/>
          <a:p>
            <a:r>
              <a:rPr lang="tr-TR" dirty="0"/>
              <a:t>2. </a:t>
            </a:r>
            <a:r>
              <a:rPr lang="tr-TR" dirty="0" err="1"/>
              <a:t>UygulamalI</a:t>
            </a:r>
            <a:r>
              <a:rPr lang="tr-TR" dirty="0"/>
              <a:t> </a:t>
            </a:r>
            <a:r>
              <a:rPr lang="tr-TR" dirty="0" err="1"/>
              <a:t>AraştIrmalar</a:t>
            </a:r>
            <a:r>
              <a:rPr lang="tr-TR" dirty="0"/>
              <a:t> </a:t>
            </a:r>
            <a:br>
              <a:rPr lang="tr-TR" dirty="0"/>
            </a:br>
            <a:endParaRPr lang="tr-TR" dirty="0"/>
          </a:p>
        </p:txBody>
      </p:sp>
      <p:sp>
        <p:nvSpPr>
          <p:cNvPr id="3" name="2 İçerik Yer Tutucusu"/>
          <p:cNvSpPr>
            <a:spLocks noGrp="1"/>
          </p:cNvSpPr>
          <p:nvPr>
            <p:ph idx="1"/>
          </p:nvPr>
        </p:nvSpPr>
        <p:spPr>
          <a:xfrm>
            <a:off x="179512" y="1052736"/>
            <a:ext cx="4824536" cy="5403000"/>
          </a:xfrm>
        </p:spPr>
        <p:txBody>
          <a:bodyPr/>
          <a:lstStyle/>
          <a:p>
            <a:pPr algn="just"/>
            <a:r>
              <a:rPr lang="tr-TR" dirty="0"/>
              <a:t>Bir kuramı uygulamak ve sınamak ya da uygulamada yaşanan sorunları çözmek üzere gerçekleştirilen araştırmalardır . Genellikle uygulamadaki bir sorunun çözümüne odaklanır ve elde edilen bulgular bu soruna ilişkin karar vermede yararlıdır.</a:t>
            </a:r>
          </a:p>
        </p:txBody>
      </p:sp>
      <p:pic>
        <p:nvPicPr>
          <p:cNvPr id="4" name="3 Resim" descr="arastirma_altyapilari.jpg"/>
          <p:cNvPicPr>
            <a:picLocks noChangeAspect="1"/>
          </p:cNvPicPr>
          <p:nvPr/>
        </p:nvPicPr>
        <p:blipFill>
          <a:blip r:embed="rId2" cstate="print"/>
          <a:stretch>
            <a:fillRect/>
          </a:stretch>
        </p:blipFill>
        <p:spPr>
          <a:xfrm>
            <a:off x="5004048" y="1052736"/>
            <a:ext cx="3168352" cy="547260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7239000" cy="738336"/>
          </a:xfrm>
        </p:spPr>
        <p:txBody>
          <a:bodyPr>
            <a:normAutofit/>
          </a:bodyPr>
          <a:lstStyle/>
          <a:p>
            <a:r>
              <a:rPr lang="tr-TR" sz="2800" dirty="0">
                <a:latin typeface="Book Antiqua" pitchFamily="18" charset="0"/>
              </a:rPr>
              <a:t>3. Değerlendirme </a:t>
            </a:r>
            <a:r>
              <a:rPr lang="tr-TR" sz="2800" dirty="0" err="1">
                <a:latin typeface="Book Antiqua" pitchFamily="18" charset="0"/>
              </a:rPr>
              <a:t>AraştIrmalarI</a:t>
            </a:r>
            <a:endParaRPr lang="tr-TR" sz="2800" dirty="0">
              <a:latin typeface="Book Antiqua" pitchFamily="18" charset="0"/>
            </a:endParaRPr>
          </a:p>
        </p:txBody>
      </p:sp>
      <p:sp>
        <p:nvSpPr>
          <p:cNvPr id="3" name="2 İçerik Yer Tutucusu"/>
          <p:cNvSpPr>
            <a:spLocks noGrp="1"/>
          </p:cNvSpPr>
          <p:nvPr>
            <p:ph idx="1"/>
          </p:nvPr>
        </p:nvSpPr>
        <p:spPr>
          <a:xfrm>
            <a:off x="251520" y="1196752"/>
            <a:ext cx="7704856" cy="5258984"/>
          </a:xfrm>
        </p:spPr>
        <p:txBody>
          <a:bodyPr/>
          <a:lstStyle/>
          <a:p>
            <a:pPr algn="just"/>
            <a:r>
              <a:rPr lang="tr-TR" dirty="0"/>
              <a:t>Değerlendirme araştırmaları, herhangi bir program, ürün ya da uygulamanın niteliğini, etkililiğini, özelliklerini ve değerini belirlemek üzere sistematik olarak veri toplama ve analiz etme sürecidir. Diğer araştırmaların tersine, değerlendirme araştırmalarında yeni bir bilgi arayışından çok var olan program, ürün ve uygulamalarla ilgili karar vermeye odaklanır</a:t>
            </a:r>
          </a:p>
        </p:txBody>
      </p:sp>
      <p:pic>
        <p:nvPicPr>
          <p:cNvPr id="4" name="3 Resim" descr="evaluation.jpg"/>
          <p:cNvPicPr>
            <a:picLocks noChangeAspect="1"/>
          </p:cNvPicPr>
          <p:nvPr/>
        </p:nvPicPr>
        <p:blipFill>
          <a:blip r:embed="rId2" cstate="print"/>
          <a:stretch>
            <a:fillRect/>
          </a:stretch>
        </p:blipFill>
        <p:spPr>
          <a:xfrm>
            <a:off x="467544" y="4509120"/>
            <a:ext cx="7620000" cy="20882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t="-1000" r="1000" b="-5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a:latin typeface="Book Antiqua" pitchFamily="18" charset="0"/>
              </a:rPr>
              <a:t>4. Araştırma ve Geliştirme (AR-GE)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İçerik Yer Tutucusu"/>
          <p:cNvSpPr>
            <a:spLocks noGrp="1"/>
          </p:cNvSpPr>
          <p:nvPr>
            <p:ph idx="1"/>
          </p:nvPr>
        </p:nvSpPr>
        <p:spPr>
          <a:xfrm>
            <a:off x="251520" y="2924944"/>
            <a:ext cx="7632848" cy="3672408"/>
          </a:xfrm>
        </p:spPr>
        <p:txBody>
          <a:bodyPr/>
          <a:lstStyle/>
          <a:p>
            <a:pPr algn="just"/>
            <a:r>
              <a:rPr lang="tr-TR" dirty="0"/>
              <a:t>Tüketici/müşteri gereksinimlerinin belirlenmesi ve daha sonra bu gereksinimleri karşılamak üzere ürünler geliştirme sürecidir. Bu ürünler belli özellikler doğrultusunda geliştirilir, geliştirildikten sonra alanda test edilir ve gözden geçirilir, etkililiği sınanarak son hali verilir (</a:t>
            </a:r>
            <a:r>
              <a:rPr lang="tr-TR" dirty="0" err="1"/>
              <a:t>Gay</a:t>
            </a:r>
            <a:r>
              <a:rPr lang="tr-TR" dirty="0"/>
              <a:t>, </a:t>
            </a:r>
            <a:r>
              <a:rPr lang="tr-TR" dirty="0" err="1"/>
              <a:t>Mills</a:t>
            </a:r>
            <a:r>
              <a:rPr lang="tr-TR" dirty="0"/>
              <a:t> ve </a:t>
            </a:r>
            <a:r>
              <a:rPr lang="tr-TR" dirty="0" err="1"/>
              <a:t>Airasian</a:t>
            </a:r>
            <a:r>
              <a:rPr lang="tr-TR" dirty="0"/>
              <a:t>, 2006).</a:t>
            </a:r>
          </a:p>
          <a:p>
            <a:pPr algn="just"/>
            <a:endParaRPr lang="tr-TR" dirty="0"/>
          </a:p>
        </p:txBody>
      </p:sp>
      <p:pic>
        <p:nvPicPr>
          <p:cNvPr id="6" name="5 Resim" descr="arge.jpg"/>
          <p:cNvPicPr>
            <a:picLocks noChangeAspect="1"/>
          </p:cNvPicPr>
          <p:nvPr/>
        </p:nvPicPr>
        <p:blipFill>
          <a:blip r:embed="rId2" cstate="print"/>
          <a:stretch>
            <a:fillRect/>
          </a:stretch>
        </p:blipFill>
        <p:spPr>
          <a:xfrm>
            <a:off x="323528" y="260648"/>
            <a:ext cx="7560840" cy="23762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t="-16000" r="10000" b="-26000"/>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95536" y="332656"/>
            <a:ext cx="7239000" cy="842352"/>
          </a:xfrm>
        </p:spPr>
        <p:txBody>
          <a:bodyPr>
            <a:normAutofit fontScale="90000"/>
          </a:bodyPr>
          <a:lstStyle/>
          <a:p>
            <a:r>
              <a:rPr lang="tr-TR" dirty="0"/>
              <a:t>5. Eylem </a:t>
            </a:r>
            <a:r>
              <a:rPr lang="tr-TR" dirty="0" err="1"/>
              <a:t>AraştIrmalarI</a:t>
            </a:r>
            <a:br>
              <a:rPr lang="tr-TR" dirty="0"/>
            </a:br>
            <a:endParaRPr lang="tr-TR" dirty="0"/>
          </a:p>
        </p:txBody>
      </p:sp>
      <p:sp>
        <p:nvSpPr>
          <p:cNvPr id="3" name="2 İçerik Yer Tutucusu"/>
          <p:cNvSpPr>
            <a:spLocks noGrp="1"/>
          </p:cNvSpPr>
          <p:nvPr>
            <p:ph idx="1"/>
          </p:nvPr>
        </p:nvSpPr>
        <p:spPr>
          <a:xfrm>
            <a:off x="179512" y="1916832"/>
            <a:ext cx="7920880" cy="3600400"/>
          </a:xfrm>
        </p:spPr>
        <p:txBody>
          <a:bodyPr>
            <a:normAutofit/>
          </a:bodyPr>
          <a:lstStyle/>
          <a:p>
            <a:pPr algn="just"/>
            <a:r>
              <a:rPr lang="tr-TR" sz="2700" b="1" dirty="0">
                <a:solidFill>
                  <a:schemeClr val="bg1"/>
                </a:solidFill>
                <a:latin typeface="Arial Unicode MS" pitchFamily="34" charset="-128"/>
                <a:ea typeface="Arial Unicode MS" pitchFamily="34" charset="-128"/>
                <a:cs typeface="Arial Unicode MS" pitchFamily="34" charset="-128"/>
              </a:rPr>
              <a:t>Aslında uygulamalı araştırmaların bir parçasıdır. Eylem araştırmalarının amacı, Sorunları çözmek, uygulamaları geliştirmek ve belli bir konuda karar vermeye yardımcı olmaktır. Temel amacı, bilime katkıda bulunmaktan çok bir sorunu çözmektir.</a:t>
            </a:r>
          </a:p>
          <a:p>
            <a:pPr algn="just"/>
            <a:endParaRPr lang="tr-TR" sz="2800" b="1"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444664"/>
          </a:xfrm>
        </p:spPr>
        <p:txBody>
          <a:bodyPr>
            <a:normAutofit fontScale="90000"/>
          </a:bodyPr>
          <a:lstStyle/>
          <a:p>
            <a:r>
              <a:rPr lang="tr-TR" dirty="0"/>
              <a:t>   KAYNAKLAR</a:t>
            </a:r>
          </a:p>
        </p:txBody>
      </p:sp>
      <p:sp>
        <p:nvSpPr>
          <p:cNvPr id="3" name="2 İçerik Yer Tutucusu"/>
          <p:cNvSpPr>
            <a:spLocks noGrp="1"/>
          </p:cNvSpPr>
          <p:nvPr>
            <p:ph idx="1"/>
          </p:nvPr>
        </p:nvSpPr>
        <p:spPr>
          <a:xfrm>
            <a:off x="539552" y="692696"/>
            <a:ext cx="7239000" cy="5904656"/>
          </a:xfrm>
        </p:spPr>
        <p:txBody>
          <a:bodyPr>
            <a:noAutofit/>
          </a:bodyPr>
          <a:lstStyle/>
          <a:p>
            <a:pPr>
              <a:buNone/>
            </a:pPr>
            <a:endParaRPr lang="tr-TR" sz="1600" b="1" dirty="0">
              <a:latin typeface="Book Antiqua" pitchFamily="18" charset="0"/>
            </a:endParaRPr>
          </a:p>
          <a:p>
            <a:r>
              <a:rPr lang="tr-TR" sz="1600" b="1" dirty="0" err="1">
                <a:latin typeface="Book Antiqua" pitchFamily="18" charset="0"/>
              </a:rPr>
              <a:t>Büyüköztürk</a:t>
            </a:r>
            <a:r>
              <a:rPr lang="tr-TR" sz="1600" b="1" dirty="0">
                <a:latin typeface="Book Antiqua" pitchFamily="18" charset="0"/>
              </a:rPr>
              <a:t>, Ş., Kılıç, E., Akgün, Ö. E., Karadeniz, Ş., &amp; Demirel, F. (2008). Bilimsel Araştırma Yöntemleri. Ankara: </a:t>
            </a:r>
            <a:r>
              <a:rPr lang="tr-TR" sz="1600" b="1" dirty="0" err="1">
                <a:latin typeface="Book Antiqua" pitchFamily="18" charset="0"/>
              </a:rPr>
              <a:t>Pegem</a:t>
            </a:r>
            <a:r>
              <a:rPr lang="tr-TR" sz="1600" b="1" dirty="0">
                <a:latin typeface="Book Antiqua" pitchFamily="18" charset="0"/>
              </a:rPr>
              <a:t> Akademi Yayıncılık. </a:t>
            </a:r>
          </a:p>
          <a:p>
            <a:r>
              <a:rPr lang="tr-TR" sz="1600" b="1" dirty="0" err="1">
                <a:latin typeface="Book Antiqua" pitchFamily="18" charset="0"/>
              </a:rPr>
              <a:t>Creswell</a:t>
            </a:r>
            <a:r>
              <a:rPr lang="tr-TR" sz="1600" b="1" dirty="0">
                <a:latin typeface="Book Antiqua" pitchFamily="18" charset="0"/>
              </a:rPr>
              <a:t>, J. W. (2005). </a:t>
            </a:r>
            <a:r>
              <a:rPr lang="tr-TR" sz="1600" b="1" dirty="0" err="1">
                <a:latin typeface="Book Antiqua" pitchFamily="18" charset="0"/>
              </a:rPr>
              <a:t>Educational</a:t>
            </a:r>
            <a:r>
              <a:rPr lang="tr-TR" sz="1600" b="1" dirty="0">
                <a:latin typeface="Book Antiqua" pitchFamily="18" charset="0"/>
              </a:rPr>
              <a:t> </a:t>
            </a:r>
            <a:r>
              <a:rPr lang="tr-TR" sz="1600" b="1" dirty="0" err="1">
                <a:latin typeface="Book Antiqua" pitchFamily="18" charset="0"/>
              </a:rPr>
              <a:t>Research</a:t>
            </a:r>
            <a:r>
              <a:rPr lang="tr-TR" sz="1600" b="1" dirty="0">
                <a:latin typeface="Book Antiqua" pitchFamily="18" charset="0"/>
              </a:rPr>
              <a:t>: </a:t>
            </a:r>
            <a:r>
              <a:rPr lang="tr-TR" sz="1600" b="1" dirty="0" err="1">
                <a:latin typeface="Book Antiqua" pitchFamily="18" charset="0"/>
              </a:rPr>
              <a:t>Planning</a:t>
            </a:r>
            <a:r>
              <a:rPr lang="tr-TR" sz="1600" b="1" dirty="0">
                <a:latin typeface="Book Antiqua" pitchFamily="18" charset="0"/>
              </a:rPr>
              <a:t>, </a:t>
            </a:r>
            <a:r>
              <a:rPr lang="tr-TR" sz="1600" b="1" dirty="0" err="1">
                <a:latin typeface="Book Antiqua" pitchFamily="18" charset="0"/>
              </a:rPr>
              <a:t>Conducting</a:t>
            </a:r>
            <a:r>
              <a:rPr lang="tr-TR" sz="1600" b="1" dirty="0">
                <a:latin typeface="Book Antiqua" pitchFamily="18" charset="0"/>
              </a:rPr>
              <a:t>, </a:t>
            </a:r>
            <a:r>
              <a:rPr lang="tr-TR" sz="1600" b="1" dirty="0" err="1">
                <a:latin typeface="Book Antiqua" pitchFamily="18" charset="0"/>
              </a:rPr>
              <a:t>and</a:t>
            </a:r>
            <a:r>
              <a:rPr lang="tr-TR" sz="1600" b="1" dirty="0">
                <a:latin typeface="Book Antiqua" pitchFamily="18" charset="0"/>
              </a:rPr>
              <a:t> </a:t>
            </a:r>
            <a:r>
              <a:rPr lang="tr-TR" sz="1600" b="1" dirty="0" err="1">
                <a:latin typeface="Book Antiqua" pitchFamily="18" charset="0"/>
              </a:rPr>
              <a:t>Evaluating</a:t>
            </a:r>
            <a:r>
              <a:rPr lang="tr-TR" sz="1600" b="1" dirty="0">
                <a:latin typeface="Book Antiqua" pitchFamily="18" charset="0"/>
              </a:rPr>
              <a:t> </a:t>
            </a:r>
          </a:p>
          <a:p>
            <a:r>
              <a:rPr lang="tr-TR" sz="1600" b="1" dirty="0" err="1">
                <a:latin typeface="Book Antiqua" pitchFamily="18" charset="0"/>
              </a:rPr>
              <a:t>Quantitative</a:t>
            </a:r>
            <a:r>
              <a:rPr lang="tr-TR" sz="1600" b="1" dirty="0">
                <a:latin typeface="Book Antiqua" pitchFamily="18" charset="0"/>
              </a:rPr>
              <a:t> </a:t>
            </a:r>
            <a:r>
              <a:rPr lang="tr-TR" sz="1600" b="1" dirty="0" err="1">
                <a:latin typeface="Book Antiqua" pitchFamily="18" charset="0"/>
              </a:rPr>
              <a:t>and</a:t>
            </a:r>
            <a:r>
              <a:rPr lang="tr-TR" sz="1600" b="1" dirty="0">
                <a:latin typeface="Book Antiqua" pitchFamily="18" charset="0"/>
              </a:rPr>
              <a:t> </a:t>
            </a:r>
            <a:r>
              <a:rPr lang="tr-TR" sz="1600" b="1" dirty="0" err="1">
                <a:latin typeface="Book Antiqua" pitchFamily="18" charset="0"/>
              </a:rPr>
              <a:t>Qualitative</a:t>
            </a:r>
            <a:r>
              <a:rPr lang="tr-TR" sz="1600" b="1" dirty="0">
                <a:latin typeface="Book Antiqua" pitchFamily="18" charset="0"/>
              </a:rPr>
              <a:t> </a:t>
            </a:r>
            <a:r>
              <a:rPr lang="tr-TR" sz="1600" b="1" dirty="0" err="1">
                <a:latin typeface="Book Antiqua" pitchFamily="18" charset="0"/>
              </a:rPr>
              <a:t>Research</a:t>
            </a:r>
            <a:r>
              <a:rPr lang="tr-TR" sz="1600" b="1" dirty="0">
                <a:latin typeface="Book Antiqua" pitchFamily="18" charset="0"/>
              </a:rPr>
              <a:t>. (2nd </a:t>
            </a:r>
            <a:r>
              <a:rPr lang="tr-TR" sz="1600" b="1" dirty="0" err="1">
                <a:latin typeface="Book Antiqua" pitchFamily="18" charset="0"/>
              </a:rPr>
              <a:t>edition</a:t>
            </a:r>
            <a:r>
              <a:rPr lang="tr-TR" sz="1600" b="1" dirty="0">
                <a:latin typeface="Book Antiqua" pitchFamily="18" charset="0"/>
              </a:rPr>
              <a:t>). New Jersey: </a:t>
            </a:r>
            <a:r>
              <a:rPr lang="tr-TR" sz="1600" b="1" dirty="0" err="1">
                <a:latin typeface="Book Antiqua" pitchFamily="18" charset="0"/>
              </a:rPr>
              <a:t>Merill</a:t>
            </a:r>
            <a:r>
              <a:rPr lang="tr-TR" sz="1600" b="1" dirty="0">
                <a:latin typeface="Book Antiqua" pitchFamily="18" charset="0"/>
              </a:rPr>
              <a:t> </a:t>
            </a:r>
            <a:r>
              <a:rPr lang="tr-TR" sz="1600" b="1" dirty="0" err="1">
                <a:latin typeface="Book Antiqua" pitchFamily="18" charset="0"/>
              </a:rPr>
              <a:t>Prentice</a:t>
            </a:r>
            <a:r>
              <a:rPr lang="tr-TR" sz="1600" b="1" dirty="0">
                <a:latin typeface="Book Antiqua" pitchFamily="18" charset="0"/>
              </a:rPr>
              <a:t> </a:t>
            </a:r>
            <a:r>
              <a:rPr lang="tr-TR" sz="1600" b="1" dirty="0" err="1">
                <a:latin typeface="Book Antiqua" pitchFamily="18" charset="0"/>
              </a:rPr>
              <a:t>Hall</a:t>
            </a:r>
            <a:r>
              <a:rPr lang="tr-TR" sz="1600" b="1" dirty="0">
                <a:latin typeface="Book Antiqua" pitchFamily="18" charset="0"/>
              </a:rPr>
              <a:t>. </a:t>
            </a:r>
            <a:r>
              <a:rPr lang="tr-TR" sz="1600" b="1" dirty="0" err="1">
                <a:latin typeface="Book Antiqua" pitchFamily="18" charset="0"/>
              </a:rPr>
              <a:t>Gay</a:t>
            </a:r>
            <a:r>
              <a:rPr lang="tr-TR" sz="1600" b="1" dirty="0">
                <a:latin typeface="Book Antiqua" pitchFamily="18" charset="0"/>
              </a:rPr>
              <a:t>, L. R., </a:t>
            </a:r>
            <a:r>
              <a:rPr lang="tr-TR" sz="1600" b="1" dirty="0" err="1">
                <a:latin typeface="Book Antiqua" pitchFamily="18" charset="0"/>
              </a:rPr>
              <a:t>Mills</a:t>
            </a:r>
            <a:r>
              <a:rPr lang="tr-TR" sz="1600" b="1" dirty="0">
                <a:latin typeface="Book Antiqua" pitchFamily="18" charset="0"/>
              </a:rPr>
              <a:t>, G. E., &amp; </a:t>
            </a:r>
            <a:r>
              <a:rPr lang="tr-TR" sz="1600" b="1" dirty="0" err="1">
                <a:latin typeface="Book Antiqua" pitchFamily="18" charset="0"/>
              </a:rPr>
              <a:t>Airasian</a:t>
            </a:r>
            <a:r>
              <a:rPr lang="tr-TR" sz="1600" b="1" dirty="0">
                <a:latin typeface="Book Antiqua" pitchFamily="18" charset="0"/>
              </a:rPr>
              <a:t>, P. (2006). </a:t>
            </a:r>
          </a:p>
          <a:p>
            <a:r>
              <a:rPr lang="tr-TR" sz="1600" b="1" dirty="0" err="1">
                <a:latin typeface="Book Antiqua" pitchFamily="18" charset="0"/>
              </a:rPr>
              <a:t>Educational</a:t>
            </a:r>
            <a:r>
              <a:rPr lang="tr-TR" sz="1600" b="1" dirty="0">
                <a:latin typeface="Book Antiqua" pitchFamily="18" charset="0"/>
              </a:rPr>
              <a:t> </a:t>
            </a:r>
            <a:r>
              <a:rPr lang="tr-TR" sz="1600" b="1" dirty="0" err="1">
                <a:latin typeface="Book Antiqua" pitchFamily="18" charset="0"/>
              </a:rPr>
              <a:t>Research</a:t>
            </a:r>
            <a:r>
              <a:rPr lang="tr-TR" sz="1600" b="1" dirty="0">
                <a:latin typeface="Book Antiqua" pitchFamily="18" charset="0"/>
              </a:rPr>
              <a:t>: </a:t>
            </a:r>
            <a:r>
              <a:rPr lang="tr-TR" sz="1600" b="1" dirty="0" err="1">
                <a:latin typeface="Book Antiqua" pitchFamily="18" charset="0"/>
              </a:rPr>
              <a:t>Competencies</a:t>
            </a:r>
            <a:r>
              <a:rPr lang="tr-TR" sz="1600" b="1" dirty="0">
                <a:latin typeface="Book Antiqua" pitchFamily="18" charset="0"/>
              </a:rPr>
              <a:t> </a:t>
            </a:r>
            <a:r>
              <a:rPr lang="tr-TR" sz="1600" b="1" dirty="0" err="1">
                <a:latin typeface="Book Antiqua" pitchFamily="18" charset="0"/>
              </a:rPr>
              <a:t>for</a:t>
            </a:r>
            <a:r>
              <a:rPr lang="tr-TR" sz="1600" b="1" dirty="0">
                <a:latin typeface="Book Antiqua" pitchFamily="18" charset="0"/>
              </a:rPr>
              <a:t> </a:t>
            </a:r>
            <a:r>
              <a:rPr lang="tr-TR" sz="1600" b="1" dirty="0" err="1">
                <a:latin typeface="Book Antiqua" pitchFamily="18" charset="0"/>
              </a:rPr>
              <a:t>Analysis</a:t>
            </a:r>
            <a:r>
              <a:rPr lang="tr-TR" sz="1600" b="1" dirty="0">
                <a:latin typeface="Book Antiqua" pitchFamily="18" charset="0"/>
              </a:rPr>
              <a:t> </a:t>
            </a:r>
            <a:r>
              <a:rPr lang="tr-TR" sz="1600" b="1" dirty="0" err="1">
                <a:latin typeface="Book Antiqua" pitchFamily="18" charset="0"/>
              </a:rPr>
              <a:t>and</a:t>
            </a:r>
            <a:r>
              <a:rPr lang="tr-TR" sz="1600" b="1" dirty="0">
                <a:latin typeface="Book Antiqua" pitchFamily="18" charset="0"/>
              </a:rPr>
              <a:t> </a:t>
            </a:r>
            <a:r>
              <a:rPr lang="tr-TR" sz="1600" b="1" dirty="0" err="1">
                <a:latin typeface="Book Antiqua" pitchFamily="18" charset="0"/>
              </a:rPr>
              <a:t>Application</a:t>
            </a:r>
            <a:r>
              <a:rPr lang="tr-TR" sz="1600" b="1" dirty="0">
                <a:latin typeface="Book Antiqua" pitchFamily="18" charset="0"/>
              </a:rPr>
              <a:t>. (8th </a:t>
            </a:r>
            <a:r>
              <a:rPr lang="tr-TR" sz="1600" b="1" dirty="0" err="1">
                <a:latin typeface="Book Antiqua" pitchFamily="18" charset="0"/>
              </a:rPr>
              <a:t>edition</a:t>
            </a:r>
            <a:r>
              <a:rPr lang="tr-TR" sz="1600" b="1" dirty="0">
                <a:latin typeface="Book Antiqua" pitchFamily="18" charset="0"/>
              </a:rPr>
              <a:t>). New Jersey: </a:t>
            </a:r>
            <a:r>
              <a:rPr lang="tr-TR" sz="1600" b="1" dirty="0" err="1">
                <a:latin typeface="Book Antiqua" pitchFamily="18" charset="0"/>
              </a:rPr>
              <a:t>Merill</a:t>
            </a:r>
            <a:r>
              <a:rPr lang="tr-TR" sz="1600" b="1" dirty="0">
                <a:latin typeface="Book Antiqua" pitchFamily="18" charset="0"/>
              </a:rPr>
              <a:t> </a:t>
            </a:r>
            <a:r>
              <a:rPr lang="tr-TR" sz="1600" b="1" dirty="0" err="1">
                <a:latin typeface="Book Antiqua" pitchFamily="18" charset="0"/>
              </a:rPr>
              <a:t>Prentice</a:t>
            </a:r>
            <a:r>
              <a:rPr lang="tr-TR" sz="1600" b="1" dirty="0">
                <a:latin typeface="Book Antiqua" pitchFamily="18" charset="0"/>
              </a:rPr>
              <a:t> </a:t>
            </a:r>
            <a:r>
              <a:rPr lang="tr-TR" sz="1600" b="1" dirty="0" err="1">
                <a:latin typeface="Book Antiqua" pitchFamily="18" charset="0"/>
              </a:rPr>
              <a:t>Hall</a:t>
            </a:r>
            <a:r>
              <a:rPr lang="tr-TR" sz="1600" b="1" dirty="0">
                <a:latin typeface="Book Antiqua" pitchFamily="18" charset="0"/>
              </a:rPr>
              <a:t>. </a:t>
            </a:r>
          </a:p>
          <a:p>
            <a:r>
              <a:rPr lang="tr-TR" sz="1600" b="1" dirty="0">
                <a:latin typeface="Book Antiqua" pitchFamily="18" charset="0"/>
              </a:rPr>
              <a:t>Kaptan, S. (1995). Bilimsel Araştırma ve İstatistik Teknikleri. Ankara: </a:t>
            </a:r>
          </a:p>
          <a:p>
            <a:r>
              <a:rPr lang="tr-TR" sz="1600" b="1" dirty="0" err="1">
                <a:latin typeface="Book Antiqua" pitchFamily="18" charset="0"/>
              </a:rPr>
              <a:t>Karasar</a:t>
            </a:r>
            <a:r>
              <a:rPr lang="tr-TR" sz="1600" b="1" dirty="0">
                <a:latin typeface="Book Antiqua" pitchFamily="18" charset="0"/>
              </a:rPr>
              <a:t>, N. (2008). Bilimsel Araştırma Yöntemi. Ankara: Nobel yayın Dağıtım. </a:t>
            </a:r>
          </a:p>
          <a:p>
            <a:r>
              <a:rPr lang="tr-TR" sz="1600" b="1" dirty="0" err="1">
                <a:latin typeface="Book Antiqua" pitchFamily="18" charset="0"/>
              </a:rPr>
              <a:t>McMillan</a:t>
            </a:r>
            <a:r>
              <a:rPr lang="tr-TR" sz="1600" b="1" dirty="0">
                <a:latin typeface="Book Antiqua" pitchFamily="18" charset="0"/>
              </a:rPr>
              <a:t>, J. H. (2004) </a:t>
            </a:r>
            <a:r>
              <a:rPr lang="tr-TR" sz="1600" b="1" dirty="0" err="1">
                <a:latin typeface="Book Antiqua" pitchFamily="18" charset="0"/>
              </a:rPr>
              <a:t>Educational</a:t>
            </a:r>
            <a:r>
              <a:rPr lang="tr-TR" sz="1600" b="1" dirty="0">
                <a:latin typeface="Book Antiqua" pitchFamily="18" charset="0"/>
              </a:rPr>
              <a:t> </a:t>
            </a:r>
            <a:r>
              <a:rPr lang="tr-TR" sz="1600" b="1" dirty="0" err="1">
                <a:latin typeface="Book Antiqua" pitchFamily="18" charset="0"/>
              </a:rPr>
              <a:t>Research</a:t>
            </a:r>
            <a:r>
              <a:rPr lang="tr-TR" sz="1600" b="1" dirty="0">
                <a:latin typeface="Book Antiqua" pitchFamily="18" charset="0"/>
              </a:rPr>
              <a:t>: Fundamentals </a:t>
            </a:r>
            <a:r>
              <a:rPr lang="tr-TR" sz="1600" b="1" dirty="0" err="1">
                <a:latin typeface="Book Antiqua" pitchFamily="18" charset="0"/>
              </a:rPr>
              <a:t>for</a:t>
            </a:r>
            <a:r>
              <a:rPr lang="tr-TR" sz="1600" b="1" dirty="0">
                <a:latin typeface="Book Antiqua" pitchFamily="18" charset="0"/>
              </a:rPr>
              <a:t> </a:t>
            </a:r>
            <a:r>
              <a:rPr lang="tr-TR" sz="1600" b="1" dirty="0" err="1">
                <a:latin typeface="Book Antiqua" pitchFamily="18" charset="0"/>
              </a:rPr>
              <a:t>The</a:t>
            </a:r>
            <a:r>
              <a:rPr lang="tr-TR" sz="1600" b="1" dirty="0">
                <a:latin typeface="Book Antiqua" pitchFamily="18" charset="0"/>
              </a:rPr>
              <a:t> </a:t>
            </a:r>
            <a:r>
              <a:rPr lang="tr-TR" sz="1600" b="1" dirty="0" err="1">
                <a:latin typeface="Book Antiqua" pitchFamily="18" charset="0"/>
              </a:rPr>
              <a:t>Consumer</a:t>
            </a:r>
            <a:r>
              <a:rPr lang="tr-TR" sz="1600" b="1" dirty="0">
                <a:latin typeface="Book Antiqua" pitchFamily="18" charset="0"/>
              </a:rPr>
              <a:t>. (4th </a:t>
            </a:r>
            <a:r>
              <a:rPr lang="tr-TR" sz="1600" b="1" dirty="0" err="1">
                <a:latin typeface="Book Antiqua" pitchFamily="18" charset="0"/>
              </a:rPr>
              <a:t>edition</a:t>
            </a:r>
            <a:r>
              <a:rPr lang="tr-TR" sz="1600" b="1" dirty="0">
                <a:latin typeface="Book Antiqua" pitchFamily="18" charset="0"/>
              </a:rPr>
              <a:t>). Boston: </a:t>
            </a:r>
            <a:r>
              <a:rPr lang="tr-TR" sz="1600" b="1" dirty="0" err="1">
                <a:latin typeface="Book Antiqua" pitchFamily="18" charset="0"/>
              </a:rPr>
              <a:t>Pearson</a:t>
            </a:r>
            <a:r>
              <a:rPr lang="tr-TR" sz="1600" b="1" dirty="0">
                <a:latin typeface="Book Antiqua" pitchFamily="18" charset="0"/>
              </a:rPr>
              <a:t>. </a:t>
            </a:r>
          </a:p>
          <a:p>
            <a:r>
              <a:rPr lang="tr-TR" sz="1600" b="1" dirty="0">
                <a:latin typeface="Book Antiqua" pitchFamily="18" charset="0"/>
              </a:rPr>
              <a:t>Odabaşı, F. (2008). Bilimsel Araştırma Yöntemleri ve Ölçme Değerlendirme. Eskişehir, Anadolu Üniversitesi </a:t>
            </a:r>
            <a:r>
              <a:rPr lang="tr-TR" sz="1600" b="1" dirty="0" err="1">
                <a:latin typeface="Book Antiqua" pitchFamily="18" charset="0"/>
              </a:rPr>
              <a:t>Açıköğretim</a:t>
            </a:r>
            <a:r>
              <a:rPr lang="tr-TR" sz="1600" b="1" dirty="0">
                <a:latin typeface="Book Antiqua" pitchFamily="18" charset="0"/>
              </a:rPr>
              <a:t> Yayınları. </a:t>
            </a:r>
          </a:p>
          <a:p>
            <a:r>
              <a:rPr lang="tr-TR" sz="1600" b="1" dirty="0">
                <a:latin typeface="Book Antiqua" pitchFamily="18" charset="0"/>
              </a:rPr>
              <a:t>Ural, A., &amp; Kılıç, İ. (2006). Bilimsel Araştırma Süreci ve SPSS ile Veri Analizi. Ankara: Detay Yayıncılık. </a:t>
            </a:r>
          </a:p>
          <a:p>
            <a:r>
              <a:rPr lang="tr-TR" sz="1600" b="1" dirty="0" err="1">
                <a:latin typeface="Book Antiqua" pitchFamily="18" charset="0"/>
              </a:rPr>
              <a:t>Yılıdırım</a:t>
            </a:r>
            <a:r>
              <a:rPr lang="tr-TR" sz="1600" b="1" dirty="0">
                <a:latin typeface="Book Antiqua" pitchFamily="18" charset="0"/>
              </a:rPr>
              <a:t>, A., &amp; Şimşek, H. (2008). Sosyal Bilimlerde Nitel Araştırma Yöntemleri. Ankara: Seçkin Yayıncılık.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o"/>
          <p:cNvGraphicFramePr>
            <a:graphicFrameLocks noGrp="1"/>
          </p:cNvGraphicFramePr>
          <p:nvPr/>
        </p:nvGraphicFramePr>
        <p:xfrm>
          <a:off x="179512" y="332656"/>
          <a:ext cx="7741368" cy="6216755"/>
        </p:xfrm>
        <a:graphic>
          <a:graphicData uri="http://schemas.openxmlformats.org/drawingml/2006/table">
            <a:tbl>
              <a:tblPr firstRow="1" bandRow="1">
                <a:tableStyleId>{5C22544A-7EE6-4342-B048-85BDC9FD1C3A}</a:tableStyleId>
              </a:tblPr>
              <a:tblGrid>
                <a:gridCol w="1881080">
                  <a:extLst>
                    <a:ext uri="{9D8B030D-6E8A-4147-A177-3AD203B41FA5}">
                      <a16:colId xmlns:a16="http://schemas.microsoft.com/office/drawing/2014/main" val="20000"/>
                    </a:ext>
                  </a:extLst>
                </a:gridCol>
                <a:gridCol w="3111018">
                  <a:extLst>
                    <a:ext uri="{9D8B030D-6E8A-4147-A177-3AD203B41FA5}">
                      <a16:colId xmlns:a16="http://schemas.microsoft.com/office/drawing/2014/main" val="20001"/>
                    </a:ext>
                  </a:extLst>
                </a:gridCol>
                <a:gridCol w="2749270">
                  <a:extLst>
                    <a:ext uri="{9D8B030D-6E8A-4147-A177-3AD203B41FA5}">
                      <a16:colId xmlns:a16="http://schemas.microsoft.com/office/drawing/2014/main" val="20002"/>
                    </a:ext>
                  </a:extLst>
                </a:gridCol>
              </a:tblGrid>
              <a:tr h="829501">
                <a:tc>
                  <a:txBody>
                    <a:bodyPr/>
                    <a:lstStyle/>
                    <a:p>
                      <a:endParaRPr lang="tr-TR" dirty="0"/>
                    </a:p>
                  </a:txBody>
                  <a:tcPr/>
                </a:tc>
                <a:tc>
                  <a:txBody>
                    <a:bodyPr/>
                    <a:lstStyle/>
                    <a:p>
                      <a:r>
                        <a:rPr kumimoji="0" lang="tr-TR" sz="1800" b="1" i="1" kern="1200" dirty="0">
                          <a:solidFill>
                            <a:schemeClr val="lt1"/>
                          </a:solidFill>
                          <a:latin typeface="+mn-lt"/>
                          <a:ea typeface="+mn-ea"/>
                          <a:cs typeface="+mn-cs"/>
                        </a:rPr>
                        <a:t>NİCEL ARAŞTIRMALAR</a:t>
                      </a:r>
                      <a:endParaRPr lang="tr-TR" dirty="0"/>
                    </a:p>
                  </a:txBody>
                  <a:tcPr/>
                </a:tc>
                <a:tc>
                  <a:txBody>
                    <a:bodyPr/>
                    <a:lstStyle/>
                    <a:p>
                      <a:r>
                        <a:rPr kumimoji="0" lang="tr-TR" sz="1800" b="1" i="1" kern="1200" dirty="0">
                          <a:solidFill>
                            <a:schemeClr val="lt1"/>
                          </a:solidFill>
                          <a:latin typeface="+mn-lt"/>
                          <a:ea typeface="+mn-ea"/>
                          <a:cs typeface="+mn-cs"/>
                        </a:rPr>
                        <a:t>NİTEL ARAŞTIRMALAR</a:t>
                      </a:r>
                      <a:endParaRPr lang="tr-TR" dirty="0"/>
                    </a:p>
                  </a:txBody>
                  <a:tcPr/>
                </a:tc>
                <a:extLst>
                  <a:ext uri="{0D108BD9-81ED-4DB2-BD59-A6C34878D82A}">
                    <a16:rowId xmlns:a16="http://schemas.microsoft.com/office/drawing/2014/main" val="10000"/>
                  </a:ext>
                </a:extLst>
              </a:tr>
              <a:tr h="497701">
                <a:tc>
                  <a:txBody>
                    <a:bodyPr/>
                    <a:lstStyle/>
                    <a:p>
                      <a:pPr algn="just">
                        <a:lnSpc>
                          <a:spcPct val="115000"/>
                        </a:lnSpc>
                        <a:spcAft>
                          <a:spcPts val="0"/>
                        </a:spcAft>
                      </a:pPr>
                      <a:r>
                        <a:rPr lang="tr-TR" sz="1800" b="1" i="1" u="none" dirty="0">
                          <a:latin typeface="Book Antiqua" pitchFamily="18" charset="0"/>
                          <a:ea typeface="Calibri"/>
                          <a:cs typeface="Times New Roman"/>
                        </a:rPr>
                        <a:t>YAKLAŞIM</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Tümdengelim </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Tümevarım</a:t>
                      </a:r>
                    </a:p>
                  </a:txBody>
                  <a:tcPr marL="68580" marR="68580" marT="0" marB="0"/>
                </a:tc>
                <a:extLst>
                  <a:ext uri="{0D108BD9-81ED-4DB2-BD59-A6C34878D82A}">
                    <a16:rowId xmlns:a16="http://schemas.microsoft.com/office/drawing/2014/main" val="10001"/>
                  </a:ext>
                </a:extLst>
              </a:tr>
              <a:tr h="979539">
                <a:tc>
                  <a:txBody>
                    <a:bodyPr/>
                    <a:lstStyle/>
                    <a:p>
                      <a:pPr algn="just">
                        <a:lnSpc>
                          <a:spcPct val="115000"/>
                        </a:lnSpc>
                        <a:spcAft>
                          <a:spcPts val="0"/>
                        </a:spcAft>
                      </a:pPr>
                      <a:r>
                        <a:rPr lang="tr-TR" sz="1800" b="1" i="1" u="none">
                          <a:latin typeface="Book Antiqua" pitchFamily="18" charset="0"/>
                          <a:ea typeface="Calibri"/>
                          <a:cs typeface="Times New Roman"/>
                        </a:rPr>
                        <a:t>AMAÇ</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Kuram sınama, tahmin, gerçekleri ortaya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koyma, hipotez sınama </a:t>
                      </a:r>
                    </a:p>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Gerçeklikleri betimleme, derinlemesine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anlama sağlama, günlük yaşamı ve insanın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bakış açısını ortaya koyma</a:t>
                      </a:r>
                    </a:p>
                  </a:txBody>
                  <a:tcPr marL="68580" marR="68580" marT="0" marB="0"/>
                </a:tc>
                <a:extLst>
                  <a:ext uri="{0D108BD9-81ED-4DB2-BD59-A6C34878D82A}">
                    <a16:rowId xmlns:a16="http://schemas.microsoft.com/office/drawing/2014/main" val="10002"/>
                  </a:ext>
                </a:extLst>
              </a:tr>
              <a:tr h="1397370">
                <a:tc>
                  <a:txBody>
                    <a:bodyPr/>
                    <a:lstStyle/>
                    <a:p>
                      <a:pPr algn="just">
                        <a:lnSpc>
                          <a:spcPct val="115000"/>
                        </a:lnSpc>
                        <a:spcAft>
                          <a:spcPts val="0"/>
                        </a:spcAft>
                      </a:pPr>
                      <a:r>
                        <a:rPr lang="tr-TR" sz="1800" b="1" i="1" u="none">
                          <a:latin typeface="Book Antiqua" pitchFamily="18" charset="0"/>
                          <a:ea typeface="Calibri"/>
                          <a:cs typeface="Times New Roman"/>
                        </a:rPr>
                        <a:t>ARAŞTIRMA ODAĞI</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İzole değişkenler, daha büyük örneklem,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bilinmeyen katılımcılar, testler ve standart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ölçeklerle veri toplama </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Tüm bağlamı inceleme, katılımcılarla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etkileşim e girme, katılımcılardan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yüz-yüze veri toplama</a:t>
                      </a:r>
                    </a:p>
                  </a:txBody>
                  <a:tcPr marL="68580" marR="68580" marT="0" marB="0"/>
                </a:tc>
                <a:extLst>
                  <a:ext uri="{0D108BD9-81ED-4DB2-BD59-A6C34878D82A}">
                    <a16:rowId xmlns:a16="http://schemas.microsoft.com/office/drawing/2014/main" val="10003"/>
                  </a:ext>
                </a:extLst>
              </a:tr>
              <a:tr h="839604">
                <a:tc>
                  <a:txBody>
                    <a:bodyPr/>
                    <a:lstStyle/>
                    <a:p>
                      <a:pPr algn="just">
                        <a:lnSpc>
                          <a:spcPct val="115000"/>
                        </a:lnSpc>
                        <a:spcAft>
                          <a:spcPts val="0"/>
                        </a:spcAft>
                      </a:pPr>
                      <a:r>
                        <a:rPr lang="tr-TR" sz="1800" b="1" i="1" u="none">
                          <a:latin typeface="Book Antiqua" pitchFamily="18" charset="0"/>
                          <a:ea typeface="Calibri"/>
                          <a:cs typeface="Times New Roman"/>
                        </a:rPr>
                        <a:t>ARAŞTIRMA PLANI</a:t>
                      </a:r>
                    </a:p>
                  </a:txBody>
                  <a:tcPr marL="68580" marR="68580" marT="0" marB="0"/>
                </a:tc>
                <a:tc>
                  <a:txBody>
                    <a:bodyPr/>
                    <a:lstStyle/>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Çalışma başlamadan önce geliştirilir ve </a:t>
                      </a:r>
                    </a:p>
                    <a:p>
                      <a:pPr>
                        <a:lnSpc>
                          <a:spcPct val="115000"/>
                        </a:lnSpc>
                        <a:spcAft>
                          <a:spcPts val="0"/>
                        </a:spcAft>
                      </a:pPr>
                      <a:r>
                        <a:rPr lang="tr-TR" sz="1400" b="1" dirty="0">
                          <a:latin typeface="Arial Unicode MS" pitchFamily="34" charset="-128"/>
                          <a:ea typeface="Arial Unicode MS" pitchFamily="34" charset="-128"/>
                          <a:cs typeface="Arial Unicode MS" pitchFamily="34" charset="-128"/>
                        </a:rPr>
                        <a:t>yapılandırılır, öneri resmidir </a:t>
                      </a:r>
                    </a:p>
                  </a:txBody>
                  <a:tcPr marL="68580" marR="68580" marT="0" marB="0"/>
                </a:tc>
                <a:tc>
                  <a:txBody>
                    <a:bodyPr/>
                    <a:lstStyle/>
                    <a:p>
                      <a:pPr algn="just">
                        <a:lnSpc>
                          <a:spcPct val="115000"/>
                        </a:lnSpc>
                        <a:spcAft>
                          <a:spcPts val="0"/>
                        </a:spcAft>
                      </a:pPr>
                      <a:endParaRPr lang="tr-TR" sz="1400" b="1">
                        <a:latin typeface="Arial Unicode MS" pitchFamily="34" charset="-128"/>
                        <a:ea typeface="Arial Unicode MS" pitchFamily="34" charset="-128"/>
                        <a:cs typeface="Arial Unicode MS" pitchFamily="34" charset="-128"/>
                      </a:endParaRPr>
                    </a:p>
                    <a:p>
                      <a:pPr>
                        <a:lnSpc>
                          <a:spcPct val="115000"/>
                        </a:lnSpc>
                        <a:spcAft>
                          <a:spcPts val="0"/>
                        </a:spcAft>
                      </a:pPr>
                      <a:r>
                        <a:rPr lang="tr-TR" sz="1400" b="1">
                          <a:latin typeface="Arial Unicode MS" pitchFamily="34" charset="-128"/>
                          <a:ea typeface="Arial Unicode MS" pitchFamily="34" charset="-128"/>
                          <a:cs typeface="Arial Unicode MS" pitchFamily="34" charset="-128"/>
                        </a:rPr>
                        <a:t>Katılımcılar ve ortamla ilgili daha fazla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bilgi edinmek üzere başlar, esnektir, öneri </a:t>
                      </a:r>
                    </a:p>
                    <a:p>
                      <a:pPr>
                        <a:lnSpc>
                          <a:spcPct val="115000"/>
                        </a:lnSpc>
                        <a:spcAft>
                          <a:spcPts val="0"/>
                        </a:spcAft>
                      </a:pPr>
                      <a:r>
                        <a:rPr lang="tr-TR" sz="1400" b="1">
                          <a:latin typeface="Arial Unicode MS" pitchFamily="34" charset="-128"/>
                          <a:ea typeface="Arial Unicode MS" pitchFamily="34" charset="-128"/>
                          <a:cs typeface="Arial Unicode MS" pitchFamily="34" charset="-128"/>
                        </a:rPr>
                        <a:t>geçicidir</a:t>
                      </a:r>
                    </a:p>
                  </a:txBody>
                  <a:tcPr marL="68580" marR="68580" marT="0" marB="0"/>
                </a:tc>
                <a:extLst>
                  <a:ext uri="{0D108BD9-81ED-4DB2-BD59-A6C34878D82A}">
                    <a16:rowId xmlns:a16="http://schemas.microsoft.com/office/drawing/2014/main" val="10004"/>
                  </a:ext>
                </a:extLst>
              </a:tr>
              <a:tr h="829501">
                <a:tc>
                  <a:txBody>
                    <a:bodyPr/>
                    <a:lstStyle/>
                    <a:p>
                      <a:pPr algn="just">
                        <a:lnSpc>
                          <a:spcPct val="115000"/>
                        </a:lnSpc>
                        <a:spcAft>
                          <a:spcPts val="0"/>
                        </a:spcAft>
                      </a:pPr>
                      <a:r>
                        <a:rPr lang="tr-TR" sz="1800" b="1" i="1" u="none" dirty="0">
                          <a:latin typeface="Book Antiqua" pitchFamily="18" charset="0"/>
                          <a:ea typeface="Calibri"/>
                          <a:cs typeface="Times New Roman"/>
                        </a:rPr>
                        <a:t>VERİ ANALİZİ</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istatistiksel ve sayısaldır.</a:t>
                      </a:r>
                    </a:p>
                  </a:txBody>
                  <a:tcPr marL="68580" marR="68580" marT="0" marB="0"/>
                </a:tc>
                <a:tc>
                  <a:txBody>
                    <a:bodyPr/>
                    <a:lstStyle/>
                    <a:p>
                      <a:pPr algn="just">
                        <a:lnSpc>
                          <a:spcPct val="115000"/>
                        </a:lnSpc>
                        <a:spcAft>
                          <a:spcPts val="0"/>
                        </a:spcAft>
                      </a:pPr>
                      <a:r>
                        <a:rPr lang="tr-TR" sz="1400" b="1" dirty="0">
                          <a:latin typeface="Arial Unicode MS" pitchFamily="34" charset="-128"/>
                          <a:ea typeface="Arial Unicode MS" pitchFamily="34" charset="-128"/>
                          <a:cs typeface="Arial Unicode MS" pitchFamily="34" charset="-128"/>
                        </a:rPr>
                        <a:t>Temel olarak betimleyici ve yorumlayıcıdır.</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188640"/>
            <a:ext cx="7920880" cy="770344"/>
          </a:xfrm>
        </p:spPr>
        <p:txBody>
          <a:bodyPr>
            <a:normAutofit fontScale="90000"/>
          </a:bodyPr>
          <a:lstStyle/>
          <a:p>
            <a:r>
              <a:rPr lang="tr-TR" dirty="0"/>
              <a:t>Bilimsel </a:t>
            </a:r>
            <a:r>
              <a:rPr lang="tr-TR" dirty="0" err="1"/>
              <a:t>AraştIrmalarIn</a:t>
            </a:r>
            <a:r>
              <a:rPr lang="tr-TR" dirty="0"/>
              <a:t> </a:t>
            </a:r>
            <a:r>
              <a:rPr lang="tr-TR" dirty="0" err="1"/>
              <a:t>AşamalarI</a:t>
            </a:r>
            <a:endParaRPr lang="tr-TR" dirty="0"/>
          </a:p>
        </p:txBody>
      </p:sp>
      <p:sp>
        <p:nvSpPr>
          <p:cNvPr id="3" name="2 İçerik Yer Tutucusu"/>
          <p:cNvSpPr>
            <a:spLocks noGrp="1"/>
          </p:cNvSpPr>
          <p:nvPr>
            <p:ph idx="1"/>
          </p:nvPr>
        </p:nvSpPr>
        <p:spPr>
          <a:xfrm>
            <a:off x="179512" y="1268760"/>
            <a:ext cx="7239000" cy="5186976"/>
          </a:xfrm>
        </p:spPr>
        <p:txBody>
          <a:bodyPr>
            <a:normAutofit/>
          </a:bodyPr>
          <a:lstStyle/>
          <a:p>
            <a:r>
              <a:rPr lang="tr-TR" b="1" dirty="0"/>
              <a:t>1. Araştırma Konusunu Belirleme:</a:t>
            </a:r>
            <a:r>
              <a:rPr lang="tr-TR" dirty="0"/>
              <a:t> </a:t>
            </a:r>
          </a:p>
          <a:p>
            <a:pPr>
              <a:buNone/>
            </a:pPr>
            <a:endParaRPr lang="tr-TR" dirty="0"/>
          </a:p>
          <a:p>
            <a:pPr>
              <a:buNone/>
            </a:pPr>
            <a:endParaRPr lang="tr-TR" dirty="0"/>
          </a:p>
          <a:p>
            <a:r>
              <a:rPr lang="tr-TR" b="1" dirty="0"/>
              <a:t>2</a:t>
            </a:r>
            <a:r>
              <a:rPr lang="tr-TR" b="1" dirty="0">
                <a:latin typeface="Book Antiqua" pitchFamily="18" charset="0"/>
              </a:rPr>
              <a:t>. Problemi Ortaya Koyma</a:t>
            </a:r>
          </a:p>
          <a:p>
            <a:pPr>
              <a:buNone/>
            </a:pPr>
            <a:endParaRPr lang="tr-TR" b="1" dirty="0">
              <a:latin typeface="Book Antiqua" pitchFamily="18" charset="0"/>
            </a:endParaRPr>
          </a:p>
          <a:p>
            <a:pPr>
              <a:buNone/>
            </a:pPr>
            <a:endParaRPr lang="tr-TR" dirty="0">
              <a:latin typeface="Book Antiqua" pitchFamily="18" charset="0"/>
            </a:endParaRPr>
          </a:p>
          <a:p>
            <a:r>
              <a:rPr lang="tr-TR" b="1" dirty="0">
                <a:latin typeface="Book Antiqua" pitchFamily="18" charset="0"/>
              </a:rPr>
              <a:t>3. Kaynak Taraması Yapma:</a:t>
            </a:r>
            <a:r>
              <a:rPr lang="tr-TR" dirty="0">
                <a:latin typeface="Book Antiqua" pitchFamily="18" charset="0"/>
              </a:rPr>
              <a:t> </a:t>
            </a:r>
          </a:p>
        </p:txBody>
      </p:sp>
      <p:pic>
        <p:nvPicPr>
          <p:cNvPr id="4" name="3 Resim" descr="images (1).jpg"/>
          <p:cNvPicPr>
            <a:picLocks noChangeAspect="1"/>
          </p:cNvPicPr>
          <p:nvPr/>
        </p:nvPicPr>
        <p:blipFill>
          <a:blip r:embed="rId2" cstate="print"/>
          <a:stretch>
            <a:fillRect/>
          </a:stretch>
        </p:blipFill>
        <p:spPr>
          <a:xfrm>
            <a:off x="4644008" y="1628800"/>
            <a:ext cx="4248472" cy="2592288"/>
          </a:xfrm>
          <a:prstGeom prst="rect">
            <a:avLst/>
          </a:prstGeom>
        </p:spPr>
      </p:pic>
      <p:pic>
        <p:nvPicPr>
          <p:cNvPr id="5" name="4 Resim" descr="images (2).jpg"/>
          <p:cNvPicPr>
            <a:picLocks noChangeAspect="1"/>
          </p:cNvPicPr>
          <p:nvPr/>
        </p:nvPicPr>
        <p:blipFill>
          <a:blip r:embed="rId3" cstate="print"/>
          <a:stretch>
            <a:fillRect/>
          </a:stretch>
        </p:blipFill>
        <p:spPr>
          <a:xfrm>
            <a:off x="683568" y="4653136"/>
            <a:ext cx="6048672" cy="194421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4402832" cy="6051072"/>
          </a:xfrm>
        </p:spPr>
        <p:txBody>
          <a:bodyPr>
            <a:normAutofit/>
          </a:bodyPr>
          <a:lstStyle/>
          <a:p>
            <a:r>
              <a:rPr lang="tr-TR" b="1" dirty="0">
                <a:latin typeface="Book Antiqua" pitchFamily="18" charset="0"/>
              </a:rPr>
              <a:t>4. </a:t>
            </a:r>
            <a:r>
              <a:rPr lang="tr-TR" sz="3200" b="1" dirty="0">
                <a:latin typeface="Book Antiqua" pitchFamily="18" charset="0"/>
              </a:rPr>
              <a:t>Hipotezler Yazma:</a:t>
            </a:r>
            <a:r>
              <a:rPr lang="tr-TR" sz="3200" dirty="0">
                <a:latin typeface="Book Antiqua" pitchFamily="18" charset="0"/>
              </a:rPr>
              <a:t> </a:t>
            </a:r>
          </a:p>
          <a:p>
            <a:pPr>
              <a:buNone/>
            </a:pPr>
            <a:endParaRPr lang="tr-TR" sz="3200" dirty="0">
              <a:latin typeface="Book Antiqua" pitchFamily="18" charset="0"/>
            </a:endParaRPr>
          </a:p>
          <a:p>
            <a:pPr>
              <a:buNone/>
            </a:pPr>
            <a:endParaRPr lang="tr-TR" sz="3200" dirty="0">
              <a:latin typeface="Book Antiqua" pitchFamily="18" charset="0"/>
            </a:endParaRPr>
          </a:p>
          <a:p>
            <a:pPr algn="ctr"/>
            <a:r>
              <a:rPr lang="tr-TR" sz="3200" b="1" dirty="0">
                <a:latin typeface="Book Antiqua" pitchFamily="18" charset="0"/>
              </a:rPr>
              <a:t>5. Araştırma Yöntemini Belirleme:</a:t>
            </a:r>
            <a:r>
              <a:rPr lang="tr-TR" sz="3200" dirty="0">
                <a:latin typeface="Book Antiqua" pitchFamily="18" charset="0"/>
              </a:rPr>
              <a:t> </a:t>
            </a:r>
          </a:p>
          <a:p>
            <a:pPr>
              <a:buNone/>
            </a:pPr>
            <a:endParaRPr lang="tr-TR" sz="3200" dirty="0">
              <a:latin typeface="Book Antiqua" pitchFamily="18" charset="0"/>
            </a:endParaRPr>
          </a:p>
          <a:p>
            <a:pPr>
              <a:buNone/>
            </a:pPr>
            <a:endParaRPr lang="tr-TR" sz="3200" dirty="0">
              <a:latin typeface="Book Antiqua" pitchFamily="18" charset="0"/>
            </a:endParaRPr>
          </a:p>
          <a:p>
            <a:pPr algn="ctr"/>
            <a:r>
              <a:rPr lang="tr-TR" sz="3200" b="1" dirty="0">
                <a:latin typeface="Book Antiqua" pitchFamily="18" charset="0"/>
              </a:rPr>
              <a:t>6. Evren ve Örneklemi Belirleme:</a:t>
            </a:r>
            <a:r>
              <a:rPr lang="tr-TR" sz="3200" dirty="0">
                <a:latin typeface="Book Antiqua" pitchFamily="18" charset="0"/>
              </a:rPr>
              <a:t> </a:t>
            </a:r>
          </a:p>
          <a:p>
            <a:endParaRPr lang="tr-TR" dirty="0"/>
          </a:p>
        </p:txBody>
      </p:sp>
      <p:pic>
        <p:nvPicPr>
          <p:cNvPr id="4" name="3 Resim" descr="hypothesis.jpg"/>
          <p:cNvPicPr>
            <a:picLocks noChangeAspect="1"/>
          </p:cNvPicPr>
          <p:nvPr/>
        </p:nvPicPr>
        <p:blipFill>
          <a:blip r:embed="rId2" cstate="print"/>
          <a:stretch>
            <a:fillRect/>
          </a:stretch>
        </p:blipFill>
        <p:spPr>
          <a:xfrm>
            <a:off x="4572000" y="332656"/>
            <a:ext cx="3312368" cy="61926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404664"/>
            <a:ext cx="7632848" cy="6051072"/>
          </a:xfrm>
        </p:spPr>
        <p:txBody>
          <a:bodyPr/>
          <a:lstStyle/>
          <a:p>
            <a:r>
              <a:rPr lang="tr-TR" b="1" dirty="0">
                <a:latin typeface="Book Antiqua" pitchFamily="18" charset="0"/>
              </a:rPr>
              <a:t>7. Ölçü Araçlarını Belirleme/Hazırlama:</a:t>
            </a:r>
            <a:r>
              <a:rPr lang="tr-TR" dirty="0">
                <a:latin typeface="Book Antiqua" pitchFamily="18" charset="0"/>
              </a:rPr>
              <a:t> </a:t>
            </a:r>
          </a:p>
          <a:p>
            <a:r>
              <a:rPr lang="tr-TR" b="1" dirty="0">
                <a:latin typeface="Book Antiqua" pitchFamily="18" charset="0"/>
              </a:rPr>
              <a:t>8. Araştırmayı Gerçekleştirme:</a:t>
            </a:r>
            <a:r>
              <a:rPr lang="tr-TR" dirty="0">
                <a:latin typeface="Book Antiqua" pitchFamily="18" charset="0"/>
              </a:rPr>
              <a:t> </a:t>
            </a:r>
          </a:p>
          <a:p>
            <a:r>
              <a:rPr lang="tr-TR" b="1" dirty="0">
                <a:latin typeface="Book Antiqua" pitchFamily="18" charset="0"/>
              </a:rPr>
              <a:t>9. Verileri Analiz Etme:</a:t>
            </a:r>
            <a:r>
              <a:rPr lang="tr-TR" dirty="0">
                <a:latin typeface="Book Antiqua" pitchFamily="18" charset="0"/>
              </a:rPr>
              <a:t> </a:t>
            </a:r>
          </a:p>
          <a:p>
            <a:endParaRPr lang="tr-TR" dirty="0">
              <a:latin typeface="Book Antiqua" pitchFamily="18" charset="0"/>
            </a:endParaRPr>
          </a:p>
          <a:p>
            <a:endParaRPr lang="tr-TR" dirty="0">
              <a:latin typeface="Book Antiqua" pitchFamily="18" charset="0"/>
            </a:endParaRPr>
          </a:p>
          <a:p>
            <a:endParaRPr lang="tr-TR" dirty="0">
              <a:latin typeface="Book Antiqua" pitchFamily="18" charset="0"/>
            </a:endParaRPr>
          </a:p>
          <a:p>
            <a:endParaRPr lang="tr-TR" dirty="0">
              <a:latin typeface="Book Antiqua" pitchFamily="18" charset="0"/>
            </a:endParaRPr>
          </a:p>
          <a:p>
            <a:pPr>
              <a:buNone/>
            </a:pPr>
            <a:endParaRPr lang="tr-TR" dirty="0">
              <a:latin typeface="Book Antiqua" pitchFamily="18" charset="0"/>
            </a:endParaRPr>
          </a:p>
          <a:p>
            <a:endParaRPr lang="tr-TR" sz="2400" b="1" dirty="0">
              <a:latin typeface="Book Antiqua" pitchFamily="18" charset="0"/>
            </a:endParaRPr>
          </a:p>
          <a:p>
            <a:endParaRPr lang="tr-TR" sz="2400" b="1" dirty="0">
              <a:latin typeface="Book Antiqua" pitchFamily="18" charset="0"/>
            </a:endParaRPr>
          </a:p>
          <a:p>
            <a:r>
              <a:rPr lang="tr-TR" sz="2400" b="1" dirty="0">
                <a:latin typeface="Book Antiqua" pitchFamily="18" charset="0"/>
              </a:rPr>
              <a:t>10. Araştırmayı Raporlaştırma</a:t>
            </a:r>
            <a:r>
              <a:rPr lang="tr-TR" b="1" dirty="0">
                <a:latin typeface="Book Antiqua" pitchFamily="18" charset="0"/>
              </a:rPr>
              <a:t>:</a:t>
            </a:r>
            <a:r>
              <a:rPr lang="tr-TR" dirty="0">
                <a:latin typeface="Book Antiqua" pitchFamily="18" charset="0"/>
              </a:rPr>
              <a:t> </a:t>
            </a:r>
          </a:p>
          <a:p>
            <a:pPr>
              <a:buNone/>
            </a:pPr>
            <a:endParaRPr lang="tr-TR" dirty="0"/>
          </a:p>
        </p:txBody>
      </p:sp>
      <p:pic>
        <p:nvPicPr>
          <p:cNvPr id="4" name="3 Resim" descr="8N5Z7J8L.jpg"/>
          <p:cNvPicPr>
            <a:picLocks noChangeAspect="1"/>
          </p:cNvPicPr>
          <p:nvPr/>
        </p:nvPicPr>
        <p:blipFill>
          <a:blip r:embed="rId2" cstate="print"/>
          <a:stretch>
            <a:fillRect/>
          </a:stretch>
        </p:blipFill>
        <p:spPr>
          <a:xfrm>
            <a:off x="611560" y="2132856"/>
            <a:ext cx="4032448" cy="2152650"/>
          </a:xfrm>
          <a:prstGeom prst="rect">
            <a:avLst/>
          </a:prstGeom>
        </p:spPr>
      </p:pic>
      <p:pic>
        <p:nvPicPr>
          <p:cNvPr id="5" name="4 Resim" descr="21.yuzyilbeceri.jpg"/>
          <p:cNvPicPr>
            <a:picLocks noChangeAspect="1"/>
          </p:cNvPicPr>
          <p:nvPr/>
        </p:nvPicPr>
        <p:blipFill>
          <a:blip r:embed="rId3" cstate="print"/>
          <a:stretch>
            <a:fillRect/>
          </a:stretch>
        </p:blipFill>
        <p:spPr>
          <a:xfrm>
            <a:off x="4788024" y="2708920"/>
            <a:ext cx="3314080" cy="3962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ARAŞTIRMA:</a:t>
            </a:r>
          </a:p>
        </p:txBody>
      </p:sp>
      <p:sp>
        <p:nvSpPr>
          <p:cNvPr id="3" name="2 İçerik Yer Tutucusu"/>
          <p:cNvSpPr>
            <a:spLocks noGrp="1"/>
          </p:cNvSpPr>
          <p:nvPr>
            <p:ph idx="1"/>
          </p:nvPr>
        </p:nvSpPr>
        <p:spPr>
          <a:xfrm>
            <a:off x="457200" y="1484784"/>
            <a:ext cx="8229600" cy="4641379"/>
          </a:xfrm>
        </p:spPr>
        <p:txBody>
          <a:bodyPr>
            <a:normAutofit/>
          </a:bodyPr>
          <a:lstStyle/>
          <a:p>
            <a:r>
              <a:rPr lang="tr-TR" dirty="0"/>
              <a:t>Çevreyi tanıma            profilini çıkarma</a:t>
            </a:r>
          </a:p>
          <a:p>
            <a:pPr>
              <a:buNone/>
            </a:pPr>
            <a:endParaRPr lang="tr-TR" dirty="0"/>
          </a:p>
          <a:p>
            <a:pPr>
              <a:buNone/>
            </a:pPr>
            <a:r>
              <a:rPr lang="tr-TR" dirty="0"/>
              <a:t>             değişkenlerle ilgili ilişkileri ortaya çıkarma</a:t>
            </a:r>
          </a:p>
          <a:p>
            <a:pPr>
              <a:buNone/>
            </a:pPr>
            <a:r>
              <a:rPr lang="tr-TR" dirty="0"/>
              <a:t>      		 </a:t>
            </a:r>
            <a:r>
              <a:rPr lang="tr-TR" b="1" dirty="0">
                <a:solidFill>
                  <a:srgbClr val="FF0000"/>
                </a:solidFill>
              </a:rPr>
              <a:t>problem</a:t>
            </a:r>
          </a:p>
          <a:p>
            <a:pPr>
              <a:buNone/>
            </a:pPr>
            <a:r>
              <a:rPr lang="tr-TR" dirty="0"/>
              <a:t>                                          neden, niçin</a:t>
            </a:r>
          </a:p>
          <a:p>
            <a:pPr>
              <a:buNone/>
            </a:pPr>
            <a:endParaRPr lang="tr-TR" dirty="0"/>
          </a:p>
          <a:p>
            <a:pPr>
              <a:buNone/>
            </a:pPr>
            <a:r>
              <a:rPr lang="tr-TR" dirty="0"/>
              <a:t> 					 nasıl, ne zaman, nerede </a:t>
            </a:r>
          </a:p>
        </p:txBody>
      </p:sp>
      <p:sp>
        <p:nvSpPr>
          <p:cNvPr id="4" name="3 Sağ Ok"/>
          <p:cNvSpPr/>
          <p:nvPr/>
        </p:nvSpPr>
        <p:spPr>
          <a:xfrm>
            <a:off x="3419872" y="155679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Aşağı Ok"/>
          <p:cNvSpPr/>
          <p:nvPr/>
        </p:nvSpPr>
        <p:spPr>
          <a:xfrm>
            <a:off x="7092280" y="177281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Eşittir"/>
          <p:cNvSpPr/>
          <p:nvPr/>
        </p:nvSpPr>
        <p:spPr>
          <a:xfrm>
            <a:off x="1403648" y="3068960"/>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6 Sağa Bükülü Ok"/>
          <p:cNvSpPr/>
          <p:nvPr/>
        </p:nvSpPr>
        <p:spPr>
          <a:xfrm>
            <a:off x="3851920" y="4509120"/>
            <a:ext cx="360040" cy="93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8" name="7 Sağa Bükülü Ok"/>
          <p:cNvSpPr/>
          <p:nvPr/>
        </p:nvSpPr>
        <p:spPr>
          <a:xfrm>
            <a:off x="3923928" y="3501008"/>
            <a:ext cx="360040" cy="7920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361459"/>
          </a:xfrm>
        </p:spPr>
        <p:txBody>
          <a:bodyPr/>
          <a:lstStyle/>
          <a:p>
            <a:r>
              <a:rPr lang="tr-TR" sz="4400" b="1" dirty="0"/>
              <a:t>Uluslararası standartlara uygun şekilde ölçerek</a:t>
            </a:r>
          </a:p>
          <a:p>
            <a:r>
              <a:rPr lang="tr-TR" sz="4400" b="1" dirty="0"/>
              <a:t>tartarak veya sayarak rakam olarak tespit</a:t>
            </a:r>
          </a:p>
          <a:p>
            <a:r>
              <a:rPr lang="tr-TR" sz="4400" b="1" dirty="0"/>
              <a:t>bu sayı değerlerini kullanarak, bir değişkenin ana eğilimini belirleyerek</a:t>
            </a:r>
          </a:p>
          <a:p>
            <a:pPr>
              <a:buNone/>
            </a:pPr>
            <a:endParaRPr lang="tr-TR" dirty="0"/>
          </a:p>
          <a:p>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7632848" cy="936104"/>
          </a:xfrm>
        </p:spPr>
        <p:txBody>
          <a:bodyPr>
            <a:noAutofit/>
          </a:bodyPr>
          <a:lstStyle/>
          <a:p>
            <a:r>
              <a:rPr lang="tr-TR" sz="1600" b="1" dirty="0"/>
              <a:t>Bilimsel araştırmaların yapılma ve sonuçlarının yayınlanması sürecinde etki edeceği alanları göz önünde bulundurarak aşağıdaki etik kurallara uyulması gerekir: </a:t>
            </a:r>
            <a:br>
              <a:rPr lang="tr-TR" sz="1600" dirty="0"/>
            </a:br>
            <a:endParaRPr lang="tr-TR" sz="1600" dirty="0"/>
          </a:p>
        </p:txBody>
      </p:sp>
      <p:sp>
        <p:nvSpPr>
          <p:cNvPr id="3" name="2 İçerik Yer Tutucusu"/>
          <p:cNvSpPr>
            <a:spLocks noGrp="1"/>
          </p:cNvSpPr>
          <p:nvPr>
            <p:ph idx="1"/>
          </p:nvPr>
        </p:nvSpPr>
        <p:spPr>
          <a:xfrm>
            <a:off x="457200" y="1340768"/>
            <a:ext cx="8229600" cy="5040560"/>
          </a:xfrm>
        </p:spPr>
        <p:txBody>
          <a:bodyPr>
            <a:normAutofit fontScale="77500" lnSpcReduction="20000"/>
          </a:bodyPr>
          <a:lstStyle/>
          <a:p>
            <a:pPr>
              <a:buNone/>
            </a:pPr>
            <a:r>
              <a:rPr lang="tr-TR" b="1" dirty="0"/>
              <a:t>1</a:t>
            </a:r>
            <a:r>
              <a:rPr lang="tr-TR" dirty="0"/>
              <a:t>. </a:t>
            </a:r>
            <a:r>
              <a:rPr lang="tr-TR" b="1" dirty="0"/>
              <a:t>Araştırmacı beklediği değil, gözlemlediği sonuçları sunmalı, </a:t>
            </a:r>
          </a:p>
          <a:p>
            <a:r>
              <a:rPr lang="tr-TR" b="1" dirty="0"/>
              <a:t>2. Araştırmacı araştırmanın tüm süreçlerinde objektif olmalı, </a:t>
            </a:r>
          </a:p>
          <a:p>
            <a:r>
              <a:rPr lang="tr-TR" b="1" dirty="0"/>
              <a:t>3. Araştırmada bulunmayan veriler ve uydurmalar verilmemeli, </a:t>
            </a:r>
          </a:p>
          <a:p>
            <a:r>
              <a:rPr lang="tr-TR" b="1" dirty="0"/>
              <a:t>4. Araştırmada faydalanılan bilgi, metot ve fikirlerin kaynağının gösterilmesi, </a:t>
            </a:r>
          </a:p>
          <a:p>
            <a:r>
              <a:rPr lang="tr-TR" b="1" dirty="0"/>
              <a:t>5. Araştırma sürecinde kişilerden toplanan bilgilerin gizliliği korunmalı, </a:t>
            </a:r>
          </a:p>
          <a:p>
            <a:r>
              <a:rPr lang="tr-TR" b="1" dirty="0"/>
              <a:t>6. Özel hayatın gizliliği korunmalı ve saygı duyulmalı, </a:t>
            </a:r>
          </a:p>
          <a:p>
            <a:r>
              <a:rPr lang="tr-TR" b="1" dirty="0"/>
              <a:t>7. Araştırmanın kendi içerisinde etik bir kurallar dizisi oluşturulmalı, </a:t>
            </a:r>
          </a:p>
          <a:p>
            <a:r>
              <a:rPr lang="tr-TR" b="1" dirty="0"/>
              <a:t>8. Araştırma sonuçları tarafsız şekilde analiz edilerek yorumlanmalıdır, </a:t>
            </a:r>
          </a:p>
          <a:p>
            <a:r>
              <a:rPr lang="tr-TR" b="1" dirty="0"/>
              <a:t>9. Araştırma sonuçlarının taraflı yorumlanmasına alet olunmamalı, </a:t>
            </a:r>
          </a:p>
          <a:p>
            <a:r>
              <a:rPr lang="tr-TR" b="1" dirty="0"/>
              <a:t>10. Araştırma yapan kişi araştırma sonucunu toplumda çatışma oluşturacak şekilde sunmamalıdır. </a:t>
            </a:r>
          </a:p>
          <a:p>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200" b="1" dirty="0"/>
              <a:t>İktisadi Gelişme Ve Bilimsel Araştırma İlişkisi</a:t>
            </a:r>
            <a:br>
              <a:rPr lang="tr-TR" sz="3200" dirty="0"/>
            </a:br>
            <a:endParaRPr lang="tr-TR" sz="3200" dirty="0"/>
          </a:p>
        </p:txBody>
      </p:sp>
      <p:sp>
        <p:nvSpPr>
          <p:cNvPr id="3" name="2 İçerik Yer Tutucusu"/>
          <p:cNvSpPr>
            <a:spLocks noGrp="1"/>
          </p:cNvSpPr>
          <p:nvPr>
            <p:ph idx="1"/>
          </p:nvPr>
        </p:nvSpPr>
        <p:spPr>
          <a:xfrm>
            <a:off x="457200" y="1124744"/>
            <a:ext cx="8229600" cy="5001419"/>
          </a:xfrm>
        </p:spPr>
        <p:txBody>
          <a:bodyPr/>
          <a:lstStyle/>
          <a:p>
            <a:r>
              <a:rPr lang="tr-TR" dirty="0"/>
              <a:t>İktisaden gelişme, bilim ve teknoloji alanında ilerleme ile sağlanır. Bilim ve teknolojik gelişme de temelde araştırma faaliyetlerine bağlıdır.</a:t>
            </a:r>
          </a:p>
          <a:p>
            <a:pPr algn="ctr">
              <a:buNone/>
            </a:pPr>
            <a:r>
              <a:rPr lang="tr-TR" b="1" dirty="0"/>
              <a:t>bilgi bir değer ve güç</a:t>
            </a:r>
            <a:endParaRPr lang="tr-TR" dirty="0"/>
          </a:p>
        </p:txBody>
      </p:sp>
      <p:pic>
        <p:nvPicPr>
          <p:cNvPr id="4" name="3 Resim" descr="ValueCreation.jpg"/>
          <p:cNvPicPr>
            <a:picLocks noChangeAspect="1"/>
          </p:cNvPicPr>
          <p:nvPr/>
        </p:nvPicPr>
        <p:blipFill>
          <a:blip r:embed="rId2" cstate="print"/>
          <a:stretch>
            <a:fillRect/>
          </a:stretch>
        </p:blipFill>
        <p:spPr>
          <a:xfrm>
            <a:off x="2051720" y="3770458"/>
            <a:ext cx="4896544" cy="308754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inovasyon.jpg"/>
          <p:cNvPicPr>
            <a:picLocks noGrp="1" noChangeAspect="1"/>
          </p:cNvPicPr>
          <p:nvPr>
            <p:ph idx="1"/>
          </p:nvPr>
        </p:nvPicPr>
        <p:blipFill>
          <a:blip r:embed="rId2" cstate="print"/>
          <a:stretch>
            <a:fillRect/>
          </a:stretch>
        </p:blipFill>
        <p:spPr>
          <a:xfrm>
            <a:off x="323528" y="692696"/>
            <a:ext cx="2844824" cy="5472608"/>
          </a:xfrm>
          <a:prstGeom prst="rect">
            <a:avLst/>
          </a:prstGeom>
        </p:spPr>
      </p:pic>
      <p:pic>
        <p:nvPicPr>
          <p:cNvPr id="5" name="4 Resim" descr="inovasyon-sureci.gif"/>
          <p:cNvPicPr>
            <a:picLocks noChangeAspect="1"/>
          </p:cNvPicPr>
          <p:nvPr/>
        </p:nvPicPr>
        <p:blipFill>
          <a:blip r:embed="rId3" cstate="print"/>
          <a:stretch>
            <a:fillRect/>
          </a:stretch>
        </p:blipFill>
        <p:spPr>
          <a:xfrm>
            <a:off x="3203848" y="260648"/>
            <a:ext cx="5940152" cy="640871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954360"/>
          </a:xfrm>
        </p:spPr>
        <p:txBody>
          <a:bodyPr>
            <a:normAutofit/>
          </a:bodyPr>
          <a:lstStyle/>
          <a:p>
            <a:r>
              <a:rPr lang="tr-TR" dirty="0" err="1"/>
              <a:t>İnovasyon</a:t>
            </a:r>
            <a:endParaRPr lang="tr-TR" dirty="0"/>
          </a:p>
        </p:txBody>
      </p:sp>
      <p:sp>
        <p:nvSpPr>
          <p:cNvPr id="3" name="2 İçerik Yer Tutucusu"/>
          <p:cNvSpPr>
            <a:spLocks noGrp="1"/>
          </p:cNvSpPr>
          <p:nvPr>
            <p:ph idx="1"/>
          </p:nvPr>
        </p:nvSpPr>
        <p:spPr>
          <a:xfrm>
            <a:off x="457200" y="1124744"/>
            <a:ext cx="8229600" cy="5001419"/>
          </a:xfrm>
        </p:spPr>
        <p:txBody>
          <a:bodyPr>
            <a:normAutofit/>
          </a:bodyPr>
          <a:lstStyle/>
          <a:p>
            <a:r>
              <a:rPr lang="tr-TR" sz="2800" b="1" dirty="0"/>
              <a:t>fiziki ve işlevsel özellikleri daha önce bilinmeyen, ekonomik değeri olan bir mal veya hizmeti ortaya çıkarma ve bilginin ekonomik ve toplumsal faydaya dönüştüğü süreçtir.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1124744"/>
            <a:ext cx="7239000" cy="5112568"/>
          </a:xfrm>
        </p:spPr>
        <p:txBody>
          <a:bodyPr>
            <a:normAutofit/>
          </a:bodyPr>
          <a:lstStyle/>
          <a:p>
            <a:pPr>
              <a:buNone/>
            </a:pPr>
            <a:endParaRPr lang="tr-TR" dirty="0"/>
          </a:p>
          <a:p>
            <a:pPr>
              <a:buNone/>
            </a:pPr>
            <a:r>
              <a:rPr lang="tr-TR" b="1" dirty="0">
                <a:solidFill>
                  <a:schemeClr val="bg2">
                    <a:lumMod val="50000"/>
                  </a:schemeClr>
                </a:solidFill>
              </a:rPr>
              <a:t>1. </a:t>
            </a:r>
            <a:r>
              <a:rPr lang="tr-TR" dirty="0"/>
              <a:t>Bilim ve bilimsel araştırma kavramlarını tanımlama </a:t>
            </a:r>
          </a:p>
          <a:p>
            <a:pPr>
              <a:buNone/>
            </a:pPr>
            <a:r>
              <a:rPr lang="tr-TR" b="1" dirty="0">
                <a:solidFill>
                  <a:schemeClr val="bg2">
                    <a:lumMod val="50000"/>
                  </a:schemeClr>
                </a:solidFill>
              </a:rPr>
              <a:t>2. </a:t>
            </a:r>
            <a:r>
              <a:rPr lang="tr-TR" dirty="0"/>
              <a:t>Bilgi edinme yollarını sıralama </a:t>
            </a:r>
          </a:p>
          <a:p>
            <a:pPr>
              <a:buNone/>
            </a:pPr>
            <a:r>
              <a:rPr lang="tr-TR" b="1" dirty="0">
                <a:solidFill>
                  <a:schemeClr val="bg2">
                    <a:lumMod val="50000"/>
                  </a:schemeClr>
                </a:solidFill>
              </a:rPr>
              <a:t>3. </a:t>
            </a:r>
            <a:r>
              <a:rPr lang="tr-TR" dirty="0"/>
              <a:t>Bilimselliğin ölçütlerini sayma </a:t>
            </a:r>
          </a:p>
          <a:p>
            <a:pPr>
              <a:buNone/>
            </a:pPr>
            <a:r>
              <a:rPr lang="tr-TR" b="1" dirty="0">
                <a:solidFill>
                  <a:schemeClr val="bg2">
                    <a:lumMod val="50000"/>
                  </a:schemeClr>
                </a:solidFill>
              </a:rPr>
              <a:t>4. </a:t>
            </a:r>
            <a:r>
              <a:rPr lang="tr-TR" dirty="0"/>
              <a:t>Bilimin amaçlarını açıklama </a:t>
            </a:r>
          </a:p>
          <a:p>
            <a:pPr>
              <a:buNone/>
            </a:pPr>
            <a:r>
              <a:rPr lang="tr-TR" b="1" dirty="0">
                <a:solidFill>
                  <a:schemeClr val="bg2">
                    <a:lumMod val="50000"/>
                  </a:schemeClr>
                </a:solidFill>
              </a:rPr>
              <a:t>5. </a:t>
            </a:r>
            <a:r>
              <a:rPr lang="tr-TR" dirty="0"/>
              <a:t>Araştırmaları amaçlarına göre sınıflandırma </a:t>
            </a:r>
          </a:p>
          <a:p>
            <a:pPr>
              <a:buNone/>
            </a:pPr>
            <a:r>
              <a:rPr lang="tr-TR" b="1" dirty="0">
                <a:solidFill>
                  <a:schemeClr val="bg2">
                    <a:lumMod val="50000"/>
                  </a:schemeClr>
                </a:solidFill>
              </a:rPr>
              <a:t>6. </a:t>
            </a:r>
            <a:r>
              <a:rPr lang="tr-TR" dirty="0"/>
              <a:t>Araştırmaları yöntemlerine göre      sınıflandırma </a:t>
            </a:r>
          </a:p>
          <a:p>
            <a:pPr>
              <a:buNone/>
            </a:pPr>
            <a:r>
              <a:rPr lang="tr-TR" b="1" dirty="0">
                <a:solidFill>
                  <a:schemeClr val="bg2">
                    <a:lumMod val="50000"/>
                  </a:schemeClr>
                </a:solidFill>
              </a:rPr>
              <a:t>7. </a:t>
            </a:r>
            <a:r>
              <a:rPr lang="tr-TR" dirty="0"/>
              <a:t>Bilimsel araştırmaların aşamalarını sayma </a:t>
            </a:r>
          </a:p>
          <a:p>
            <a:endParaRPr lang="tr-TR" dirty="0"/>
          </a:p>
        </p:txBody>
      </p:sp>
      <p:sp>
        <p:nvSpPr>
          <p:cNvPr id="4" name="3 Başlık"/>
          <p:cNvSpPr>
            <a:spLocks noGrp="1"/>
          </p:cNvSpPr>
          <p:nvPr>
            <p:ph type="title"/>
          </p:nvPr>
        </p:nvSpPr>
        <p:spPr/>
        <p:txBody>
          <a:bodyPr/>
          <a:lstStyle/>
          <a:p>
            <a:r>
              <a:rPr lang="tr-TR" dirty="0"/>
              <a:t>İçerik: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5"/>
            <a:ext cx="7571184" cy="3168352"/>
          </a:xfrm>
        </p:spPr>
        <p:txBody>
          <a:bodyPr>
            <a:normAutofit lnSpcReduction="10000"/>
          </a:bodyPr>
          <a:lstStyle/>
          <a:p>
            <a:pPr algn="just"/>
            <a:r>
              <a:rPr lang="tr-TR" dirty="0"/>
              <a:t>Teknoloji, temelde insanın kendi gücüyle yapamadığını, aklını kullanarak bulduğu metot ve araçlarla yapabilmesini ifade eder. Milli gelirin bir yıldan diğerine artış göstermesi iktisadi büyümeyi gösterirken, iktisadi gelişme, milli gelir artışı yanında yani ekonominin fiziksel büyümesinin ötesinde yetenek, bilgi ve anlayışın olumlu değişimidir.</a:t>
            </a:r>
          </a:p>
        </p:txBody>
      </p:sp>
      <p:pic>
        <p:nvPicPr>
          <p:cNvPr id="4" name="3 Resim" descr="bilim_teknoloji.jpg"/>
          <p:cNvPicPr>
            <a:picLocks noChangeAspect="1"/>
          </p:cNvPicPr>
          <p:nvPr/>
        </p:nvPicPr>
        <p:blipFill>
          <a:blip r:embed="rId2" cstate="print"/>
          <a:stretch>
            <a:fillRect/>
          </a:stretch>
        </p:blipFill>
        <p:spPr>
          <a:xfrm>
            <a:off x="539552" y="4149080"/>
            <a:ext cx="7416824" cy="235339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229600" cy="5361459"/>
          </a:xfrm>
        </p:spPr>
        <p:txBody>
          <a:bodyPr/>
          <a:lstStyle/>
          <a:p>
            <a:r>
              <a:rPr lang="tr-TR" dirty="0"/>
              <a:t>büyüme, işletmenin yapısında nitelik ve nicelik olarak değişmelere neden olarak, işletmenin mal veya hizmet üretim artışlarına veya ürün farklılaştırmaya yönelmesine ve çalışanların yeni durumlara uyabilmesine imkân sağlar. İktisadi büyüme ve gelişmenin en önemli ölçüsü, ülkedeki milli gelir (MG) veya Gayri Safi Milli Hâsılanın (GSMH) artış oranıdır.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Ar-</a:t>
            </a:r>
            <a:r>
              <a:rPr lang="tr-TR" dirty="0" err="1"/>
              <a:t>Ge</a:t>
            </a:r>
            <a:endParaRPr lang="tr-TR" dirty="0"/>
          </a:p>
        </p:txBody>
      </p:sp>
      <p:sp>
        <p:nvSpPr>
          <p:cNvPr id="3" name="2 İçerik Yer Tutucusu"/>
          <p:cNvSpPr>
            <a:spLocks noGrp="1"/>
          </p:cNvSpPr>
          <p:nvPr>
            <p:ph idx="1"/>
          </p:nvPr>
        </p:nvSpPr>
        <p:spPr/>
        <p:txBody>
          <a:bodyPr/>
          <a:lstStyle/>
          <a:p>
            <a:r>
              <a:rPr lang="tr-TR" dirty="0"/>
              <a:t>Türkiye'de Ar-</a:t>
            </a:r>
            <a:r>
              <a:rPr lang="tr-TR" dirty="0" err="1"/>
              <a:t>Ge</a:t>
            </a:r>
            <a:r>
              <a:rPr lang="tr-TR" dirty="0"/>
              <a:t> faaliyetlerinde kamu kuruluşları ve üniversitelerin önemli bir payı bulunmaktadır. Üniversiteler toplam Ar-</a:t>
            </a:r>
            <a:r>
              <a:rPr lang="tr-TR" dirty="0" err="1"/>
              <a:t>Ge</a:t>
            </a:r>
            <a:r>
              <a:rPr lang="tr-TR" dirty="0"/>
              <a:t> harcamalarının %69'unu yaparken kamu kuruluşlarının payı %13; özel sektörün payı %18'dir.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Niteliksel Yaklaşım </a:t>
            </a:r>
            <a:br>
              <a:rPr lang="tr-TR" dirty="0"/>
            </a:br>
            <a:endParaRPr lang="tr-TR" dirty="0"/>
          </a:p>
        </p:txBody>
      </p:sp>
      <p:sp>
        <p:nvSpPr>
          <p:cNvPr id="3" name="2 İçerik Yer Tutucusu"/>
          <p:cNvSpPr>
            <a:spLocks noGrp="1"/>
          </p:cNvSpPr>
          <p:nvPr>
            <p:ph idx="1"/>
          </p:nvPr>
        </p:nvSpPr>
        <p:spPr/>
        <p:txBody>
          <a:bodyPr/>
          <a:lstStyle/>
          <a:p>
            <a:r>
              <a:rPr lang="tr-TR" dirty="0"/>
              <a:t>Niteliksel yaklaşım, sosyal bilimlerin ilgi alanını oluşturan sosyal gerçeklikle, fen bilimlerinin ilgi alanını oluşturan fiziksel gerçekliği birbirinden ayırmaktadır.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908720"/>
            <a:ext cx="7239000" cy="1143000"/>
          </a:xfrm>
        </p:spPr>
        <p:txBody>
          <a:bodyPr>
            <a:noAutofit/>
          </a:bodyPr>
          <a:lstStyle/>
          <a:p>
            <a:pPr algn="just"/>
            <a:r>
              <a:rPr lang="tr-TR" sz="2800" b="1" dirty="0"/>
              <a:t>Nitelik yönlü araştırmalar dünyanın sosyal yönü ile ilgilenir ve şu sorulara cevap arar:</a:t>
            </a:r>
            <a:endParaRPr lang="tr-TR" sz="2800" dirty="0"/>
          </a:p>
        </p:txBody>
      </p:sp>
      <p:sp>
        <p:nvSpPr>
          <p:cNvPr id="3" name="2 İçerik Yer Tutucusu"/>
          <p:cNvSpPr>
            <a:spLocks noGrp="1"/>
          </p:cNvSpPr>
          <p:nvPr>
            <p:ph idx="1"/>
          </p:nvPr>
        </p:nvSpPr>
        <p:spPr>
          <a:xfrm>
            <a:off x="457200" y="2492896"/>
            <a:ext cx="7239000" cy="3962840"/>
          </a:xfrm>
        </p:spPr>
        <p:txBody>
          <a:bodyPr/>
          <a:lstStyle/>
          <a:p>
            <a:r>
              <a:rPr lang="tr-TR" b="1" dirty="0"/>
              <a:t>1.</a:t>
            </a:r>
            <a:r>
              <a:rPr lang="tr-TR" dirty="0"/>
              <a:t> İnsanlar niçin böyle davranır? </a:t>
            </a:r>
          </a:p>
          <a:p>
            <a:r>
              <a:rPr lang="tr-TR" b="1" dirty="0"/>
              <a:t>2.</a:t>
            </a:r>
            <a:r>
              <a:rPr lang="tr-TR" dirty="0"/>
              <a:t> Kanaatler ve vaziyet alışlar nasıl oluşur? </a:t>
            </a:r>
          </a:p>
          <a:p>
            <a:r>
              <a:rPr lang="tr-TR" b="1" dirty="0"/>
              <a:t>3.</a:t>
            </a:r>
            <a:r>
              <a:rPr lang="tr-TR" dirty="0"/>
              <a:t> İnsanlar çevrelerinde olup bitenden nasıl etkilenir? </a:t>
            </a:r>
          </a:p>
          <a:p>
            <a:r>
              <a:rPr lang="tr-TR" b="1" dirty="0"/>
              <a:t>4.</a:t>
            </a:r>
            <a:r>
              <a:rPr lang="tr-TR" dirty="0"/>
              <a:t> Kültürler niçin ve nasıl gelişir? </a:t>
            </a:r>
          </a:p>
          <a:p>
            <a:r>
              <a:rPr lang="tr-TR" b="1" dirty="0"/>
              <a:t>5.</a:t>
            </a:r>
            <a:r>
              <a:rPr lang="tr-TR" dirty="0"/>
              <a:t> Sosyal gruplar arasındaki farklar nelerdir?</a:t>
            </a:r>
          </a:p>
          <a:p>
            <a:pPr>
              <a:buNone/>
            </a:pP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268760"/>
            <a:ext cx="6408712" cy="926976"/>
          </a:xfrm>
        </p:spPr>
        <p:txBody>
          <a:bodyPr>
            <a:noAutofit/>
          </a:bodyPr>
          <a:lstStyle/>
          <a:p>
            <a:r>
              <a:rPr lang="tr-TR" sz="2800" b="1" dirty="0"/>
              <a:t>Araştırma literatürüne göre nitel araştırmanın temel bölümleri: </a:t>
            </a:r>
            <a:br>
              <a:rPr lang="tr-TR" sz="2800" dirty="0"/>
            </a:br>
            <a:endParaRPr lang="tr-TR" sz="2800" dirty="0"/>
          </a:p>
        </p:txBody>
      </p:sp>
      <p:sp>
        <p:nvSpPr>
          <p:cNvPr id="3" name="2 İçerik Yer Tutucusu"/>
          <p:cNvSpPr>
            <a:spLocks noGrp="1"/>
          </p:cNvSpPr>
          <p:nvPr>
            <p:ph idx="1"/>
          </p:nvPr>
        </p:nvSpPr>
        <p:spPr>
          <a:xfrm>
            <a:off x="457200" y="2204864"/>
            <a:ext cx="7211144" cy="3921299"/>
          </a:xfrm>
        </p:spPr>
        <p:txBody>
          <a:bodyPr/>
          <a:lstStyle/>
          <a:p>
            <a:r>
              <a:rPr lang="tr-TR" b="1" dirty="0"/>
              <a:t>1. Veri:</a:t>
            </a:r>
          </a:p>
          <a:p>
            <a:r>
              <a:rPr lang="tr-TR" b="1" dirty="0"/>
              <a:t>2. Analitik-tahlili- veya yorumlayıcı prosedürler:</a:t>
            </a:r>
          </a:p>
          <a:p>
            <a:r>
              <a:rPr lang="tr-TR" b="1" dirty="0"/>
              <a:t>3. Yazılı veya sözlü raporlar:</a:t>
            </a:r>
            <a:endParaRPr lang="tr-T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620688"/>
            <a:ext cx="7560840" cy="926976"/>
          </a:xfrm>
        </p:spPr>
        <p:txBody>
          <a:bodyPr>
            <a:noAutofit/>
          </a:bodyPr>
          <a:lstStyle/>
          <a:p>
            <a:r>
              <a:rPr lang="tr-TR" sz="2400" b="1" dirty="0"/>
              <a:t>Nitel araştırmada kullanılan başlıca yöntemler: </a:t>
            </a:r>
            <a:br>
              <a:rPr lang="tr-TR" sz="2400" dirty="0"/>
            </a:br>
            <a:endParaRPr lang="tr-TR" sz="2400" dirty="0"/>
          </a:p>
        </p:txBody>
      </p:sp>
      <p:sp>
        <p:nvSpPr>
          <p:cNvPr id="3" name="2 İçerik Yer Tutucusu"/>
          <p:cNvSpPr>
            <a:spLocks noGrp="1"/>
          </p:cNvSpPr>
          <p:nvPr>
            <p:ph idx="1"/>
          </p:nvPr>
        </p:nvSpPr>
        <p:spPr>
          <a:xfrm>
            <a:off x="457200" y="2348880"/>
            <a:ext cx="6923112" cy="4106856"/>
          </a:xfrm>
        </p:spPr>
        <p:txBody>
          <a:bodyPr/>
          <a:lstStyle/>
          <a:p>
            <a:r>
              <a:rPr lang="tr-TR" b="1" dirty="0"/>
              <a:t>1.</a:t>
            </a:r>
            <a:r>
              <a:rPr lang="tr-TR" dirty="0"/>
              <a:t> </a:t>
            </a:r>
            <a:r>
              <a:rPr lang="tr-TR" dirty="0" err="1"/>
              <a:t>Tracer</a:t>
            </a:r>
            <a:r>
              <a:rPr lang="tr-TR" dirty="0"/>
              <a:t> (iz sürme) çalışmaları </a:t>
            </a:r>
          </a:p>
          <a:p>
            <a:r>
              <a:rPr lang="tr-TR" b="1" dirty="0"/>
              <a:t>2.</a:t>
            </a:r>
            <a:r>
              <a:rPr lang="tr-TR" dirty="0"/>
              <a:t> Paydaş analizi (</a:t>
            </a:r>
            <a:r>
              <a:rPr lang="tr-TR" dirty="0" err="1"/>
              <a:t>stakeholder</a:t>
            </a:r>
            <a:r>
              <a:rPr lang="tr-TR" dirty="0"/>
              <a:t>) </a:t>
            </a:r>
          </a:p>
          <a:p>
            <a:r>
              <a:rPr lang="tr-TR" b="1" dirty="0"/>
              <a:t>3.</a:t>
            </a:r>
            <a:r>
              <a:rPr lang="tr-TR" dirty="0"/>
              <a:t> Örnek olay (vaka) yöntemi </a:t>
            </a:r>
          </a:p>
          <a:p>
            <a:r>
              <a:rPr lang="tr-TR" b="1" dirty="0"/>
              <a:t>4.</a:t>
            </a:r>
            <a:r>
              <a:rPr lang="tr-TR" dirty="0"/>
              <a:t> Sözlü tarih </a:t>
            </a:r>
          </a:p>
          <a:p>
            <a:r>
              <a:rPr lang="tr-TR" b="1" dirty="0"/>
              <a:t>5.</a:t>
            </a:r>
            <a:r>
              <a:rPr lang="tr-TR" dirty="0"/>
              <a:t> Odak (</a:t>
            </a:r>
            <a:r>
              <a:rPr lang="tr-TR" dirty="0" err="1"/>
              <a:t>focus</a:t>
            </a:r>
            <a:r>
              <a:rPr lang="tr-TR" dirty="0"/>
              <a:t>) grupları yöntemi</a:t>
            </a:r>
          </a:p>
          <a:p>
            <a:pPr>
              <a:buNone/>
            </a:pP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Niceliksel Araştırma Modelleri </a:t>
            </a:r>
            <a:br>
              <a:rPr lang="tr-TR" dirty="0"/>
            </a:br>
            <a:endParaRPr lang="tr-TR" dirty="0"/>
          </a:p>
        </p:txBody>
      </p:sp>
      <p:sp>
        <p:nvSpPr>
          <p:cNvPr id="3" name="2 İçerik Yer Tutucusu"/>
          <p:cNvSpPr>
            <a:spLocks noGrp="1"/>
          </p:cNvSpPr>
          <p:nvPr>
            <p:ph idx="1"/>
          </p:nvPr>
        </p:nvSpPr>
        <p:spPr/>
        <p:txBody>
          <a:bodyPr/>
          <a:lstStyle/>
          <a:p>
            <a:r>
              <a:rPr lang="tr-TR" b="1" dirty="0"/>
              <a:t>1. Tarihsel Model </a:t>
            </a:r>
            <a:endParaRPr lang="tr-TR" dirty="0"/>
          </a:p>
          <a:p>
            <a:r>
              <a:rPr lang="tr-TR" b="1" dirty="0"/>
              <a:t>2. Betimsel Model </a:t>
            </a:r>
          </a:p>
          <a:p>
            <a:r>
              <a:rPr lang="tr-TR" b="1" dirty="0"/>
              <a:t>3. Bağıntısal Model </a:t>
            </a:r>
            <a:endParaRPr lang="tr-TR" dirty="0"/>
          </a:p>
          <a:p>
            <a:r>
              <a:rPr lang="tr-TR" b="1" dirty="0"/>
              <a:t>4. Deneysel Model </a:t>
            </a:r>
            <a:endParaRPr lang="tr-TR" dirty="0"/>
          </a:p>
          <a:p>
            <a:pPr>
              <a:buNone/>
            </a:pPr>
            <a:endParaRPr lang="tr-TR" dirty="0"/>
          </a:p>
          <a:p>
            <a:pPr>
              <a:buNone/>
            </a:pPr>
            <a:endParaRPr lang="tr-T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7355160" cy="5433467"/>
          </a:xfrm>
        </p:spPr>
        <p:txBody>
          <a:bodyPr>
            <a:normAutofit lnSpcReduction="10000"/>
          </a:bodyPr>
          <a:lstStyle/>
          <a:p>
            <a:pPr lvl="1">
              <a:buNone/>
            </a:pPr>
            <a:r>
              <a:rPr lang="tr-TR" b="1" dirty="0"/>
              <a:t>	</a:t>
            </a:r>
          </a:p>
          <a:p>
            <a:pPr lvl="1">
              <a:buNone/>
            </a:pPr>
            <a:endParaRPr lang="tr-TR" b="1" dirty="0"/>
          </a:p>
          <a:p>
            <a:pPr lvl="1">
              <a:buNone/>
            </a:pPr>
            <a:r>
              <a:rPr lang="tr-TR" b="1" dirty="0"/>
              <a:t>             Türkiye Bilimsel ve Teknik Araştırma Kurumu (TÜBİTAK)</a:t>
            </a:r>
          </a:p>
          <a:p>
            <a:pPr lvl="1">
              <a:buNone/>
            </a:pPr>
            <a:endParaRPr lang="tr-TR" b="1" dirty="0"/>
          </a:p>
          <a:p>
            <a:pPr>
              <a:buNone/>
            </a:pPr>
            <a:r>
              <a:rPr lang="tr-TR" b="1" dirty="0"/>
              <a:t>			</a:t>
            </a:r>
          </a:p>
          <a:p>
            <a:pPr>
              <a:buNone/>
            </a:pPr>
            <a:endParaRPr lang="tr-TR" b="1" dirty="0"/>
          </a:p>
          <a:p>
            <a:pPr>
              <a:buNone/>
            </a:pPr>
            <a:r>
              <a:rPr lang="tr-TR" b="1" dirty="0"/>
              <a:t>Türkiye Teknoloji Geliştirme Vakfı (TTGV)</a:t>
            </a:r>
          </a:p>
          <a:p>
            <a:pPr>
              <a:buNone/>
            </a:pPr>
            <a:endParaRPr lang="tr-TR" b="1" dirty="0"/>
          </a:p>
          <a:p>
            <a:pPr>
              <a:buNone/>
            </a:pPr>
            <a:r>
              <a:rPr lang="tr-TR" b="1" dirty="0"/>
              <a:t>			   </a:t>
            </a:r>
          </a:p>
          <a:p>
            <a:pPr>
              <a:buNone/>
            </a:pPr>
            <a:endParaRPr lang="tr-TR" b="1" dirty="0"/>
          </a:p>
          <a:p>
            <a:pPr>
              <a:buNone/>
            </a:pPr>
            <a:r>
              <a:rPr lang="tr-TR" b="1" dirty="0"/>
              <a:t> Küçük ve Orta Ölçekli Sanayi Geliştirme ve Destekleme İdaresi Başkanlığı (KOSGEB)</a:t>
            </a:r>
            <a:endParaRPr lang="tr-TR" dirty="0"/>
          </a:p>
        </p:txBody>
      </p:sp>
      <p:pic>
        <p:nvPicPr>
          <p:cNvPr id="4" name="3 Resim" descr="tubitak_logo.gif"/>
          <p:cNvPicPr>
            <a:picLocks noChangeAspect="1"/>
          </p:cNvPicPr>
          <p:nvPr/>
        </p:nvPicPr>
        <p:blipFill>
          <a:blip r:embed="rId2" cstate="print"/>
          <a:stretch>
            <a:fillRect/>
          </a:stretch>
        </p:blipFill>
        <p:spPr>
          <a:xfrm>
            <a:off x="611560" y="260648"/>
            <a:ext cx="1396950" cy="1584176"/>
          </a:xfrm>
          <a:prstGeom prst="rect">
            <a:avLst/>
          </a:prstGeom>
        </p:spPr>
      </p:pic>
      <p:pic>
        <p:nvPicPr>
          <p:cNvPr id="5" name="4 Resim" descr="ur431_ttgv_logo_23344.jpg"/>
          <p:cNvPicPr>
            <a:picLocks noChangeAspect="1"/>
          </p:cNvPicPr>
          <p:nvPr/>
        </p:nvPicPr>
        <p:blipFill>
          <a:blip r:embed="rId3" cstate="print"/>
          <a:stretch>
            <a:fillRect/>
          </a:stretch>
        </p:blipFill>
        <p:spPr>
          <a:xfrm>
            <a:off x="467544" y="2276872"/>
            <a:ext cx="1365504" cy="1037840"/>
          </a:xfrm>
          <a:prstGeom prst="rect">
            <a:avLst/>
          </a:prstGeom>
        </p:spPr>
      </p:pic>
      <p:pic>
        <p:nvPicPr>
          <p:cNvPr id="7" name="6 Resim" descr="KOSGEB_YAZILI_Logo.JPG"/>
          <p:cNvPicPr>
            <a:picLocks noChangeAspect="1"/>
          </p:cNvPicPr>
          <p:nvPr/>
        </p:nvPicPr>
        <p:blipFill>
          <a:blip r:embed="rId4" cstate="print"/>
          <a:stretch>
            <a:fillRect/>
          </a:stretch>
        </p:blipFill>
        <p:spPr>
          <a:xfrm>
            <a:off x="323528" y="4005064"/>
            <a:ext cx="1800200" cy="102377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Araştırmada temel amaçlar: </a:t>
            </a:r>
            <a:br>
              <a:rPr lang="tr-TR" dirty="0"/>
            </a:br>
            <a:endParaRPr lang="tr-TR" dirty="0"/>
          </a:p>
        </p:txBody>
      </p:sp>
      <p:sp>
        <p:nvSpPr>
          <p:cNvPr id="3" name="2 İçerik Yer Tutucusu"/>
          <p:cNvSpPr>
            <a:spLocks noGrp="1"/>
          </p:cNvSpPr>
          <p:nvPr>
            <p:ph idx="1"/>
          </p:nvPr>
        </p:nvSpPr>
        <p:spPr/>
        <p:txBody>
          <a:bodyPr/>
          <a:lstStyle/>
          <a:p>
            <a:r>
              <a:rPr lang="tr-TR" dirty="0"/>
              <a:t>1. Bir sorunu çözmek, </a:t>
            </a:r>
          </a:p>
          <a:p>
            <a:r>
              <a:rPr lang="tr-TR" dirty="0"/>
              <a:t>2. Yeni bir ürün ortaya koymak, </a:t>
            </a:r>
          </a:p>
          <a:p>
            <a:r>
              <a:rPr lang="tr-TR" dirty="0"/>
              <a:t>3. Yeni bir yöntem veya teknoloji ortaya koymak, </a:t>
            </a:r>
          </a:p>
          <a:p>
            <a:r>
              <a:rPr lang="tr-TR" dirty="0"/>
              <a:t>4. Yeni bir bilgi ortaya koymak, </a:t>
            </a:r>
          </a:p>
          <a:p>
            <a:r>
              <a:rPr lang="tr-TR" dirty="0"/>
              <a:t>5. Ekonomik fayda sağlamak.</a:t>
            </a: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t="-3000" r="4000" b="-4000"/>
          </a:stretch>
        </a:blipFill>
        <a:effectLst/>
      </p:bgPr>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552" y="476672"/>
            <a:ext cx="7239000" cy="5760640"/>
          </a:xfrm>
        </p:spPr>
        <p:txBody>
          <a:bodyPr/>
          <a:lstStyle/>
          <a:p>
            <a:pPr>
              <a:buNone/>
            </a:pPr>
            <a:endParaRPr lang="tr-TR" dirty="0"/>
          </a:p>
          <a:p>
            <a:pPr>
              <a:buNone/>
            </a:pPr>
            <a:r>
              <a:rPr lang="tr-TR" sz="4400" b="1" dirty="0">
                <a:solidFill>
                  <a:schemeClr val="tx2">
                    <a:lumMod val="75000"/>
                  </a:schemeClr>
                </a:solidFill>
                <a:latin typeface="Book Antiqua" pitchFamily="18" charset="0"/>
              </a:rPr>
              <a:t>İlim ilim bilmektir, ilim kendin bilmektir. Sen kendini bilmezsin, ya nice okumaktır. </a:t>
            </a:r>
          </a:p>
          <a:p>
            <a:pPr>
              <a:buNone/>
            </a:pPr>
            <a:endParaRPr lang="tr-TR" sz="3600" b="1" dirty="0">
              <a:solidFill>
                <a:schemeClr val="bg2">
                  <a:lumMod val="50000"/>
                </a:schemeClr>
              </a:solidFill>
              <a:latin typeface="Book Antiqua" pitchFamily="18" charset="0"/>
            </a:endParaRPr>
          </a:p>
          <a:p>
            <a:pPr>
              <a:buNone/>
            </a:pPr>
            <a:r>
              <a:rPr lang="tr-TR" sz="3600" b="1" dirty="0">
                <a:solidFill>
                  <a:schemeClr val="bg2">
                    <a:lumMod val="50000"/>
                  </a:schemeClr>
                </a:solidFill>
                <a:latin typeface="Book Antiqua" pitchFamily="18" charset="0"/>
              </a:rPr>
              <a:t>					  </a:t>
            </a:r>
            <a:r>
              <a:rPr lang="tr-TR" sz="4400" b="1" dirty="0">
                <a:solidFill>
                  <a:schemeClr val="bg2">
                    <a:lumMod val="50000"/>
                  </a:schemeClr>
                </a:solidFill>
                <a:latin typeface="Book Antiqua" pitchFamily="18" charset="0"/>
              </a:rPr>
              <a:t>Yunus Emre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Niceliksel Yaklaşım </a:t>
            </a:r>
            <a:br>
              <a:rPr lang="tr-TR" dirty="0"/>
            </a:br>
            <a:endParaRPr lang="tr-TR" dirty="0"/>
          </a:p>
        </p:txBody>
      </p:sp>
      <p:sp>
        <p:nvSpPr>
          <p:cNvPr id="3" name="2 İçerik Yer Tutucusu"/>
          <p:cNvSpPr>
            <a:spLocks noGrp="1"/>
          </p:cNvSpPr>
          <p:nvPr>
            <p:ph idx="1"/>
          </p:nvPr>
        </p:nvSpPr>
        <p:spPr/>
        <p:txBody>
          <a:bodyPr/>
          <a:lstStyle/>
          <a:p>
            <a:r>
              <a:rPr lang="tr-TR" dirty="0" err="1"/>
              <a:t>görgül</a:t>
            </a:r>
            <a:r>
              <a:rPr lang="tr-TR" dirty="0"/>
              <a:t> (</a:t>
            </a:r>
            <a:r>
              <a:rPr lang="tr-TR" dirty="0" err="1"/>
              <a:t>amprik</a:t>
            </a:r>
            <a:r>
              <a:rPr lang="tr-TR" dirty="0"/>
              <a:t>) yaklaşım</a:t>
            </a:r>
          </a:p>
          <a:p>
            <a:r>
              <a:rPr lang="tr-TR" dirty="0"/>
              <a:t>sayısal yaklaşım</a:t>
            </a:r>
          </a:p>
          <a:p>
            <a:r>
              <a:rPr lang="tr-TR" dirty="0"/>
              <a:t>değer yargılarından ve kişisel yorumlardan bağımsız</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06090"/>
          </a:xfrm>
        </p:spPr>
        <p:txBody>
          <a:bodyPr>
            <a:normAutofit/>
          </a:bodyPr>
          <a:lstStyle/>
          <a:p>
            <a:r>
              <a:rPr lang="tr-TR" b="1" dirty="0">
                <a:solidFill>
                  <a:srgbClr val="FF0000"/>
                </a:solidFill>
              </a:rPr>
              <a:t>özet</a:t>
            </a:r>
          </a:p>
        </p:txBody>
      </p:sp>
      <p:sp>
        <p:nvSpPr>
          <p:cNvPr id="3" name="2 İçerik Yer Tutucusu"/>
          <p:cNvSpPr>
            <a:spLocks noGrp="1"/>
          </p:cNvSpPr>
          <p:nvPr>
            <p:ph idx="1"/>
          </p:nvPr>
        </p:nvSpPr>
        <p:spPr>
          <a:xfrm>
            <a:off x="323528" y="1052736"/>
            <a:ext cx="7272808" cy="4392488"/>
          </a:xfrm>
        </p:spPr>
        <p:txBody>
          <a:bodyPr>
            <a:noAutofit/>
          </a:bodyPr>
          <a:lstStyle/>
          <a:p>
            <a:pPr algn="just"/>
            <a:r>
              <a:rPr lang="tr-TR" sz="2000" b="1" dirty="0"/>
              <a:t>Toplumsal olayları ve insanların toplumsal özelliklerini inceleyen bilimlere sosyal bilim denmektedir. Sosyal bilimler alanında yürütülen bilimsel araştırmalar; konu belirleme, problemi ortaya koyma, kaynak tarama, </a:t>
            </a:r>
            <a:r>
              <a:rPr lang="tr-TR" sz="2000" b="1" dirty="0" err="1"/>
              <a:t>denenceleri</a:t>
            </a:r>
            <a:r>
              <a:rPr lang="tr-TR" sz="2000" b="1" dirty="0"/>
              <a:t> belirleme, yöntemi saptama, süre ve olanakları belirleme ve sonuçlandırma aşamalarından geçilerek yapılmaktadır. Sosyal bilim araştırmaları, çok genel olarak, niteliksel ve niceliksel olarak iki grupta toplanmaktadır. Niceliksel yaklaşım içinde yer alan araştırma modellerinin belli başlıları; tarihsel, betimsel, bağıntısal ve deneysel modellerdir. Tarihsel araştırmalar, geçmişte olan olayları ve bu olayların günümüze etkilerini incelemeyi; betimsel araştırmalar, bir konunun hali hazırdaki durumunu saptamayı; bağıntısal araştırmalar, en az iki değişken arasındaki ilişkileri ortaya çıkarmayı; deneysel araştırmalar ise, araştırma grupları arasında karşılaştırmalar yaparak değişkenler arasında neden-sonuç ilişkileri kurmayı hedeflemektedir.</a:t>
            </a:r>
          </a:p>
          <a:p>
            <a:pPr algn="just"/>
            <a:endParaRPr lang="tr-TR"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Bilimsel araştırma türleri: </a:t>
            </a:r>
            <a:br>
              <a:rPr lang="tr-TR" dirty="0"/>
            </a:br>
            <a:endParaRPr lang="tr-TR" dirty="0"/>
          </a:p>
        </p:txBody>
      </p:sp>
      <p:sp>
        <p:nvSpPr>
          <p:cNvPr id="3" name="2 İçerik Yer Tutucusu"/>
          <p:cNvSpPr>
            <a:spLocks noGrp="1"/>
          </p:cNvSpPr>
          <p:nvPr>
            <p:ph idx="1"/>
          </p:nvPr>
        </p:nvSpPr>
        <p:spPr/>
        <p:txBody>
          <a:bodyPr/>
          <a:lstStyle/>
          <a:p>
            <a:r>
              <a:rPr lang="tr-TR" b="1" dirty="0"/>
              <a:t>1. Deneye Bağlı Araştırma Yöntemi:</a:t>
            </a:r>
          </a:p>
          <a:p>
            <a:r>
              <a:rPr lang="tr-TR" b="1" dirty="0"/>
              <a:t>2. Alan Araştırma Yöntemi:</a:t>
            </a:r>
          </a:p>
          <a:p>
            <a:r>
              <a:rPr lang="tr-TR" b="1" dirty="0"/>
              <a:t>3. Kütüphane Araştırmaları Yöntemi:</a:t>
            </a:r>
          </a:p>
          <a:p>
            <a:r>
              <a:rPr lang="tr-TR" b="1" dirty="0"/>
              <a:t>4. İçerik Analizi Yöntemi:</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2. Alan Araştırma Yöntemi:</a:t>
            </a:r>
            <a:endParaRPr lang="tr-TR" dirty="0"/>
          </a:p>
        </p:txBody>
      </p:sp>
      <p:sp>
        <p:nvSpPr>
          <p:cNvPr id="3" name="2 İçerik Yer Tutucusu"/>
          <p:cNvSpPr>
            <a:spLocks noGrp="1"/>
          </p:cNvSpPr>
          <p:nvPr>
            <p:ph idx="1"/>
          </p:nvPr>
        </p:nvSpPr>
        <p:spPr/>
        <p:txBody>
          <a:bodyPr/>
          <a:lstStyle/>
          <a:p>
            <a:r>
              <a:rPr lang="tr-TR" u="sng" dirty="0"/>
              <a:t>Alan araştırma yöntemlerinin başlıca çeşitleri şunlardır: </a:t>
            </a:r>
            <a:endParaRPr lang="tr-TR" dirty="0"/>
          </a:p>
          <a:p>
            <a:r>
              <a:rPr lang="tr-TR" dirty="0"/>
              <a:t>1. Yüz yüze görüşme </a:t>
            </a:r>
          </a:p>
          <a:p>
            <a:r>
              <a:rPr lang="tr-TR" dirty="0"/>
              <a:t>2. Mektup (posta) yoluyla yapılan araştırmalar </a:t>
            </a:r>
          </a:p>
          <a:p>
            <a:r>
              <a:rPr lang="tr-TR" dirty="0"/>
              <a:t>3. Telefonla görüşme yöntemi </a:t>
            </a:r>
          </a:p>
          <a:p>
            <a:r>
              <a:rPr lang="tr-TR" dirty="0"/>
              <a:t>4. Gözleme dayalı araştırmalar. </a:t>
            </a:r>
          </a:p>
          <a:p>
            <a:r>
              <a:rPr lang="tr-TR" dirty="0"/>
              <a:t>5. Örnek olay incelemesi </a:t>
            </a:r>
          </a:p>
          <a:p>
            <a:pPr>
              <a:buNone/>
            </a:pP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Araştırma Süreci</a:t>
            </a:r>
            <a:br>
              <a:rPr lang="tr-TR" dirty="0"/>
            </a:br>
            <a:endParaRPr lang="tr-TR" dirty="0"/>
          </a:p>
        </p:txBody>
      </p:sp>
      <p:sp>
        <p:nvSpPr>
          <p:cNvPr id="3" name="2 İçerik Yer Tutucusu"/>
          <p:cNvSpPr>
            <a:spLocks noGrp="1"/>
          </p:cNvSpPr>
          <p:nvPr>
            <p:ph idx="1"/>
          </p:nvPr>
        </p:nvSpPr>
        <p:spPr/>
        <p:txBody>
          <a:bodyPr/>
          <a:lstStyle/>
          <a:p>
            <a:r>
              <a:rPr lang="tr-TR" b="1" dirty="0"/>
              <a:t>1. Araştırma Konusunun Belirlenmesi </a:t>
            </a:r>
            <a:endParaRPr lang="tr-TR" dirty="0"/>
          </a:p>
          <a:p>
            <a:r>
              <a:rPr lang="tr-TR" b="1" dirty="0"/>
              <a:t>2. Araştırma Problemini Tanımlama </a:t>
            </a:r>
            <a:endParaRPr lang="tr-TR" dirty="0"/>
          </a:p>
          <a:p>
            <a:r>
              <a:rPr lang="tr-TR" b="1" dirty="0"/>
              <a:t>3. Araştırma Konusuyla İlgili Kaynakların Taranması </a:t>
            </a:r>
            <a:endParaRPr lang="tr-TR" dirty="0"/>
          </a:p>
          <a:p>
            <a:r>
              <a:rPr lang="tr-TR" b="1" dirty="0"/>
              <a:t>4. Hipotezlerin Yazılması </a:t>
            </a:r>
            <a:endParaRPr lang="tr-TR" dirty="0"/>
          </a:p>
          <a:p>
            <a:r>
              <a:rPr lang="tr-TR" b="1" dirty="0"/>
              <a:t>5. Araştırma Yöntem Ve Modelini Belirleme </a:t>
            </a:r>
            <a:endParaRPr lang="tr-TR" dirty="0"/>
          </a:p>
          <a:p>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786210"/>
          </a:xfrm>
        </p:spPr>
        <p:txBody>
          <a:bodyPr>
            <a:normAutofit/>
          </a:bodyPr>
          <a:lstStyle/>
          <a:p>
            <a:r>
              <a:rPr lang="tr-TR" sz="2800" u="sng" dirty="0"/>
              <a:t>Araştırmalar kendi içerisinde farklı şekillerde sıralanabilmesine rağmen temelde iki şekildedir; </a:t>
            </a:r>
            <a:br>
              <a:rPr lang="tr-TR" sz="2800" dirty="0"/>
            </a:br>
            <a:endParaRPr lang="tr-TR" sz="2800" dirty="0"/>
          </a:p>
        </p:txBody>
      </p:sp>
      <p:sp>
        <p:nvSpPr>
          <p:cNvPr id="3" name="2 İçerik Yer Tutucusu"/>
          <p:cNvSpPr>
            <a:spLocks noGrp="1"/>
          </p:cNvSpPr>
          <p:nvPr>
            <p:ph idx="1"/>
          </p:nvPr>
        </p:nvSpPr>
        <p:spPr>
          <a:xfrm>
            <a:off x="457200" y="2276872"/>
            <a:ext cx="8229600" cy="3849291"/>
          </a:xfrm>
        </p:spPr>
        <p:txBody>
          <a:bodyPr/>
          <a:lstStyle/>
          <a:p>
            <a:r>
              <a:rPr lang="tr-TR" i="1" u="sng" dirty="0"/>
              <a:t>1.Araştırma düzeyine göre </a:t>
            </a:r>
            <a:endParaRPr lang="tr-TR" dirty="0"/>
          </a:p>
          <a:p>
            <a:r>
              <a:rPr lang="tr-TR" dirty="0"/>
              <a:t>a. Teori üreten araştırmalar-Temel araştırmalar. </a:t>
            </a:r>
          </a:p>
          <a:p>
            <a:r>
              <a:rPr lang="tr-TR" dirty="0"/>
              <a:t>b. Teknoloji üreten araştırmalar-Uygulamalı araştırmalar. </a:t>
            </a:r>
          </a:p>
          <a:p>
            <a:endParaRPr lang="tr-T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505475"/>
          </a:xfrm>
        </p:spPr>
        <p:txBody>
          <a:bodyPr/>
          <a:lstStyle/>
          <a:p>
            <a:r>
              <a:rPr lang="tr-TR" i="1" u="sng" dirty="0"/>
              <a:t>2. Araştırmanın amacına göre </a:t>
            </a:r>
            <a:endParaRPr lang="tr-TR" dirty="0"/>
          </a:p>
          <a:p>
            <a:r>
              <a:rPr lang="tr-TR" dirty="0"/>
              <a:t>a. Nedir-nasıldır? </a:t>
            </a:r>
          </a:p>
          <a:p>
            <a:r>
              <a:rPr lang="tr-TR" dirty="0"/>
              <a:t>b. Neden? </a:t>
            </a: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433467"/>
          </a:xfrm>
        </p:spPr>
        <p:txBody>
          <a:bodyPr>
            <a:normAutofit/>
          </a:bodyPr>
          <a:lstStyle/>
          <a:p>
            <a:r>
              <a:rPr lang="tr-TR" i="1" u="sng" dirty="0"/>
              <a:t>3. Veri toplama yöntemine göre </a:t>
            </a:r>
            <a:endParaRPr lang="tr-TR" dirty="0"/>
          </a:p>
          <a:p>
            <a:r>
              <a:rPr lang="tr-TR" dirty="0"/>
              <a:t>a. Anket yöntemi </a:t>
            </a:r>
          </a:p>
          <a:p>
            <a:r>
              <a:rPr lang="tr-TR" dirty="0"/>
              <a:t>b. Gözlem yöntemi </a:t>
            </a:r>
          </a:p>
          <a:p>
            <a:r>
              <a:rPr lang="tr-TR" dirty="0"/>
              <a:t>c. Görüşme yöntemi </a:t>
            </a:r>
          </a:p>
          <a:p>
            <a:r>
              <a:rPr lang="tr-TR" dirty="0"/>
              <a:t>d. Deney yöntemi </a:t>
            </a:r>
          </a:p>
          <a:p>
            <a:r>
              <a:rPr lang="tr-TR" dirty="0"/>
              <a:t>e. Tarama yöntemi </a:t>
            </a:r>
          </a:p>
          <a:p>
            <a:r>
              <a:rPr lang="tr-TR" dirty="0"/>
              <a:t>f. Belgesel tarama yöntemi </a:t>
            </a:r>
          </a:p>
          <a:p>
            <a:r>
              <a:rPr lang="tr-TR" dirty="0"/>
              <a:t>g. Bilgi arama </a:t>
            </a:r>
          </a:p>
          <a:p>
            <a:endParaRPr lang="tr-T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Verilerin Toplanması Ve Analizi</a:t>
            </a:r>
            <a:endParaRPr lang="tr-TR" dirty="0"/>
          </a:p>
        </p:txBody>
      </p:sp>
      <p:sp>
        <p:nvSpPr>
          <p:cNvPr id="3" name="2 İçerik Yer Tutucusu"/>
          <p:cNvSpPr>
            <a:spLocks noGrp="1"/>
          </p:cNvSpPr>
          <p:nvPr>
            <p:ph idx="1"/>
          </p:nvPr>
        </p:nvSpPr>
        <p:spPr/>
        <p:txBody>
          <a:bodyPr/>
          <a:lstStyle/>
          <a:p>
            <a:r>
              <a:rPr lang="tr-TR" dirty="0"/>
              <a:t>bir plan dâhilinde bilgiler toplanır ve bu bilgiler analiz edilir</a:t>
            </a:r>
          </a:p>
          <a:p>
            <a:r>
              <a:rPr lang="tr-TR" dirty="0"/>
              <a:t>verilerin eksiksiz toplanması için plan çerçevesi içinde çalışılır.</a:t>
            </a:r>
          </a:p>
          <a:p>
            <a:r>
              <a:rPr lang="tr-TR" dirty="0"/>
              <a:t>Veriler iyice tetkik edilerek güvenli olmayan veriler kullanılmaz.</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692696"/>
            <a:ext cx="8229600" cy="1143000"/>
          </a:xfrm>
        </p:spPr>
        <p:txBody>
          <a:bodyPr>
            <a:normAutofit fontScale="90000"/>
          </a:bodyPr>
          <a:lstStyle/>
          <a:p>
            <a:pPr algn="l"/>
            <a:r>
              <a:rPr lang="tr-TR" sz="4000" b="1" dirty="0"/>
              <a:t>Araştırmalarda veri/bilgi toplama yöntemleri: </a:t>
            </a:r>
            <a:br>
              <a:rPr lang="tr-TR" dirty="0"/>
            </a:br>
            <a:endParaRPr lang="tr-TR" dirty="0"/>
          </a:p>
        </p:txBody>
      </p:sp>
      <p:sp>
        <p:nvSpPr>
          <p:cNvPr id="3" name="2 İçerik Yer Tutucusu"/>
          <p:cNvSpPr>
            <a:spLocks noGrp="1"/>
          </p:cNvSpPr>
          <p:nvPr>
            <p:ph idx="1"/>
          </p:nvPr>
        </p:nvSpPr>
        <p:spPr/>
        <p:txBody>
          <a:bodyPr/>
          <a:lstStyle/>
          <a:p>
            <a:r>
              <a:rPr lang="tr-TR" u="sng" dirty="0"/>
              <a:t>1. Yazılı Kaynaklardan Bilgi Toplama</a:t>
            </a:r>
            <a:r>
              <a:rPr lang="tr-TR" dirty="0"/>
              <a:t>.</a:t>
            </a:r>
          </a:p>
          <a:p>
            <a:r>
              <a:rPr lang="tr-TR" u="sng" dirty="0"/>
              <a:t>2. Gözlem Yoluyla Bilgi Toplama.</a:t>
            </a:r>
          </a:p>
          <a:p>
            <a:r>
              <a:rPr lang="tr-TR" u="sng" dirty="0"/>
              <a:t>3. Görüşme (Mülâkat) Yoluyla Bilgi Toplama</a:t>
            </a:r>
            <a:r>
              <a:rPr lang="tr-TR" dirty="0"/>
              <a:t>.</a:t>
            </a:r>
          </a:p>
          <a:p>
            <a:r>
              <a:rPr lang="tr-TR" u="sng" dirty="0"/>
              <a:t>4. Anketle Bilgi Toplama.</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052736"/>
            <a:ext cx="7239000" cy="4248472"/>
          </a:xfrm>
        </p:spPr>
        <p:txBody>
          <a:bodyPr>
            <a:normAutofit/>
          </a:bodyPr>
          <a:lstStyle/>
          <a:p>
            <a:br>
              <a:rPr lang="tr-TR" dirty="0"/>
            </a:br>
            <a:r>
              <a:rPr lang="tr-TR" sz="4400" dirty="0"/>
              <a:t>Bilgi Sahibi Olmak İçin …</a:t>
            </a:r>
            <a:br>
              <a:rPr lang="tr-TR" dirty="0"/>
            </a:br>
            <a:br>
              <a:rPr lang="tr-TR" dirty="0"/>
            </a:br>
            <a:r>
              <a:rPr lang="tr-TR" sz="3600" dirty="0">
                <a:solidFill>
                  <a:schemeClr val="bg2">
                    <a:lumMod val="25000"/>
                  </a:schemeClr>
                </a:solidFill>
              </a:rPr>
              <a:t>Herhangi bir konuda bilgi sahibi olmak için neler yaparız?</a:t>
            </a:r>
            <a:br>
              <a:rPr lang="tr-TR" dirty="0"/>
            </a:b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BİLİMSEL YÖNTEMDE İSPAT</a:t>
            </a:r>
          </a:p>
        </p:txBody>
      </p:sp>
      <p:sp>
        <p:nvSpPr>
          <p:cNvPr id="3" name="2 İçerik Yer Tutucusu"/>
          <p:cNvSpPr>
            <a:spLocks noGrp="1"/>
          </p:cNvSpPr>
          <p:nvPr>
            <p:ph idx="1"/>
          </p:nvPr>
        </p:nvSpPr>
        <p:spPr/>
        <p:txBody>
          <a:bodyPr>
            <a:normAutofit fontScale="85000" lnSpcReduction="20000"/>
          </a:bodyPr>
          <a:lstStyle/>
          <a:p>
            <a:pPr marL="514350" indent="-514350">
              <a:buAutoNum type="arabicPeriod"/>
            </a:pPr>
            <a:r>
              <a:rPr lang="tr-TR" dirty="0"/>
              <a:t>Bilimsel yöntemin varsayımlara dayalı bir süreç olması ve bunların geçerli olmama olasılıklarının </a:t>
            </a:r>
            <a:r>
              <a:rPr lang="tr-TR" dirty="0" err="1"/>
              <a:t>varolması</a:t>
            </a:r>
            <a:r>
              <a:rPr lang="tr-TR" dirty="0"/>
              <a:t>;</a:t>
            </a:r>
          </a:p>
          <a:p>
            <a:pPr marL="514350" indent="-514350">
              <a:buAutoNum type="arabicPeriod"/>
            </a:pPr>
            <a:r>
              <a:rPr lang="tr-TR" dirty="0"/>
              <a:t>Geleneksel “tek-neden” “tek-sonuç” ilişki düzeninin (tek değişken yasasının) gerçekte sağlanamadığının anlaşılması ile yerini çoklu neden- sonuç anlayışına bırakması</a:t>
            </a:r>
          </a:p>
          <a:p>
            <a:pPr marL="514350" indent="-514350">
              <a:buAutoNum type="arabicPeriod"/>
            </a:pPr>
            <a:r>
              <a:rPr lang="tr-TR" dirty="0"/>
              <a:t>Problemleri yaratan olası nedenlerin çokluğunun ve bunları karşılaştırmalı olarak değerlendirme olanağının  ortadan kaldırılabilmesi</a:t>
            </a:r>
          </a:p>
          <a:p>
            <a:pPr marL="514350" indent="-514350">
              <a:buAutoNum type="arabicPeriod"/>
            </a:pPr>
            <a:r>
              <a:rPr lang="tr-TR" dirty="0"/>
              <a:t>Araştırmadan kaynaklanabilecek  yanılgılar ile problemin doğru tanımlanamama olasılığı.</a:t>
            </a:r>
          </a:p>
          <a:p>
            <a:pPr marL="514350" indent="-514350">
              <a:buAutoNum type="arabicPeriod"/>
            </a:pPr>
            <a:r>
              <a:rPr lang="tr-TR" dirty="0"/>
              <a:t>Problem çözümünün verilerin yorumlanması ile gerçekleşebildiği , yorumun ise öznel olduğu ve yanlış yorumların yapılabileceği</a:t>
            </a:r>
          </a:p>
          <a:p>
            <a:pPr marL="514350" indent="-514350">
              <a:buAutoNum type="arabicPeriod"/>
            </a:pPr>
            <a:endParaRPr lang="tr-TR" dirty="0"/>
          </a:p>
          <a:p>
            <a:pPr marL="514350" indent="-514350">
              <a:buAutoNum type="arabicPeriod"/>
            </a:pPr>
            <a:endParaRPr lang="tr-T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1143000"/>
          </a:xfrm>
        </p:spPr>
        <p:txBody>
          <a:bodyPr/>
          <a:lstStyle/>
          <a:p>
            <a:r>
              <a:rPr lang="tr-TR" dirty="0"/>
              <a:t>ARAŞTIRMA ÇEŞİTLERİ</a:t>
            </a:r>
          </a:p>
        </p:txBody>
      </p:sp>
      <p:sp>
        <p:nvSpPr>
          <p:cNvPr id="3" name="2 İçerik Yer Tutucusu"/>
          <p:cNvSpPr>
            <a:spLocks noGrp="1"/>
          </p:cNvSpPr>
          <p:nvPr>
            <p:ph idx="1"/>
          </p:nvPr>
        </p:nvSpPr>
        <p:spPr>
          <a:xfrm>
            <a:off x="457200" y="1700808"/>
            <a:ext cx="8229600" cy="4425355"/>
          </a:xfrm>
        </p:spPr>
        <p:txBody>
          <a:bodyPr>
            <a:normAutofit/>
          </a:bodyPr>
          <a:lstStyle/>
          <a:p>
            <a:r>
              <a:rPr lang="tr-TR" dirty="0"/>
              <a:t>TEMEL ARAŞTIRMALAR: bilginin salt bilgi olarak değerlendirilmesi, bilgi dağarcığına eklenmesi</a:t>
            </a:r>
          </a:p>
          <a:p>
            <a:pPr>
              <a:buNone/>
            </a:pPr>
            <a:endParaRPr lang="tr-TR" dirty="0"/>
          </a:p>
          <a:p>
            <a:r>
              <a:rPr lang="tr-TR" dirty="0"/>
              <a:t>UYGULAMALI ARAŞTIRMALAR: mevcut durumun iyileştirilmesinde bilginin fiilen kullanılması,kullanılabilme yol ve yöntemlerinin geliştirilmesi</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TEMEL ARAŞTIRMALAR</a:t>
            </a:r>
          </a:p>
        </p:txBody>
      </p:sp>
      <p:sp>
        <p:nvSpPr>
          <p:cNvPr id="3" name="2 İçerik Yer Tutucusu"/>
          <p:cNvSpPr>
            <a:spLocks noGrp="1"/>
          </p:cNvSpPr>
          <p:nvPr>
            <p:ph idx="1"/>
          </p:nvPr>
        </p:nvSpPr>
        <p:spPr/>
        <p:txBody>
          <a:bodyPr>
            <a:normAutofit/>
          </a:bodyPr>
          <a:lstStyle/>
          <a:p>
            <a:r>
              <a:rPr lang="tr-TR" dirty="0"/>
              <a:t>TANIM: amacı </a:t>
            </a:r>
            <a:r>
              <a:rPr lang="tr-TR" dirty="0" err="1"/>
              <a:t>varolan</a:t>
            </a:r>
            <a:r>
              <a:rPr lang="tr-TR" dirty="0"/>
              <a:t> bilgiye yenilerini katmaktır. “bilgi; bilgi içindir.” anlayışı egemendir. </a:t>
            </a:r>
          </a:p>
          <a:p>
            <a:r>
              <a:rPr lang="tr-TR" dirty="0"/>
              <a:t>Temel araştırmalar ile değişik düzeylerde bilgi üretilebilmektedir. Bunlar;</a:t>
            </a:r>
          </a:p>
          <a:p>
            <a:r>
              <a:rPr lang="tr-TR" dirty="0"/>
              <a:t>Anlama</a:t>
            </a:r>
          </a:p>
          <a:p>
            <a:r>
              <a:rPr lang="tr-TR" dirty="0"/>
              <a:t>Açıklama</a:t>
            </a:r>
          </a:p>
          <a:p>
            <a:r>
              <a:rPr lang="tr-TR" dirty="0"/>
              <a:t>Neden – sonuç ilişkisi</a:t>
            </a:r>
          </a:p>
          <a:p>
            <a:r>
              <a:rPr lang="tr-TR" dirty="0"/>
              <a:t>Kuram geliştirme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08720"/>
            <a:ext cx="7499176" cy="5217443"/>
          </a:xfrm>
        </p:spPr>
        <p:txBody>
          <a:bodyPr>
            <a:normAutofit/>
          </a:bodyPr>
          <a:lstStyle/>
          <a:p>
            <a:r>
              <a:rPr lang="tr-TR" sz="2000" dirty="0"/>
              <a:t>ANLAMA: bilgi üretimindeki ilk basamaktır. Varlığı hissedilen bir problemin gerçekten ne olduğu ve hangi değişkenlerin etkisinde olduğu ve durumun anlaşılabilmesi için en uygun yaklaşımların neler olabileceği ana çizgillerle belirlenmeye çalışılır.</a:t>
            </a:r>
          </a:p>
          <a:p>
            <a:r>
              <a:rPr lang="tr-TR" sz="2000" dirty="0"/>
              <a:t>AÇIKLAMA(AYRINTILI SAPTAMA): değişkenlerin tek tek ya da birbirleri ile olan ilişkileri belirlenmeye çalışılır. Değişkenler olabildiğince geçerli ve güvenilir biçimde sayısallaştırılmaya çalışılır. </a:t>
            </a:r>
          </a:p>
          <a:p>
            <a:r>
              <a:rPr lang="tr-TR" sz="2000" dirty="0"/>
              <a:t>NEDEN-SONUÇ İLİŞKİSİ: Betimlemeler daha kontrollü koşullar altında niçin ve neden gibi soruların cevaplandırılmasıyla gerçekleştirilir. Belli bir değişkendeki değişimlerin hangi değişkendeki değişimler sonucu olduğu bulunmaya çalışılır.</a:t>
            </a:r>
          </a:p>
          <a:p>
            <a:r>
              <a:rPr lang="tr-TR" sz="2000" dirty="0"/>
              <a:t>KURAM GELİŞTİRME: Üretilen bilgilerin en ileri düzeyi , gözlenebilir verilerin kavramsal bir bütünlük kazandığı ilke model ve kuramlardır.  </a:t>
            </a:r>
          </a:p>
          <a:p>
            <a:endParaRPr lang="tr-TR"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UYGULAMALI ARAŞTIRMALAR</a:t>
            </a:r>
          </a:p>
        </p:txBody>
      </p:sp>
      <p:sp>
        <p:nvSpPr>
          <p:cNvPr id="3" name="2 İçerik Yer Tutucusu"/>
          <p:cNvSpPr>
            <a:spLocks noGrp="1"/>
          </p:cNvSpPr>
          <p:nvPr>
            <p:ph idx="1"/>
          </p:nvPr>
        </p:nvSpPr>
        <p:spPr/>
        <p:txBody>
          <a:bodyPr>
            <a:normAutofit/>
          </a:bodyPr>
          <a:lstStyle/>
          <a:p>
            <a:pPr algn="just"/>
            <a:r>
              <a:rPr lang="tr-TR" dirty="0"/>
              <a:t>TANIMI: üretilen bilgilerin değerlendirilmesi ile problemlerin fiilen çözümünü gerçekleştirmeyi, olayları denetim altına alma işlevini amaçlayan araştırmalardır. Uygulama boyutu olan hemen her türlü problem temel araştırma türünden etkinliklerle aydınlanır. Uygulamalı araştırmalarla çözüme kavuşur. </a:t>
            </a:r>
          </a:p>
          <a:p>
            <a:pPr algn="just"/>
            <a:r>
              <a:rPr lang="tr-TR" dirty="0"/>
              <a:t>Üretilmiş ya da üretilmekte olan bilginin denemeli uygulamasıdır.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a:t>Uygulamalı Araştırma Türleri:</a:t>
            </a:r>
          </a:p>
        </p:txBody>
      </p:sp>
      <p:sp>
        <p:nvSpPr>
          <p:cNvPr id="3" name="2 İçerik Yer Tutucusu"/>
          <p:cNvSpPr>
            <a:spLocks noGrp="1"/>
          </p:cNvSpPr>
          <p:nvPr>
            <p:ph idx="1"/>
          </p:nvPr>
        </p:nvSpPr>
        <p:spPr/>
        <p:txBody>
          <a:bodyPr/>
          <a:lstStyle/>
          <a:p>
            <a:r>
              <a:rPr lang="tr-TR" dirty="0"/>
              <a:t>EYLEM ARAŞTIRMALARI</a:t>
            </a:r>
          </a:p>
          <a:p>
            <a:r>
              <a:rPr lang="tr-TR" dirty="0"/>
              <a:t>AR-GE ARAŞTIRMALARI</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1. EYLEM ARAŞTIRMALARI</a:t>
            </a:r>
          </a:p>
        </p:txBody>
      </p:sp>
      <p:sp>
        <p:nvSpPr>
          <p:cNvPr id="3" name="2 İçerik Yer Tutucusu"/>
          <p:cNvSpPr>
            <a:spLocks noGrp="1"/>
          </p:cNvSpPr>
          <p:nvPr>
            <p:ph idx="1"/>
          </p:nvPr>
        </p:nvSpPr>
        <p:spPr/>
        <p:txBody>
          <a:bodyPr>
            <a:normAutofit lnSpcReduction="10000"/>
          </a:bodyPr>
          <a:lstStyle/>
          <a:p>
            <a:pPr algn="just"/>
            <a:r>
              <a:rPr lang="tr-TR" dirty="0"/>
              <a:t>Uzman araştırmacıların yürütücülüğünde uygulayıcıların ve probleme taraf olanların da katılmasıyla var olan uygulamanın eleştirel bir değerlendirmesinin yapılarak durumun iyileştirilmesi için alınması gereken önlemleri belirlemeyi amaçlayan araştırmalardır.</a:t>
            </a:r>
          </a:p>
          <a:p>
            <a:pPr algn="just"/>
            <a:r>
              <a:rPr lang="tr-TR" dirty="0"/>
              <a:t>Eylem araştırmaları çok yönlü katılım ile görüş birliği ya da ona yakın bir anlaşma sağlayabilen önlemlerin ortaya çıkartılmasıdır. Belli bir yer ve katılanlarla sınırlı ürünler verir. Bu nedenle elde edilen sonuçlar yerel niteliklidir. Genelleme taşımazlar.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2. AR-GE ARAŞTIRMALARI</a:t>
            </a:r>
          </a:p>
        </p:txBody>
      </p:sp>
      <p:sp>
        <p:nvSpPr>
          <p:cNvPr id="3" name="2 İçerik Yer Tutucusu"/>
          <p:cNvSpPr>
            <a:spLocks noGrp="1"/>
          </p:cNvSpPr>
          <p:nvPr>
            <p:ph idx="1"/>
          </p:nvPr>
        </p:nvSpPr>
        <p:spPr/>
        <p:txBody>
          <a:bodyPr/>
          <a:lstStyle/>
          <a:p>
            <a:r>
              <a:rPr lang="tr-TR" dirty="0"/>
              <a:t>Üretilmiş bilginin denemeli uygulaması ile problemin çözümünde etkili olabilecek nitelikte geçerliği denenmiş somut ürünler geliştirmeyi amaçlayan araştırmalardır. Teknolojinin geliştirilmesi büyük ölçüde AR-GE araştırmalarının bir ürünüdür.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a:t>AR- GE araştırmaları genellikle şu aşamaları içerir:</a:t>
            </a:r>
          </a:p>
        </p:txBody>
      </p:sp>
      <p:sp>
        <p:nvSpPr>
          <p:cNvPr id="3" name="2 İçerik Yer Tutucusu"/>
          <p:cNvSpPr>
            <a:spLocks noGrp="1"/>
          </p:cNvSpPr>
          <p:nvPr>
            <p:ph idx="1"/>
          </p:nvPr>
        </p:nvSpPr>
        <p:spPr/>
        <p:txBody>
          <a:bodyPr>
            <a:normAutofit fontScale="92500"/>
          </a:bodyPr>
          <a:lstStyle/>
          <a:p>
            <a:pPr marL="514350" indent="-514350" algn="just">
              <a:buAutoNum type="arabicPeriod"/>
            </a:pPr>
            <a:r>
              <a:rPr lang="tr-TR" dirty="0"/>
              <a:t>Ürün ya da uygulama ile gerçekleştirilmek istenen ayrıntılı davranış ya da kullanım amaçlarının kararlaştırılması.</a:t>
            </a:r>
          </a:p>
          <a:p>
            <a:pPr marL="514350" indent="-514350" algn="just">
              <a:buAutoNum type="arabicPeriod"/>
            </a:pPr>
            <a:r>
              <a:rPr lang="tr-TR" dirty="0"/>
              <a:t>Mevcut durumun ve problemlerin giderilmesi için düşünülen çözüm yollarının araştırılması</a:t>
            </a:r>
          </a:p>
          <a:p>
            <a:pPr marL="514350" indent="-514350" algn="just">
              <a:buAutoNum type="arabicPeriod"/>
            </a:pPr>
            <a:r>
              <a:rPr lang="tr-TR" dirty="0"/>
              <a:t>Amacı gerçekleştirebileceğine inanılan yeni bir ürün ya da uygulamanın geliştirilmesi, denenmesi, değerlendirilmesi</a:t>
            </a:r>
          </a:p>
          <a:p>
            <a:pPr marL="514350" indent="-514350" algn="just">
              <a:buAutoNum type="arabicPeriod"/>
            </a:pPr>
            <a:r>
              <a:rPr lang="tr-TR" dirty="0"/>
              <a:t>Ürün ya da uygulamada değişiklikler yapılması</a:t>
            </a:r>
          </a:p>
          <a:p>
            <a:pPr marL="514350" indent="-514350" algn="just">
              <a:buAutoNum type="arabicPeriod"/>
            </a:pPr>
            <a:r>
              <a:rPr lang="tr-TR" dirty="0"/>
              <a:t>Uygulamaya konan ürünün başarılı olabilmesi  için gerekli hizmet içi eğitim ve alıştırmanın yapılması</a:t>
            </a:r>
          </a:p>
          <a:p>
            <a:pPr marL="514350" indent="-514350" algn="just">
              <a:buNone/>
            </a:pPr>
            <a:endParaRPr lang="tr-TR" dirty="0"/>
          </a:p>
          <a:p>
            <a:pPr marL="514350" indent="-514350" algn="just">
              <a:buAutoNum type="arabicPeriod"/>
            </a:pPr>
            <a:endParaRPr lang="tr-T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ARAŞTIRMA AŞAMALARI:</a:t>
            </a:r>
          </a:p>
        </p:txBody>
      </p:sp>
      <p:sp>
        <p:nvSpPr>
          <p:cNvPr id="3" name="2 İçerik Yer Tutucusu"/>
          <p:cNvSpPr>
            <a:spLocks noGrp="1"/>
          </p:cNvSpPr>
          <p:nvPr>
            <p:ph idx="1"/>
          </p:nvPr>
        </p:nvSpPr>
        <p:spPr/>
        <p:txBody>
          <a:bodyPr/>
          <a:lstStyle/>
          <a:p>
            <a:pPr marL="514350" indent="-514350">
              <a:buAutoNum type="arabicPeriod"/>
            </a:pPr>
            <a:r>
              <a:rPr lang="tr-TR" dirty="0"/>
              <a:t>Araştırma probleminin tanımlanması</a:t>
            </a:r>
          </a:p>
          <a:p>
            <a:pPr marL="514350" indent="-514350">
              <a:buAutoNum type="arabicPeriod"/>
            </a:pPr>
            <a:r>
              <a:rPr lang="tr-TR" dirty="0"/>
              <a:t>Araştırma yönteminin ayrıntılarının belirlenmesi</a:t>
            </a:r>
          </a:p>
          <a:p>
            <a:pPr marL="514350" indent="-514350">
              <a:buAutoNum type="arabicPeriod"/>
            </a:pPr>
            <a:r>
              <a:rPr lang="tr-TR" dirty="0"/>
              <a:t>Ön denemenin yapılması</a:t>
            </a:r>
          </a:p>
          <a:p>
            <a:pPr marL="514350" indent="-514350">
              <a:buAutoNum type="arabicPeriod"/>
            </a:pPr>
            <a:r>
              <a:rPr lang="tr-TR" dirty="0"/>
              <a:t>Yöntemin uygulanarak verilerin toplanması, çözümlenmesi, yorumlanması, Çözüm önerlerinin geliştirilmesi</a:t>
            </a:r>
          </a:p>
          <a:p>
            <a:pPr marL="514350" indent="-514350">
              <a:buAutoNum type="arabicPeriod"/>
            </a:pPr>
            <a:r>
              <a:rPr lang="tr-TR" dirty="0"/>
              <a:t>Rapor yazımı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908720"/>
            <a:ext cx="7571184" cy="5256584"/>
          </a:xfrm>
        </p:spPr>
        <p:txBody>
          <a:bodyPr/>
          <a:lstStyle/>
          <a:p>
            <a:pPr>
              <a:buNone/>
            </a:pPr>
            <a:r>
              <a:rPr lang="tr-TR" dirty="0"/>
              <a:t>           </a:t>
            </a:r>
            <a:r>
              <a:rPr lang="tr-TR" sz="2800" b="1" dirty="0"/>
              <a:t>Bu bilgiler her zaman güvenilir midir? </a:t>
            </a:r>
          </a:p>
          <a:p>
            <a:pPr>
              <a:buNone/>
            </a:pPr>
            <a:endParaRPr lang="tr-TR" dirty="0"/>
          </a:p>
          <a:p>
            <a:r>
              <a:rPr lang="tr-TR" sz="3600" b="1" dirty="0">
                <a:solidFill>
                  <a:schemeClr val="accent1">
                    <a:lumMod val="75000"/>
                  </a:schemeClr>
                </a:solidFill>
              </a:rPr>
              <a:t>Hayır! </a:t>
            </a:r>
          </a:p>
          <a:p>
            <a:pPr>
              <a:buNone/>
            </a:pPr>
            <a:endParaRPr lang="tr-TR" dirty="0"/>
          </a:p>
          <a:p>
            <a:pPr>
              <a:buNone/>
            </a:pPr>
            <a:r>
              <a:rPr lang="tr-TR" sz="2800" b="1" dirty="0"/>
              <a:t>           </a:t>
            </a:r>
            <a:r>
              <a:rPr lang="tr-TR" sz="3600" b="1" dirty="0"/>
              <a:t>O zaman ne yaparız? </a:t>
            </a:r>
          </a:p>
          <a:p>
            <a:endParaRPr lang="tr-TR" dirty="0"/>
          </a:p>
          <a:p>
            <a:r>
              <a:rPr lang="tr-TR" sz="3600" b="1" dirty="0">
                <a:solidFill>
                  <a:schemeClr val="accent1">
                    <a:lumMod val="75000"/>
                  </a:schemeClr>
                </a:solidFill>
              </a:rPr>
              <a:t>Bilimsel araştırma sonuçlarına başvurabiliriz. </a:t>
            </a:r>
          </a:p>
          <a:p>
            <a:endParaRPr lang="tr-TR" dirty="0"/>
          </a:p>
        </p:txBody>
      </p:sp>
      <p:sp>
        <p:nvSpPr>
          <p:cNvPr id="4" name="3 Sağ Ok"/>
          <p:cNvSpPr/>
          <p:nvPr/>
        </p:nvSpPr>
        <p:spPr>
          <a:xfrm>
            <a:off x="827584" y="908720"/>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Sağ Ok"/>
          <p:cNvSpPr/>
          <p:nvPr/>
        </p:nvSpPr>
        <p:spPr>
          <a:xfrm>
            <a:off x="899592" y="2996952"/>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a:t>ARAŞTIRMANIN TEMEL NİTELİKLERİ</a:t>
            </a:r>
          </a:p>
        </p:txBody>
      </p:sp>
      <p:sp>
        <p:nvSpPr>
          <p:cNvPr id="3" name="2 İçerik Yer Tutucusu"/>
          <p:cNvSpPr>
            <a:spLocks noGrp="1"/>
          </p:cNvSpPr>
          <p:nvPr>
            <p:ph idx="1"/>
          </p:nvPr>
        </p:nvSpPr>
        <p:spPr/>
        <p:txBody>
          <a:bodyPr>
            <a:normAutofit fontScale="92500"/>
          </a:bodyPr>
          <a:lstStyle/>
          <a:p>
            <a:pPr marL="514350" indent="-514350" algn="just">
              <a:buAutoNum type="arabicPeriod"/>
            </a:pPr>
            <a:r>
              <a:rPr lang="tr-TR" dirty="0"/>
              <a:t>Literatürde bulunmayan “yeni bilgi” toplar. Bu yeni bilgi bireyin bilmediği bir konuda aydınlanmasından en üst düzeyde bilime katkı anlamına gelen yeni kuramların bulunmasına kadar değişen tür ve düzeyde olabilir. </a:t>
            </a:r>
          </a:p>
          <a:p>
            <a:pPr marL="514350" indent="-514350" algn="just">
              <a:buAutoNum type="arabicPeriod"/>
            </a:pPr>
            <a:r>
              <a:rPr lang="tr-TR" dirty="0"/>
              <a:t>Bir şeyi empoze etmeyi değil onu tanımlamayı ve sınamayı amaçlar. </a:t>
            </a:r>
          </a:p>
          <a:p>
            <a:pPr marL="514350" indent="-514350" algn="just">
              <a:buAutoNum type="arabicPeriod"/>
            </a:pPr>
            <a:r>
              <a:rPr lang="tr-TR" dirty="0"/>
              <a:t>Uzmanlık işidir.</a:t>
            </a:r>
          </a:p>
          <a:p>
            <a:pPr marL="514350" indent="-514350" algn="just">
              <a:buAutoNum type="arabicPeriod"/>
            </a:pPr>
            <a:r>
              <a:rPr lang="tr-TR" dirty="0"/>
              <a:t>Dayanıklı bir sonuca varmak amaçlanır.</a:t>
            </a:r>
          </a:p>
          <a:p>
            <a:pPr marL="514350" indent="-514350" algn="just">
              <a:buAutoNum type="arabicPeriod"/>
            </a:pPr>
            <a:r>
              <a:rPr lang="tr-TR" dirty="0"/>
              <a:t>Olabildiğince sayılarla ifade edilebilen veriler toplanır ve sonuçlar  da sayılarla ifade edilmeye çalışılır.</a:t>
            </a:r>
          </a:p>
          <a:p>
            <a:pPr marL="514350" indent="-514350" algn="just">
              <a:buNone/>
            </a:pPr>
            <a:endParaRPr lang="tr-TR" dirty="0"/>
          </a:p>
          <a:p>
            <a:pPr marL="514350" indent="-514350" algn="just">
              <a:buAutoNum type="arabicPeriod"/>
            </a:pPr>
            <a:endParaRPr lang="tr-T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lgn="just">
              <a:buNone/>
            </a:pPr>
            <a:r>
              <a:rPr lang="tr-TR" dirty="0"/>
              <a:t>6. Araştırmanın dayanakları kişisel kanılar beğeniler değil, ortak ölçütlere göre herkesçe gözlenebilir ve böylece sınanabilir verilerdir. </a:t>
            </a:r>
          </a:p>
          <a:p>
            <a:pPr marL="514350" indent="-514350" algn="just">
              <a:buAutoNum type="arabicPeriod" startAt="7"/>
            </a:pPr>
            <a:r>
              <a:rPr lang="tr-TR" dirty="0"/>
              <a:t>Yorumsuz olmaz. Toplanan veriler belli bir sistem bütünlüğünde yorumlanmadan kendi başlarına probleme çözüm getirmezler. </a:t>
            </a:r>
          </a:p>
          <a:p>
            <a:pPr marL="514350" indent="-514350" algn="just">
              <a:buAutoNum type="arabicPeriod" startAt="7"/>
            </a:pPr>
            <a:r>
              <a:rPr lang="tr-TR" dirty="0"/>
              <a:t>Başkalarınca da tekrarlanabilir niteliktedir ve anlam taşır.</a:t>
            </a:r>
          </a:p>
          <a:p>
            <a:pPr marL="514350" indent="-514350" algn="just">
              <a:buAutoNum type="arabicPeriod" startAt="7"/>
            </a:pPr>
            <a:r>
              <a:rPr lang="tr-TR" dirty="0"/>
              <a:t>Önemli tüm süreç ve sonuçları ile rapor edilen bir çalışma bütünüdür.  </a:t>
            </a:r>
          </a:p>
        </p:txBody>
      </p:sp>
      <p:sp>
        <p:nvSpPr>
          <p:cNvPr id="4" name="1 Başlık"/>
          <p:cNvSpPr>
            <a:spLocks noGrp="1"/>
          </p:cNvSpPr>
          <p:nvPr>
            <p:ph type="title"/>
          </p:nvPr>
        </p:nvSpPr>
        <p:spPr/>
        <p:txBody>
          <a:bodyPr>
            <a:normAutofit fontScale="90000"/>
          </a:bodyPr>
          <a:lstStyle/>
          <a:p>
            <a:r>
              <a:rPr lang="tr-TR" dirty="0"/>
              <a:t>ARAŞTIRMANIN TEMEL NİTELİKLERİ</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just"/>
            <a:r>
              <a:rPr lang="tr-TR" dirty="0"/>
              <a:t>ARAŞTIRMAYA KARŞI BAZI YANLIŞ TUTUMLAR:</a:t>
            </a:r>
          </a:p>
        </p:txBody>
      </p:sp>
      <p:sp>
        <p:nvSpPr>
          <p:cNvPr id="3" name="2 İçerik Yer Tutucusu"/>
          <p:cNvSpPr>
            <a:spLocks noGrp="1"/>
          </p:cNvSpPr>
          <p:nvPr>
            <p:ph idx="1"/>
          </p:nvPr>
        </p:nvSpPr>
        <p:spPr/>
        <p:txBody>
          <a:bodyPr/>
          <a:lstStyle/>
          <a:p>
            <a:pPr algn="just"/>
            <a:r>
              <a:rPr lang="tr-TR" dirty="0"/>
              <a:t>Bireyin araştırmaya karşı olan olumsuz tutumları ya araştırmanın önemini anlayamama  ya da sınırlarını bilememeden kaynaklanır görünmektedir.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052736"/>
            <a:ext cx="8291264" cy="1143000"/>
          </a:xfrm>
        </p:spPr>
        <p:txBody>
          <a:bodyPr>
            <a:normAutofit fontScale="90000"/>
          </a:bodyPr>
          <a:lstStyle/>
          <a:p>
            <a:pPr algn="l"/>
            <a:r>
              <a:rPr lang="tr-TR" dirty="0"/>
              <a:t>Araştırmanın </a:t>
            </a:r>
            <a:r>
              <a:rPr lang="tr-TR" b="1" dirty="0"/>
              <a:t>önemini anlayamama</a:t>
            </a:r>
            <a:r>
              <a:rPr lang="tr-TR" dirty="0"/>
              <a:t>dan kaynaklanan yanlış tutumlar:</a:t>
            </a:r>
          </a:p>
        </p:txBody>
      </p:sp>
      <p:sp>
        <p:nvSpPr>
          <p:cNvPr id="3" name="2 İçerik Yer Tutucusu"/>
          <p:cNvSpPr>
            <a:spLocks noGrp="1"/>
          </p:cNvSpPr>
          <p:nvPr>
            <p:ph idx="1"/>
          </p:nvPr>
        </p:nvSpPr>
        <p:spPr>
          <a:xfrm>
            <a:off x="457200" y="2564904"/>
            <a:ext cx="7239000" cy="3890832"/>
          </a:xfrm>
        </p:spPr>
        <p:txBody>
          <a:bodyPr/>
          <a:lstStyle/>
          <a:p>
            <a:r>
              <a:rPr lang="tr-TR" dirty="0"/>
              <a:t>Alışkanlıklara aşırı bağlılık. </a:t>
            </a:r>
          </a:p>
          <a:p>
            <a:r>
              <a:rPr lang="tr-TR" dirty="0"/>
              <a:t>Kişisel görüşünü üstün tutma</a:t>
            </a:r>
          </a:p>
          <a:p>
            <a:r>
              <a:rPr lang="tr-TR" dirty="0"/>
              <a:t>Gelişmenin araştırmadan başka nedenlerle ve otomatik olarak  gerçekleşebileceği inancı.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836712"/>
            <a:ext cx="7239000" cy="1143000"/>
          </a:xfrm>
        </p:spPr>
        <p:txBody>
          <a:bodyPr>
            <a:normAutofit fontScale="90000"/>
          </a:bodyPr>
          <a:lstStyle/>
          <a:p>
            <a:pPr algn="l"/>
            <a:r>
              <a:rPr lang="tr-TR" dirty="0"/>
              <a:t>Araştırmanın sınırlarını bilememeden kaynaklanan yanlış tutumlar:</a:t>
            </a:r>
          </a:p>
        </p:txBody>
      </p:sp>
      <p:sp>
        <p:nvSpPr>
          <p:cNvPr id="3" name="2 İçerik Yer Tutucusu"/>
          <p:cNvSpPr>
            <a:spLocks noGrp="1"/>
          </p:cNvSpPr>
          <p:nvPr>
            <p:ph idx="1"/>
          </p:nvPr>
        </p:nvSpPr>
        <p:spPr>
          <a:xfrm>
            <a:off x="457200" y="2636912"/>
            <a:ext cx="7239000" cy="3818824"/>
          </a:xfrm>
        </p:spPr>
        <p:txBody>
          <a:bodyPr/>
          <a:lstStyle/>
          <a:p>
            <a:r>
              <a:rPr lang="tr-TR" dirty="0"/>
              <a:t>Araştırmacıya tapma</a:t>
            </a:r>
          </a:p>
          <a:p>
            <a:r>
              <a:rPr lang="tr-TR" dirty="0"/>
              <a:t>Çabuk sonuç bekleme</a:t>
            </a:r>
          </a:p>
          <a:p>
            <a:r>
              <a:rPr lang="tr-TR" dirty="0"/>
              <a:t>Bilimsellik ile doğa bilimleri eşleştirmesi</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a:t>Doğa ve Toplumbilimlerinde Araştırma</a:t>
            </a:r>
          </a:p>
        </p:txBody>
      </p:sp>
      <p:sp>
        <p:nvSpPr>
          <p:cNvPr id="3" name="2 İçerik Yer Tutucusu"/>
          <p:cNvSpPr>
            <a:spLocks noGrp="1"/>
          </p:cNvSpPr>
          <p:nvPr>
            <p:ph idx="1"/>
          </p:nvPr>
        </p:nvSpPr>
        <p:spPr/>
        <p:txBody>
          <a:bodyPr>
            <a:normAutofit/>
          </a:bodyPr>
          <a:lstStyle/>
          <a:p>
            <a:r>
              <a:rPr lang="tr-TR" dirty="0"/>
              <a:t>Doğa bilimleri ile toplum bilimlerinin gelişmişlik düzeylerindeki ayrılığın olası nedenleri arasında :</a:t>
            </a:r>
          </a:p>
          <a:p>
            <a:pPr>
              <a:buNone/>
            </a:pPr>
            <a:r>
              <a:rPr lang="tr-TR" dirty="0"/>
              <a:t>		1. toplumbilim araştırmalarının yeniliği</a:t>
            </a:r>
          </a:p>
          <a:p>
            <a:pPr>
              <a:buNone/>
            </a:pPr>
            <a:r>
              <a:rPr lang="tr-TR" dirty="0"/>
              <a:t>		2. insanın kendi türünü inceleme güçlüğü</a:t>
            </a:r>
          </a:p>
          <a:p>
            <a:pPr>
              <a:buNone/>
            </a:pPr>
            <a:r>
              <a:rPr lang="tr-TR" dirty="0"/>
              <a:t>		3. sonuç alıcı araştırma alışkanlığındaki yetersizlik</a:t>
            </a:r>
          </a:p>
          <a:p>
            <a:pPr>
              <a:buNone/>
            </a:pPr>
            <a:r>
              <a:rPr lang="tr-TR" dirty="0"/>
              <a:t>		4. araştırmaya karşı geliştirilmiş yanlış tutumların varlığı.</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ARAŞTIRMALARIN PLANLANMASI</a:t>
            </a:r>
          </a:p>
        </p:txBody>
      </p:sp>
      <p:sp>
        <p:nvSpPr>
          <p:cNvPr id="3" name="2 İçerik Yer Tutucusu"/>
          <p:cNvSpPr>
            <a:spLocks noGrp="1"/>
          </p:cNvSpPr>
          <p:nvPr>
            <p:ph idx="1"/>
          </p:nvPr>
        </p:nvSpPr>
        <p:spPr/>
        <p:txBody>
          <a:bodyPr/>
          <a:lstStyle/>
          <a:p>
            <a:r>
              <a:rPr lang="tr-TR" dirty="0"/>
              <a:t>Yöntemsel planlama</a:t>
            </a:r>
          </a:p>
          <a:p>
            <a:r>
              <a:rPr lang="tr-TR" dirty="0"/>
              <a:t>Süre ve olanakların planlanması</a:t>
            </a:r>
          </a:p>
          <a:p>
            <a:r>
              <a:rPr lang="tr-TR" dirty="0"/>
              <a:t>Araştırma önerisi ve hazırlanması</a:t>
            </a:r>
          </a:p>
          <a:p>
            <a:pPr>
              <a:buNone/>
            </a:pPr>
            <a:endParaRPr lang="tr-T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786210"/>
          </a:xfrm>
        </p:spPr>
        <p:txBody>
          <a:bodyPr>
            <a:noAutofit/>
          </a:bodyPr>
          <a:lstStyle/>
          <a:p>
            <a:r>
              <a:rPr lang="tr-TR" sz="2000" b="1" dirty="0"/>
              <a:t>Uygun bir bilim, bilimsel yöntem, bilimsel karar, kısaca uygun bir araştırma anlayışına dayalı olarak geliştirilebilecek olan bilimsel tutum ve davranışlara çeşitli örnekler verilebilir: </a:t>
            </a:r>
          </a:p>
        </p:txBody>
      </p:sp>
      <p:sp>
        <p:nvSpPr>
          <p:cNvPr id="3" name="2 İçerik Yer Tutucusu"/>
          <p:cNvSpPr>
            <a:spLocks noGrp="1"/>
          </p:cNvSpPr>
          <p:nvPr>
            <p:ph idx="1"/>
          </p:nvPr>
        </p:nvSpPr>
        <p:spPr>
          <a:xfrm>
            <a:off x="467544" y="2276872"/>
            <a:ext cx="7416824" cy="4248472"/>
          </a:xfrm>
        </p:spPr>
        <p:txBody>
          <a:bodyPr>
            <a:normAutofit fontScale="92500" lnSpcReduction="10000"/>
          </a:bodyPr>
          <a:lstStyle/>
          <a:p>
            <a:pPr algn="just"/>
            <a:r>
              <a:rPr lang="tr-TR" dirty="0"/>
              <a:t>Açık fikirli olmak</a:t>
            </a:r>
          </a:p>
          <a:p>
            <a:pPr algn="just"/>
            <a:r>
              <a:rPr lang="tr-TR" dirty="0"/>
              <a:t>Karşı görüşlerde mantık arayabilmek</a:t>
            </a:r>
          </a:p>
          <a:p>
            <a:pPr algn="just"/>
            <a:r>
              <a:rPr lang="tr-TR" dirty="0"/>
              <a:t>Kuşkucu olmak</a:t>
            </a:r>
          </a:p>
          <a:p>
            <a:pPr algn="just"/>
            <a:r>
              <a:rPr lang="tr-TR" dirty="0"/>
              <a:t>Düşünce ve gözlemlerinde bağımsız kalabilmek</a:t>
            </a:r>
          </a:p>
          <a:p>
            <a:pPr algn="just"/>
            <a:r>
              <a:rPr lang="tr-TR" dirty="0"/>
              <a:t>Kanıt için kararı erteleyebilmek</a:t>
            </a:r>
          </a:p>
          <a:p>
            <a:pPr algn="just"/>
            <a:r>
              <a:rPr lang="tr-TR" dirty="0"/>
              <a:t>Ölçütlü düşünebilip karar verebilmek</a:t>
            </a:r>
          </a:p>
          <a:p>
            <a:pPr algn="just"/>
            <a:r>
              <a:rPr lang="tr-TR" dirty="0"/>
              <a:t>Çalışmalarında sebatlı ve özenli olmak</a:t>
            </a:r>
          </a:p>
          <a:p>
            <a:pPr algn="just"/>
            <a:r>
              <a:rPr lang="tr-TR" dirty="0"/>
              <a:t>Bağıntılı düşünebilmek</a:t>
            </a:r>
          </a:p>
          <a:p>
            <a:pPr algn="just"/>
            <a:r>
              <a:rPr lang="tr-TR" dirty="0"/>
              <a:t>Yanılabileceğini düşünüp mütevazı olmak ve yargılarında olasılığa yer vermek.</a:t>
            </a:r>
          </a:p>
          <a:p>
            <a:pPr algn="just"/>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0" y="287114"/>
            <a:ext cx="9144000" cy="909638"/>
          </a:xfrm>
        </p:spPr>
        <p:txBody>
          <a:bodyPr anchor="t">
            <a:normAutofit/>
          </a:bodyPr>
          <a:lstStyle/>
          <a:p>
            <a:pPr eaLnBrk="1" hangingPunct="1">
              <a:defRPr/>
            </a:pPr>
            <a:r>
              <a:rPr lang="tr-TR" sz="3600" b="1" dirty="0">
                <a:solidFill>
                  <a:schemeClr val="tx2">
                    <a:lumMod val="60000"/>
                    <a:lumOff val="40000"/>
                  </a:schemeClr>
                </a:solidFill>
              </a:rPr>
              <a:t>Araştırma Sürecinin Aşamaları</a:t>
            </a:r>
          </a:p>
        </p:txBody>
      </p:sp>
      <p:sp>
        <p:nvSpPr>
          <p:cNvPr id="3075" name="Oval 4"/>
          <p:cNvSpPr>
            <a:spLocks noChangeArrowheads="1"/>
          </p:cNvSpPr>
          <p:nvPr/>
        </p:nvSpPr>
        <p:spPr bwMode="auto">
          <a:xfrm>
            <a:off x="3635375" y="2924175"/>
            <a:ext cx="1296988" cy="1150938"/>
          </a:xfrm>
          <a:prstGeom prst="ellipse">
            <a:avLst/>
          </a:prstGeom>
          <a:solidFill>
            <a:srgbClr val="01E5FD"/>
          </a:solidFill>
          <a:ln w="25400">
            <a:solidFill>
              <a:schemeClr val="tx1"/>
            </a:solidFill>
            <a:round/>
            <a:headEnd/>
            <a:tailEnd/>
          </a:ln>
        </p:spPr>
        <p:txBody>
          <a:bodyPr wrap="none" anchor="ctr"/>
          <a:lstStyle/>
          <a:p>
            <a:pPr algn="ctr"/>
            <a:r>
              <a:rPr lang="tr-TR" sz="2800">
                <a:solidFill>
                  <a:schemeClr val="bg2"/>
                </a:solidFill>
              </a:rPr>
              <a:t>Kuram</a:t>
            </a:r>
          </a:p>
        </p:txBody>
      </p:sp>
      <p:sp>
        <p:nvSpPr>
          <p:cNvPr id="3076" name="Rectangle 5"/>
          <p:cNvSpPr>
            <a:spLocks noChangeArrowheads="1"/>
          </p:cNvSpPr>
          <p:nvPr/>
        </p:nvSpPr>
        <p:spPr bwMode="auto">
          <a:xfrm>
            <a:off x="3563938" y="1195388"/>
            <a:ext cx="1944687" cy="719137"/>
          </a:xfrm>
          <a:prstGeom prst="rect">
            <a:avLst/>
          </a:prstGeom>
          <a:noFill/>
          <a:ln w="25400">
            <a:solidFill>
              <a:schemeClr val="tx1"/>
            </a:solidFill>
            <a:miter lim="800000"/>
            <a:headEnd/>
            <a:tailEnd/>
          </a:ln>
        </p:spPr>
        <p:txBody>
          <a:bodyPr wrap="none" anchor="ctr"/>
          <a:lstStyle/>
          <a:p>
            <a:endParaRPr lang="tr-TR"/>
          </a:p>
        </p:txBody>
      </p:sp>
      <p:sp>
        <p:nvSpPr>
          <p:cNvPr id="3077" name="Rectangle 6"/>
          <p:cNvSpPr>
            <a:spLocks noChangeArrowheads="1"/>
          </p:cNvSpPr>
          <p:nvPr/>
        </p:nvSpPr>
        <p:spPr bwMode="auto">
          <a:xfrm>
            <a:off x="6443663" y="1987550"/>
            <a:ext cx="1944687" cy="936625"/>
          </a:xfrm>
          <a:prstGeom prst="rect">
            <a:avLst/>
          </a:prstGeom>
          <a:noFill/>
          <a:ln w="25400">
            <a:solidFill>
              <a:schemeClr val="tx1"/>
            </a:solidFill>
            <a:miter lim="800000"/>
            <a:headEnd/>
            <a:tailEnd/>
          </a:ln>
        </p:spPr>
        <p:txBody>
          <a:bodyPr wrap="none" anchor="ctr"/>
          <a:lstStyle/>
          <a:p>
            <a:endParaRPr lang="tr-TR"/>
          </a:p>
        </p:txBody>
      </p:sp>
      <p:sp>
        <p:nvSpPr>
          <p:cNvPr id="3078" name="Rectangle 7"/>
          <p:cNvSpPr>
            <a:spLocks noChangeArrowheads="1"/>
          </p:cNvSpPr>
          <p:nvPr/>
        </p:nvSpPr>
        <p:spPr bwMode="auto">
          <a:xfrm>
            <a:off x="6443663" y="3355975"/>
            <a:ext cx="1944687" cy="863600"/>
          </a:xfrm>
          <a:prstGeom prst="rect">
            <a:avLst/>
          </a:prstGeom>
          <a:noFill/>
          <a:ln w="25400">
            <a:solidFill>
              <a:schemeClr val="tx1"/>
            </a:solidFill>
            <a:miter lim="800000"/>
            <a:headEnd/>
            <a:tailEnd/>
          </a:ln>
        </p:spPr>
        <p:txBody>
          <a:bodyPr wrap="none" anchor="ctr"/>
          <a:lstStyle/>
          <a:p>
            <a:endParaRPr lang="tr-TR"/>
          </a:p>
        </p:txBody>
      </p:sp>
      <p:sp>
        <p:nvSpPr>
          <p:cNvPr id="3079" name="Rectangle 8"/>
          <p:cNvSpPr>
            <a:spLocks noChangeArrowheads="1"/>
          </p:cNvSpPr>
          <p:nvPr/>
        </p:nvSpPr>
        <p:spPr bwMode="auto">
          <a:xfrm>
            <a:off x="611188" y="1916113"/>
            <a:ext cx="1944687" cy="719137"/>
          </a:xfrm>
          <a:prstGeom prst="rect">
            <a:avLst/>
          </a:prstGeom>
          <a:noFill/>
          <a:ln w="25400">
            <a:solidFill>
              <a:schemeClr val="tx1"/>
            </a:solidFill>
            <a:miter lim="800000"/>
            <a:headEnd/>
            <a:tailEnd/>
          </a:ln>
        </p:spPr>
        <p:txBody>
          <a:bodyPr wrap="none" anchor="ctr"/>
          <a:lstStyle/>
          <a:p>
            <a:endParaRPr lang="tr-TR"/>
          </a:p>
        </p:txBody>
      </p:sp>
      <p:sp>
        <p:nvSpPr>
          <p:cNvPr id="3080" name="Rectangle 9"/>
          <p:cNvSpPr>
            <a:spLocks noChangeArrowheads="1"/>
          </p:cNvSpPr>
          <p:nvPr/>
        </p:nvSpPr>
        <p:spPr bwMode="auto">
          <a:xfrm>
            <a:off x="4932363" y="5083175"/>
            <a:ext cx="1944687" cy="719138"/>
          </a:xfrm>
          <a:prstGeom prst="rect">
            <a:avLst/>
          </a:prstGeom>
          <a:noFill/>
          <a:ln w="25400">
            <a:solidFill>
              <a:schemeClr val="tx1"/>
            </a:solidFill>
            <a:miter lim="800000"/>
            <a:headEnd/>
            <a:tailEnd/>
          </a:ln>
        </p:spPr>
        <p:txBody>
          <a:bodyPr wrap="none" anchor="ctr"/>
          <a:lstStyle/>
          <a:p>
            <a:endParaRPr lang="tr-TR"/>
          </a:p>
        </p:txBody>
      </p:sp>
      <p:sp>
        <p:nvSpPr>
          <p:cNvPr id="3081" name="Rectangle 10"/>
          <p:cNvSpPr>
            <a:spLocks noChangeArrowheads="1"/>
          </p:cNvSpPr>
          <p:nvPr/>
        </p:nvSpPr>
        <p:spPr bwMode="auto">
          <a:xfrm>
            <a:off x="395288" y="5084763"/>
            <a:ext cx="2447925" cy="719137"/>
          </a:xfrm>
          <a:prstGeom prst="rect">
            <a:avLst/>
          </a:prstGeom>
          <a:noFill/>
          <a:ln w="25400">
            <a:solidFill>
              <a:schemeClr val="tx1"/>
            </a:solidFill>
            <a:miter lim="800000"/>
            <a:headEnd/>
            <a:tailEnd/>
          </a:ln>
        </p:spPr>
        <p:txBody>
          <a:bodyPr wrap="none" anchor="ctr"/>
          <a:lstStyle/>
          <a:p>
            <a:endParaRPr lang="tr-TR"/>
          </a:p>
        </p:txBody>
      </p:sp>
      <p:sp>
        <p:nvSpPr>
          <p:cNvPr id="3082" name="Rectangle 11"/>
          <p:cNvSpPr>
            <a:spLocks noChangeArrowheads="1"/>
          </p:cNvSpPr>
          <p:nvPr/>
        </p:nvSpPr>
        <p:spPr bwMode="auto">
          <a:xfrm>
            <a:off x="539750" y="3500438"/>
            <a:ext cx="1944688" cy="719137"/>
          </a:xfrm>
          <a:prstGeom prst="rect">
            <a:avLst/>
          </a:prstGeom>
          <a:noFill/>
          <a:ln w="25400">
            <a:solidFill>
              <a:schemeClr val="tx1"/>
            </a:solidFill>
            <a:miter lim="800000"/>
            <a:headEnd/>
            <a:tailEnd/>
          </a:ln>
        </p:spPr>
        <p:txBody>
          <a:bodyPr wrap="none" anchor="ctr"/>
          <a:lstStyle/>
          <a:p>
            <a:endParaRPr lang="tr-TR"/>
          </a:p>
        </p:txBody>
      </p:sp>
      <p:sp>
        <p:nvSpPr>
          <p:cNvPr id="3083" name="Text Box 12"/>
          <p:cNvSpPr txBox="1">
            <a:spLocks noChangeArrowheads="1"/>
          </p:cNvSpPr>
          <p:nvPr/>
        </p:nvSpPr>
        <p:spPr bwMode="auto">
          <a:xfrm>
            <a:off x="3714750" y="1333500"/>
            <a:ext cx="1725613" cy="461963"/>
          </a:xfrm>
          <a:prstGeom prst="rect">
            <a:avLst/>
          </a:prstGeom>
          <a:noFill/>
          <a:ln w="25400">
            <a:noFill/>
            <a:miter lim="800000"/>
            <a:headEnd/>
            <a:tailEnd/>
          </a:ln>
        </p:spPr>
        <p:txBody>
          <a:bodyPr wrap="none">
            <a:spAutoFit/>
          </a:bodyPr>
          <a:lstStyle/>
          <a:p>
            <a:r>
              <a:rPr lang="tr-TR"/>
              <a:t>1 Konu seç</a:t>
            </a:r>
          </a:p>
        </p:txBody>
      </p:sp>
      <p:sp>
        <p:nvSpPr>
          <p:cNvPr id="3084" name="Text Box 13"/>
          <p:cNvSpPr txBox="1">
            <a:spLocks noChangeArrowheads="1"/>
          </p:cNvSpPr>
          <p:nvPr/>
        </p:nvSpPr>
        <p:spPr bwMode="auto">
          <a:xfrm>
            <a:off x="6659563" y="2132013"/>
            <a:ext cx="1503362" cy="831850"/>
          </a:xfrm>
          <a:prstGeom prst="rect">
            <a:avLst/>
          </a:prstGeom>
          <a:noFill/>
          <a:ln w="25400">
            <a:noFill/>
            <a:miter lim="800000"/>
            <a:headEnd/>
            <a:tailEnd/>
          </a:ln>
        </p:spPr>
        <p:txBody>
          <a:bodyPr wrap="none">
            <a:spAutoFit/>
          </a:bodyPr>
          <a:lstStyle/>
          <a:p>
            <a:r>
              <a:rPr lang="tr-TR"/>
              <a:t>2 Soruya </a:t>
            </a:r>
          </a:p>
          <a:p>
            <a:r>
              <a:rPr lang="tr-TR"/>
              <a:t>odaklan</a:t>
            </a:r>
          </a:p>
        </p:txBody>
      </p:sp>
      <p:sp>
        <p:nvSpPr>
          <p:cNvPr id="3085" name="Text Box 14"/>
          <p:cNvSpPr txBox="1">
            <a:spLocks noChangeArrowheads="1"/>
          </p:cNvSpPr>
          <p:nvPr/>
        </p:nvSpPr>
        <p:spPr bwMode="auto">
          <a:xfrm>
            <a:off x="6516688" y="3429000"/>
            <a:ext cx="2081212" cy="830263"/>
          </a:xfrm>
          <a:prstGeom prst="rect">
            <a:avLst/>
          </a:prstGeom>
          <a:noFill/>
          <a:ln w="25400">
            <a:noFill/>
            <a:miter lim="800000"/>
            <a:headEnd/>
            <a:tailEnd/>
          </a:ln>
        </p:spPr>
        <p:txBody>
          <a:bodyPr wrap="none">
            <a:spAutoFit/>
          </a:bodyPr>
          <a:lstStyle/>
          <a:p>
            <a:r>
              <a:rPr lang="tr-TR"/>
              <a:t>3 Araştırmayı </a:t>
            </a:r>
          </a:p>
          <a:p>
            <a:r>
              <a:rPr lang="tr-TR"/>
              <a:t>tasarla</a:t>
            </a:r>
          </a:p>
        </p:txBody>
      </p:sp>
      <p:sp>
        <p:nvSpPr>
          <p:cNvPr id="3086" name="Text Box 15"/>
          <p:cNvSpPr txBox="1">
            <a:spLocks noChangeArrowheads="1"/>
          </p:cNvSpPr>
          <p:nvPr/>
        </p:nvSpPr>
        <p:spPr bwMode="auto">
          <a:xfrm>
            <a:off x="5030788" y="5294313"/>
            <a:ext cx="1725612" cy="461962"/>
          </a:xfrm>
          <a:prstGeom prst="rect">
            <a:avLst/>
          </a:prstGeom>
          <a:noFill/>
          <a:ln w="25400">
            <a:noFill/>
            <a:miter lim="800000"/>
            <a:headEnd/>
            <a:tailEnd/>
          </a:ln>
        </p:spPr>
        <p:txBody>
          <a:bodyPr wrap="none">
            <a:spAutoFit/>
          </a:bodyPr>
          <a:lstStyle/>
          <a:p>
            <a:r>
              <a:rPr lang="tr-TR"/>
              <a:t>4 Veri topla</a:t>
            </a:r>
          </a:p>
        </p:txBody>
      </p:sp>
      <p:sp>
        <p:nvSpPr>
          <p:cNvPr id="3087" name="Text Box 16"/>
          <p:cNvSpPr txBox="1">
            <a:spLocks noChangeArrowheads="1"/>
          </p:cNvSpPr>
          <p:nvPr/>
        </p:nvSpPr>
        <p:spPr bwMode="auto">
          <a:xfrm>
            <a:off x="323850" y="5229225"/>
            <a:ext cx="2616200" cy="460375"/>
          </a:xfrm>
          <a:prstGeom prst="rect">
            <a:avLst/>
          </a:prstGeom>
          <a:noFill/>
          <a:ln w="25400">
            <a:noFill/>
            <a:miter lim="800000"/>
            <a:headEnd/>
            <a:tailEnd/>
          </a:ln>
        </p:spPr>
        <p:txBody>
          <a:bodyPr wrap="none">
            <a:spAutoFit/>
          </a:bodyPr>
          <a:lstStyle/>
          <a:p>
            <a:r>
              <a:rPr lang="tr-TR"/>
              <a:t>5 Verileri analiz et</a:t>
            </a:r>
          </a:p>
        </p:txBody>
      </p:sp>
      <p:sp>
        <p:nvSpPr>
          <p:cNvPr id="3088" name="Text Box 17"/>
          <p:cNvSpPr txBox="1">
            <a:spLocks noChangeArrowheads="1"/>
          </p:cNvSpPr>
          <p:nvPr/>
        </p:nvSpPr>
        <p:spPr bwMode="auto">
          <a:xfrm>
            <a:off x="755650" y="3429000"/>
            <a:ext cx="1384300" cy="830263"/>
          </a:xfrm>
          <a:prstGeom prst="rect">
            <a:avLst/>
          </a:prstGeom>
          <a:noFill/>
          <a:ln w="25400">
            <a:noFill/>
            <a:miter lim="800000"/>
            <a:headEnd/>
            <a:tailEnd/>
          </a:ln>
        </p:spPr>
        <p:txBody>
          <a:bodyPr wrap="none">
            <a:spAutoFit/>
          </a:bodyPr>
          <a:lstStyle/>
          <a:p>
            <a:r>
              <a:rPr lang="tr-TR"/>
              <a:t>6 Verileri</a:t>
            </a:r>
          </a:p>
          <a:p>
            <a:r>
              <a:rPr lang="tr-TR"/>
              <a:t>yorumla</a:t>
            </a:r>
          </a:p>
        </p:txBody>
      </p:sp>
      <p:sp>
        <p:nvSpPr>
          <p:cNvPr id="3089" name="Text Box 18"/>
          <p:cNvSpPr txBox="1">
            <a:spLocks noChangeArrowheads="1"/>
          </p:cNvSpPr>
          <p:nvPr/>
        </p:nvSpPr>
        <p:spPr bwMode="auto">
          <a:xfrm>
            <a:off x="509588" y="1909763"/>
            <a:ext cx="1981200" cy="831850"/>
          </a:xfrm>
          <a:prstGeom prst="rect">
            <a:avLst/>
          </a:prstGeom>
          <a:noFill/>
          <a:ln w="25400">
            <a:noFill/>
            <a:miter lim="800000"/>
            <a:headEnd/>
            <a:tailEnd/>
          </a:ln>
        </p:spPr>
        <p:txBody>
          <a:bodyPr wrap="none">
            <a:spAutoFit/>
          </a:bodyPr>
          <a:lstStyle/>
          <a:p>
            <a:r>
              <a:rPr lang="tr-TR"/>
              <a:t>7 Başkalarını</a:t>
            </a:r>
          </a:p>
          <a:p>
            <a:r>
              <a:rPr lang="tr-TR"/>
              <a:t>bilgilendir </a:t>
            </a:r>
          </a:p>
        </p:txBody>
      </p:sp>
      <p:cxnSp>
        <p:nvCxnSpPr>
          <p:cNvPr id="3090" name="AutoShape 21"/>
          <p:cNvCxnSpPr>
            <a:cxnSpLocks noChangeShapeType="1"/>
            <a:stCxn id="3083" idx="3"/>
            <a:endCxn id="3077" idx="0"/>
          </p:cNvCxnSpPr>
          <p:nvPr/>
        </p:nvCxnSpPr>
        <p:spPr bwMode="auto">
          <a:xfrm>
            <a:off x="5440363" y="1565275"/>
            <a:ext cx="1976437" cy="422275"/>
          </a:xfrm>
          <a:prstGeom prst="curvedConnector2">
            <a:avLst/>
          </a:prstGeom>
          <a:noFill/>
          <a:ln w="25400">
            <a:solidFill>
              <a:schemeClr val="accent2"/>
            </a:solidFill>
            <a:round/>
            <a:headEnd/>
            <a:tailEnd/>
          </a:ln>
        </p:spPr>
      </p:cxnSp>
      <p:cxnSp>
        <p:nvCxnSpPr>
          <p:cNvPr id="650262" name="AutoShape 22"/>
          <p:cNvCxnSpPr>
            <a:cxnSpLocks noChangeShapeType="1"/>
            <a:stCxn id="3083" idx="3"/>
            <a:endCxn id="3077" idx="0"/>
          </p:cNvCxnSpPr>
          <p:nvPr/>
        </p:nvCxnSpPr>
        <p:spPr bwMode="auto">
          <a:xfrm>
            <a:off x="5440363" y="1565275"/>
            <a:ext cx="1976437" cy="422275"/>
          </a:xfrm>
          <a:prstGeom prst="curvedConnector2">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3" name="AutoShape 23"/>
          <p:cNvCxnSpPr>
            <a:cxnSpLocks noChangeShapeType="1"/>
            <a:stCxn id="3077" idx="2"/>
            <a:endCxn id="3078" idx="0"/>
          </p:cNvCxnSpPr>
          <p:nvPr/>
        </p:nvCxnSpPr>
        <p:spPr bwMode="auto">
          <a:xfrm rot="5400000">
            <a:off x="7213600" y="3140075"/>
            <a:ext cx="4064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4" name="AutoShape 24"/>
          <p:cNvCxnSpPr>
            <a:cxnSpLocks noChangeShapeType="1"/>
            <a:stCxn id="3078" idx="2"/>
            <a:endCxn id="3080" idx="3"/>
          </p:cNvCxnSpPr>
          <p:nvPr/>
        </p:nvCxnSpPr>
        <p:spPr bwMode="auto">
          <a:xfrm rot="5400000">
            <a:off x="6547643" y="4574382"/>
            <a:ext cx="1211263" cy="527050"/>
          </a:xfrm>
          <a:prstGeom prst="curvedConnector2">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0265" name="AutoShape 25"/>
          <p:cNvCxnSpPr>
            <a:cxnSpLocks noChangeShapeType="1"/>
            <a:stCxn id="3080" idx="1"/>
            <a:endCxn id="3081" idx="3"/>
          </p:cNvCxnSpPr>
          <p:nvPr/>
        </p:nvCxnSpPr>
        <p:spPr bwMode="auto">
          <a:xfrm rot="10800000" flipV="1">
            <a:off x="2843213" y="5443538"/>
            <a:ext cx="208915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3095" name="Line 30"/>
          <p:cNvSpPr>
            <a:spLocks noChangeShapeType="1"/>
          </p:cNvSpPr>
          <p:nvPr/>
        </p:nvSpPr>
        <p:spPr bwMode="auto">
          <a:xfrm flipV="1">
            <a:off x="4211638" y="1916113"/>
            <a:ext cx="71437" cy="1008062"/>
          </a:xfrm>
          <a:prstGeom prst="line">
            <a:avLst/>
          </a:prstGeom>
          <a:noFill/>
          <a:ln w="25400">
            <a:solidFill>
              <a:schemeClr val="tx1"/>
            </a:solidFill>
            <a:prstDash val="sysDot"/>
            <a:round/>
            <a:headEnd/>
            <a:tailEnd type="triangle" w="med" len="med"/>
          </a:ln>
        </p:spPr>
        <p:txBody>
          <a:bodyPr/>
          <a:lstStyle/>
          <a:p>
            <a:endParaRPr lang="tr-TR"/>
          </a:p>
        </p:txBody>
      </p:sp>
      <p:sp>
        <p:nvSpPr>
          <p:cNvPr id="3096" name="Line 31"/>
          <p:cNvSpPr>
            <a:spLocks noChangeShapeType="1"/>
          </p:cNvSpPr>
          <p:nvPr/>
        </p:nvSpPr>
        <p:spPr bwMode="auto">
          <a:xfrm flipV="1">
            <a:off x="4859338" y="2708275"/>
            <a:ext cx="1584325" cy="503238"/>
          </a:xfrm>
          <a:prstGeom prst="line">
            <a:avLst/>
          </a:prstGeom>
          <a:noFill/>
          <a:ln w="25400">
            <a:solidFill>
              <a:schemeClr val="tx1"/>
            </a:solidFill>
            <a:prstDash val="sysDot"/>
            <a:round/>
            <a:headEnd/>
            <a:tailEnd type="triangle" w="med" len="med"/>
          </a:ln>
        </p:spPr>
        <p:txBody>
          <a:bodyPr/>
          <a:lstStyle/>
          <a:p>
            <a:endParaRPr lang="tr-TR"/>
          </a:p>
        </p:txBody>
      </p:sp>
      <p:sp>
        <p:nvSpPr>
          <p:cNvPr id="3097" name="Line 37"/>
          <p:cNvSpPr>
            <a:spLocks noChangeShapeType="1"/>
          </p:cNvSpPr>
          <p:nvPr/>
        </p:nvSpPr>
        <p:spPr bwMode="auto">
          <a:xfrm>
            <a:off x="4932363" y="3571875"/>
            <a:ext cx="1511300" cy="144463"/>
          </a:xfrm>
          <a:prstGeom prst="line">
            <a:avLst/>
          </a:prstGeom>
          <a:noFill/>
          <a:ln w="25400">
            <a:solidFill>
              <a:schemeClr val="tx1"/>
            </a:solidFill>
            <a:prstDash val="sysDot"/>
            <a:round/>
            <a:headEnd/>
            <a:tailEnd type="triangle" w="med" len="med"/>
          </a:ln>
        </p:spPr>
        <p:txBody>
          <a:bodyPr/>
          <a:lstStyle/>
          <a:p>
            <a:endParaRPr lang="tr-TR"/>
          </a:p>
        </p:txBody>
      </p:sp>
      <p:sp>
        <p:nvSpPr>
          <p:cNvPr id="3098" name="Line 38"/>
          <p:cNvSpPr>
            <a:spLocks noChangeShapeType="1"/>
          </p:cNvSpPr>
          <p:nvPr/>
        </p:nvSpPr>
        <p:spPr bwMode="auto">
          <a:xfrm>
            <a:off x="4572000" y="4003675"/>
            <a:ext cx="1079500" cy="1079500"/>
          </a:xfrm>
          <a:prstGeom prst="line">
            <a:avLst/>
          </a:prstGeom>
          <a:noFill/>
          <a:ln w="25400">
            <a:solidFill>
              <a:schemeClr val="tx1"/>
            </a:solidFill>
            <a:prstDash val="sysDot"/>
            <a:round/>
            <a:headEnd/>
            <a:tailEnd type="triangle" w="med" len="med"/>
          </a:ln>
        </p:spPr>
        <p:txBody>
          <a:bodyPr/>
          <a:lstStyle/>
          <a:p>
            <a:endParaRPr lang="tr-TR"/>
          </a:p>
        </p:txBody>
      </p:sp>
      <p:sp>
        <p:nvSpPr>
          <p:cNvPr id="3099" name="Line 39"/>
          <p:cNvSpPr>
            <a:spLocks noChangeShapeType="1"/>
          </p:cNvSpPr>
          <p:nvPr/>
        </p:nvSpPr>
        <p:spPr bwMode="auto">
          <a:xfrm flipH="1">
            <a:off x="2555875" y="4075113"/>
            <a:ext cx="1584325" cy="1008062"/>
          </a:xfrm>
          <a:prstGeom prst="line">
            <a:avLst/>
          </a:prstGeom>
          <a:noFill/>
          <a:ln w="25400">
            <a:solidFill>
              <a:schemeClr val="tx1"/>
            </a:solidFill>
            <a:prstDash val="sysDot"/>
            <a:round/>
            <a:headEnd/>
            <a:tailEnd type="triangle" w="med" len="med"/>
          </a:ln>
        </p:spPr>
        <p:txBody>
          <a:bodyPr/>
          <a:lstStyle/>
          <a:p>
            <a:endParaRPr lang="tr-TR"/>
          </a:p>
        </p:txBody>
      </p:sp>
      <p:sp>
        <p:nvSpPr>
          <p:cNvPr id="3100" name="Line 40"/>
          <p:cNvSpPr>
            <a:spLocks noChangeShapeType="1"/>
          </p:cNvSpPr>
          <p:nvPr/>
        </p:nvSpPr>
        <p:spPr bwMode="auto">
          <a:xfrm flipH="1">
            <a:off x="2482850" y="3643313"/>
            <a:ext cx="1152525" cy="215900"/>
          </a:xfrm>
          <a:prstGeom prst="line">
            <a:avLst/>
          </a:prstGeom>
          <a:noFill/>
          <a:ln w="25400">
            <a:solidFill>
              <a:schemeClr val="tx1"/>
            </a:solidFill>
            <a:prstDash val="sysDot"/>
            <a:round/>
            <a:headEnd/>
            <a:tailEnd type="triangle" w="med" len="med"/>
          </a:ln>
        </p:spPr>
        <p:txBody>
          <a:bodyPr/>
          <a:lstStyle/>
          <a:p>
            <a:endParaRPr lang="tr-TR"/>
          </a:p>
        </p:txBody>
      </p:sp>
      <p:sp>
        <p:nvSpPr>
          <p:cNvPr id="3101" name="Line 41"/>
          <p:cNvSpPr>
            <a:spLocks noChangeShapeType="1"/>
          </p:cNvSpPr>
          <p:nvPr/>
        </p:nvSpPr>
        <p:spPr bwMode="auto">
          <a:xfrm flipH="1" flipV="1">
            <a:off x="2555875" y="2347913"/>
            <a:ext cx="1295400" cy="719137"/>
          </a:xfrm>
          <a:prstGeom prst="line">
            <a:avLst/>
          </a:prstGeom>
          <a:noFill/>
          <a:ln w="25400">
            <a:solidFill>
              <a:schemeClr val="tx1"/>
            </a:solidFill>
            <a:prstDash val="sysDot"/>
            <a:round/>
            <a:headEnd/>
            <a:tailEnd type="triangle" w="med" len="med"/>
          </a:ln>
        </p:spPr>
        <p:txBody>
          <a:bodyPr/>
          <a:lstStyle/>
          <a:p>
            <a:endParaRPr lang="tr-TR"/>
          </a:p>
        </p:txBody>
      </p:sp>
      <p:cxnSp>
        <p:nvCxnSpPr>
          <p:cNvPr id="34" name="33 Düz Ok Bağlayıcısı"/>
          <p:cNvCxnSpPr/>
          <p:nvPr/>
        </p:nvCxnSpPr>
        <p:spPr bwMode="auto">
          <a:xfrm rot="5400000" flipH="1" flipV="1">
            <a:off x="1151732" y="3032919"/>
            <a:ext cx="863600" cy="7143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38" name="37 Düz Ok Bağlayıcısı"/>
          <p:cNvCxnSpPr/>
          <p:nvPr/>
        </p:nvCxnSpPr>
        <p:spPr bwMode="auto">
          <a:xfrm rot="16200000" flipV="1">
            <a:off x="1168251" y="4600501"/>
            <a:ext cx="865188" cy="10636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Başlık"/>
          <p:cNvSpPr>
            <a:spLocks noGrp="1"/>
          </p:cNvSpPr>
          <p:nvPr>
            <p:ph type="title"/>
          </p:nvPr>
        </p:nvSpPr>
        <p:spPr/>
        <p:txBody>
          <a:bodyPr/>
          <a:lstStyle/>
          <a:p>
            <a:pPr eaLnBrk="1" hangingPunct="1"/>
            <a:r>
              <a:rPr lang="tr-TR" b="1">
                <a:solidFill>
                  <a:srgbClr val="FF0000"/>
                </a:solidFill>
              </a:rPr>
              <a:t>PROBLEM ?</a:t>
            </a:r>
          </a:p>
        </p:txBody>
      </p:sp>
      <p:sp>
        <p:nvSpPr>
          <p:cNvPr id="3" name="2 İçerik Yer Tutucusu"/>
          <p:cNvSpPr>
            <a:spLocks noGrp="1"/>
          </p:cNvSpPr>
          <p:nvPr>
            <p:ph idx="1"/>
          </p:nvPr>
        </p:nvSpPr>
        <p:spPr/>
        <p:txBody>
          <a:bodyPr/>
          <a:lstStyle/>
          <a:p>
            <a:pPr eaLnBrk="1" hangingPunct="1">
              <a:defRPr/>
            </a:pPr>
            <a:r>
              <a:rPr lang="tr-TR" dirty="0"/>
              <a:t>Araştırma raporlarının </a:t>
            </a:r>
            <a:r>
              <a:rPr lang="tr-TR" u="sng" dirty="0">
                <a:effectLst>
                  <a:outerShdw blurRad="38100" dist="38100" dir="2700000" algn="tl">
                    <a:srgbClr val="000000">
                      <a:alpha val="43137"/>
                    </a:srgbClr>
                  </a:outerShdw>
                </a:effectLst>
              </a:rPr>
              <a:t>giriş </a:t>
            </a:r>
            <a:r>
              <a:rPr lang="tr-TR" dirty="0"/>
              <a:t>bölümünde yer alan </a:t>
            </a:r>
          </a:p>
          <a:p>
            <a:pPr eaLnBrk="1" hangingPunct="1">
              <a:buFont typeface="Arial" charset="0"/>
              <a:buNone/>
              <a:defRPr/>
            </a:pPr>
            <a:r>
              <a:rPr lang="tr-TR" dirty="0"/>
              <a:t>			* problem</a:t>
            </a:r>
          </a:p>
          <a:p>
            <a:pPr eaLnBrk="1" hangingPunct="1">
              <a:buFont typeface="Arial" charset="0"/>
              <a:buNone/>
              <a:defRPr/>
            </a:pPr>
            <a:r>
              <a:rPr lang="tr-TR" dirty="0"/>
              <a:t>			* amaç</a:t>
            </a:r>
            <a:r>
              <a:rPr lang="tr-TR" sz="2800" dirty="0"/>
              <a:t> (hipotez,denence,soru cümleleri)</a:t>
            </a:r>
          </a:p>
          <a:p>
            <a:pPr eaLnBrk="1" hangingPunct="1">
              <a:buFont typeface="Arial" charset="0"/>
              <a:buNone/>
              <a:defRPr/>
            </a:pPr>
            <a:r>
              <a:rPr lang="tr-TR" dirty="0"/>
              <a:t>			* önem</a:t>
            </a:r>
          </a:p>
          <a:p>
            <a:pPr eaLnBrk="1" hangingPunct="1">
              <a:buFont typeface="Arial" charset="0"/>
              <a:buNone/>
              <a:defRPr/>
            </a:pPr>
            <a:r>
              <a:rPr lang="tr-TR" dirty="0"/>
              <a:t>			* varsayımlar</a:t>
            </a:r>
          </a:p>
          <a:p>
            <a:pPr eaLnBrk="1" hangingPunct="1">
              <a:buFont typeface="Arial" charset="0"/>
              <a:buNone/>
              <a:defRPr/>
            </a:pPr>
            <a:r>
              <a:rPr lang="tr-TR" dirty="0"/>
              <a:t>			* sınırlılıklar</a:t>
            </a:r>
          </a:p>
          <a:p>
            <a:pPr eaLnBrk="1" hangingPunct="1">
              <a:buFont typeface="Arial" charset="0"/>
              <a:buNone/>
              <a:defRPr/>
            </a:pPr>
            <a:r>
              <a:rPr lang="tr-TR" dirty="0"/>
              <a:t>			* tanımlar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732696"/>
          </a:xfrm>
        </p:spPr>
        <p:txBody>
          <a:bodyPr/>
          <a:lstStyle/>
          <a:p>
            <a:r>
              <a:rPr lang="tr-TR" dirty="0"/>
              <a:t>Bilim </a:t>
            </a:r>
          </a:p>
        </p:txBody>
      </p:sp>
      <p:sp>
        <p:nvSpPr>
          <p:cNvPr id="3" name="2 İçerik Yer Tutucusu"/>
          <p:cNvSpPr>
            <a:spLocks noGrp="1"/>
          </p:cNvSpPr>
          <p:nvPr>
            <p:ph idx="1"/>
          </p:nvPr>
        </p:nvSpPr>
        <p:spPr>
          <a:xfrm>
            <a:off x="251520" y="1196752"/>
            <a:ext cx="7776864" cy="5258984"/>
          </a:xfrm>
        </p:spPr>
        <p:txBody>
          <a:bodyPr>
            <a:normAutofit/>
          </a:bodyPr>
          <a:lstStyle/>
          <a:p>
            <a:pPr algn="just">
              <a:buNone/>
            </a:pPr>
            <a:r>
              <a:rPr lang="tr-TR" sz="2400" b="1" dirty="0"/>
              <a:t>Bilim, belli bir konudaki kavramlar bütünüdür.</a:t>
            </a:r>
          </a:p>
          <a:p>
            <a:pPr algn="just">
              <a:buNone/>
            </a:pPr>
            <a:endParaRPr lang="tr-TR" sz="2400" b="1" dirty="0"/>
          </a:p>
          <a:p>
            <a:pPr algn="just">
              <a:buNone/>
            </a:pPr>
            <a:r>
              <a:rPr lang="tr-TR" sz="2400" b="1" dirty="0"/>
              <a:t>Bilim, diğer bilgi edinme yollarıyla </a:t>
            </a:r>
          </a:p>
          <a:p>
            <a:pPr algn="just">
              <a:buNone/>
            </a:pPr>
            <a:r>
              <a:rPr lang="tr-TR" sz="2400" b="1" dirty="0"/>
              <a:t>karşılaştırıldığında;</a:t>
            </a:r>
          </a:p>
          <a:p>
            <a:pPr algn="just">
              <a:buNone/>
            </a:pPr>
            <a:endParaRPr lang="tr-TR" sz="2400" b="1" dirty="0"/>
          </a:p>
          <a:p>
            <a:pPr algn="ctr">
              <a:buNone/>
            </a:pPr>
            <a:r>
              <a:rPr lang="tr-TR" sz="3600" b="1" dirty="0">
                <a:latin typeface="Book Antiqua" pitchFamily="18" charset="0"/>
              </a:rPr>
              <a:t>                             Tarafsız</a:t>
            </a:r>
          </a:p>
          <a:p>
            <a:pPr algn="ctr">
              <a:buNone/>
            </a:pPr>
            <a:r>
              <a:rPr lang="tr-TR" sz="3600" b="1" dirty="0">
                <a:latin typeface="Book Antiqua" pitchFamily="18" charset="0"/>
              </a:rPr>
              <a:t> 				Doğru</a:t>
            </a:r>
          </a:p>
          <a:p>
            <a:pPr algn="ctr">
              <a:buNone/>
            </a:pPr>
            <a:r>
              <a:rPr lang="tr-TR" sz="3600" b="1" dirty="0">
                <a:latin typeface="Book Antiqua" pitchFamily="18" charset="0"/>
              </a:rPr>
              <a:t>				Güvenilir</a:t>
            </a:r>
          </a:p>
          <a:p>
            <a:pPr algn="ctr">
              <a:buNone/>
            </a:pPr>
            <a:endParaRPr lang="tr-TR" sz="2400" b="1" dirty="0"/>
          </a:p>
          <a:p>
            <a:pPr algn="ctr">
              <a:buNone/>
            </a:pPr>
            <a:r>
              <a:rPr lang="tr-TR" sz="2400" b="1" dirty="0"/>
              <a:t>                                                     bilgi sağlar.</a:t>
            </a:r>
          </a:p>
        </p:txBody>
      </p:sp>
      <p:pic>
        <p:nvPicPr>
          <p:cNvPr id="4" name="3 Resim" descr="dedekorkut1_134649167854.jpg"/>
          <p:cNvPicPr>
            <a:picLocks noChangeAspect="1"/>
          </p:cNvPicPr>
          <p:nvPr/>
        </p:nvPicPr>
        <p:blipFill>
          <a:blip r:embed="rId2" cstate="print"/>
          <a:stretch>
            <a:fillRect/>
          </a:stretch>
        </p:blipFill>
        <p:spPr>
          <a:xfrm>
            <a:off x="395536" y="2996952"/>
            <a:ext cx="3816424" cy="3528392"/>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a:xfrm>
            <a:off x="395288" y="188913"/>
            <a:ext cx="8229600" cy="993775"/>
          </a:xfrm>
        </p:spPr>
        <p:txBody>
          <a:bodyPr/>
          <a:lstStyle/>
          <a:p>
            <a:pPr eaLnBrk="1" hangingPunct="1"/>
            <a:r>
              <a:rPr lang="tr-TR" b="1"/>
              <a:t>Problem</a:t>
            </a:r>
            <a:r>
              <a:rPr lang="tr-TR"/>
              <a:t> </a:t>
            </a:r>
            <a:r>
              <a:rPr lang="tr-TR" sz="4000" b="1"/>
              <a:t>Kaynakları</a:t>
            </a:r>
          </a:p>
        </p:txBody>
      </p:sp>
      <p:sp>
        <p:nvSpPr>
          <p:cNvPr id="5123" name="2 İçerik Yer Tutucusu"/>
          <p:cNvSpPr>
            <a:spLocks noGrp="1"/>
          </p:cNvSpPr>
          <p:nvPr>
            <p:ph sz="half" idx="2"/>
          </p:nvPr>
        </p:nvSpPr>
        <p:spPr>
          <a:xfrm>
            <a:off x="900113" y="1268413"/>
            <a:ext cx="7127875" cy="1873250"/>
          </a:xfrm>
        </p:spPr>
        <p:txBody>
          <a:bodyPr>
            <a:normAutofit lnSpcReduction="10000"/>
          </a:bodyPr>
          <a:lstStyle/>
          <a:p>
            <a:pPr eaLnBrk="1" hangingPunct="1"/>
            <a:r>
              <a:rPr lang="tr-TR" sz="2800"/>
              <a:t>Literatür taraması</a:t>
            </a:r>
          </a:p>
          <a:p>
            <a:pPr eaLnBrk="1" hangingPunct="1"/>
            <a:r>
              <a:rPr lang="tr-TR" sz="2800"/>
              <a:t>Rapor</a:t>
            </a:r>
          </a:p>
          <a:p>
            <a:pPr eaLnBrk="1" hangingPunct="1"/>
            <a:r>
              <a:rPr lang="tr-TR" sz="2800"/>
              <a:t>Araştırma ansiklopedileri</a:t>
            </a:r>
          </a:p>
          <a:p>
            <a:pPr eaLnBrk="1" hangingPunct="1"/>
            <a:r>
              <a:rPr lang="tr-TR" sz="2800"/>
              <a:t>Tezler vs.</a:t>
            </a:r>
          </a:p>
        </p:txBody>
      </p:sp>
      <p:sp>
        <p:nvSpPr>
          <p:cNvPr id="5124" name="4 Metin Yer Tutucusu"/>
          <p:cNvSpPr>
            <a:spLocks noGrp="1"/>
          </p:cNvSpPr>
          <p:nvPr>
            <p:ph type="body" sz="quarter" idx="3"/>
          </p:nvPr>
        </p:nvSpPr>
        <p:spPr>
          <a:xfrm>
            <a:off x="1187450" y="3284538"/>
            <a:ext cx="6769100" cy="792162"/>
          </a:xfrm>
        </p:spPr>
        <p:txBody>
          <a:bodyPr>
            <a:normAutofit fontScale="92500"/>
          </a:bodyPr>
          <a:lstStyle/>
          <a:p>
            <a:pPr algn="ctr" eaLnBrk="1" hangingPunct="1"/>
            <a:r>
              <a:rPr lang="tr-TR" sz="4000"/>
              <a:t>Problem  Seçimi ve Ölçütler</a:t>
            </a:r>
          </a:p>
        </p:txBody>
      </p:sp>
      <p:sp>
        <p:nvSpPr>
          <p:cNvPr id="5125" name="5 İçerik Yer Tutucusu"/>
          <p:cNvSpPr>
            <a:spLocks noGrp="1"/>
          </p:cNvSpPr>
          <p:nvPr>
            <p:ph sz="quarter" idx="4"/>
          </p:nvPr>
        </p:nvSpPr>
        <p:spPr>
          <a:xfrm>
            <a:off x="971550" y="4149725"/>
            <a:ext cx="7129463" cy="2303463"/>
          </a:xfrm>
        </p:spPr>
        <p:txBody>
          <a:bodyPr/>
          <a:lstStyle/>
          <a:p>
            <a:pPr eaLnBrk="1" hangingPunct="1"/>
            <a:r>
              <a:rPr lang="tr-TR"/>
              <a:t>Problem seçiminde dikkate alınması gereken ölçütler:</a:t>
            </a:r>
          </a:p>
          <a:p>
            <a:pPr eaLnBrk="1" hangingPunct="1">
              <a:buFont typeface="Arial" charset="0"/>
              <a:buNone/>
            </a:pPr>
            <a:r>
              <a:rPr lang="tr-TR"/>
              <a:t>			1. Genel</a:t>
            </a:r>
          </a:p>
          <a:p>
            <a:pPr eaLnBrk="1" hangingPunct="1">
              <a:buFont typeface="Arial" charset="0"/>
              <a:buNone/>
            </a:pPr>
            <a:r>
              <a:rPr lang="tr-TR"/>
              <a:t>			2. Özel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404813"/>
            <a:ext cx="8675687" cy="792162"/>
          </a:xfrm>
        </p:spPr>
        <p:txBody>
          <a:bodyPr anchor="t">
            <a:normAutofit fontScale="90000"/>
          </a:bodyPr>
          <a:lstStyle/>
          <a:p>
            <a:pPr eaLnBrk="1" hangingPunct="1"/>
            <a:r>
              <a:rPr lang="tr-TR" sz="4000" b="1">
                <a:solidFill>
                  <a:srgbClr val="C00000"/>
                </a:solidFill>
              </a:rPr>
              <a:t>Araştırma Sorununun Tanımlanması</a:t>
            </a:r>
          </a:p>
        </p:txBody>
      </p:sp>
      <p:sp>
        <p:nvSpPr>
          <p:cNvPr id="8195" name="Rectangle 3"/>
          <p:cNvSpPr>
            <a:spLocks noGrp="1" noChangeArrowheads="1"/>
          </p:cNvSpPr>
          <p:nvPr>
            <p:ph type="body" idx="1"/>
          </p:nvPr>
        </p:nvSpPr>
        <p:spPr>
          <a:xfrm>
            <a:off x="457200" y="1268413"/>
            <a:ext cx="8229600" cy="4857750"/>
          </a:xfrm>
        </p:spPr>
        <p:txBody>
          <a:bodyPr/>
          <a:lstStyle/>
          <a:p>
            <a:pPr eaLnBrk="1" hangingPunct="1"/>
            <a:r>
              <a:rPr lang="tr-TR"/>
              <a:t>Bütünleştirme</a:t>
            </a:r>
          </a:p>
          <a:p>
            <a:pPr eaLnBrk="1" hangingPunct="1"/>
            <a:r>
              <a:rPr lang="tr-TR"/>
              <a:t>Sınırlandırma</a:t>
            </a:r>
          </a:p>
          <a:p>
            <a:pPr eaLnBrk="1" hangingPunct="1"/>
            <a:r>
              <a:rPr lang="tr-TR"/>
              <a:t>Tanımlama</a:t>
            </a:r>
          </a:p>
        </p:txBody>
      </p:sp>
      <p:sp>
        <p:nvSpPr>
          <p:cNvPr id="8196" name="AutoShape 4"/>
          <p:cNvSpPr>
            <a:spLocks noChangeArrowheads="1"/>
          </p:cNvSpPr>
          <p:nvPr/>
        </p:nvSpPr>
        <p:spPr bwMode="auto">
          <a:xfrm>
            <a:off x="3708400" y="1916113"/>
            <a:ext cx="4968875" cy="609600"/>
          </a:xfrm>
          <a:prstGeom prst="flowChartProcess">
            <a:avLst/>
          </a:prstGeom>
          <a:noFill/>
          <a:ln w="25400">
            <a:solidFill>
              <a:schemeClr val="tx1"/>
            </a:solidFill>
            <a:miter lim="800000"/>
            <a:headEnd/>
            <a:tailEnd/>
          </a:ln>
        </p:spPr>
        <p:txBody>
          <a:bodyPr wrap="none" anchor="ctr"/>
          <a:lstStyle/>
          <a:p>
            <a:endParaRPr lang="tr-TR"/>
          </a:p>
        </p:txBody>
      </p:sp>
      <p:cxnSp>
        <p:nvCxnSpPr>
          <p:cNvPr id="8197" name="AutoShape 5"/>
          <p:cNvCxnSpPr>
            <a:cxnSpLocks noChangeShapeType="1"/>
            <a:stCxn id="8196" idx="1"/>
            <a:endCxn id="8196" idx="1"/>
          </p:cNvCxnSpPr>
          <p:nvPr/>
        </p:nvCxnSpPr>
        <p:spPr bwMode="auto">
          <a:xfrm>
            <a:off x="3695700" y="2220913"/>
            <a:ext cx="0" cy="0"/>
          </a:xfrm>
          <a:prstGeom prst="straightConnector1">
            <a:avLst/>
          </a:prstGeom>
          <a:noFill/>
          <a:ln w="25400">
            <a:solidFill>
              <a:schemeClr val="accent2"/>
            </a:solidFill>
            <a:round/>
            <a:headEnd/>
            <a:tailEnd/>
          </a:ln>
        </p:spPr>
      </p:cxnSp>
      <p:cxnSp>
        <p:nvCxnSpPr>
          <p:cNvPr id="8198" name="AutoShape 7"/>
          <p:cNvCxnSpPr>
            <a:cxnSpLocks noChangeShapeType="1"/>
            <a:stCxn id="8196" idx="1"/>
          </p:cNvCxnSpPr>
          <p:nvPr/>
        </p:nvCxnSpPr>
        <p:spPr bwMode="auto">
          <a:xfrm>
            <a:off x="3695700" y="2220913"/>
            <a:ext cx="1588" cy="1587"/>
          </a:xfrm>
          <a:prstGeom prst="straightConnector1">
            <a:avLst/>
          </a:prstGeom>
          <a:noFill/>
          <a:ln w="25400">
            <a:solidFill>
              <a:schemeClr val="accent2"/>
            </a:solidFill>
            <a:round/>
            <a:headEnd/>
            <a:tailEnd/>
          </a:ln>
        </p:spPr>
      </p:cxnSp>
      <p:cxnSp>
        <p:nvCxnSpPr>
          <p:cNvPr id="8199" name="AutoShape 9"/>
          <p:cNvCxnSpPr>
            <a:cxnSpLocks noChangeShapeType="1"/>
          </p:cNvCxnSpPr>
          <p:nvPr/>
        </p:nvCxnSpPr>
        <p:spPr bwMode="auto">
          <a:xfrm>
            <a:off x="6084888" y="1916113"/>
            <a:ext cx="0" cy="635000"/>
          </a:xfrm>
          <a:prstGeom prst="straightConnector1">
            <a:avLst/>
          </a:prstGeom>
          <a:noFill/>
          <a:ln w="25400">
            <a:solidFill>
              <a:schemeClr val="tx1"/>
            </a:solidFill>
            <a:round/>
            <a:headEnd/>
            <a:tailEnd/>
          </a:ln>
        </p:spPr>
      </p:cxnSp>
      <p:cxnSp>
        <p:nvCxnSpPr>
          <p:cNvPr id="8200" name="AutoShape 10"/>
          <p:cNvCxnSpPr>
            <a:cxnSpLocks noChangeShapeType="1"/>
          </p:cNvCxnSpPr>
          <p:nvPr/>
        </p:nvCxnSpPr>
        <p:spPr bwMode="auto">
          <a:xfrm>
            <a:off x="4572000" y="1916113"/>
            <a:ext cx="0" cy="635000"/>
          </a:xfrm>
          <a:prstGeom prst="straightConnector1">
            <a:avLst/>
          </a:prstGeom>
          <a:noFill/>
          <a:ln w="25400">
            <a:solidFill>
              <a:schemeClr val="tx1"/>
            </a:solidFill>
            <a:round/>
            <a:headEnd/>
            <a:tailEnd/>
          </a:ln>
        </p:spPr>
      </p:cxnSp>
      <p:cxnSp>
        <p:nvCxnSpPr>
          <p:cNvPr id="8201" name="AutoShape 11"/>
          <p:cNvCxnSpPr>
            <a:cxnSpLocks noChangeShapeType="1"/>
          </p:cNvCxnSpPr>
          <p:nvPr/>
        </p:nvCxnSpPr>
        <p:spPr bwMode="auto">
          <a:xfrm>
            <a:off x="5435600" y="1916113"/>
            <a:ext cx="0" cy="635000"/>
          </a:xfrm>
          <a:prstGeom prst="straightConnector1">
            <a:avLst/>
          </a:prstGeom>
          <a:noFill/>
          <a:ln w="25400">
            <a:solidFill>
              <a:schemeClr val="tx1"/>
            </a:solidFill>
            <a:round/>
            <a:headEnd/>
            <a:tailEnd/>
          </a:ln>
        </p:spPr>
      </p:cxnSp>
      <p:cxnSp>
        <p:nvCxnSpPr>
          <p:cNvPr id="8202" name="AutoShape 12"/>
          <p:cNvCxnSpPr>
            <a:cxnSpLocks noChangeShapeType="1"/>
          </p:cNvCxnSpPr>
          <p:nvPr/>
        </p:nvCxnSpPr>
        <p:spPr bwMode="auto">
          <a:xfrm>
            <a:off x="6588125" y="1916113"/>
            <a:ext cx="0" cy="635000"/>
          </a:xfrm>
          <a:prstGeom prst="straightConnector1">
            <a:avLst/>
          </a:prstGeom>
          <a:noFill/>
          <a:ln w="25400">
            <a:solidFill>
              <a:schemeClr val="tx1"/>
            </a:solidFill>
            <a:round/>
            <a:headEnd/>
            <a:tailEnd/>
          </a:ln>
        </p:spPr>
      </p:cxnSp>
      <p:cxnSp>
        <p:nvCxnSpPr>
          <p:cNvPr id="8203" name="AutoShape 13"/>
          <p:cNvCxnSpPr>
            <a:cxnSpLocks noChangeShapeType="1"/>
          </p:cNvCxnSpPr>
          <p:nvPr/>
        </p:nvCxnSpPr>
        <p:spPr bwMode="auto">
          <a:xfrm>
            <a:off x="7092950" y="1916113"/>
            <a:ext cx="0" cy="635000"/>
          </a:xfrm>
          <a:prstGeom prst="straightConnector1">
            <a:avLst/>
          </a:prstGeom>
          <a:noFill/>
          <a:ln w="25400">
            <a:solidFill>
              <a:schemeClr val="tx1"/>
            </a:solidFill>
            <a:round/>
            <a:headEnd/>
            <a:tailEnd/>
          </a:ln>
        </p:spPr>
      </p:cxnSp>
      <p:cxnSp>
        <p:nvCxnSpPr>
          <p:cNvPr id="8204" name="AutoShape 14"/>
          <p:cNvCxnSpPr>
            <a:cxnSpLocks noChangeShapeType="1"/>
          </p:cNvCxnSpPr>
          <p:nvPr/>
        </p:nvCxnSpPr>
        <p:spPr bwMode="auto">
          <a:xfrm>
            <a:off x="7885113" y="1916113"/>
            <a:ext cx="0" cy="635000"/>
          </a:xfrm>
          <a:prstGeom prst="straightConnector1">
            <a:avLst/>
          </a:prstGeom>
          <a:noFill/>
          <a:ln w="25400">
            <a:solidFill>
              <a:schemeClr val="tx1"/>
            </a:solidFill>
            <a:round/>
            <a:headEnd/>
            <a:tailEnd/>
          </a:ln>
        </p:spPr>
      </p:cxnSp>
      <p:sp>
        <p:nvSpPr>
          <p:cNvPr id="8205" name="Rectangle 15"/>
          <p:cNvSpPr>
            <a:spLocks noChangeArrowheads="1"/>
          </p:cNvSpPr>
          <p:nvPr/>
        </p:nvSpPr>
        <p:spPr bwMode="auto">
          <a:xfrm>
            <a:off x="6084888" y="2492375"/>
            <a:ext cx="504825" cy="1008063"/>
          </a:xfrm>
          <a:prstGeom prst="rect">
            <a:avLst/>
          </a:prstGeom>
          <a:noFill/>
          <a:ln w="25400">
            <a:solidFill>
              <a:schemeClr val="tx1"/>
            </a:solidFill>
            <a:miter lim="800000"/>
            <a:headEnd/>
            <a:tailEnd/>
          </a:ln>
        </p:spPr>
        <p:txBody>
          <a:bodyPr wrap="none" anchor="ctr"/>
          <a:lstStyle/>
          <a:p>
            <a:endParaRPr lang="tr-TR"/>
          </a:p>
        </p:txBody>
      </p:sp>
      <p:sp>
        <p:nvSpPr>
          <p:cNvPr id="8206" name="AutoShape 16"/>
          <p:cNvSpPr>
            <a:spLocks noChangeArrowheads="1"/>
          </p:cNvSpPr>
          <p:nvPr/>
        </p:nvSpPr>
        <p:spPr bwMode="auto">
          <a:xfrm rot="16200000" flipH="1">
            <a:off x="4932362" y="3571876"/>
            <a:ext cx="2879725" cy="2736850"/>
          </a:xfrm>
          <a:prstGeom prst="homePlate">
            <a:avLst>
              <a:gd name="adj" fmla="val 31225"/>
            </a:avLst>
          </a:prstGeom>
          <a:noFill/>
          <a:ln w="38100">
            <a:solidFill>
              <a:schemeClr val="tx1"/>
            </a:solidFill>
            <a:miter lim="800000"/>
            <a:headEnd/>
            <a:tailEnd/>
          </a:ln>
        </p:spPr>
        <p:txBody>
          <a:bodyPr wrap="none" anchor="ctr"/>
          <a:lstStyle/>
          <a:p>
            <a:endParaRPr lang="tr-TR"/>
          </a:p>
        </p:txBody>
      </p:sp>
      <p:sp>
        <p:nvSpPr>
          <p:cNvPr id="8207" name="Text Box 17"/>
          <p:cNvSpPr txBox="1">
            <a:spLocks noChangeArrowheads="1"/>
          </p:cNvSpPr>
          <p:nvPr/>
        </p:nvSpPr>
        <p:spPr bwMode="auto">
          <a:xfrm>
            <a:off x="5651500" y="3716338"/>
            <a:ext cx="1454150" cy="396875"/>
          </a:xfrm>
          <a:prstGeom prst="rect">
            <a:avLst/>
          </a:prstGeom>
          <a:noFill/>
          <a:ln w="25400">
            <a:noFill/>
            <a:miter lim="800000"/>
            <a:headEnd/>
            <a:tailEnd/>
          </a:ln>
        </p:spPr>
        <p:txBody>
          <a:bodyPr wrap="none">
            <a:spAutoFit/>
          </a:bodyPr>
          <a:lstStyle/>
          <a:p>
            <a:r>
              <a:rPr lang="tr-TR"/>
              <a:t>Tanımlama</a:t>
            </a:r>
          </a:p>
        </p:txBody>
      </p:sp>
      <p:sp>
        <p:nvSpPr>
          <p:cNvPr id="8208" name="Text Box 18"/>
          <p:cNvSpPr txBox="1">
            <a:spLocks noChangeArrowheads="1"/>
          </p:cNvSpPr>
          <p:nvPr/>
        </p:nvSpPr>
        <p:spPr bwMode="auto">
          <a:xfrm>
            <a:off x="5272088" y="4791075"/>
            <a:ext cx="2255837" cy="701675"/>
          </a:xfrm>
          <a:prstGeom prst="rect">
            <a:avLst/>
          </a:prstGeom>
          <a:noFill/>
          <a:ln w="25400">
            <a:noFill/>
            <a:miter lim="800000"/>
            <a:headEnd/>
            <a:tailEnd/>
          </a:ln>
        </p:spPr>
        <p:txBody>
          <a:bodyPr wrap="none">
            <a:spAutoFit/>
          </a:bodyPr>
          <a:lstStyle/>
          <a:p>
            <a:r>
              <a:rPr lang="tr-TR"/>
              <a:t>Araştırma amaçla-</a:t>
            </a:r>
          </a:p>
          <a:p>
            <a:r>
              <a:rPr lang="tr-TR"/>
              <a:t>rının belirlenmesi</a:t>
            </a:r>
          </a:p>
        </p:txBody>
      </p:sp>
      <p:sp>
        <p:nvSpPr>
          <p:cNvPr id="8209" name="Line 20"/>
          <p:cNvSpPr>
            <a:spLocks noChangeShapeType="1"/>
          </p:cNvSpPr>
          <p:nvPr/>
        </p:nvSpPr>
        <p:spPr bwMode="auto">
          <a:xfrm flipH="1">
            <a:off x="6084888" y="1916113"/>
            <a:ext cx="287337" cy="288925"/>
          </a:xfrm>
          <a:prstGeom prst="line">
            <a:avLst/>
          </a:prstGeom>
          <a:noFill/>
          <a:ln w="38100">
            <a:solidFill>
              <a:schemeClr val="tx1"/>
            </a:solidFill>
            <a:round/>
            <a:headEnd/>
            <a:tailEnd/>
          </a:ln>
        </p:spPr>
        <p:txBody>
          <a:bodyPr/>
          <a:lstStyle/>
          <a:p>
            <a:endParaRPr lang="tr-TR"/>
          </a:p>
        </p:txBody>
      </p:sp>
      <p:sp>
        <p:nvSpPr>
          <p:cNvPr id="8210" name="Line 21"/>
          <p:cNvSpPr>
            <a:spLocks noChangeShapeType="1"/>
          </p:cNvSpPr>
          <p:nvPr/>
        </p:nvSpPr>
        <p:spPr bwMode="auto">
          <a:xfrm flipH="1">
            <a:off x="6084888" y="2060575"/>
            <a:ext cx="503237" cy="431800"/>
          </a:xfrm>
          <a:prstGeom prst="line">
            <a:avLst/>
          </a:prstGeom>
          <a:noFill/>
          <a:ln w="38100">
            <a:solidFill>
              <a:schemeClr val="tx1"/>
            </a:solidFill>
            <a:round/>
            <a:headEnd/>
            <a:tailEnd/>
          </a:ln>
        </p:spPr>
        <p:txBody>
          <a:bodyPr/>
          <a:lstStyle/>
          <a:p>
            <a:endParaRPr lang="tr-TR"/>
          </a:p>
        </p:txBody>
      </p:sp>
      <p:sp>
        <p:nvSpPr>
          <p:cNvPr id="8211" name="Line 22"/>
          <p:cNvSpPr>
            <a:spLocks noChangeShapeType="1"/>
          </p:cNvSpPr>
          <p:nvPr/>
        </p:nvSpPr>
        <p:spPr bwMode="auto">
          <a:xfrm flipH="1">
            <a:off x="6300788" y="2205038"/>
            <a:ext cx="287337" cy="287337"/>
          </a:xfrm>
          <a:prstGeom prst="line">
            <a:avLst/>
          </a:prstGeom>
          <a:noFill/>
          <a:ln w="38100">
            <a:solidFill>
              <a:schemeClr val="tx1"/>
            </a:solidFill>
            <a:round/>
            <a:headEnd/>
            <a:tailEnd/>
          </a:ln>
        </p:spPr>
        <p:txBody>
          <a:bodyPr/>
          <a:lstStyle/>
          <a:p>
            <a:endParaRPr lang="tr-TR"/>
          </a:p>
        </p:txBody>
      </p:sp>
      <p:sp>
        <p:nvSpPr>
          <p:cNvPr id="8212" name="Text Box 23"/>
          <p:cNvSpPr txBox="1">
            <a:spLocks noChangeArrowheads="1"/>
          </p:cNvSpPr>
          <p:nvPr/>
        </p:nvSpPr>
        <p:spPr bwMode="auto">
          <a:xfrm>
            <a:off x="3924300" y="1989138"/>
            <a:ext cx="1736725" cy="396875"/>
          </a:xfrm>
          <a:prstGeom prst="rect">
            <a:avLst/>
          </a:prstGeom>
          <a:noFill/>
          <a:ln w="25400">
            <a:noFill/>
            <a:miter lim="800000"/>
            <a:headEnd/>
            <a:tailEnd/>
          </a:ln>
        </p:spPr>
        <p:txBody>
          <a:bodyPr wrap="none">
            <a:spAutoFit/>
          </a:bodyPr>
          <a:lstStyle/>
          <a:p>
            <a:r>
              <a:rPr lang="tr-TR"/>
              <a:t>Bütünleştirme</a:t>
            </a:r>
          </a:p>
        </p:txBody>
      </p:sp>
      <p:sp>
        <p:nvSpPr>
          <p:cNvPr id="8213" name="Line 24"/>
          <p:cNvSpPr>
            <a:spLocks noChangeShapeType="1"/>
          </p:cNvSpPr>
          <p:nvPr/>
        </p:nvSpPr>
        <p:spPr bwMode="auto">
          <a:xfrm flipV="1">
            <a:off x="4067175" y="2276475"/>
            <a:ext cx="2233613" cy="1368425"/>
          </a:xfrm>
          <a:prstGeom prst="line">
            <a:avLst/>
          </a:prstGeom>
          <a:noFill/>
          <a:ln w="38100">
            <a:solidFill>
              <a:srgbClr val="FF6633"/>
            </a:solidFill>
            <a:round/>
            <a:headEnd/>
            <a:tailEnd type="triangle" w="med" len="med"/>
          </a:ln>
        </p:spPr>
        <p:txBody>
          <a:bodyPr/>
          <a:lstStyle/>
          <a:p>
            <a:endParaRPr lang="tr-TR"/>
          </a:p>
        </p:txBody>
      </p:sp>
      <p:sp>
        <p:nvSpPr>
          <p:cNvPr id="8214" name="Text Box 25"/>
          <p:cNvSpPr txBox="1">
            <a:spLocks noChangeArrowheads="1"/>
          </p:cNvSpPr>
          <p:nvPr/>
        </p:nvSpPr>
        <p:spPr bwMode="auto">
          <a:xfrm>
            <a:off x="3040063" y="3640138"/>
            <a:ext cx="1593850" cy="701675"/>
          </a:xfrm>
          <a:prstGeom prst="rect">
            <a:avLst/>
          </a:prstGeom>
          <a:noFill/>
          <a:ln w="25400">
            <a:noFill/>
            <a:miter lim="800000"/>
            <a:headEnd/>
            <a:tailEnd/>
          </a:ln>
        </p:spPr>
        <p:txBody>
          <a:bodyPr wrap="none">
            <a:spAutoFit/>
          </a:bodyPr>
          <a:lstStyle/>
          <a:p>
            <a:r>
              <a:rPr lang="tr-TR"/>
              <a:t>Araştırılacak</a:t>
            </a:r>
          </a:p>
          <a:p>
            <a:r>
              <a:rPr lang="tr-TR"/>
              <a:t>sorun dilimi</a:t>
            </a:r>
          </a:p>
        </p:txBody>
      </p:sp>
      <p:sp>
        <p:nvSpPr>
          <p:cNvPr id="8215" name="Text Box 26"/>
          <p:cNvSpPr txBox="1">
            <a:spLocks noChangeArrowheads="1"/>
          </p:cNvSpPr>
          <p:nvPr/>
        </p:nvSpPr>
        <p:spPr bwMode="auto">
          <a:xfrm>
            <a:off x="34925" y="6103938"/>
            <a:ext cx="2157413" cy="277812"/>
          </a:xfrm>
          <a:prstGeom prst="rect">
            <a:avLst/>
          </a:prstGeom>
          <a:noFill/>
          <a:ln w="25400">
            <a:noFill/>
            <a:miter lim="800000"/>
            <a:headEnd/>
            <a:tailEnd/>
          </a:ln>
        </p:spPr>
        <p:txBody>
          <a:bodyPr wrap="none">
            <a:spAutoFit/>
          </a:bodyPr>
          <a:lstStyle/>
          <a:p>
            <a:r>
              <a:rPr lang="tr-TR" sz="1200"/>
              <a:t>Kaynak: Karasar, 1995, s. 39</a:t>
            </a:r>
          </a:p>
        </p:txBody>
      </p:sp>
      <p:sp>
        <p:nvSpPr>
          <p:cNvPr id="8216" name="Line 20"/>
          <p:cNvSpPr>
            <a:spLocks noChangeShapeType="1"/>
          </p:cNvSpPr>
          <p:nvPr/>
        </p:nvSpPr>
        <p:spPr bwMode="auto">
          <a:xfrm flipH="1">
            <a:off x="6084888" y="1916113"/>
            <a:ext cx="503237" cy="433387"/>
          </a:xfrm>
          <a:prstGeom prst="line">
            <a:avLst/>
          </a:prstGeom>
          <a:noFill/>
          <a:ln w="38100">
            <a:solidFill>
              <a:schemeClr val="tx1"/>
            </a:solidFill>
            <a:round/>
            <a:headEnd/>
            <a:tailEnd/>
          </a:ln>
        </p:spPr>
        <p:txBody>
          <a:bodyPr/>
          <a:lstStyle/>
          <a:p>
            <a:endParaRPr lang="tr-TR"/>
          </a:p>
        </p:txBody>
      </p:sp>
    </p:spTree>
  </p:cSld>
  <p:clrMapOvr>
    <a:masterClrMapping/>
  </p:clrMapOvr>
  <p:transition>
    <p:cover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a:xfrm>
            <a:off x="250825" y="274638"/>
            <a:ext cx="8642350" cy="1143000"/>
          </a:xfrm>
        </p:spPr>
        <p:txBody>
          <a:bodyPr/>
          <a:lstStyle/>
          <a:p>
            <a:pPr eaLnBrk="1" hangingPunct="1"/>
            <a:r>
              <a:rPr lang="tr-TR" sz="2800" b="1">
                <a:solidFill>
                  <a:srgbClr val="C00000"/>
                </a:solidFill>
              </a:rPr>
              <a:t>DEĞİŞKENLER VE PROBLEM TANIMLAMASINDAKİ ÖNEMİ</a:t>
            </a:r>
          </a:p>
        </p:txBody>
      </p:sp>
      <p:sp>
        <p:nvSpPr>
          <p:cNvPr id="9219" name="2 İçerik Yer Tutucusu"/>
          <p:cNvSpPr>
            <a:spLocks noGrp="1"/>
          </p:cNvSpPr>
          <p:nvPr>
            <p:ph idx="1"/>
          </p:nvPr>
        </p:nvSpPr>
        <p:spPr/>
        <p:txBody>
          <a:bodyPr/>
          <a:lstStyle/>
          <a:p>
            <a:pPr eaLnBrk="1" hangingPunct="1"/>
            <a:r>
              <a:rPr lang="tr-TR"/>
              <a:t>Araştırma ile olaylar arasında NEDEN- SONUÇ ilişkisi aranır.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457200" y="274638"/>
            <a:ext cx="8229600" cy="922337"/>
          </a:xfrm>
        </p:spPr>
        <p:txBody>
          <a:bodyPr/>
          <a:lstStyle/>
          <a:p>
            <a:pPr eaLnBrk="1" hangingPunct="1"/>
            <a:r>
              <a:rPr lang="tr-TR" b="1"/>
              <a:t>ARAŞTIRMA SÜREÇ VE TEKNİKLERİ</a:t>
            </a:r>
          </a:p>
        </p:txBody>
      </p:sp>
      <p:sp>
        <p:nvSpPr>
          <p:cNvPr id="3" name="2 İçerik Yer Tutucusu"/>
          <p:cNvSpPr>
            <a:spLocks noGrp="1"/>
          </p:cNvSpPr>
          <p:nvPr>
            <p:ph idx="1"/>
          </p:nvPr>
        </p:nvSpPr>
        <p:spPr>
          <a:xfrm>
            <a:off x="457200" y="1628800"/>
            <a:ext cx="7355160" cy="4497363"/>
          </a:xfrm>
        </p:spPr>
        <p:txBody>
          <a:bodyPr rtlCol="0">
            <a:normAutofit fontScale="85000" lnSpcReduction="20000"/>
          </a:bodyPr>
          <a:lstStyle/>
          <a:p>
            <a:pPr eaLnBrk="1" fontAlgn="auto" hangingPunct="1">
              <a:spcAft>
                <a:spcPts val="0"/>
              </a:spcAft>
              <a:buFont typeface="Arial" pitchFamily="34" charset="0"/>
              <a:buChar char="•"/>
              <a:defRPr/>
            </a:pPr>
            <a:r>
              <a:rPr lang="tr-TR" dirty="0"/>
              <a:t>araştırmanın türüne göre verilerin nasıl elde edileceği ve bu süreçte uygulanması gereken esaslar bilimsel metotlara oturtulur.</a:t>
            </a:r>
          </a:p>
          <a:p>
            <a:pPr eaLnBrk="1" fontAlgn="auto" hangingPunct="1">
              <a:spcAft>
                <a:spcPts val="0"/>
              </a:spcAft>
              <a:buFont typeface="Arial" pitchFamily="34" charset="0"/>
              <a:buNone/>
              <a:defRPr/>
            </a:pPr>
            <a:r>
              <a:rPr lang="tr-TR" sz="3800" b="1" dirty="0">
                <a:solidFill>
                  <a:schemeClr val="accent1">
                    <a:lumMod val="75000"/>
                  </a:schemeClr>
                </a:solidFill>
              </a:rPr>
              <a:t>1. Araştırma düzeyine göre </a:t>
            </a:r>
          </a:p>
          <a:p>
            <a:pPr eaLnBrk="1" fontAlgn="auto" hangingPunct="1">
              <a:spcAft>
                <a:spcPts val="0"/>
              </a:spcAft>
              <a:buFont typeface="Arial" pitchFamily="34" charset="0"/>
              <a:buNone/>
              <a:defRPr/>
            </a:pPr>
            <a:r>
              <a:rPr lang="tr-TR" dirty="0">
                <a:solidFill>
                  <a:srgbClr val="FF0000"/>
                </a:solidFill>
              </a:rPr>
              <a:t>a. Kuram üreten araştırmalar – Temel araştırmalar </a:t>
            </a:r>
          </a:p>
          <a:p>
            <a:pPr eaLnBrk="1" fontAlgn="auto" hangingPunct="1">
              <a:spcAft>
                <a:spcPts val="0"/>
              </a:spcAft>
              <a:buFont typeface="Arial" pitchFamily="34" charset="0"/>
              <a:buNone/>
              <a:defRPr/>
            </a:pPr>
            <a:r>
              <a:rPr lang="tr-TR" dirty="0">
                <a:solidFill>
                  <a:srgbClr val="FF0000"/>
                </a:solidFill>
              </a:rPr>
              <a:t>b. Teknoloji üreten araştırmalar – Uygulamalı araştırmalar </a:t>
            </a:r>
          </a:p>
          <a:p>
            <a:pPr eaLnBrk="1" fontAlgn="auto" hangingPunct="1">
              <a:spcAft>
                <a:spcPts val="0"/>
              </a:spcAft>
              <a:buFont typeface="Arial" pitchFamily="34" charset="0"/>
              <a:buChar char="•"/>
              <a:defRPr/>
            </a:pPr>
            <a:r>
              <a:rPr lang="tr-TR" u="sng" dirty="0"/>
              <a:t>Temel Araştırmalar: </a:t>
            </a:r>
            <a:r>
              <a:rPr lang="tr-TR" dirty="0"/>
              <a:t>Mevcut bilgi veri tabanını genişletmek ve bilinmeyenleri ortaya çıkarmak amacıyla yapılır. </a:t>
            </a:r>
          </a:p>
          <a:p>
            <a:pPr eaLnBrk="1" fontAlgn="auto" hangingPunct="1">
              <a:spcAft>
                <a:spcPts val="0"/>
              </a:spcAft>
              <a:buFont typeface="Arial" pitchFamily="34" charset="0"/>
              <a:buChar char="•"/>
              <a:defRPr/>
            </a:pPr>
            <a:r>
              <a:rPr lang="tr-TR" u="sng" dirty="0"/>
              <a:t>Uygulamalı Araştırmalar: </a:t>
            </a:r>
            <a:r>
              <a:rPr lang="tr-TR" dirty="0"/>
              <a:t>İşlemsel türde araştırmalar daha çok Ar-</a:t>
            </a:r>
            <a:r>
              <a:rPr lang="tr-TR" dirty="0" err="1"/>
              <a:t>Ge</a:t>
            </a:r>
            <a:r>
              <a:rPr lang="tr-TR" dirty="0"/>
              <a:t> olarak bilinen iyileştirici ve problem çözücü türde araştırmalardır.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713"/>
            <a:ext cx="8229600" cy="5505450"/>
          </a:xfrm>
        </p:spPr>
        <p:txBody>
          <a:bodyPr rtlCol="0">
            <a:normAutofit lnSpcReduction="10000"/>
          </a:bodyPr>
          <a:lstStyle/>
          <a:p>
            <a:pPr eaLnBrk="1" fontAlgn="auto" hangingPunct="1">
              <a:spcAft>
                <a:spcPts val="0"/>
              </a:spcAft>
              <a:buFont typeface="Arial" pitchFamily="34" charset="0"/>
              <a:buNone/>
              <a:defRPr/>
            </a:pPr>
            <a:r>
              <a:rPr lang="tr-TR" b="1" dirty="0">
                <a:solidFill>
                  <a:schemeClr val="accent1">
                    <a:lumMod val="75000"/>
                  </a:schemeClr>
                </a:solidFill>
              </a:rPr>
              <a:t>2. Araştırmanın amacına göre </a:t>
            </a:r>
          </a:p>
          <a:p>
            <a:pPr eaLnBrk="1" fontAlgn="auto" hangingPunct="1">
              <a:spcAft>
                <a:spcPts val="0"/>
              </a:spcAft>
              <a:buFont typeface="Arial" pitchFamily="34" charset="0"/>
              <a:buChar char="•"/>
              <a:defRPr/>
            </a:pPr>
            <a:r>
              <a:rPr lang="tr-TR" dirty="0"/>
              <a:t>a. Nedir-nasıldır? </a:t>
            </a:r>
          </a:p>
          <a:p>
            <a:pPr eaLnBrk="1" fontAlgn="auto" hangingPunct="1">
              <a:spcAft>
                <a:spcPts val="0"/>
              </a:spcAft>
              <a:buFont typeface="Arial" pitchFamily="34" charset="0"/>
              <a:buChar char="•"/>
              <a:defRPr/>
            </a:pPr>
            <a:r>
              <a:rPr lang="tr-TR" dirty="0"/>
              <a:t>b. Neden? </a:t>
            </a:r>
          </a:p>
          <a:p>
            <a:pPr eaLnBrk="1" fontAlgn="auto" hangingPunct="1">
              <a:spcAft>
                <a:spcPts val="0"/>
              </a:spcAft>
              <a:buFont typeface="Arial" pitchFamily="34" charset="0"/>
              <a:buNone/>
              <a:defRPr/>
            </a:pPr>
            <a:endParaRPr lang="tr-TR" dirty="0"/>
          </a:p>
          <a:p>
            <a:pPr eaLnBrk="1" fontAlgn="auto" hangingPunct="1">
              <a:spcAft>
                <a:spcPts val="0"/>
              </a:spcAft>
              <a:buFont typeface="Arial" pitchFamily="34" charset="0"/>
              <a:buNone/>
              <a:defRPr/>
            </a:pPr>
            <a:r>
              <a:rPr lang="tr-TR" b="1" dirty="0">
                <a:solidFill>
                  <a:schemeClr val="accent1">
                    <a:lumMod val="75000"/>
                  </a:schemeClr>
                </a:solidFill>
              </a:rPr>
              <a:t>3. Veri Toplama yöntemine göre </a:t>
            </a:r>
          </a:p>
          <a:p>
            <a:pPr eaLnBrk="1" fontAlgn="auto" hangingPunct="1">
              <a:spcAft>
                <a:spcPts val="0"/>
              </a:spcAft>
              <a:buFont typeface="Arial" pitchFamily="34" charset="0"/>
              <a:buChar char="•"/>
              <a:defRPr/>
            </a:pPr>
            <a:r>
              <a:rPr lang="tr-TR" dirty="0"/>
              <a:t>a. Anket yöntemi </a:t>
            </a:r>
          </a:p>
          <a:p>
            <a:pPr eaLnBrk="1" fontAlgn="auto" hangingPunct="1">
              <a:spcAft>
                <a:spcPts val="0"/>
              </a:spcAft>
              <a:buFont typeface="Arial" pitchFamily="34" charset="0"/>
              <a:buChar char="•"/>
              <a:defRPr/>
            </a:pPr>
            <a:r>
              <a:rPr lang="tr-TR" dirty="0"/>
              <a:t>b. Gözlem yöntemi </a:t>
            </a:r>
          </a:p>
          <a:p>
            <a:pPr eaLnBrk="1" fontAlgn="auto" hangingPunct="1">
              <a:spcAft>
                <a:spcPts val="0"/>
              </a:spcAft>
              <a:buFont typeface="Arial" pitchFamily="34" charset="0"/>
              <a:buChar char="•"/>
              <a:defRPr/>
            </a:pPr>
            <a:r>
              <a:rPr lang="tr-TR" dirty="0"/>
              <a:t>c. Görüşme yöntemi </a:t>
            </a:r>
          </a:p>
          <a:p>
            <a:pPr eaLnBrk="1" fontAlgn="auto" hangingPunct="1">
              <a:spcAft>
                <a:spcPts val="0"/>
              </a:spcAft>
              <a:buFont typeface="Arial" pitchFamily="34" charset="0"/>
              <a:buChar char="•"/>
              <a:defRPr/>
            </a:pPr>
            <a:r>
              <a:rPr lang="tr-TR" dirty="0"/>
              <a:t>d. Deney yöntemi </a:t>
            </a:r>
          </a:p>
          <a:p>
            <a:pPr eaLnBrk="1" fontAlgn="auto" hangingPunct="1">
              <a:spcAft>
                <a:spcPts val="0"/>
              </a:spcAft>
              <a:buFont typeface="Arial" pitchFamily="34" charset="0"/>
              <a:buChar char="•"/>
              <a:defRPr/>
            </a:pPr>
            <a:r>
              <a:rPr lang="tr-TR" dirty="0"/>
              <a:t>e. Tarama yöntemi </a:t>
            </a:r>
          </a:p>
          <a:p>
            <a:pPr eaLnBrk="1" fontAlgn="auto" hangingPunct="1">
              <a:spcAft>
                <a:spcPts val="0"/>
              </a:spcAft>
              <a:buFont typeface="Arial" pitchFamily="34" charset="0"/>
              <a:buChar char="•"/>
              <a:defRPr/>
            </a:pPr>
            <a:r>
              <a:rPr lang="tr-TR" dirty="0"/>
              <a:t>f. Belgesel tarama </a:t>
            </a:r>
          </a:p>
          <a:p>
            <a:pPr eaLnBrk="1" fontAlgn="auto" hangingPunct="1">
              <a:spcAft>
                <a:spcPts val="0"/>
              </a:spcAft>
              <a:buFont typeface="Arial" pitchFamily="34" charset="0"/>
              <a:buChar char="•"/>
              <a:defRPr/>
            </a:pPr>
            <a:r>
              <a:rPr lang="tr-TR" dirty="0"/>
              <a:t>g. Bilgi tarama </a:t>
            </a:r>
          </a:p>
          <a:p>
            <a:pPr eaLnBrk="1" fontAlgn="auto" hangingPunct="1">
              <a:spcAft>
                <a:spcPts val="0"/>
              </a:spcAft>
              <a:buFont typeface="Arial" pitchFamily="34" charset="0"/>
              <a:buChar char="•"/>
              <a:defRPr/>
            </a:pPr>
            <a:endParaRPr lang="tr-T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813"/>
            <a:ext cx="8229600" cy="1012825"/>
          </a:xfrm>
        </p:spPr>
        <p:txBody>
          <a:bodyPr rtlCol="0">
            <a:normAutofit fontScale="90000"/>
          </a:bodyPr>
          <a:lstStyle/>
          <a:p>
            <a:pPr eaLnBrk="1" fontAlgn="auto" hangingPunct="1">
              <a:spcAft>
                <a:spcPts val="0"/>
              </a:spcAft>
              <a:defRPr/>
            </a:pPr>
            <a:r>
              <a:rPr lang="tr-TR" b="1" dirty="0">
                <a:solidFill>
                  <a:srgbClr val="C00000"/>
                </a:solidFill>
              </a:rPr>
              <a:t>Verilerin Toplanması ve Analizi </a:t>
            </a:r>
            <a:br>
              <a:rPr lang="tr-TR" dirty="0"/>
            </a:br>
            <a:endParaRPr lang="tr-TR" dirty="0"/>
          </a:p>
        </p:txBody>
      </p:sp>
      <p:sp>
        <p:nvSpPr>
          <p:cNvPr id="12291" name="2 İçerik Yer Tutucusu"/>
          <p:cNvSpPr>
            <a:spLocks noGrp="1"/>
          </p:cNvSpPr>
          <p:nvPr>
            <p:ph idx="1"/>
          </p:nvPr>
        </p:nvSpPr>
        <p:spPr>
          <a:xfrm>
            <a:off x="457200" y="1268413"/>
            <a:ext cx="8229600" cy="4857750"/>
          </a:xfrm>
        </p:spPr>
        <p:txBody>
          <a:bodyPr/>
          <a:lstStyle/>
          <a:p>
            <a:pPr eaLnBrk="1" hangingPunct="1">
              <a:buFont typeface="Arial" charset="0"/>
              <a:buNone/>
            </a:pPr>
            <a:r>
              <a:rPr lang="tr-TR" b="1" u="sng"/>
              <a:t>a- Veri toplama araçları </a:t>
            </a:r>
          </a:p>
          <a:p>
            <a:pPr eaLnBrk="1" hangingPunct="1">
              <a:buFont typeface="Arial" charset="0"/>
              <a:buNone/>
            </a:pPr>
            <a:endParaRPr lang="tr-TR" b="1" u="sng"/>
          </a:p>
          <a:p>
            <a:pPr eaLnBrk="1" hangingPunct="1">
              <a:buFont typeface="Arial" charset="0"/>
              <a:buNone/>
            </a:pPr>
            <a:r>
              <a:rPr lang="tr-TR" i="1"/>
              <a:t>• Veri Toplama Aracını Belirleme </a:t>
            </a:r>
          </a:p>
          <a:p>
            <a:pPr eaLnBrk="1" hangingPunct="1">
              <a:buFont typeface="Arial" charset="0"/>
              <a:buNone/>
            </a:pPr>
            <a:r>
              <a:rPr lang="tr-TR" i="1"/>
              <a:t>• Veri Toplama Aracını Oluşturma </a:t>
            </a:r>
          </a:p>
          <a:p>
            <a:pPr eaLnBrk="1" hangingPunct="1">
              <a:buFont typeface="Arial" charset="0"/>
              <a:buNone/>
            </a:pPr>
            <a:r>
              <a:rPr lang="tr-TR" i="1"/>
              <a:t>• Veri Toplama Aracını Deneme (Ön Uygulama ) </a:t>
            </a:r>
          </a:p>
          <a:p>
            <a:pPr eaLnBrk="1" hangingPunct="1">
              <a:buFont typeface="Arial" charset="0"/>
              <a:buNone/>
            </a:pPr>
            <a:r>
              <a:rPr lang="tr-TR" i="1"/>
              <a:t>• Geçerlik Çalışmaları(Faktör Analizi) Güvenlik Çalışmaları (Uzman Görüşü Alma) </a:t>
            </a:r>
          </a:p>
          <a:p>
            <a:pPr eaLnBrk="1" hangingPunct="1"/>
            <a:endParaRPr lang="tr-T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İçerik Yer Tutucusu"/>
          <p:cNvSpPr>
            <a:spLocks noGrp="1"/>
          </p:cNvSpPr>
          <p:nvPr>
            <p:ph idx="1"/>
          </p:nvPr>
        </p:nvSpPr>
        <p:spPr>
          <a:xfrm>
            <a:off x="457200" y="1739949"/>
            <a:ext cx="7427168" cy="4425355"/>
          </a:xfrm>
        </p:spPr>
        <p:txBody>
          <a:bodyPr/>
          <a:lstStyle/>
          <a:p>
            <a:pPr eaLnBrk="1" hangingPunct="1">
              <a:buFont typeface="Arial" charset="0"/>
              <a:buNone/>
            </a:pPr>
            <a:r>
              <a:rPr lang="tr-TR" b="1" u="sng" dirty="0"/>
              <a:t>b- Veri toplama </a:t>
            </a:r>
          </a:p>
          <a:p>
            <a:pPr eaLnBrk="1" hangingPunct="1">
              <a:buFont typeface="Arial" charset="0"/>
              <a:buNone/>
            </a:pPr>
            <a:endParaRPr lang="tr-TR" dirty="0"/>
          </a:p>
          <a:p>
            <a:pPr algn="just" eaLnBrk="1" hangingPunct="1">
              <a:buFont typeface="Arial" charset="0"/>
              <a:buNone/>
            </a:pPr>
            <a:r>
              <a:rPr lang="tr-TR" dirty="0"/>
              <a:t>• </a:t>
            </a:r>
            <a:r>
              <a:rPr lang="tr-TR" i="1" dirty="0"/>
              <a:t>Belirlenen örneklemden belirlenen bilimsel yöntemleri kullanarak gerekli verilerin toplanması sürecidir. </a:t>
            </a:r>
          </a:p>
          <a:p>
            <a:pPr eaLnBrk="1" hangingPunct="1">
              <a:buFont typeface="Arial" charset="0"/>
              <a:buNone/>
            </a:pPr>
            <a:r>
              <a:rPr lang="tr-TR" i="1" dirty="0"/>
              <a:t>• Veri toplama için geliştirilen araç kadar veri toplamada kullanılan yöntem de önemlidir. </a:t>
            </a:r>
          </a:p>
          <a:p>
            <a:pPr eaLnBrk="1" hangingPunct="1"/>
            <a:endParaRPr lang="tr-TR" dirty="0"/>
          </a:p>
        </p:txBody>
      </p:sp>
      <p:sp>
        <p:nvSpPr>
          <p:cNvPr id="4" name="1 Başlık"/>
          <p:cNvSpPr>
            <a:spLocks noGrp="1"/>
          </p:cNvSpPr>
          <p:nvPr>
            <p:ph type="title"/>
          </p:nvPr>
        </p:nvSpPr>
        <p:spPr>
          <a:xfrm>
            <a:off x="457200" y="476250"/>
            <a:ext cx="8229600" cy="941388"/>
          </a:xfrm>
        </p:spPr>
        <p:txBody>
          <a:bodyPr rtlCol="0">
            <a:normAutofit fontScale="90000"/>
          </a:bodyPr>
          <a:lstStyle/>
          <a:p>
            <a:pPr eaLnBrk="1" fontAlgn="auto" hangingPunct="1">
              <a:spcAft>
                <a:spcPts val="0"/>
              </a:spcAft>
              <a:defRPr/>
            </a:pPr>
            <a:r>
              <a:rPr lang="tr-TR" b="1" dirty="0">
                <a:solidFill>
                  <a:srgbClr val="C00000"/>
                </a:solidFill>
              </a:rPr>
              <a:t>Verilerin Toplanması ve Analizi </a:t>
            </a:r>
            <a:br>
              <a:rPr lang="tr-TR" dirty="0"/>
            </a:br>
            <a:endParaRPr lang="tr-T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İçerik Yer Tutucusu"/>
          <p:cNvSpPr>
            <a:spLocks noGrp="1"/>
          </p:cNvSpPr>
          <p:nvPr>
            <p:ph idx="1"/>
          </p:nvPr>
        </p:nvSpPr>
        <p:spPr>
          <a:xfrm>
            <a:off x="457200" y="1196752"/>
            <a:ext cx="7427168" cy="4929411"/>
          </a:xfrm>
        </p:spPr>
        <p:txBody>
          <a:bodyPr/>
          <a:lstStyle/>
          <a:p>
            <a:pPr eaLnBrk="1" hangingPunct="1">
              <a:buFont typeface="Arial" charset="0"/>
              <a:buNone/>
            </a:pPr>
            <a:r>
              <a:rPr lang="tr-TR" b="1" u="sng" dirty="0"/>
              <a:t>c- Evren ve örneklem </a:t>
            </a:r>
          </a:p>
          <a:p>
            <a:pPr eaLnBrk="1" hangingPunct="1">
              <a:buFont typeface="Arial" charset="0"/>
              <a:buNone/>
            </a:pPr>
            <a:endParaRPr lang="tr-TR" b="1" u="sng" dirty="0"/>
          </a:p>
          <a:p>
            <a:pPr eaLnBrk="1" hangingPunct="1">
              <a:buFont typeface="Arial" charset="0"/>
              <a:buNone/>
            </a:pPr>
            <a:r>
              <a:rPr lang="tr-TR" dirty="0"/>
              <a:t>• </a:t>
            </a:r>
            <a:r>
              <a:rPr lang="tr-TR" i="1" dirty="0"/>
              <a:t>Evren: Araştırma sonuçlarının genelleneceği hedef kitle, nüfus veya büyüklüğü ifade eder. </a:t>
            </a:r>
          </a:p>
          <a:p>
            <a:pPr eaLnBrk="1" hangingPunct="1">
              <a:buFont typeface="Arial" charset="0"/>
              <a:buNone/>
            </a:pPr>
            <a:r>
              <a:rPr lang="tr-TR" i="1" dirty="0"/>
              <a:t>• Örneklem: Hedef kitleyi (evren) temsil özelliğine sahip, bilimsel yöntemlere uygun olarak seçilmiş, araştırmacı tarafından üzerinde çalışılan grubu ifade eder. </a:t>
            </a:r>
          </a:p>
          <a:p>
            <a:pPr eaLnBrk="1" hangingPunct="1"/>
            <a:endParaRPr lang="tr-TR" dirty="0"/>
          </a:p>
        </p:txBody>
      </p:sp>
      <p:sp>
        <p:nvSpPr>
          <p:cNvPr id="4" name="1 Başlık"/>
          <p:cNvSpPr>
            <a:spLocks noGrp="1"/>
          </p:cNvSpPr>
          <p:nvPr>
            <p:ph type="title"/>
          </p:nvPr>
        </p:nvSpPr>
        <p:spPr>
          <a:xfrm>
            <a:off x="395288" y="404813"/>
            <a:ext cx="8229600" cy="796925"/>
          </a:xfrm>
        </p:spPr>
        <p:txBody>
          <a:bodyPr rtlCol="0">
            <a:normAutofit fontScale="90000"/>
          </a:bodyPr>
          <a:lstStyle/>
          <a:p>
            <a:pPr eaLnBrk="1" fontAlgn="auto" hangingPunct="1">
              <a:spcAft>
                <a:spcPts val="0"/>
              </a:spcAft>
              <a:defRPr/>
            </a:pPr>
            <a:r>
              <a:rPr lang="tr-TR" b="1" dirty="0">
                <a:solidFill>
                  <a:srgbClr val="C00000"/>
                </a:solidFill>
              </a:rPr>
              <a:t>Verilerin Toplanması ve Analizi </a:t>
            </a:r>
            <a:br>
              <a:rPr lang="tr-TR" dirty="0"/>
            </a:br>
            <a:endParaRPr lang="tr-T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7239000" cy="936104"/>
          </a:xfrm>
        </p:spPr>
        <p:txBody>
          <a:bodyPr rtlCol="0">
            <a:normAutofit/>
          </a:bodyPr>
          <a:lstStyle/>
          <a:p>
            <a:pPr algn="l" eaLnBrk="1" fontAlgn="auto" hangingPunct="1">
              <a:spcAft>
                <a:spcPts val="0"/>
              </a:spcAft>
              <a:defRPr/>
            </a:pPr>
            <a:r>
              <a:rPr lang="tr-TR" b="1" dirty="0">
                <a:solidFill>
                  <a:schemeClr val="accent6">
                    <a:lumMod val="75000"/>
                  </a:schemeClr>
                </a:solidFill>
              </a:rPr>
              <a:t>Örneklem seçimi:</a:t>
            </a:r>
          </a:p>
        </p:txBody>
      </p:sp>
      <p:sp>
        <p:nvSpPr>
          <p:cNvPr id="3" name="2 İçerik Yer Tutucusu"/>
          <p:cNvSpPr>
            <a:spLocks noGrp="1"/>
          </p:cNvSpPr>
          <p:nvPr>
            <p:ph idx="1"/>
          </p:nvPr>
        </p:nvSpPr>
        <p:spPr>
          <a:xfrm>
            <a:off x="323850" y="1340768"/>
            <a:ext cx="7344494" cy="4785395"/>
          </a:xfrm>
        </p:spPr>
        <p:txBody>
          <a:bodyPr rtlCol="0">
            <a:normAutofit lnSpcReduction="10000"/>
          </a:bodyPr>
          <a:lstStyle/>
          <a:p>
            <a:pPr algn="just" eaLnBrk="1" fontAlgn="auto" hangingPunct="1">
              <a:spcAft>
                <a:spcPts val="0"/>
              </a:spcAft>
              <a:buFont typeface="Arial" pitchFamily="34" charset="0"/>
              <a:buChar char="•"/>
              <a:defRPr/>
            </a:pPr>
            <a:r>
              <a:rPr lang="tr-TR" b="1" dirty="0">
                <a:solidFill>
                  <a:srgbClr val="C00000"/>
                </a:solidFill>
              </a:rPr>
              <a:t>seçilen örneklemin hedef kitle veya evreni mümkün olduğunca iyi bir şekilde yansıtabilmesidir. </a:t>
            </a:r>
          </a:p>
          <a:p>
            <a:pPr algn="just" eaLnBrk="1" fontAlgn="auto" hangingPunct="1">
              <a:spcAft>
                <a:spcPts val="0"/>
              </a:spcAft>
              <a:buFont typeface="Arial" pitchFamily="34" charset="0"/>
              <a:buNone/>
              <a:defRPr/>
            </a:pPr>
            <a:endParaRPr lang="tr-TR" b="1" dirty="0">
              <a:solidFill>
                <a:srgbClr val="C00000"/>
              </a:solidFill>
            </a:endParaRPr>
          </a:p>
          <a:p>
            <a:pPr algn="ctr" eaLnBrk="1" fontAlgn="auto" hangingPunct="1">
              <a:spcAft>
                <a:spcPts val="0"/>
              </a:spcAft>
              <a:buFont typeface="Arial" pitchFamily="34" charset="0"/>
              <a:buNone/>
              <a:defRPr/>
            </a:pPr>
            <a:r>
              <a:rPr lang="tr-TR" b="1" u="sng" dirty="0"/>
              <a:t>Örneklem türleri; </a:t>
            </a:r>
          </a:p>
          <a:p>
            <a:pPr eaLnBrk="1" fontAlgn="auto" hangingPunct="1">
              <a:spcAft>
                <a:spcPts val="0"/>
              </a:spcAft>
              <a:buFont typeface="Arial" pitchFamily="34" charset="0"/>
              <a:buChar char="•"/>
              <a:defRPr/>
            </a:pPr>
            <a:r>
              <a:rPr lang="tr-TR" dirty="0"/>
              <a:t>Eleman Örnekleme: </a:t>
            </a:r>
          </a:p>
          <a:p>
            <a:pPr eaLnBrk="1" fontAlgn="auto" hangingPunct="1">
              <a:spcAft>
                <a:spcPts val="0"/>
              </a:spcAft>
              <a:buFont typeface="Arial" pitchFamily="34" charset="0"/>
              <a:buNone/>
              <a:defRPr/>
            </a:pPr>
            <a:r>
              <a:rPr lang="tr-TR" dirty="0"/>
              <a:t>		- Basit tesadüfi örnekleme</a:t>
            </a:r>
          </a:p>
          <a:p>
            <a:pPr eaLnBrk="1" fontAlgn="auto" hangingPunct="1">
              <a:spcAft>
                <a:spcPts val="0"/>
              </a:spcAft>
              <a:buFont typeface="Arial" pitchFamily="34" charset="0"/>
              <a:buNone/>
              <a:defRPr/>
            </a:pPr>
            <a:r>
              <a:rPr lang="tr-TR" dirty="0"/>
              <a:t>		- Tabakalı örneklem</a:t>
            </a:r>
          </a:p>
          <a:p>
            <a:pPr eaLnBrk="1" fontAlgn="auto" hangingPunct="1">
              <a:spcAft>
                <a:spcPts val="0"/>
              </a:spcAft>
              <a:buFont typeface="Arial" pitchFamily="34" charset="0"/>
              <a:buChar char="•"/>
              <a:defRPr/>
            </a:pPr>
            <a:r>
              <a:rPr lang="tr-TR" dirty="0"/>
              <a:t>Küme Örnekleme: </a:t>
            </a:r>
          </a:p>
          <a:p>
            <a:pPr eaLnBrk="1" fontAlgn="auto" hangingPunct="1">
              <a:spcAft>
                <a:spcPts val="0"/>
              </a:spcAft>
              <a:buFont typeface="Arial" pitchFamily="34" charset="0"/>
              <a:buNone/>
              <a:defRPr/>
            </a:pPr>
            <a:r>
              <a:rPr lang="tr-TR" dirty="0"/>
              <a:t>		- Oransız küme örnekleme</a:t>
            </a:r>
          </a:p>
          <a:p>
            <a:pPr eaLnBrk="1" fontAlgn="auto" hangingPunct="1">
              <a:spcAft>
                <a:spcPts val="0"/>
              </a:spcAft>
              <a:buFont typeface="Arial" pitchFamily="34" charset="0"/>
              <a:buNone/>
              <a:defRPr/>
            </a:pPr>
            <a:r>
              <a:rPr lang="tr-TR" dirty="0"/>
              <a:t>		- Oranlı küme örnekleme</a:t>
            </a:r>
          </a:p>
          <a:p>
            <a:pPr eaLnBrk="1" fontAlgn="auto" hangingPunct="1">
              <a:spcAft>
                <a:spcPts val="0"/>
              </a:spcAft>
              <a:buFont typeface="Arial" pitchFamily="34" charset="0"/>
              <a:buNone/>
              <a:defRPr/>
            </a:pPr>
            <a:endParaRPr lang="tr-T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844824"/>
            <a:ext cx="7571184" cy="4281339"/>
          </a:xfrm>
        </p:spPr>
        <p:txBody>
          <a:bodyPr rtlCol="0">
            <a:normAutofit lnSpcReduction="10000"/>
          </a:bodyPr>
          <a:lstStyle/>
          <a:p>
            <a:pPr eaLnBrk="1" fontAlgn="auto" hangingPunct="1">
              <a:spcAft>
                <a:spcPts val="0"/>
              </a:spcAft>
              <a:buFont typeface="Arial" pitchFamily="34" charset="0"/>
              <a:buNone/>
              <a:defRPr/>
            </a:pPr>
            <a:r>
              <a:rPr lang="tr-TR" b="1" u="sng" dirty="0"/>
              <a:t>d- Değişken Türleri </a:t>
            </a:r>
          </a:p>
          <a:p>
            <a:pPr eaLnBrk="1" fontAlgn="auto" hangingPunct="1">
              <a:spcAft>
                <a:spcPts val="0"/>
              </a:spcAft>
              <a:buFont typeface="Arial" pitchFamily="34" charset="0"/>
              <a:buNone/>
              <a:defRPr/>
            </a:pPr>
            <a:endParaRPr lang="tr-TR" b="1" u="sng" dirty="0"/>
          </a:p>
          <a:p>
            <a:pPr algn="just" eaLnBrk="1" fontAlgn="auto" hangingPunct="1">
              <a:spcAft>
                <a:spcPts val="0"/>
              </a:spcAft>
              <a:buFont typeface="Arial" pitchFamily="34" charset="0"/>
              <a:buNone/>
              <a:defRPr/>
            </a:pPr>
            <a:r>
              <a:rPr lang="tr-TR" dirty="0"/>
              <a:t>• </a:t>
            </a:r>
            <a:r>
              <a:rPr lang="tr-TR" i="1" dirty="0"/>
              <a:t>Bağımlı Değişken (Olgu):Veri toplanan kişinin yaş, cinsiyet, milliyet, eğitim, meslek gibi önemli farklılıklarını gösterir. </a:t>
            </a:r>
          </a:p>
          <a:p>
            <a:pPr algn="just" eaLnBrk="1" fontAlgn="auto" hangingPunct="1">
              <a:spcAft>
                <a:spcPts val="0"/>
              </a:spcAft>
              <a:buFont typeface="Arial" pitchFamily="34" charset="0"/>
              <a:buNone/>
              <a:defRPr/>
            </a:pPr>
            <a:r>
              <a:rPr lang="tr-TR" i="1" dirty="0"/>
              <a:t>• Bağımsız Değişken (Yargı): Veri toplanan kişinin bir konu hakkında görüş, kanaat ve değerlendirmelerini gösterir. Araştırmalarda genellikle bağımsız değişkenlerden elde edilen veriler değerlendirilir. </a:t>
            </a:r>
          </a:p>
          <a:p>
            <a:pPr eaLnBrk="1" fontAlgn="auto" hangingPunct="1">
              <a:spcAft>
                <a:spcPts val="0"/>
              </a:spcAft>
              <a:buFont typeface="Arial" pitchFamily="34" charset="0"/>
              <a:buChar char="•"/>
              <a:defRPr/>
            </a:pPr>
            <a:endParaRPr lang="tr-TR" dirty="0"/>
          </a:p>
        </p:txBody>
      </p:sp>
      <p:sp>
        <p:nvSpPr>
          <p:cNvPr id="4" name="1 Başlık"/>
          <p:cNvSpPr>
            <a:spLocks noGrp="1"/>
          </p:cNvSpPr>
          <p:nvPr>
            <p:ph type="title"/>
          </p:nvPr>
        </p:nvSpPr>
        <p:spPr>
          <a:xfrm>
            <a:off x="457200" y="404813"/>
            <a:ext cx="8229600" cy="1012825"/>
          </a:xfrm>
        </p:spPr>
        <p:txBody>
          <a:bodyPr rtlCol="0">
            <a:normAutofit fontScale="90000"/>
          </a:bodyPr>
          <a:lstStyle/>
          <a:p>
            <a:pPr eaLnBrk="1" fontAlgn="auto" hangingPunct="1">
              <a:spcAft>
                <a:spcPts val="0"/>
              </a:spcAft>
              <a:defRPr/>
            </a:pPr>
            <a:r>
              <a:rPr lang="tr-TR" b="1" dirty="0">
                <a:solidFill>
                  <a:srgbClr val="C00000"/>
                </a:solidFill>
              </a:rPr>
              <a:t>Verilerin Toplanması ve Analizi </a:t>
            </a:r>
            <a:br>
              <a:rPr lang="tr-TR" dirty="0"/>
            </a:b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16672"/>
          </a:xfrm>
        </p:spPr>
        <p:txBody>
          <a:bodyPr>
            <a:normAutofit fontScale="90000"/>
          </a:bodyPr>
          <a:lstStyle/>
          <a:p>
            <a:r>
              <a:rPr lang="tr-TR" dirty="0">
                <a:latin typeface="Book Antiqua" pitchFamily="18" charset="0"/>
              </a:rPr>
              <a:t>Bilim </a:t>
            </a:r>
            <a:r>
              <a:rPr lang="tr-TR" dirty="0" err="1">
                <a:latin typeface="Book Antiqua" pitchFamily="18" charset="0"/>
              </a:rPr>
              <a:t>DallarI</a:t>
            </a:r>
            <a:endParaRPr lang="tr-TR" dirty="0">
              <a:latin typeface="Book Antiqua" pitchFamily="18" charset="0"/>
            </a:endParaRPr>
          </a:p>
        </p:txBody>
      </p:sp>
      <p:sp>
        <p:nvSpPr>
          <p:cNvPr id="3" name="2 İçerik Yer Tutucusu"/>
          <p:cNvSpPr>
            <a:spLocks noGrp="1"/>
          </p:cNvSpPr>
          <p:nvPr>
            <p:ph idx="1"/>
          </p:nvPr>
        </p:nvSpPr>
        <p:spPr>
          <a:xfrm>
            <a:off x="395536" y="908720"/>
            <a:ext cx="7239000" cy="792088"/>
          </a:xfrm>
        </p:spPr>
        <p:txBody>
          <a:bodyPr>
            <a:normAutofit fontScale="85000" lnSpcReduction="10000"/>
          </a:bodyPr>
          <a:lstStyle/>
          <a:p>
            <a:r>
              <a:rPr lang="tr-TR" dirty="0"/>
              <a:t>Bilim dalları TÜBİTAK tarafından </a:t>
            </a:r>
            <a:r>
              <a:rPr lang="tr-TR" dirty="0" err="1"/>
              <a:t>Frascati</a:t>
            </a:r>
            <a:r>
              <a:rPr lang="tr-TR" dirty="0"/>
              <a:t> Kılavuzu’na (2002) dayanılarak şu şekilde sınıflandırılmaktadır.</a:t>
            </a:r>
          </a:p>
        </p:txBody>
      </p:sp>
      <p:graphicFrame>
        <p:nvGraphicFramePr>
          <p:cNvPr id="4" name="3 Tablo"/>
          <p:cNvGraphicFramePr>
            <a:graphicFrameLocks noGrp="1"/>
          </p:cNvGraphicFramePr>
          <p:nvPr/>
        </p:nvGraphicFramePr>
        <p:xfrm>
          <a:off x="179514" y="1906702"/>
          <a:ext cx="7848870" cy="4487951"/>
        </p:xfrm>
        <a:graphic>
          <a:graphicData uri="http://schemas.openxmlformats.org/drawingml/2006/table">
            <a:tbl>
              <a:tblPr firstRow="1" bandRow="1">
                <a:tableStyleId>{5C22544A-7EE6-4342-B048-85BDC9FD1C3A}</a:tableStyleId>
              </a:tblPr>
              <a:tblGrid>
                <a:gridCol w="1207517">
                  <a:extLst>
                    <a:ext uri="{9D8B030D-6E8A-4147-A177-3AD203B41FA5}">
                      <a16:colId xmlns:a16="http://schemas.microsoft.com/office/drawing/2014/main" val="20000"/>
                    </a:ext>
                  </a:extLst>
                </a:gridCol>
                <a:gridCol w="1672801">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tblGrid>
              <a:tr h="629950">
                <a:tc>
                  <a:txBody>
                    <a:bodyPr/>
                    <a:lstStyle/>
                    <a:p>
                      <a:r>
                        <a:rPr lang="tr-TR" dirty="0"/>
                        <a:t>Doğa Bilimleri</a:t>
                      </a:r>
                    </a:p>
                  </a:txBody>
                  <a:tcPr/>
                </a:tc>
                <a:tc>
                  <a:txBody>
                    <a:bodyPr/>
                    <a:lstStyle/>
                    <a:p>
                      <a:r>
                        <a:rPr lang="tr-TR" dirty="0"/>
                        <a:t>Mühendislik ve Teknoloji</a:t>
                      </a:r>
                    </a:p>
                  </a:txBody>
                  <a:tcPr/>
                </a:tc>
                <a:tc>
                  <a:txBody>
                    <a:bodyPr/>
                    <a:lstStyle/>
                    <a:p>
                      <a:r>
                        <a:rPr lang="tr-TR" dirty="0"/>
                        <a:t>Tıbbi Bilimler</a:t>
                      </a:r>
                    </a:p>
                  </a:txBody>
                  <a:tcPr/>
                </a:tc>
                <a:tc>
                  <a:txBody>
                    <a:bodyPr/>
                    <a:lstStyle/>
                    <a:p>
                      <a:r>
                        <a:rPr lang="tr-TR" dirty="0"/>
                        <a:t>Tarımsal Bilimler</a:t>
                      </a:r>
                    </a:p>
                  </a:txBody>
                  <a:tcPr/>
                </a:tc>
                <a:tc>
                  <a:txBody>
                    <a:bodyPr/>
                    <a:lstStyle/>
                    <a:p>
                      <a:r>
                        <a:rPr lang="tr-TR" dirty="0"/>
                        <a:t>Sosyal Bilimler</a:t>
                      </a:r>
                    </a:p>
                  </a:txBody>
                  <a:tcPr/>
                </a:tc>
                <a:tc>
                  <a:txBody>
                    <a:bodyPr/>
                    <a:lstStyle/>
                    <a:p>
                      <a:r>
                        <a:rPr lang="tr-TR" dirty="0"/>
                        <a:t>Beşeri Bilimler</a:t>
                      </a:r>
                    </a:p>
                  </a:txBody>
                  <a:tcPr/>
                </a:tc>
                <a:extLst>
                  <a:ext uri="{0D108BD9-81ED-4DB2-BD59-A6C34878D82A}">
                    <a16:rowId xmlns:a16="http://schemas.microsoft.com/office/drawing/2014/main" val="10000"/>
                  </a:ext>
                </a:extLst>
              </a:tr>
              <a:tr h="3847871">
                <a:tc>
                  <a:txBody>
                    <a:bodyPr/>
                    <a:lstStyle/>
                    <a:p>
                      <a:r>
                        <a:rPr lang="tr-TR" sz="1600" b="1" dirty="0">
                          <a:latin typeface="Book Antiqua" pitchFamily="18" charset="0"/>
                        </a:rPr>
                        <a:t>Matematik ve </a:t>
                      </a:r>
                    </a:p>
                    <a:p>
                      <a:r>
                        <a:rPr lang="tr-TR" sz="1600" b="1" dirty="0">
                          <a:latin typeface="Book Antiqua" pitchFamily="18" charset="0"/>
                        </a:rPr>
                        <a:t>Bilgisayar </a:t>
                      </a:r>
                    </a:p>
                    <a:p>
                      <a:r>
                        <a:rPr lang="tr-TR" sz="1600" b="1" dirty="0">
                          <a:latin typeface="Book Antiqua" pitchFamily="18" charset="0"/>
                        </a:rPr>
                        <a:t>Bilimleri </a:t>
                      </a:r>
                    </a:p>
                    <a:p>
                      <a:r>
                        <a:rPr lang="tr-TR" sz="1600" b="1" dirty="0">
                          <a:latin typeface="Book Antiqua" pitchFamily="18" charset="0"/>
                        </a:rPr>
                        <a:t>. Fiziki Bilimler </a:t>
                      </a:r>
                    </a:p>
                    <a:p>
                      <a:r>
                        <a:rPr lang="tr-TR" sz="1600" b="1" dirty="0">
                          <a:latin typeface="Book Antiqua" pitchFamily="18" charset="0"/>
                        </a:rPr>
                        <a:t>. Kimya </a:t>
                      </a:r>
                    </a:p>
                    <a:p>
                      <a:r>
                        <a:rPr lang="tr-TR" sz="1600" b="1" dirty="0">
                          <a:latin typeface="Book Antiqua" pitchFamily="18" charset="0"/>
                        </a:rPr>
                        <a:t>Bilimleri </a:t>
                      </a:r>
                    </a:p>
                    <a:p>
                      <a:r>
                        <a:rPr lang="tr-TR" sz="1600" b="1" dirty="0">
                          <a:latin typeface="Book Antiqua" pitchFamily="18" charset="0"/>
                        </a:rPr>
                        <a:t>. Dünya ve </a:t>
                      </a:r>
                    </a:p>
                    <a:p>
                      <a:r>
                        <a:rPr lang="tr-TR" sz="1600" b="1" dirty="0">
                          <a:latin typeface="Book Antiqua" pitchFamily="18" charset="0"/>
                        </a:rPr>
                        <a:t>İlişkili Çevre </a:t>
                      </a:r>
                    </a:p>
                    <a:p>
                      <a:r>
                        <a:rPr lang="tr-TR" sz="1600" b="1" dirty="0">
                          <a:latin typeface="Book Antiqua" pitchFamily="18" charset="0"/>
                        </a:rPr>
                        <a:t>Bilimleri </a:t>
                      </a:r>
                    </a:p>
                    <a:p>
                      <a:r>
                        <a:rPr lang="tr-TR" sz="1600" b="1" dirty="0">
                          <a:latin typeface="Book Antiqua" pitchFamily="18" charset="0"/>
                        </a:rPr>
                        <a:t>. Biyoloji </a:t>
                      </a:r>
                    </a:p>
                    <a:p>
                      <a:r>
                        <a:rPr lang="tr-TR" sz="1600" b="1" dirty="0">
                          <a:latin typeface="Book Antiqua" pitchFamily="18" charset="0"/>
                        </a:rPr>
                        <a:t>Bilimleri </a:t>
                      </a:r>
                    </a:p>
                    <a:p>
                      <a:r>
                        <a:rPr lang="tr-TR" sz="1600" b="1" dirty="0">
                          <a:latin typeface="Book Antiqua" pitchFamily="18" charset="0"/>
                        </a:rPr>
                        <a:t>. Genetik </a:t>
                      </a:r>
                    </a:p>
                  </a:txBody>
                  <a:tcPr/>
                </a:tc>
                <a:tc>
                  <a:txBody>
                    <a:bodyPr/>
                    <a:lstStyle/>
                    <a:p>
                      <a:endParaRPr lang="tr-TR" dirty="0"/>
                    </a:p>
                    <a:p>
                      <a:r>
                        <a:rPr lang="tr-TR" sz="1600" b="1" dirty="0">
                          <a:latin typeface="Book Antiqua" pitchFamily="18" charset="0"/>
                        </a:rPr>
                        <a:t>. İnşaat </a:t>
                      </a:r>
                    </a:p>
                    <a:p>
                      <a:r>
                        <a:rPr lang="tr-TR" sz="1600" b="1" dirty="0">
                          <a:latin typeface="Book Antiqua" pitchFamily="18" charset="0"/>
                        </a:rPr>
                        <a:t>Mühendisliği </a:t>
                      </a:r>
                    </a:p>
                    <a:p>
                      <a:r>
                        <a:rPr lang="tr-TR" sz="1600" b="1" dirty="0">
                          <a:latin typeface="Book Antiqua" pitchFamily="18" charset="0"/>
                        </a:rPr>
                        <a:t>. Elektrik </a:t>
                      </a:r>
                    </a:p>
                    <a:p>
                      <a:r>
                        <a:rPr lang="tr-TR" sz="1600" b="1" dirty="0">
                          <a:latin typeface="Book Antiqua" pitchFamily="18" charset="0"/>
                        </a:rPr>
                        <a:t>Mühendisliği </a:t>
                      </a:r>
                    </a:p>
                    <a:p>
                      <a:r>
                        <a:rPr lang="tr-TR" sz="1600" b="1" dirty="0">
                          <a:latin typeface="Book Antiqua" pitchFamily="18" charset="0"/>
                        </a:rPr>
                        <a:t>. Elektronik </a:t>
                      </a:r>
                    </a:p>
                    <a:p>
                      <a:r>
                        <a:rPr lang="tr-TR" sz="1600" b="1" dirty="0">
                          <a:latin typeface="Book Antiqua" pitchFamily="18" charset="0"/>
                        </a:rPr>
                        <a:t>. Diğer </a:t>
                      </a:r>
                    </a:p>
                    <a:p>
                      <a:r>
                        <a:rPr lang="tr-TR" sz="1600" b="1" dirty="0">
                          <a:latin typeface="Book Antiqua" pitchFamily="18" charset="0"/>
                        </a:rPr>
                        <a:t>Mühendislik </a:t>
                      </a:r>
                    </a:p>
                    <a:p>
                      <a:r>
                        <a:rPr lang="tr-TR" sz="1600" b="1" dirty="0">
                          <a:latin typeface="Book Antiqua" pitchFamily="18" charset="0"/>
                        </a:rPr>
                        <a:t>Bilimleri </a:t>
                      </a:r>
                    </a:p>
                    <a:p>
                      <a:endParaRPr lang="tr-TR" dirty="0"/>
                    </a:p>
                  </a:txBody>
                  <a:tcPr/>
                </a:tc>
                <a:tc>
                  <a:txBody>
                    <a:bodyPr/>
                    <a:lstStyle/>
                    <a:p>
                      <a:endParaRPr lang="tr-TR" dirty="0"/>
                    </a:p>
                    <a:p>
                      <a:r>
                        <a:rPr lang="tr-TR" sz="1600" b="1" dirty="0">
                          <a:latin typeface="Book Antiqua" pitchFamily="18" charset="0"/>
                        </a:rPr>
                        <a:t>.Temel Tıp </a:t>
                      </a:r>
                    </a:p>
                    <a:p>
                      <a:r>
                        <a:rPr lang="tr-TR" sz="1600" b="1" dirty="0">
                          <a:latin typeface="Book Antiqua" pitchFamily="18" charset="0"/>
                        </a:rPr>
                        <a:t>. Klinik Tıp </a:t>
                      </a:r>
                    </a:p>
                    <a:p>
                      <a:r>
                        <a:rPr lang="tr-TR" sz="1600" b="1" dirty="0">
                          <a:latin typeface="Book Antiqua" pitchFamily="18" charset="0"/>
                        </a:rPr>
                        <a:t>. Sağlık </a:t>
                      </a:r>
                    </a:p>
                    <a:p>
                      <a:r>
                        <a:rPr lang="tr-TR" sz="1600" b="1" dirty="0">
                          <a:latin typeface="Book Antiqua" pitchFamily="18" charset="0"/>
                        </a:rPr>
                        <a:t>Bilimleri </a:t>
                      </a:r>
                    </a:p>
                  </a:txBody>
                  <a:tcPr/>
                </a:tc>
                <a:tc>
                  <a:txBody>
                    <a:bodyPr/>
                    <a:lstStyle/>
                    <a:p>
                      <a:endParaRPr lang="tr-TR" dirty="0"/>
                    </a:p>
                    <a:p>
                      <a:r>
                        <a:rPr lang="tr-TR" sz="1600" b="1" dirty="0">
                          <a:latin typeface="Book Antiqua" pitchFamily="18" charset="0"/>
                        </a:rPr>
                        <a:t>. Tarım </a:t>
                      </a:r>
                    </a:p>
                    <a:p>
                      <a:r>
                        <a:rPr lang="tr-TR" sz="1600" b="1" dirty="0">
                          <a:latin typeface="Book Antiqua" pitchFamily="18" charset="0"/>
                        </a:rPr>
                        <a:t>.Ormancılık </a:t>
                      </a:r>
                    </a:p>
                    <a:p>
                      <a:r>
                        <a:rPr lang="tr-TR" sz="1600" b="1" dirty="0">
                          <a:latin typeface="Book Antiqua" pitchFamily="18" charset="0"/>
                        </a:rPr>
                        <a:t>. Balıkçılık ve </a:t>
                      </a:r>
                    </a:p>
                    <a:p>
                      <a:r>
                        <a:rPr lang="tr-TR" sz="1600" b="1" dirty="0">
                          <a:latin typeface="Book Antiqua" pitchFamily="18" charset="0"/>
                        </a:rPr>
                        <a:t>İlişkili Bilimler </a:t>
                      </a:r>
                    </a:p>
                    <a:p>
                      <a:r>
                        <a:rPr lang="tr-TR" sz="1600" b="1" dirty="0">
                          <a:latin typeface="Book Antiqua" pitchFamily="18" charset="0"/>
                        </a:rPr>
                        <a:t>.Veterinerlik </a:t>
                      </a:r>
                    </a:p>
                  </a:txBody>
                  <a:tcPr/>
                </a:tc>
                <a:tc>
                  <a:txBody>
                    <a:bodyPr/>
                    <a:lstStyle/>
                    <a:p>
                      <a:endParaRPr lang="tr-TR" dirty="0"/>
                    </a:p>
                    <a:p>
                      <a:r>
                        <a:rPr lang="tr-TR" dirty="0"/>
                        <a:t>.</a:t>
                      </a:r>
                      <a:r>
                        <a:rPr lang="tr-TR" sz="1600" b="1" dirty="0">
                          <a:latin typeface="Book Antiqua" pitchFamily="18" charset="0"/>
                        </a:rPr>
                        <a:t>Psikoloji </a:t>
                      </a:r>
                    </a:p>
                    <a:p>
                      <a:r>
                        <a:rPr lang="tr-TR" sz="1600" b="1" dirty="0">
                          <a:latin typeface="Book Antiqua" pitchFamily="18" charset="0"/>
                        </a:rPr>
                        <a:t>.Ekonomi </a:t>
                      </a:r>
                    </a:p>
                    <a:p>
                      <a:r>
                        <a:rPr lang="tr-TR" sz="1600" b="1" dirty="0">
                          <a:latin typeface="Book Antiqua" pitchFamily="18" charset="0"/>
                        </a:rPr>
                        <a:t>. Eğitim </a:t>
                      </a:r>
                    </a:p>
                    <a:p>
                      <a:r>
                        <a:rPr lang="tr-TR" sz="1600" b="1" dirty="0">
                          <a:latin typeface="Book Antiqua" pitchFamily="18" charset="0"/>
                        </a:rPr>
                        <a:t>Bilimleri </a:t>
                      </a:r>
                    </a:p>
                    <a:p>
                      <a:r>
                        <a:rPr lang="tr-TR" sz="1600" b="1" dirty="0">
                          <a:latin typeface="Book Antiqua" pitchFamily="18" charset="0"/>
                        </a:rPr>
                        <a:t>. Diğer Sosyal </a:t>
                      </a:r>
                    </a:p>
                    <a:p>
                      <a:r>
                        <a:rPr lang="tr-TR" sz="1600" b="1" dirty="0">
                          <a:latin typeface="Book Antiqua" pitchFamily="18" charset="0"/>
                        </a:rPr>
                        <a:t>Bilimler </a:t>
                      </a:r>
                    </a:p>
                  </a:txBody>
                  <a:tcPr/>
                </a:tc>
                <a:tc>
                  <a:txBody>
                    <a:bodyPr/>
                    <a:lstStyle/>
                    <a:p>
                      <a:endParaRPr lang="tr-TR" dirty="0"/>
                    </a:p>
                    <a:p>
                      <a:r>
                        <a:rPr lang="tr-TR" sz="1600" b="1" dirty="0">
                          <a:latin typeface="Book Antiqua" pitchFamily="18" charset="0"/>
                        </a:rPr>
                        <a:t>. Tarih </a:t>
                      </a:r>
                    </a:p>
                    <a:p>
                      <a:r>
                        <a:rPr lang="tr-TR" sz="1600" b="1" dirty="0">
                          <a:latin typeface="Book Antiqua" pitchFamily="18" charset="0"/>
                        </a:rPr>
                        <a:t>. Diğer Beşeri </a:t>
                      </a:r>
                    </a:p>
                    <a:p>
                      <a:r>
                        <a:rPr lang="tr-TR" sz="1600" b="1" dirty="0">
                          <a:latin typeface="Book Antiqua" pitchFamily="18" charset="0"/>
                        </a:rPr>
                        <a:t>Bilimler</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İçerik Yer Tutucusu"/>
          <p:cNvSpPr>
            <a:spLocks noGrp="1"/>
          </p:cNvSpPr>
          <p:nvPr>
            <p:ph idx="1"/>
          </p:nvPr>
        </p:nvSpPr>
        <p:spPr>
          <a:xfrm>
            <a:off x="457200" y="1773238"/>
            <a:ext cx="8229600" cy="4352925"/>
          </a:xfrm>
        </p:spPr>
        <p:txBody>
          <a:bodyPr/>
          <a:lstStyle/>
          <a:p>
            <a:pPr eaLnBrk="1" hangingPunct="1">
              <a:buFont typeface="Arial" charset="0"/>
              <a:buNone/>
            </a:pPr>
            <a:r>
              <a:rPr lang="tr-TR" b="1" u="sng"/>
              <a:t>e- Verilerin Analizi</a:t>
            </a:r>
          </a:p>
          <a:p>
            <a:pPr eaLnBrk="1" hangingPunct="1">
              <a:buFont typeface="Arial" charset="0"/>
              <a:buNone/>
            </a:pPr>
            <a:r>
              <a:rPr lang="tr-TR"/>
              <a:t>• </a:t>
            </a:r>
            <a:r>
              <a:rPr lang="tr-TR" i="1"/>
              <a:t>Analiz programlarını tanıma ve kullanma. </a:t>
            </a:r>
          </a:p>
          <a:p>
            <a:pPr eaLnBrk="1" hangingPunct="1">
              <a:buFont typeface="Arial" charset="0"/>
              <a:buNone/>
            </a:pPr>
            <a:r>
              <a:rPr lang="tr-TR" i="1"/>
              <a:t>• Analiz programları</a:t>
            </a:r>
          </a:p>
          <a:p>
            <a:pPr eaLnBrk="1" hangingPunct="1"/>
            <a:endParaRPr lang="tr-TR"/>
          </a:p>
        </p:txBody>
      </p:sp>
      <p:sp>
        <p:nvSpPr>
          <p:cNvPr id="4" name="1 Başlık"/>
          <p:cNvSpPr>
            <a:spLocks noGrp="1"/>
          </p:cNvSpPr>
          <p:nvPr>
            <p:ph type="title"/>
          </p:nvPr>
        </p:nvSpPr>
        <p:spPr>
          <a:xfrm>
            <a:off x="468313" y="692150"/>
            <a:ext cx="8229600" cy="850900"/>
          </a:xfrm>
        </p:spPr>
        <p:txBody>
          <a:bodyPr rtlCol="0">
            <a:normAutofit fontScale="90000"/>
          </a:bodyPr>
          <a:lstStyle/>
          <a:p>
            <a:pPr eaLnBrk="1" fontAlgn="auto" hangingPunct="1">
              <a:spcAft>
                <a:spcPts val="0"/>
              </a:spcAft>
              <a:defRPr/>
            </a:pPr>
            <a:r>
              <a:rPr lang="tr-TR" b="1" dirty="0">
                <a:solidFill>
                  <a:srgbClr val="C00000"/>
                </a:solidFill>
              </a:rPr>
              <a:t>Verilerin Toplanması ve Analizi </a:t>
            </a:r>
            <a:br>
              <a:rPr lang="tr-TR" dirty="0"/>
            </a:br>
            <a:endParaRPr lang="tr-T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588680"/>
          </a:xfrm>
        </p:spPr>
        <p:txBody>
          <a:bodyPr/>
          <a:lstStyle/>
          <a:p>
            <a:pPr marL="484632" fontAlgn="auto">
              <a:spcAft>
                <a:spcPts val="0"/>
              </a:spcAft>
              <a:defRPr/>
            </a:pPr>
            <a:r>
              <a:rPr lang="tr-TR" dirty="0">
                <a:solidFill>
                  <a:schemeClr val="accent1">
                    <a:tint val="83000"/>
                    <a:satMod val="150000"/>
                  </a:schemeClr>
                </a:solidFill>
              </a:rPr>
              <a:t>ANKET NEDİR?</a:t>
            </a:r>
          </a:p>
        </p:txBody>
      </p:sp>
      <p:sp>
        <p:nvSpPr>
          <p:cNvPr id="10243" name="2 İçerik Yer Tutucusu"/>
          <p:cNvSpPr>
            <a:spLocks noGrp="1"/>
          </p:cNvSpPr>
          <p:nvPr>
            <p:ph idx="1"/>
          </p:nvPr>
        </p:nvSpPr>
        <p:spPr>
          <a:xfrm>
            <a:off x="457200" y="1484784"/>
            <a:ext cx="7355160" cy="4969991"/>
          </a:xfrm>
        </p:spPr>
        <p:txBody>
          <a:bodyPr/>
          <a:lstStyle/>
          <a:p>
            <a:r>
              <a:rPr lang="tr-TR" dirty="0"/>
              <a:t>Herhangi bir konuyla ilgili durum ve tutumu belirlemek için düzenlenmiş ayrıntılı ve kapsamlı soru dizisidir.</a:t>
            </a:r>
          </a:p>
          <a:p>
            <a:pPr>
              <a:buFont typeface="Wingdings 2" pitchFamily="18" charset="2"/>
              <a:buNone/>
            </a:pPr>
            <a:endParaRPr lang="tr-TR" dirty="0"/>
          </a:p>
          <a:p>
            <a:r>
              <a:rPr lang="tr-TR" dirty="0"/>
              <a:t>SİSTEMATİK VERİ TOPLAMA YÖNTEMİ</a:t>
            </a:r>
          </a:p>
          <a:p>
            <a:r>
              <a:rPr lang="tr-TR" dirty="0"/>
              <a:t>ÇOK FARKLI TÜRDE VERİ TOPLAMAK MÜMKÜNDÜR.&gt;&gt; insan davranışları, iş performansları, bilgi düzeyleri, tercihler, tutumlar….</a:t>
            </a:r>
          </a:p>
          <a:p>
            <a:endParaRPr lang="tr-T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7239000" cy="1143000"/>
          </a:xfrm>
        </p:spPr>
        <p:txBody>
          <a:bodyPr/>
          <a:lstStyle/>
          <a:p>
            <a:pPr marL="484632" fontAlgn="auto">
              <a:spcAft>
                <a:spcPts val="0"/>
              </a:spcAft>
              <a:defRPr/>
            </a:pPr>
            <a:r>
              <a:rPr lang="tr-TR" dirty="0">
                <a:solidFill>
                  <a:schemeClr val="accent1">
                    <a:tint val="83000"/>
                    <a:satMod val="150000"/>
                  </a:schemeClr>
                </a:solidFill>
              </a:rPr>
              <a:t>“zaman” ve “maliyet”</a:t>
            </a:r>
          </a:p>
        </p:txBody>
      </p:sp>
      <p:sp>
        <p:nvSpPr>
          <p:cNvPr id="11267" name="2 İçerik Yer Tutucusu"/>
          <p:cNvSpPr>
            <a:spLocks noGrp="1"/>
          </p:cNvSpPr>
          <p:nvPr>
            <p:ph idx="1"/>
          </p:nvPr>
        </p:nvSpPr>
        <p:spPr>
          <a:xfrm>
            <a:off x="457200" y="1556792"/>
            <a:ext cx="7067128" cy="4897983"/>
          </a:xfrm>
        </p:spPr>
        <p:txBody>
          <a:bodyPr/>
          <a:lstStyle/>
          <a:p>
            <a:r>
              <a:rPr lang="tr-TR" dirty="0"/>
              <a:t>Anketin hazırlık ve uygulama sürecinde dikkat edilmesi gereken unsurlardır.</a:t>
            </a:r>
          </a:p>
          <a:p>
            <a:r>
              <a:rPr lang="tr-TR" dirty="0"/>
              <a:t>Piyasa araştırması, Pazar araştırması, piyasa analizleri</a:t>
            </a:r>
          </a:p>
          <a:p>
            <a:r>
              <a:rPr lang="tr-TR" dirty="0"/>
              <a:t>Rehberlik ve psikolojik danışma hizmetleri</a:t>
            </a:r>
          </a:p>
          <a:p>
            <a:pPr>
              <a:buFont typeface="Wingdings 2" pitchFamily="18" charset="2"/>
              <a:buNone/>
            </a:pPr>
            <a:r>
              <a:rPr lang="tr-TR" dirty="0"/>
              <a:t>Örneğin; öğrencilerin kimliği, ev ve aile yaşamı, sağlık durumu,eğitsel ve mesleki planları, okul içi ve okul dışı etkinlikleri, çalışma alışkanlıkları vb konular.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7239000" cy="804704"/>
          </a:xfrm>
        </p:spPr>
        <p:txBody>
          <a:bodyPr/>
          <a:lstStyle/>
          <a:p>
            <a:pPr marL="484632" fontAlgn="auto">
              <a:spcAft>
                <a:spcPts val="0"/>
              </a:spcAft>
              <a:defRPr/>
            </a:pPr>
            <a:r>
              <a:rPr lang="tr-TR" dirty="0">
                <a:solidFill>
                  <a:schemeClr val="accent1">
                    <a:tint val="83000"/>
                    <a:satMod val="150000"/>
                  </a:schemeClr>
                </a:solidFill>
              </a:rPr>
              <a:t>ANKET NE FAYDA SAĞLAR?</a:t>
            </a:r>
          </a:p>
        </p:txBody>
      </p:sp>
      <p:sp>
        <p:nvSpPr>
          <p:cNvPr id="12291" name="2 İçerik Yer Tutucusu"/>
          <p:cNvSpPr>
            <a:spLocks noGrp="1"/>
          </p:cNvSpPr>
          <p:nvPr>
            <p:ph idx="1"/>
          </p:nvPr>
        </p:nvSpPr>
        <p:spPr>
          <a:xfrm>
            <a:off x="457200" y="1484784"/>
            <a:ext cx="7499176" cy="4969991"/>
          </a:xfrm>
        </p:spPr>
        <p:txBody>
          <a:bodyPr/>
          <a:lstStyle/>
          <a:p>
            <a:r>
              <a:rPr lang="tr-TR" b="1" dirty="0"/>
              <a:t>Geçerliliği ve güvenirliği düşük olmasına rağmen ;</a:t>
            </a:r>
          </a:p>
          <a:p>
            <a:pPr>
              <a:buFont typeface="Wingdings 2" pitchFamily="18" charset="2"/>
              <a:buNone/>
            </a:pPr>
            <a:endParaRPr lang="tr-TR" b="1" dirty="0"/>
          </a:p>
          <a:p>
            <a:pPr lvl="4"/>
            <a:r>
              <a:rPr lang="tr-TR" sz="3200" b="1" dirty="0"/>
              <a:t>Kolay</a:t>
            </a:r>
          </a:p>
          <a:p>
            <a:pPr lvl="4"/>
            <a:r>
              <a:rPr lang="tr-TR" sz="3200" b="1" dirty="0"/>
              <a:t>Ucuz</a:t>
            </a:r>
          </a:p>
          <a:p>
            <a:pPr lvl="4"/>
            <a:r>
              <a:rPr lang="tr-TR" sz="3200" b="1" dirty="0"/>
              <a:t>Çok sayıda kişiden kısa sürede birçok konuda görüş alma</a:t>
            </a:r>
          </a:p>
          <a:p>
            <a:pPr lvl="4"/>
            <a:endParaRPr lang="tr-TR"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normAutofit/>
          </a:bodyPr>
          <a:lstStyle/>
          <a:p>
            <a:pPr marL="484632" fontAlgn="auto">
              <a:spcAft>
                <a:spcPts val="0"/>
              </a:spcAft>
              <a:defRPr/>
            </a:pPr>
            <a:r>
              <a:rPr lang="tr-TR" sz="3200" b="1" dirty="0">
                <a:solidFill>
                  <a:schemeClr val="accent1">
                    <a:tint val="83000"/>
                    <a:satMod val="150000"/>
                  </a:schemeClr>
                </a:solidFill>
              </a:rPr>
              <a:t>ANKET SORULARININ HAZIRLANIŞI:</a:t>
            </a:r>
          </a:p>
        </p:txBody>
      </p:sp>
      <p:sp>
        <p:nvSpPr>
          <p:cNvPr id="3" name="2 İçerik Yer Tutucusu"/>
          <p:cNvSpPr>
            <a:spLocks noGrp="1"/>
          </p:cNvSpPr>
          <p:nvPr>
            <p:ph idx="1"/>
          </p:nvPr>
        </p:nvSpPr>
        <p:spPr>
          <a:xfrm>
            <a:off x="457200" y="1882775"/>
            <a:ext cx="7427168" cy="4572000"/>
          </a:xfrm>
        </p:spPr>
        <p:txBody>
          <a:bodyPr>
            <a:normAutofit/>
          </a:bodyPr>
          <a:lstStyle/>
          <a:p>
            <a:pPr marL="448056" indent="-384048" fontAlgn="auto">
              <a:spcAft>
                <a:spcPts val="0"/>
              </a:spcAft>
              <a:buFont typeface="Wingdings 2"/>
              <a:buChar char=""/>
              <a:defRPr/>
            </a:pPr>
            <a:r>
              <a:rPr lang="tr-TR" dirty="0"/>
              <a:t>TEK İLETİŞİM &gt;&gt;&gt;&gt;</a:t>
            </a:r>
            <a:r>
              <a:rPr lang="tr-TR" b="1" u="sng" dirty="0"/>
              <a:t>SORULARDIR.</a:t>
            </a:r>
          </a:p>
          <a:p>
            <a:pPr marL="448056" indent="-384048" fontAlgn="auto">
              <a:spcAft>
                <a:spcPts val="0"/>
              </a:spcAft>
              <a:buFont typeface="Wingdings 2"/>
              <a:buChar char=""/>
              <a:defRPr/>
            </a:pPr>
            <a:endParaRPr lang="tr-TR" b="1" u="sng" dirty="0"/>
          </a:p>
          <a:p>
            <a:pPr marL="448056" indent="-384048" fontAlgn="auto">
              <a:spcAft>
                <a:spcPts val="0"/>
              </a:spcAft>
              <a:buFont typeface="Wingdings 2"/>
              <a:buChar char=""/>
              <a:defRPr/>
            </a:pPr>
            <a:endParaRPr lang="tr-TR" b="1" u="sng" dirty="0"/>
          </a:p>
          <a:p>
            <a:pPr marL="448056" indent="-384048" fontAlgn="auto">
              <a:spcAft>
                <a:spcPts val="0"/>
              </a:spcAft>
              <a:buFont typeface="Wingdings 2"/>
              <a:buChar char=""/>
              <a:defRPr/>
            </a:pPr>
            <a:endParaRPr lang="tr-TR" b="1" u="sng" dirty="0"/>
          </a:p>
          <a:p>
            <a:pPr marL="448056" indent="-384048" fontAlgn="auto">
              <a:spcAft>
                <a:spcPts val="0"/>
              </a:spcAft>
              <a:buFont typeface="Wingdings 2"/>
              <a:buNone/>
              <a:defRPr/>
            </a:pPr>
            <a:r>
              <a:rPr lang="tr-TR" b="1" dirty="0"/>
              <a:t>                      </a:t>
            </a:r>
            <a:r>
              <a:rPr lang="tr-TR" b="1" u="sng" dirty="0"/>
              <a:t>Açık uçlu             Kapalı uçlu</a:t>
            </a:r>
          </a:p>
          <a:p>
            <a:pPr marL="448056" indent="-384048" fontAlgn="auto">
              <a:spcAft>
                <a:spcPts val="0"/>
              </a:spcAft>
              <a:buFont typeface="Wingdings 2"/>
              <a:buNone/>
              <a:defRPr/>
            </a:pPr>
            <a:endParaRPr lang="tr-TR" b="1" u="sng" dirty="0"/>
          </a:p>
          <a:p>
            <a:pPr marL="448056" indent="-384048" fontAlgn="auto">
              <a:spcAft>
                <a:spcPts val="0"/>
              </a:spcAft>
              <a:buFont typeface="Wingdings 2"/>
              <a:buNone/>
              <a:defRPr/>
            </a:pPr>
            <a:endParaRPr lang="tr-TR" b="1" dirty="0"/>
          </a:p>
          <a:p>
            <a:pPr marL="448056" indent="-384048" fontAlgn="auto">
              <a:spcAft>
                <a:spcPts val="0"/>
              </a:spcAft>
              <a:buFont typeface="Wingdings 2"/>
              <a:buNone/>
              <a:defRPr/>
            </a:pPr>
            <a:endParaRPr lang="tr-TR" b="1" u="sng" dirty="0"/>
          </a:p>
          <a:p>
            <a:pPr marL="448056" indent="-384048" fontAlgn="auto">
              <a:spcAft>
                <a:spcPts val="0"/>
              </a:spcAft>
              <a:buFont typeface="Wingdings 2"/>
              <a:buNone/>
              <a:defRPr/>
            </a:pPr>
            <a:r>
              <a:rPr lang="tr-TR" b="1" dirty="0"/>
              <a:t>                                            </a:t>
            </a:r>
            <a:endParaRPr lang="tr-TR" b="1" u="sng" dirty="0"/>
          </a:p>
        </p:txBody>
      </p:sp>
      <p:cxnSp>
        <p:nvCxnSpPr>
          <p:cNvPr id="5" name="4 Düz Ok Bağlayıcısı"/>
          <p:cNvCxnSpPr/>
          <p:nvPr/>
        </p:nvCxnSpPr>
        <p:spPr>
          <a:xfrm flipH="1">
            <a:off x="3995738" y="2492375"/>
            <a:ext cx="1152525" cy="144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Düz Ok Bağlayıcısı"/>
          <p:cNvCxnSpPr/>
          <p:nvPr/>
        </p:nvCxnSpPr>
        <p:spPr>
          <a:xfrm>
            <a:off x="5580063" y="2492375"/>
            <a:ext cx="129540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39000" cy="804704"/>
          </a:xfrm>
        </p:spPr>
        <p:txBody>
          <a:bodyPr/>
          <a:lstStyle/>
          <a:p>
            <a:pPr marL="484632" fontAlgn="auto">
              <a:spcAft>
                <a:spcPts val="0"/>
              </a:spcAft>
              <a:defRPr/>
            </a:pPr>
            <a:r>
              <a:rPr lang="tr-TR" dirty="0">
                <a:solidFill>
                  <a:schemeClr val="accent1">
                    <a:tint val="83000"/>
                    <a:satMod val="150000"/>
                  </a:schemeClr>
                </a:solidFill>
              </a:rPr>
              <a:t>AÇIK UÇLU SORULAR:</a:t>
            </a:r>
          </a:p>
        </p:txBody>
      </p:sp>
      <p:sp>
        <p:nvSpPr>
          <p:cNvPr id="14339" name="2 İçerik Yer Tutucusu"/>
          <p:cNvSpPr>
            <a:spLocks noGrp="1"/>
          </p:cNvSpPr>
          <p:nvPr>
            <p:ph idx="1"/>
          </p:nvPr>
        </p:nvSpPr>
        <p:spPr>
          <a:xfrm>
            <a:off x="611188" y="1484313"/>
            <a:ext cx="8229600" cy="1114425"/>
          </a:xfrm>
        </p:spPr>
        <p:txBody>
          <a:bodyPr/>
          <a:lstStyle/>
          <a:p>
            <a:r>
              <a:rPr lang="tr-TR" b="1"/>
              <a:t>SERBEST CEVAPLAR VERİLİR.</a:t>
            </a:r>
          </a:p>
          <a:p>
            <a:pPr>
              <a:buFont typeface="Wingdings 2" pitchFamily="18" charset="2"/>
              <a:buNone/>
            </a:pPr>
            <a:endParaRPr lang="tr-TR" b="1"/>
          </a:p>
          <a:p>
            <a:pPr>
              <a:buFont typeface="Wingdings 2" pitchFamily="18" charset="2"/>
              <a:buNone/>
            </a:pPr>
            <a:endParaRPr lang="tr-TR" b="1"/>
          </a:p>
        </p:txBody>
      </p:sp>
      <p:sp>
        <p:nvSpPr>
          <p:cNvPr id="4" name="3 Metin kutusu"/>
          <p:cNvSpPr txBox="1"/>
          <p:nvPr/>
        </p:nvSpPr>
        <p:spPr>
          <a:xfrm>
            <a:off x="755576" y="2780928"/>
            <a:ext cx="5792787" cy="708025"/>
          </a:xfrm>
          <a:prstGeom prst="rect">
            <a:avLst/>
          </a:prstGeom>
          <a:noFill/>
        </p:spPr>
        <p:txBody>
          <a:bodyPr wrap="none">
            <a:spAutoFit/>
          </a:bodyPr>
          <a:lstStyle/>
          <a:p>
            <a:pPr fontAlgn="auto">
              <a:spcBef>
                <a:spcPts val="0"/>
              </a:spcBef>
              <a:spcAft>
                <a:spcPts val="0"/>
              </a:spcAft>
              <a:defRPr/>
            </a:pPr>
            <a:r>
              <a:rPr lang="tr-TR" sz="4000" b="1" dirty="0">
                <a:solidFill>
                  <a:schemeClr val="accent1">
                    <a:lumMod val="75000"/>
                  </a:schemeClr>
                </a:solidFill>
                <a:latin typeface="+mn-lt"/>
              </a:rPr>
              <a:t>KAPALI UÇLU SORULAR</a:t>
            </a:r>
          </a:p>
        </p:txBody>
      </p:sp>
      <p:sp>
        <p:nvSpPr>
          <p:cNvPr id="14341" name="4 Metin kutusu"/>
          <p:cNvSpPr txBox="1">
            <a:spLocks noChangeArrowheads="1"/>
          </p:cNvSpPr>
          <p:nvPr/>
        </p:nvSpPr>
        <p:spPr bwMode="auto">
          <a:xfrm>
            <a:off x="395288" y="3860800"/>
            <a:ext cx="7489080" cy="1384995"/>
          </a:xfrm>
          <a:prstGeom prst="rect">
            <a:avLst/>
          </a:prstGeom>
          <a:noFill/>
          <a:ln w="9525">
            <a:noFill/>
            <a:miter lim="800000"/>
            <a:headEnd/>
            <a:tailEnd/>
          </a:ln>
        </p:spPr>
        <p:txBody>
          <a:bodyPr wrap="square">
            <a:spAutoFit/>
          </a:bodyPr>
          <a:lstStyle/>
          <a:p>
            <a:r>
              <a:rPr lang="tr-TR" sz="2800" b="1" dirty="0">
                <a:latin typeface="Century Gothic" pitchFamily="34" charset="0"/>
              </a:rPr>
              <a:t>CEVAP SEÇENEKLERİ ÖNCEDEN </a:t>
            </a:r>
          </a:p>
          <a:p>
            <a:r>
              <a:rPr lang="tr-TR" sz="2800" b="1" dirty="0">
                <a:latin typeface="Century Gothic" pitchFamily="34" charset="0"/>
              </a:rPr>
              <a:t>GELİŞTİRİLİP SORULARLA BİRLİKTE VERİLMEKTEDİR.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marL="484632" fontAlgn="auto">
              <a:spcAft>
                <a:spcPts val="0"/>
              </a:spcAft>
              <a:defRPr/>
            </a:pPr>
            <a:r>
              <a:rPr lang="tr-TR" dirty="0">
                <a:solidFill>
                  <a:schemeClr val="accent1">
                    <a:tint val="83000"/>
                    <a:satMod val="150000"/>
                  </a:schemeClr>
                </a:solidFill>
              </a:rPr>
              <a:t>AÇIK UÇLU SORULAR:</a:t>
            </a:r>
          </a:p>
        </p:txBody>
      </p:sp>
      <p:sp>
        <p:nvSpPr>
          <p:cNvPr id="15363" name="2 İçerik Yer Tutucusu"/>
          <p:cNvSpPr>
            <a:spLocks noGrp="1"/>
          </p:cNvSpPr>
          <p:nvPr>
            <p:ph idx="1"/>
          </p:nvPr>
        </p:nvSpPr>
        <p:spPr>
          <a:xfrm>
            <a:off x="457200" y="1882775"/>
            <a:ext cx="8229600" cy="4572000"/>
          </a:xfrm>
        </p:spPr>
        <p:txBody>
          <a:bodyPr/>
          <a:lstStyle/>
          <a:p>
            <a:r>
              <a:rPr lang="tr-TR"/>
              <a:t>DEĞERLENDİRİLMESİ VE  CEVAPLANDIRILMASI  ZORDUR.</a:t>
            </a:r>
          </a:p>
          <a:p>
            <a:r>
              <a:rPr lang="tr-TR"/>
              <a:t>ZORUNLU OLMADIKÇA  AÇIK UÇLU SORU HAZIRLANMAMALIDIR.</a:t>
            </a:r>
          </a:p>
          <a:p>
            <a:endParaRPr lang="tr-T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marL="484632" fontAlgn="auto">
              <a:spcAft>
                <a:spcPts val="0"/>
              </a:spcAft>
              <a:defRPr/>
            </a:pPr>
            <a:r>
              <a:rPr lang="tr-TR" sz="2800" dirty="0">
                <a:solidFill>
                  <a:schemeClr val="accent1">
                    <a:tint val="83000"/>
                    <a:satMod val="150000"/>
                  </a:schemeClr>
                </a:solidFill>
              </a:rPr>
              <a:t>KAPALI UÇLU SORULARIN YARARLARI:</a:t>
            </a:r>
          </a:p>
        </p:txBody>
      </p:sp>
      <p:sp>
        <p:nvSpPr>
          <p:cNvPr id="16387" name="2 İçerik Yer Tutucusu"/>
          <p:cNvSpPr>
            <a:spLocks noGrp="1"/>
          </p:cNvSpPr>
          <p:nvPr>
            <p:ph idx="1"/>
          </p:nvPr>
        </p:nvSpPr>
        <p:spPr>
          <a:xfrm>
            <a:off x="457200" y="1882775"/>
            <a:ext cx="7211144" cy="4572000"/>
          </a:xfrm>
        </p:spPr>
        <p:txBody>
          <a:bodyPr/>
          <a:lstStyle/>
          <a:p>
            <a:r>
              <a:rPr lang="tr-TR" dirty="0"/>
              <a:t>KOLAYCA ANLAŞILILAR.</a:t>
            </a:r>
          </a:p>
          <a:p>
            <a:r>
              <a:rPr lang="tr-TR" dirty="0"/>
              <a:t>CEVAPLAMA KOLAYLIĞI SAĞLAR.</a:t>
            </a:r>
          </a:p>
          <a:p>
            <a:r>
              <a:rPr lang="tr-TR" dirty="0"/>
              <a:t>ARAŞTIRMACI İÇİN DEĞERLENDİRME KOLAYLIĞI SAĞLAR.</a:t>
            </a:r>
          </a:p>
          <a:p>
            <a:r>
              <a:rPr lang="tr-TR" dirty="0"/>
              <a:t>CEVAP SEÇENEKLERİNİN TÜMÜYLE BİLİNDİĞİ DURUMLARDA BU TİP SORULAR TERCİH EDİLMELİDİR.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marL="484632" fontAlgn="auto">
              <a:spcAft>
                <a:spcPts val="0"/>
              </a:spcAft>
              <a:defRPr/>
            </a:pPr>
            <a:r>
              <a:rPr lang="tr-TR" sz="2800" b="1" dirty="0">
                <a:solidFill>
                  <a:schemeClr val="accent1">
                    <a:tint val="83000"/>
                    <a:satMod val="150000"/>
                  </a:schemeClr>
                </a:solidFill>
              </a:rPr>
              <a:t>ANKETİN HAZIRLANMASI VE UYGULANMASINDA DİKKAT EDİLECEK HUSUSLAR:</a:t>
            </a:r>
          </a:p>
        </p:txBody>
      </p:sp>
      <p:sp>
        <p:nvSpPr>
          <p:cNvPr id="17411" name="2 İçerik Yer Tutucusu"/>
          <p:cNvSpPr>
            <a:spLocks noGrp="1"/>
          </p:cNvSpPr>
          <p:nvPr>
            <p:ph idx="1"/>
          </p:nvPr>
        </p:nvSpPr>
        <p:spPr>
          <a:xfrm>
            <a:off x="457200" y="1916113"/>
            <a:ext cx="7427168" cy="4538662"/>
          </a:xfrm>
        </p:spPr>
        <p:txBody>
          <a:bodyPr/>
          <a:lstStyle/>
          <a:p>
            <a:pPr marL="577850" indent="-514350" algn="just">
              <a:buFont typeface="Wingdings 2" pitchFamily="18" charset="2"/>
              <a:buNone/>
            </a:pPr>
            <a:r>
              <a:rPr lang="tr-TR" dirty="0"/>
              <a:t>1. ÖNCE ANKETİN KONUSU, AMACI, ANKETİ CEVAPLAYACAK OLANLARIN NİTELİKLERİ VE DÜZEYLERİ TESPİT EDİLMELİDİR.</a:t>
            </a:r>
          </a:p>
          <a:p>
            <a:pPr marL="577850" indent="-514350" algn="just">
              <a:buFont typeface="Wingdings 2" pitchFamily="18" charset="2"/>
              <a:buNone/>
            </a:pPr>
            <a:endParaRPr lang="tr-TR" dirty="0"/>
          </a:p>
          <a:p>
            <a:pPr marL="577850" indent="-514350" algn="just">
              <a:buFont typeface="Wingdings 2" pitchFamily="18" charset="2"/>
              <a:buNone/>
            </a:pPr>
            <a:r>
              <a:rPr lang="tr-TR" dirty="0"/>
              <a:t>2. CEVAPLAMA GÜVENLİĞİNİ VE KATILIM ORANINI YÜKSEK TUTMAK İÇİN; </a:t>
            </a:r>
            <a:r>
              <a:rPr lang="tr-TR" b="1" u="sng" dirty="0"/>
              <a:t>ANKET AMACI </a:t>
            </a:r>
            <a:r>
              <a:rPr lang="tr-TR" dirty="0"/>
              <a:t>VE </a:t>
            </a:r>
            <a:r>
              <a:rPr lang="tr-TR" b="1" u="sng" dirty="0"/>
              <a:t>ELDE EDİLECEK BİLGİLERİN NEREDE KULLANILACAĞINI </a:t>
            </a:r>
            <a:r>
              <a:rPr lang="tr-TR" dirty="0"/>
              <a:t>BELİRTEN BİR AÇIKLAMA KONULMALIDIR.</a:t>
            </a:r>
          </a:p>
          <a:p>
            <a:pPr marL="577850" indent="-514350" algn="just">
              <a:buFont typeface="Wingdings 2" pitchFamily="18" charset="2"/>
              <a:buAutoNum type="arabicPeriod"/>
            </a:pPr>
            <a:endParaRPr lang="tr-T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2 İçerik Yer Tutucusu"/>
          <p:cNvSpPr>
            <a:spLocks noGrp="1"/>
          </p:cNvSpPr>
          <p:nvPr>
            <p:ph idx="1"/>
          </p:nvPr>
        </p:nvSpPr>
        <p:spPr>
          <a:xfrm>
            <a:off x="457200" y="1772816"/>
            <a:ext cx="7571184" cy="4681959"/>
          </a:xfrm>
        </p:spPr>
        <p:txBody>
          <a:bodyPr/>
          <a:lstStyle/>
          <a:p>
            <a:pPr>
              <a:buFont typeface="Wingdings 2" pitchFamily="18" charset="2"/>
              <a:buNone/>
            </a:pPr>
            <a:r>
              <a:rPr lang="tr-TR" dirty="0"/>
              <a:t>3. ANKET KONUSUNUN AÇIK UÇLU VEYA KAPALI UÇLU SAORULARDAN HANGİSİYLE DİLE GETİRİLMESİNİN DAHA UYGUN OLACAĞI İNCELENEREK TÜRÜ BELİRLENMELİDİR.</a:t>
            </a:r>
          </a:p>
          <a:p>
            <a:pPr>
              <a:buFont typeface="Wingdings 2" pitchFamily="18" charset="2"/>
              <a:buNone/>
            </a:pPr>
            <a:endParaRPr lang="tr-TR" dirty="0"/>
          </a:p>
          <a:p>
            <a:pPr>
              <a:buFont typeface="Wingdings 2" pitchFamily="18" charset="2"/>
              <a:buNone/>
            </a:pPr>
            <a:r>
              <a:rPr lang="tr-TR" dirty="0"/>
              <a:t>4. SORULAR GRUPLANDIRILMALI GENLEDEN ÖZELE DOĞRU SINIFLANDIRILMALIDIR.</a:t>
            </a:r>
          </a:p>
        </p:txBody>
      </p:sp>
      <p:sp>
        <p:nvSpPr>
          <p:cNvPr id="4" name="1 Başlık"/>
          <p:cNvSpPr>
            <a:spLocks noGrp="1"/>
          </p:cNvSpPr>
          <p:nvPr>
            <p:ph type="title"/>
          </p:nvPr>
        </p:nvSpPr>
        <p:spPr/>
        <p:txBody>
          <a:bodyPr>
            <a:normAutofit/>
          </a:bodyPr>
          <a:lstStyle/>
          <a:p>
            <a:pPr marL="484632" fontAlgn="auto">
              <a:spcAft>
                <a:spcPts val="0"/>
              </a:spcAft>
              <a:defRPr/>
            </a:pPr>
            <a:r>
              <a:rPr lang="tr-TR" sz="2400" b="1" dirty="0">
                <a:solidFill>
                  <a:schemeClr val="accent1">
                    <a:tint val="83000"/>
                    <a:satMod val="150000"/>
                  </a:schemeClr>
                </a:solidFill>
              </a:rPr>
              <a:t>ANKETİN HAZIRLANMASI VE UYGULANMASINDA DİKKAT EDİLECEK HUSUSLAR: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0" ma:contentTypeDescription="Yeni belge oluşturun." ma:contentTypeScope="" ma:versionID="7c44c59229a32c731910eaac365996e3">
  <xsd:schema xmlns:xsd="http://www.w3.org/2001/XMLSchema" xmlns:xs="http://www.w3.org/2001/XMLSchema" xmlns:p="http://schemas.microsoft.com/office/2006/metadata/properties" targetNamespace="http://schemas.microsoft.com/office/2006/metadata/properties" ma:root="true" ma:fieldsID="9130b666bd34682a7084238f75934cc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0B5B83-B814-4D94-9991-A1B529AA1627}"/>
</file>

<file path=customXml/itemProps2.xml><?xml version="1.0" encoding="utf-8"?>
<ds:datastoreItem xmlns:ds="http://schemas.openxmlformats.org/officeDocument/2006/customXml" ds:itemID="{D13930D4-2954-4CEC-B8A1-3102DFC59FB9}"/>
</file>

<file path=customXml/itemProps3.xml><?xml version="1.0" encoding="utf-8"?>
<ds:datastoreItem xmlns:ds="http://schemas.openxmlformats.org/officeDocument/2006/customXml" ds:itemID="{37FEEE58-A235-4CF6-9B95-343E3E01563A}"/>
</file>

<file path=docProps/app.xml><?xml version="1.0" encoding="utf-8"?>
<Properties xmlns="http://schemas.openxmlformats.org/officeDocument/2006/extended-properties" xmlns:vt="http://schemas.openxmlformats.org/officeDocument/2006/docPropsVTypes">
  <Template>Opulent</Template>
  <TotalTime>835</TotalTime>
  <Words>4222</Words>
  <Application>Microsoft Office PowerPoint</Application>
  <PresentationFormat>Ekran Gösterisi (4:3)</PresentationFormat>
  <Paragraphs>596</Paragraphs>
  <Slides>101</Slides>
  <Notes>2</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101</vt:i4>
      </vt:variant>
    </vt:vector>
  </HeadingPairs>
  <TitlesOfParts>
    <vt:vector size="112" baseType="lpstr">
      <vt:lpstr>Arial Unicode MS</vt:lpstr>
      <vt:lpstr>Arial</vt:lpstr>
      <vt:lpstr>Arial Black</vt:lpstr>
      <vt:lpstr>Bodoni MT Black</vt:lpstr>
      <vt:lpstr>Book Antiqua</vt:lpstr>
      <vt:lpstr>Calibri</vt:lpstr>
      <vt:lpstr>Century Gothic</vt:lpstr>
      <vt:lpstr>Trebuchet MS</vt:lpstr>
      <vt:lpstr>Wingdings</vt:lpstr>
      <vt:lpstr>Wingdings 2</vt:lpstr>
      <vt:lpstr>Zengin</vt:lpstr>
      <vt:lpstr>aRAŞTIRMA YÖNTEM ve teknikleri</vt:lpstr>
      <vt:lpstr>DERS KONULARI</vt:lpstr>
      <vt:lpstr>   KAYNAKLAR</vt:lpstr>
      <vt:lpstr>İçerik:</vt:lpstr>
      <vt:lpstr>PowerPoint Sunusu</vt:lpstr>
      <vt:lpstr> Bilgi Sahibi Olmak İçin …  Herhangi bir konuda bilgi sahibi olmak için neler yaparız? </vt:lpstr>
      <vt:lpstr>PowerPoint Sunusu</vt:lpstr>
      <vt:lpstr>Bilim </vt:lpstr>
      <vt:lpstr>Bilim DallarI</vt:lpstr>
      <vt:lpstr>Bilimselliğin Ölçütlerİ</vt:lpstr>
      <vt:lpstr>Gözlenebilirlik:</vt:lpstr>
      <vt:lpstr>Gözlenebilirlik:</vt:lpstr>
      <vt:lpstr>Ölçülebilirlik:</vt:lpstr>
      <vt:lpstr>İletilebilirlik</vt:lpstr>
      <vt:lpstr>Tekrarlanabilirlik</vt:lpstr>
      <vt:lpstr>Sağdanabilirlik/ SInanabilirlik/ Test Edilebilirlik:</vt:lpstr>
      <vt:lpstr>Önemli!!!  </vt:lpstr>
      <vt:lpstr>Bilimin AmaçlarI/ İşlevlerİ</vt:lpstr>
      <vt:lpstr>PowerPoint Sunusu</vt:lpstr>
      <vt:lpstr>PowerPoint Sunusu</vt:lpstr>
      <vt:lpstr> Bilimsel araştIrma, sistematik veri toplama ve analiz etme sürecidir.</vt:lpstr>
      <vt:lpstr>A. AraştIrmalarIn Amaca Göre SInIflandIrIlmasI </vt:lpstr>
      <vt:lpstr>1. Temel AraştIrmalar </vt:lpstr>
      <vt:lpstr>PowerPoint Sunusu</vt:lpstr>
      <vt:lpstr>2. UygulamalI AraştIrmalar  </vt:lpstr>
      <vt:lpstr>3. Değerlendirme AraştIrmalarI</vt:lpstr>
      <vt:lpstr>4. Araştırma ve Geliştirme (AR-GE) </vt:lpstr>
      <vt:lpstr>PowerPoint Sunusu</vt:lpstr>
      <vt:lpstr>5. Eylem AraştIrmalarI </vt:lpstr>
      <vt:lpstr>PowerPoint Sunusu</vt:lpstr>
      <vt:lpstr>Bilimsel AraştIrmalarIn AşamalarI</vt:lpstr>
      <vt:lpstr>PowerPoint Sunusu</vt:lpstr>
      <vt:lpstr>PowerPoint Sunusu</vt:lpstr>
      <vt:lpstr>ARAŞTIRMA:</vt:lpstr>
      <vt:lpstr>PowerPoint Sunusu</vt:lpstr>
      <vt:lpstr>Bilimsel araştırmaların yapılma ve sonuçlarının yayınlanması sürecinde etki edeceği alanları göz önünde bulundurarak aşağıdaki etik kurallara uyulması gerekir:  </vt:lpstr>
      <vt:lpstr>İktisadi Gelişme Ve Bilimsel Araştırma İlişkisi </vt:lpstr>
      <vt:lpstr>PowerPoint Sunusu</vt:lpstr>
      <vt:lpstr>İnovasyon</vt:lpstr>
      <vt:lpstr>PowerPoint Sunusu</vt:lpstr>
      <vt:lpstr>PowerPoint Sunusu</vt:lpstr>
      <vt:lpstr>Ar-Ge</vt:lpstr>
      <vt:lpstr>Niteliksel Yaklaşım  </vt:lpstr>
      <vt:lpstr>Nitelik yönlü araştırmalar dünyanın sosyal yönü ile ilgilenir ve şu sorulara cevap arar:</vt:lpstr>
      <vt:lpstr>Araştırma literatürüne göre nitel araştırmanın temel bölümleri:  </vt:lpstr>
      <vt:lpstr>Nitel araştırmada kullanılan başlıca yöntemler:  </vt:lpstr>
      <vt:lpstr>Niceliksel Araştırma Modelleri  </vt:lpstr>
      <vt:lpstr>PowerPoint Sunusu</vt:lpstr>
      <vt:lpstr>Araştırmada temel amaçlar:  </vt:lpstr>
      <vt:lpstr>Niceliksel Yaklaşım  </vt:lpstr>
      <vt:lpstr>özet</vt:lpstr>
      <vt:lpstr>Bilimsel araştırma türleri:  </vt:lpstr>
      <vt:lpstr>2. Alan Araştırma Yöntemi:</vt:lpstr>
      <vt:lpstr>Araştırma Süreci </vt:lpstr>
      <vt:lpstr>Araştırmalar kendi içerisinde farklı şekillerde sıralanabilmesine rağmen temelde iki şekildedir;  </vt:lpstr>
      <vt:lpstr>PowerPoint Sunusu</vt:lpstr>
      <vt:lpstr>PowerPoint Sunusu</vt:lpstr>
      <vt:lpstr>Verilerin Toplanması Ve Analizi</vt:lpstr>
      <vt:lpstr>Araştırmalarda veri/bilgi toplama yöntemleri:  </vt:lpstr>
      <vt:lpstr>BİLİMSEL YÖNTEMDE İSPAT</vt:lpstr>
      <vt:lpstr>ARAŞTIRMA ÇEŞİTLERİ</vt:lpstr>
      <vt:lpstr>TEMEL ARAŞTIRMALAR</vt:lpstr>
      <vt:lpstr>PowerPoint Sunusu</vt:lpstr>
      <vt:lpstr>UYGULAMALI ARAŞTIRMALAR</vt:lpstr>
      <vt:lpstr>Uygulamalı Araştırma Türleri:</vt:lpstr>
      <vt:lpstr>1. EYLEM ARAŞTIRMALARI</vt:lpstr>
      <vt:lpstr>2. AR-GE ARAŞTIRMALARI</vt:lpstr>
      <vt:lpstr>AR- GE araştırmaları genellikle şu aşamaları içerir:</vt:lpstr>
      <vt:lpstr>ARAŞTIRMA AŞAMALARI:</vt:lpstr>
      <vt:lpstr>ARAŞTIRMANIN TEMEL NİTELİKLERİ</vt:lpstr>
      <vt:lpstr>ARAŞTIRMANIN TEMEL NİTELİKLERİ</vt:lpstr>
      <vt:lpstr>ARAŞTIRMAYA KARŞI BAZI YANLIŞ TUTUMLAR:</vt:lpstr>
      <vt:lpstr>Araştırmanın önemini anlayamamadan kaynaklanan yanlış tutumlar:</vt:lpstr>
      <vt:lpstr>Araştırmanın sınırlarını bilememeden kaynaklanan yanlış tutumlar:</vt:lpstr>
      <vt:lpstr>Doğa ve Toplumbilimlerinde Araştırma</vt:lpstr>
      <vt:lpstr>ARAŞTIRMALARIN PLANLANMASI</vt:lpstr>
      <vt:lpstr>Uygun bir bilim, bilimsel yöntem, bilimsel karar, kısaca uygun bir araştırma anlayışına dayalı olarak geliştirilebilecek olan bilimsel tutum ve davranışlara çeşitli örnekler verilebilir: </vt:lpstr>
      <vt:lpstr>Araştırma Sürecinin Aşamaları</vt:lpstr>
      <vt:lpstr>PROBLEM ?</vt:lpstr>
      <vt:lpstr>Problem Kaynakları</vt:lpstr>
      <vt:lpstr>Araştırma Sorununun Tanımlanması</vt:lpstr>
      <vt:lpstr>DEĞİŞKENLER VE PROBLEM TANIMLAMASINDAKİ ÖNEMİ</vt:lpstr>
      <vt:lpstr>ARAŞTIRMA SÜREÇ VE TEKNİKLERİ</vt:lpstr>
      <vt:lpstr>PowerPoint Sunusu</vt:lpstr>
      <vt:lpstr>Verilerin Toplanması ve Analizi  </vt:lpstr>
      <vt:lpstr>Verilerin Toplanması ve Analizi  </vt:lpstr>
      <vt:lpstr>Verilerin Toplanması ve Analizi  </vt:lpstr>
      <vt:lpstr>Örneklem seçimi:</vt:lpstr>
      <vt:lpstr>Verilerin Toplanması ve Analizi  </vt:lpstr>
      <vt:lpstr>Verilerin Toplanması ve Analizi  </vt:lpstr>
      <vt:lpstr>ANKET NEDİR?</vt:lpstr>
      <vt:lpstr>“zaman” ve “maliyet”</vt:lpstr>
      <vt:lpstr>ANKET NE FAYDA SAĞLAR?</vt:lpstr>
      <vt:lpstr>ANKET SORULARININ HAZIRLANIŞI:</vt:lpstr>
      <vt:lpstr>AÇIK UÇLU SORULAR:</vt:lpstr>
      <vt:lpstr>AÇIK UÇLU SORULAR:</vt:lpstr>
      <vt:lpstr>KAPALI UÇLU SORULARIN YARARLARI:</vt:lpstr>
      <vt:lpstr>ANKETİN HAZIRLANMASI VE UYGULANMASINDA DİKKAT EDİLECEK HUSUSLAR:</vt:lpstr>
      <vt:lpstr>ANKETİN HAZIRLANMASI VE UYGULANMASINDA DİKKAT EDİLECEK HUSUSLAR:</vt:lpstr>
      <vt:lpstr>ANKETİN HAZIRLANMASI VE UYGULANMASINDA DİKKAT EDİLECEK HUSUSLAR:</vt:lpstr>
      <vt:lpstr>ANKETİN HAZIRLANMASI VE UYGULANMASINDA DİKKAT EDİLECEK HUSUSLAR: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gmyo</dc:creator>
  <cp:lastModifiedBy>pc1</cp:lastModifiedBy>
  <cp:revision>173</cp:revision>
  <dcterms:created xsi:type="dcterms:W3CDTF">2012-09-17T07:42:44Z</dcterms:created>
  <dcterms:modified xsi:type="dcterms:W3CDTF">2021-03-15T19:05:37Z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