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6858000" cy="9906000" type="A4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Orta Stil 3 - 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2098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9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8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32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3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8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4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58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5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33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EF0-FFEA-43AE-B669-C1DBF4A2F639}" type="datetimeFigureOut">
              <a:rPr lang="tr-TR" smtClean="0"/>
              <a:t>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63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>
            <a:extLst>
              <a:ext uri="{FF2B5EF4-FFF2-40B4-BE49-F238E27FC236}">
                <a16:creationId xmlns:a16="http://schemas.microsoft.com/office/drawing/2014/main" id="{F607CB58-5631-4B7A-A263-B155A9FEFB08}"/>
              </a:ext>
            </a:extLst>
          </p:cNvPr>
          <p:cNvSpPr/>
          <p:nvPr/>
        </p:nvSpPr>
        <p:spPr>
          <a:xfrm>
            <a:off x="48259" y="2799042"/>
            <a:ext cx="6761480" cy="3699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D82302A-3572-40B1-9934-092EAF3E974E}"/>
              </a:ext>
            </a:extLst>
          </p:cNvPr>
          <p:cNvSpPr/>
          <p:nvPr/>
        </p:nvSpPr>
        <p:spPr>
          <a:xfrm>
            <a:off x="977900" y="592726"/>
            <a:ext cx="4617375" cy="2124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4B9C2EA-BA82-441F-A58C-E633022BEB2D}"/>
              </a:ext>
            </a:extLst>
          </p:cNvPr>
          <p:cNvSpPr txBox="1"/>
          <p:nvPr/>
        </p:nvSpPr>
        <p:spPr>
          <a:xfrm>
            <a:off x="1457795" y="15684"/>
            <a:ext cx="4137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OTOMATİK KONTROL II SINAV FORMÜL KAĞIDI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919C256-3B4A-43A0-9435-B964B7454E6E}"/>
              </a:ext>
            </a:extLst>
          </p:cNvPr>
          <p:cNvSpPr txBox="1"/>
          <p:nvPr/>
        </p:nvSpPr>
        <p:spPr>
          <a:xfrm>
            <a:off x="2249023" y="570582"/>
            <a:ext cx="207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8.3 Kök Yer Eğrisinin Özellikleri</a:t>
            </a:r>
            <a:endParaRPr lang="tr-TR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9CD1E18-CB6F-45DC-ADB8-4816D503211A}"/>
              </a:ext>
            </a:extLst>
          </p:cNvPr>
          <p:cNvSpPr txBox="1"/>
          <p:nvPr/>
        </p:nvSpPr>
        <p:spPr>
          <a:xfrm>
            <a:off x="-3695" y="311648"/>
            <a:ext cx="4195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8.Kök Yer Eğrisi Teknikleri</a:t>
            </a:r>
            <a:endParaRPr lang="tr-TR" sz="1200" u="sng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FEB1F87-C4D4-4CF7-98B9-48ED7002D069}"/>
              </a:ext>
            </a:extLst>
          </p:cNvPr>
          <p:cNvSpPr txBox="1"/>
          <p:nvPr/>
        </p:nvSpPr>
        <p:spPr>
          <a:xfrm>
            <a:off x="2476591" y="2812818"/>
            <a:ext cx="1717675" cy="282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/>
              <a:t>8.4 Kök Yer Eğrisi Çizimi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FB954498-826C-40C0-A4CD-178933A95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0"/>
          <a:stretch/>
        </p:blipFill>
        <p:spPr>
          <a:xfrm>
            <a:off x="72593" y="3041678"/>
            <a:ext cx="6682332" cy="3408564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7970A9B2-A3CA-4E24-B81D-77434B2B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39" y="802265"/>
            <a:ext cx="2697919" cy="18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>
            <a:extLst>
              <a:ext uri="{FF2B5EF4-FFF2-40B4-BE49-F238E27FC236}">
                <a16:creationId xmlns:a16="http://schemas.microsoft.com/office/drawing/2014/main" id="{81A29CD1-068C-42E1-AB31-BF52644C638E}"/>
              </a:ext>
            </a:extLst>
          </p:cNvPr>
          <p:cNvSpPr/>
          <p:nvPr/>
        </p:nvSpPr>
        <p:spPr>
          <a:xfrm>
            <a:off x="1331289" y="2937125"/>
            <a:ext cx="4109885" cy="2023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0BAC926-88BE-4C28-9DA1-16596EDCC401}"/>
              </a:ext>
            </a:extLst>
          </p:cNvPr>
          <p:cNvSpPr txBox="1"/>
          <p:nvPr/>
        </p:nvSpPr>
        <p:spPr>
          <a:xfrm>
            <a:off x="1331289" y="2690099"/>
            <a:ext cx="419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9.2 Kademeli Telafi Kullanarak Kararlı Durum Hatasını İyileştirme</a:t>
            </a:r>
            <a:endParaRPr lang="tr-TR" sz="1200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D31181AF-25A7-4914-9728-164C821C4862}"/>
              </a:ext>
            </a:extLst>
          </p:cNvPr>
          <p:cNvSpPr/>
          <p:nvPr/>
        </p:nvSpPr>
        <p:spPr>
          <a:xfrm>
            <a:off x="1331290" y="5026714"/>
            <a:ext cx="4109884" cy="1746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3D068A7-00C1-460A-A212-94100C906D75}"/>
              </a:ext>
            </a:extLst>
          </p:cNvPr>
          <p:cNvSpPr txBox="1"/>
          <p:nvPr/>
        </p:nvSpPr>
        <p:spPr>
          <a:xfrm>
            <a:off x="1419904" y="4989656"/>
            <a:ext cx="419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9.3 Seri Kompanzasyon Kullanarak Geçici Cevabı İyileştirme</a:t>
            </a:r>
            <a:endParaRPr lang="tr-TR" sz="1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AB4A19EC-9A9C-4B94-A17C-6B2ED0A75F12}"/>
              </a:ext>
            </a:extLst>
          </p:cNvPr>
          <p:cNvSpPr/>
          <p:nvPr/>
        </p:nvSpPr>
        <p:spPr>
          <a:xfrm>
            <a:off x="1331289" y="6848741"/>
            <a:ext cx="4109884" cy="2224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0886DE0D-CAF4-4F3D-8C3B-E75164F935FB}"/>
              </a:ext>
            </a:extLst>
          </p:cNvPr>
          <p:cNvSpPr txBox="1"/>
          <p:nvPr/>
        </p:nvSpPr>
        <p:spPr>
          <a:xfrm>
            <a:off x="1614900" y="6826172"/>
            <a:ext cx="363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9.4 Kararlı Durum Hatasını ve Geçici Cevabı İyileştirme</a:t>
            </a:r>
            <a:endParaRPr lang="tr-TR" sz="12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3FC77CD-DD50-496A-AC11-2CE40378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9" b="1697"/>
          <a:stretch/>
        </p:blipFill>
        <p:spPr>
          <a:xfrm>
            <a:off x="1636957" y="7039297"/>
            <a:ext cx="3440127" cy="192696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1AD9034D-3C58-4EAC-9760-7F7A7F711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9" b="3500"/>
          <a:stretch/>
        </p:blipFill>
        <p:spPr>
          <a:xfrm>
            <a:off x="1925203" y="5204080"/>
            <a:ext cx="2851736" cy="1503822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BEBFFB49-5DB7-4C32-99D8-78B114FEF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2" b="2717"/>
          <a:stretch/>
        </p:blipFill>
        <p:spPr>
          <a:xfrm>
            <a:off x="1996286" y="3137475"/>
            <a:ext cx="2709569" cy="1787108"/>
          </a:xfrm>
          <a:prstGeom prst="rect">
            <a:avLst/>
          </a:prstGeom>
        </p:spPr>
      </p:pic>
      <p:sp>
        <p:nvSpPr>
          <p:cNvPr id="35" name="Metin kutusu 34">
            <a:extLst>
              <a:ext uri="{FF2B5EF4-FFF2-40B4-BE49-F238E27FC236}">
                <a16:creationId xmlns:a16="http://schemas.microsoft.com/office/drawing/2014/main" id="{1F4D23E7-81C5-4682-911A-8CE5927A92E2}"/>
              </a:ext>
            </a:extLst>
          </p:cNvPr>
          <p:cNvSpPr txBox="1"/>
          <p:nvPr/>
        </p:nvSpPr>
        <p:spPr>
          <a:xfrm>
            <a:off x="5496" y="-17815"/>
            <a:ext cx="4195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9.Kök Yer Eğrisi Kullanarak Tasarım</a:t>
            </a:r>
            <a:endParaRPr lang="tr-TR" sz="1200" u="sng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981E4D45-AC59-4A57-B9A9-85560863F606}"/>
              </a:ext>
            </a:extLst>
          </p:cNvPr>
          <p:cNvSpPr/>
          <p:nvPr/>
        </p:nvSpPr>
        <p:spPr>
          <a:xfrm>
            <a:off x="798653" y="269460"/>
            <a:ext cx="5011838" cy="234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1892BCE6-5D31-44C2-9B75-C6EDE1FD1510}"/>
              </a:ext>
            </a:extLst>
          </p:cNvPr>
          <p:cNvSpPr txBox="1"/>
          <p:nvPr/>
        </p:nvSpPr>
        <p:spPr>
          <a:xfrm>
            <a:off x="2989236" y="228704"/>
            <a:ext cx="79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9.1 Giriş</a:t>
            </a:r>
            <a:endParaRPr lang="tr-TR" sz="1200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C1571B4D-19AB-46D4-9702-E13B9BD79EFC}"/>
              </a:ext>
            </a:extLst>
          </p:cNvPr>
          <p:cNvSpPr txBox="1"/>
          <p:nvPr/>
        </p:nvSpPr>
        <p:spPr>
          <a:xfrm>
            <a:off x="811917" y="1968002"/>
            <a:ext cx="435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PD, bir adet sıfır; PI, Lag ve Lead bir adet sıfır ve kutup ekliyor.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PD kompanzatör kök-yer eğrisinde asimptot sayısını 1 düşürür.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Lead için Zc/Pc &lt; 1 iken Lag için Zc/Pc &gt; 1’dir.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65A5447F-4EF3-4FFB-AFD1-AD73C0B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07052"/>
              </p:ext>
            </p:extLst>
          </p:nvPr>
        </p:nvGraphicFramePr>
        <p:xfrm>
          <a:off x="838669" y="484005"/>
          <a:ext cx="4955354" cy="147901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260293">
                  <a:extLst>
                    <a:ext uri="{9D8B030D-6E8A-4147-A177-3AD203B41FA5}">
                      <a16:colId xmlns:a16="http://schemas.microsoft.com/office/drawing/2014/main" val="3710335607"/>
                    </a:ext>
                  </a:extLst>
                </a:gridCol>
                <a:gridCol w="935844">
                  <a:extLst>
                    <a:ext uri="{9D8B030D-6E8A-4147-A177-3AD203B41FA5}">
                      <a16:colId xmlns:a16="http://schemas.microsoft.com/office/drawing/2014/main" val="1944965975"/>
                    </a:ext>
                  </a:extLst>
                </a:gridCol>
                <a:gridCol w="759217">
                  <a:extLst>
                    <a:ext uri="{9D8B030D-6E8A-4147-A177-3AD203B41FA5}">
                      <a16:colId xmlns:a16="http://schemas.microsoft.com/office/drawing/2014/main" val="733661886"/>
                    </a:ext>
                  </a:extLst>
                </a:gridCol>
              </a:tblGrid>
              <a:tr h="366499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Kullanılma Amacı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u="none" dirty="0"/>
                        <a:t>Aktif(İdeal)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u="none" dirty="0"/>
                        <a:t>Pasif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0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Kararlı Hal Hatasını Düzeltmek İçin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Geçici Cevabı Düzeltmek İçin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Hem Hatayı Hem De Geçici Cevabı Düzeltmek İçin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Lag-Lead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FEF0167-607E-408D-B36E-4AB328DBF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"/>
          <a:stretch/>
        </p:blipFill>
        <p:spPr>
          <a:xfrm>
            <a:off x="37148" y="1097280"/>
            <a:ext cx="6820852" cy="80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>
            <a:extLst>
              <a:ext uri="{FF2B5EF4-FFF2-40B4-BE49-F238E27FC236}">
                <a16:creationId xmlns:a16="http://schemas.microsoft.com/office/drawing/2014/main" id="{81A29CD1-068C-42E1-AB31-BF52644C638E}"/>
              </a:ext>
            </a:extLst>
          </p:cNvPr>
          <p:cNvSpPr/>
          <p:nvPr/>
        </p:nvSpPr>
        <p:spPr>
          <a:xfrm>
            <a:off x="325231" y="33658"/>
            <a:ext cx="6207538" cy="980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0BAC926-88BE-4C28-9DA1-16596EDCC401}"/>
              </a:ext>
            </a:extLst>
          </p:cNvPr>
          <p:cNvSpPr txBox="1"/>
          <p:nvPr/>
        </p:nvSpPr>
        <p:spPr>
          <a:xfrm>
            <a:off x="1902803" y="33658"/>
            <a:ext cx="294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 9.6 Kompanzasyonun Fiziksel Gerçekleşmesi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C4D35CD-2E5D-4C24-A3B5-44B34DD5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92" y="1474263"/>
            <a:ext cx="5239319" cy="47126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A9F79D0-AEBD-4606-9F16-D60C8902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92" y="6259622"/>
            <a:ext cx="5239319" cy="353502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731D1AB-A4A9-43B6-86FB-B7CE44E47C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"/>
          <a:stretch/>
        </p:blipFill>
        <p:spPr>
          <a:xfrm>
            <a:off x="2358725" y="258937"/>
            <a:ext cx="1879272" cy="11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3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8B46B7C1-5A60-4CB8-BAE5-435A970E78E6}"/>
              </a:ext>
            </a:extLst>
          </p:cNvPr>
          <p:cNvSpPr/>
          <p:nvPr/>
        </p:nvSpPr>
        <p:spPr>
          <a:xfrm>
            <a:off x="1203960" y="323089"/>
            <a:ext cx="4195422" cy="257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BF4CD0-90CA-4C89-9A32-DEB57E28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40" y="444639"/>
            <a:ext cx="3991532" cy="232442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D8D1D1E-E861-435B-AFC1-33D2F827412F}"/>
              </a:ext>
            </a:extLst>
          </p:cNvPr>
          <p:cNvSpPr txBox="1"/>
          <p:nvPr/>
        </p:nvSpPr>
        <p:spPr>
          <a:xfrm>
            <a:off x="0" y="0"/>
            <a:ext cx="4195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Notlar</a:t>
            </a:r>
            <a:endParaRPr lang="tr-TR" sz="1200" u="sng" dirty="0"/>
          </a:p>
        </p:txBody>
      </p:sp>
    </p:spTree>
    <p:extLst>
      <p:ext uri="{BB962C8B-B14F-4D97-AF65-F5344CB8AC3E}">
        <p14:creationId xmlns:p14="http://schemas.microsoft.com/office/powerpoint/2010/main" val="327301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4589</TotalTime>
  <Words>133</Words>
  <Application>Microsoft Office PowerPoint</Application>
  <PresentationFormat>A4 Kağıt (210x297 mm)</PresentationFormat>
  <Paragraphs>26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116</cp:revision>
  <cp:lastPrinted>2021-01-15T12:40:43Z</cp:lastPrinted>
  <dcterms:created xsi:type="dcterms:W3CDTF">2020-11-16T15:04:35Z</dcterms:created>
  <dcterms:modified xsi:type="dcterms:W3CDTF">2021-07-02T13:08:53Z</dcterms:modified>
</cp:coreProperties>
</file>