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478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481" r:id="rId20"/>
    <p:sldId id="482" r:id="rId21"/>
    <p:sldId id="3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2DA34-79C7-4FFE-9410-A4E3E0D05508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E750-7181-4DFF-B374-2B6B438C2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8909-F3F1-47FB-973A-4F1B9A004B81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B848-BB05-482D-8D03-C49DB7C25C6A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AE2-3A41-449B-8D0E-91DF344DF014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C099-EBA1-4493-8183-9F6AB1618326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2BD9-A8F7-41DF-B92B-97131CE084AD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DFE2-9B8C-4D94-8C43-E1C43FC3AF79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DE97-1EA0-4847-9DC7-18DE3D660233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F185-6FA5-4684-9846-6005E31EB1D4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F0D4-06C2-4C6D-B2E5-B513C25D4FF7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B7C0-E36D-4611-9949-6DA0B313AFC4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8C35-2222-4C0B-8436-CDA4A15EB3CB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DED997-6C07-4348-AB1B-EB207A697956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8051 by Vijay Kumar K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7"/>
          <p:cNvSpPr>
            <a:spLocks noGrp="1"/>
          </p:cNvSpPr>
          <p:nvPr>
            <p:ph type="title"/>
          </p:nvPr>
        </p:nvSpPr>
        <p:spPr>
          <a:xfrm>
            <a:off x="0" y="1295400"/>
            <a:ext cx="9144000" cy="32004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9600" dirty="0">
                <a:latin typeface="Old English Text MT" pitchFamily="66" charset="0"/>
              </a:rPr>
              <a:t>8051</a:t>
            </a:r>
            <a:br>
              <a:rPr lang="en-US" sz="9600" dirty="0">
                <a:latin typeface="Old English Text MT" pitchFamily="66" charset="0"/>
              </a:rPr>
            </a:br>
            <a:r>
              <a:rPr lang="en-US" sz="9600" dirty="0">
                <a:latin typeface="Old English Text MT" pitchFamily="66" charset="0"/>
              </a:rPr>
              <a:t> Serial Port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SBUF Register</a:t>
            </a:r>
          </a:p>
        </p:txBody>
      </p:sp>
      <p:sp>
        <p:nvSpPr>
          <p:cNvPr id="86019" name="Content Placeholder 8"/>
          <p:cNvSpPr>
            <a:spLocks noGrp="1"/>
          </p:cNvSpPr>
          <p:nvPr>
            <p:ph idx="1"/>
          </p:nvPr>
        </p:nvSpPr>
        <p:spPr>
          <a:xfrm>
            <a:off x="357188" y="1066800"/>
            <a:ext cx="8786812" cy="7143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2500" b="1" dirty="0">
                <a:solidFill>
                  <a:srgbClr val="00B0F0"/>
                </a:solidFill>
              </a:rPr>
              <a:t>Sample Program:</a:t>
            </a:r>
            <a:endParaRPr lang="en-US" sz="25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1600200"/>
            <a:ext cx="8959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ode 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733800"/>
            <a:ext cx="769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F0D4-06C2-4C6D-B2E5-B513C25D4FF7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839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SCON Register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3048000" y="1752601"/>
            <a:ext cx="152400" cy="1142999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4038600" y="1752600"/>
            <a:ext cx="457200" cy="45720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5334000" y="1828800"/>
            <a:ext cx="228600" cy="175260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6111236" y="1828800"/>
            <a:ext cx="365764" cy="335280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7086600" y="1828801"/>
            <a:ext cx="304800" cy="1066799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8503918" y="1752600"/>
            <a:ext cx="45719" cy="236220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1104900" y="1485900"/>
            <a:ext cx="457200" cy="11430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19050" y="2990850"/>
            <a:ext cx="2057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10000" y="2209800"/>
            <a:ext cx="1447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to Enable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Serial Data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reception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0" y="2895600"/>
            <a:ext cx="23622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 Multiprocessor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Mode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43400" y="3581400"/>
            <a:ext cx="19050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Data Bit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Sent in Mode 2,3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57800" y="5181600"/>
            <a:ext cx="26670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Data Bit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Received in Mode 2,3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10400" y="4114800"/>
            <a:ext cx="19812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when a Character received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9400" y="2895600"/>
            <a:ext cx="17526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when Stop bit </a:t>
            </a:r>
            <a:r>
              <a:rPr lang="en-US" sz="1600" dirty="0" err="1">
                <a:solidFill>
                  <a:schemeClr val="tx1"/>
                </a:solidFill>
              </a:rPr>
              <a:t>Txed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0" y="4203954"/>
          <a:ext cx="4267200" cy="24437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0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SM0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SM1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Mode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Description</a:t>
                      </a:r>
                      <a:endParaRPr lang="en-US" sz="2000" b="1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8-bit Shift Register</a:t>
                      </a:r>
                      <a:endParaRPr lang="en-US" sz="1600" b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en-US" sz="1600" b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8-bit UART</a:t>
                      </a:r>
                      <a:endParaRPr lang="en-US" sz="1600" b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600" b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en-US" sz="1600" b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9-bit UART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600" b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9-bit UART</a:t>
                      </a:r>
                      <a:endParaRPr lang="en-US" sz="1600" b="0" dirty="0">
                        <a:latin typeface="Cambria Math" pitchFamily="18" charset="0"/>
                        <a:ea typeface="Cambria Math" pitchFamily="18" charset="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8051 Serial Port – Mode 0</a:t>
            </a:r>
          </a:p>
        </p:txBody>
      </p:sp>
      <p:sp>
        <p:nvSpPr>
          <p:cNvPr id="88067" name="Content Placeholder 6"/>
          <p:cNvSpPr>
            <a:spLocks noGrp="1"/>
          </p:cNvSpPr>
          <p:nvPr>
            <p:ph idx="1"/>
          </p:nvPr>
        </p:nvSpPr>
        <p:spPr>
          <a:xfrm>
            <a:off x="428625" y="1214438"/>
            <a:ext cx="8256588" cy="5143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solidFill>
                  <a:srgbClr val="808080"/>
                </a:solidFill>
              </a:rPr>
              <a:t>The Serial Port in Mode-0 has the following features:</a:t>
            </a:r>
          </a:p>
          <a:p>
            <a:pPr marL="0" indent="0" eaLnBrk="1" hangingPunct="1"/>
            <a:endParaRPr lang="en-US">
              <a:solidFill>
                <a:srgbClr val="808080"/>
              </a:solidFill>
            </a:endParaRPr>
          </a:p>
          <a:p>
            <a:pPr marL="0" indent="0" eaLnBrk="1" hangingPunct="1">
              <a:spcBef>
                <a:spcPct val="0"/>
              </a:spcBef>
              <a:spcAft>
                <a:spcPts val="3000"/>
              </a:spcAft>
              <a:buFontTx/>
              <a:buAutoNum type="arabicPeriod"/>
            </a:pPr>
            <a:r>
              <a:rPr lang="en-US" sz="2400"/>
              <a:t> Serial data </a:t>
            </a:r>
            <a:r>
              <a:rPr lang="en-US" sz="2400" b="1">
                <a:solidFill>
                  <a:srgbClr val="CC99FF"/>
                </a:solidFill>
              </a:rPr>
              <a:t>enters and exits through RXD</a:t>
            </a:r>
          </a:p>
          <a:p>
            <a:pPr marL="0" indent="0" eaLnBrk="1" hangingPunct="1">
              <a:spcBef>
                <a:spcPct val="0"/>
              </a:spcBef>
              <a:spcAft>
                <a:spcPts val="3000"/>
              </a:spcAft>
              <a:buFontTx/>
              <a:buAutoNum type="arabicPeriod"/>
            </a:pPr>
            <a:r>
              <a:rPr lang="en-US" sz="2400"/>
              <a:t> </a:t>
            </a:r>
            <a:r>
              <a:rPr lang="en-US" sz="2400" b="1">
                <a:solidFill>
                  <a:srgbClr val="CC99FF"/>
                </a:solidFill>
              </a:rPr>
              <a:t>TXD</a:t>
            </a:r>
            <a:r>
              <a:rPr lang="en-US" sz="2400"/>
              <a:t> outputs the </a:t>
            </a:r>
            <a:r>
              <a:rPr lang="en-US" sz="2400" b="1">
                <a:solidFill>
                  <a:srgbClr val="CC99FF"/>
                </a:solidFill>
              </a:rPr>
              <a:t>clock</a:t>
            </a:r>
          </a:p>
          <a:p>
            <a:pPr marL="0" indent="0" eaLnBrk="1" hangingPunct="1">
              <a:spcBef>
                <a:spcPct val="0"/>
              </a:spcBef>
              <a:spcAft>
                <a:spcPts val="3000"/>
              </a:spcAft>
              <a:buFontTx/>
              <a:buAutoNum type="arabicPeriod"/>
            </a:pPr>
            <a:r>
              <a:rPr lang="en-US" sz="2400"/>
              <a:t> 8 bits are transmitted / received</a:t>
            </a:r>
          </a:p>
          <a:p>
            <a:pPr marL="0" indent="0" eaLnBrk="1" hangingPunct="1">
              <a:spcBef>
                <a:spcPct val="0"/>
              </a:spcBef>
              <a:spcAft>
                <a:spcPts val="3000"/>
              </a:spcAft>
              <a:buFontTx/>
              <a:buAutoNum type="arabicPeriod"/>
            </a:pPr>
            <a:r>
              <a:rPr lang="en-US" sz="2400"/>
              <a:t> The baud rate is fixed at (1/12) of the oscillator frequency</a:t>
            </a:r>
          </a:p>
          <a:p>
            <a:pPr marL="0" indent="0" eaLnBrk="1" hangingPunct="1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8051 Serial Port – Mode 1</a:t>
            </a:r>
          </a:p>
        </p:txBody>
      </p:sp>
      <p:sp>
        <p:nvSpPr>
          <p:cNvPr id="89091" name="Content Placeholder 6"/>
          <p:cNvSpPr>
            <a:spLocks noGrp="1"/>
          </p:cNvSpPr>
          <p:nvPr>
            <p:ph idx="1"/>
          </p:nvPr>
        </p:nvSpPr>
        <p:spPr>
          <a:xfrm>
            <a:off x="428625" y="1214438"/>
            <a:ext cx="8256588" cy="5143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808080"/>
                </a:solidFill>
              </a:rPr>
              <a:t>The Serial Port in Mode-1 has the following features:</a:t>
            </a:r>
          </a:p>
          <a:p>
            <a:pPr marL="0" indent="0" eaLnBrk="1" hangingPunct="1"/>
            <a:endParaRPr lang="en-US" dirty="0">
              <a:solidFill>
                <a:srgbClr val="808080"/>
              </a:solidFill>
            </a:endParaRP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 Serial data </a:t>
            </a:r>
            <a:r>
              <a:rPr lang="en-US" sz="2400" b="1" dirty="0">
                <a:solidFill>
                  <a:srgbClr val="CC99FF"/>
                </a:solidFill>
              </a:rPr>
              <a:t>enters through RXD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 Serial data </a:t>
            </a:r>
            <a:r>
              <a:rPr lang="en-US" sz="2400" b="1" dirty="0">
                <a:solidFill>
                  <a:srgbClr val="CC99FF"/>
                </a:solidFill>
              </a:rPr>
              <a:t>exits through TXD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 On receive, the stop bit goes into RB8 in SCON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b="1" dirty="0">
                <a:solidFill>
                  <a:srgbClr val="CC99FF"/>
                </a:solidFill>
              </a:rPr>
              <a:t> 10 bits </a:t>
            </a:r>
            <a:r>
              <a:rPr lang="en-US" sz="2400" dirty="0"/>
              <a:t>are transmitted / received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000" i="1" dirty="0">
                <a:solidFill>
                  <a:srgbClr val="00B0F0"/>
                </a:solidFill>
              </a:rPr>
              <a:t> Start bit (0)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000" i="1" dirty="0">
                <a:solidFill>
                  <a:srgbClr val="00B0F0"/>
                </a:solidFill>
              </a:rPr>
              <a:t> Data bits (8)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000" i="1" dirty="0">
                <a:solidFill>
                  <a:srgbClr val="00B0F0"/>
                </a:solidFill>
              </a:rPr>
              <a:t> Stop Bit (1)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 Baud rate is determined by the Timer 1 over flow rate.</a:t>
            </a:r>
          </a:p>
          <a:p>
            <a:pPr marL="0" indent="0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8051 Serial Port – Mode 2</a:t>
            </a:r>
          </a:p>
        </p:txBody>
      </p:sp>
      <p:sp>
        <p:nvSpPr>
          <p:cNvPr id="90115" name="Content Placeholder 6"/>
          <p:cNvSpPr>
            <a:spLocks noGrp="1"/>
          </p:cNvSpPr>
          <p:nvPr>
            <p:ph idx="1"/>
          </p:nvPr>
        </p:nvSpPr>
        <p:spPr>
          <a:xfrm>
            <a:off x="642938" y="1214438"/>
            <a:ext cx="7858125" cy="5143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solidFill>
                  <a:srgbClr val="808080"/>
                </a:solidFill>
              </a:rPr>
              <a:t>The Serial Port in Mode-2 has the following features:</a:t>
            </a:r>
          </a:p>
          <a:p>
            <a:pPr marL="0" indent="0" eaLnBrk="1" hangingPunct="1"/>
            <a:endParaRPr lang="en-US">
              <a:solidFill>
                <a:srgbClr val="808080"/>
              </a:solidFill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Serial data </a:t>
            </a:r>
            <a:r>
              <a:rPr lang="en-US" sz="2400" b="1">
                <a:solidFill>
                  <a:srgbClr val="00B0F0"/>
                </a:solidFill>
              </a:rPr>
              <a:t>enters through RXD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Serial data </a:t>
            </a:r>
            <a:r>
              <a:rPr lang="en-US" sz="2400" b="1">
                <a:solidFill>
                  <a:srgbClr val="00B0F0"/>
                </a:solidFill>
              </a:rPr>
              <a:t>exits through TXD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9th data bit (</a:t>
            </a:r>
            <a:r>
              <a:rPr lang="en-US" sz="2400" b="1">
                <a:solidFill>
                  <a:srgbClr val="00B0F0"/>
                </a:solidFill>
              </a:rPr>
              <a:t>TB8</a:t>
            </a:r>
            <a:r>
              <a:rPr lang="en-US" sz="2400"/>
              <a:t>) can be assign value 0 or 1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On receive, the 9th data  bit goes into </a:t>
            </a:r>
            <a:r>
              <a:rPr lang="en-US" sz="2400" b="1">
                <a:solidFill>
                  <a:srgbClr val="00B0F0"/>
                </a:solidFill>
              </a:rPr>
              <a:t>RB8</a:t>
            </a:r>
            <a:r>
              <a:rPr lang="en-US" sz="2400"/>
              <a:t> in SCON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</a:t>
            </a:r>
            <a:r>
              <a:rPr lang="en-US" sz="2400" b="1">
                <a:solidFill>
                  <a:srgbClr val="00B0F0"/>
                </a:solidFill>
              </a:rPr>
              <a:t>11 bits </a:t>
            </a:r>
            <a:r>
              <a:rPr lang="en-US" sz="2400"/>
              <a:t>are transmitted / received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000"/>
              <a:t>Start bit (0)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000"/>
              <a:t>Data bits (9)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000"/>
              <a:t>Stop Bit (1)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</a:t>
            </a:r>
            <a:r>
              <a:rPr lang="en-US" sz="2400" b="1">
                <a:solidFill>
                  <a:srgbClr val="00B0F0"/>
                </a:solidFill>
              </a:rPr>
              <a:t>Baud rate </a:t>
            </a:r>
            <a:r>
              <a:rPr lang="en-US" sz="2400"/>
              <a:t>is programmable</a:t>
            </a:r>
          </a:p>
          <a:p>
            <a:pPr marL="0" indent="0" eaLnBrk="1" hangingPunct="1"/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8051 Serial Port – Mode 3</a:t>
            </a:r>
          </a:p>
        </p:txBody>
      </p:sp>
      <p:sp>
        <p:nvSpPr>
          <p:cNvPr id="91139" name="Content Placeholder 6"/>
          <p:cNvSpPr>
            <a:spLocks noGrp="1"/>
          </p:cNvSpPr>
          <p:nvPr>
            <p:ph idx="1"/>
          </p:nvPr>
        </p:nvSpPr>
        <p:spPr>
          <a:xfrm>
            <a:off x="642938" y="1214438"/>
            <a:ext cx="7858125" cy="5143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solidFill>
                  <a:srgbClr val="808080"/>
                </a:solidFill>
              </a:rPr>
              <a:t>The Serial Port in Mode-3 has the following features:</a:t>
            </a:r>
          </a:p>
          <a:p>
            <a:pPr marL="0" indent="0" eaLnBrk="1" hangingPunct="1"/>
            <a:endParaRPr lang="en-US">
              <a:solidFill>
                <a:srgbClr val="808080"/>
              </a:solidFill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Serial data </a:t>
            </a:r>
            <a:r>
              <a:rPr lang="en-US" sz="2400" b="1">
                <a:solidFill>
                  <a:srgbClr val="00B0F0"/>
                </a:solidFill>
              </a:rPr>
              <a:t>enters through RXD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Serial data </a:t>
            </a:r>
            <a:r>
              <a:rPr lang="en-US" sz="2400" b="1">
                <a:solidFill>
                  <a:srgbClr val="00B0F0"/>
                </a:solidFill>
              </a:rPr>
              <a:t>exits through TXD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9th data bit (</a:t>
            </a:r>
            <a:r>
              <a:rPr lang="en-US" sz="2400" b="1">
                <a:solidFill>
                  <a:srgbClr val="00B0F0"/>
                </a:solidFill>
              </a:rPr>
              <a:t>TB8</a:t>
            </a:r>
            <a:r>
              <a:rPr lang="en-US" sz="2400"/>
              <a:t>) can be assign value 0 or 1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On receive, the 9th data  bit goes into </a:t>
            </a:r>
            <a:r>
              <a:rPr lang="en-US" sz="2400" b="1">
                <a:solidFill>
                  <a:srgbClr val="00B0F0"/>
                </a:solidFill>
              </a:rPr>
              <a:t>RB8</a:t>
            </a:r>
            <a:r>
              <a:rPr lang="en-US" sz="2400"/>
              <a:t> in SCON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</a:t>
            </a:r>
            <a:r>
              <a:rPr lang="en-US" sz="2400" b="1">
                <a:solidFill>
                  <a:srgbClr val="00B0F0"/>
                </a:solidFill>
              </a:rPr>
              <a:t>11 bits </a:t>
            </a:r>
            <a:r>
              <a:rPr lang="en-US" sz="2400"/>
              <a:t>are transmitted / received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000"/>
              <a:t>Start bit (0)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000"/>
              <a:t>Data bits (9)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000"/>
              <a:t>Stop Bit (1)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2400"/>
              <a:t> </a:t>
            </a:r>
            <a:r>
              <a:rPr lang="en-US" sz="2400" b="1">
                <a:solidFill>
                  <a:srgbClr val="00B0F0"/>
                </a:solidFill>
              </a:rPr>
              <a:t>Baud rate </a:t>
            </a:r>
            <a:r>
              <a:rPr lang="en-US" sz="2400"/>
              <a:t>is determined by Timer 1 overflow rate.</a:t>
            </a:r>
          </a:p>
          <a:p>
            <a:pPr marL="0" indent="0" eaLnBrk="1" hangingPunct="1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Programming Serial Data Transmission</a:t>
            </a:r>
          </a:p>
        </p:txBody>
      </p:sp>
      <p:sp>
        <p:nvSpPr>
          <p:cNvPr id="92163" name="Content Placeholder 6"/>
          <p:cNvSpPr>
            <a:spLocks noGrp="1"/>
          </p:cNvSpPr>
          <p:nvPr>
            <p:ph idx="1"/>
          </p:nvPr>
        </p:nvSpPr>
        <p:spPr>
          <a:xfrm>
            <a:off x="-142875" y="1000125"/>
            <a:ext cx="9072563" cy="5357813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1. </a:t>
            </a:r>
            <a:r>
              <a:rPr lang="en-US" sz="2200" b="1">
                <a:solidFill>
                  <a:srgbClr val="00B0F0"/>
                </a:solidFill>
              </a:rPr>
              <a:t>TMOD register </a:t>
            </a:r>
            <a:r>
              <a:rPr lang="en-US" sz="2200"/>
              <a:t>is loaded with the value </a:t>
            </a:r>
            <a:r>
              <a:rPr lang="en-US" sz="2200" b="1">
                <a:solidFill>
                  <a:srgbClr val="00B0F0"/>
                </a:solidFill>
              </a:rPr>
              <a:t>20H</a:t>
            </a:r>
            <a:r>
              <a:rPr lang="en-US" sz="2200"/>
              <a:t>, indicating the use of timer 1 in mode 2 (8-bit auto-reload) </a:t>
            </a:r>
            <a:r>
              <a:rPr lang="en-US" sz="2200" b="1">
                <a:solidFill>
                  <a:srgbClr val="00B0F0"/>
                </a:solidFill>
              </a:rPr>
              <a:t>to set baud rate</a:t>
            </a:r>
            <a:r>
              <a:rPr lang="en-US" sz="2200"/>
              <a:t>.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2. The </a:t>
            </a:r>
            <a:r>
              <a:rPr lang="en-US" sz="2200" b="1">
                <a:solidFill>
                  <a:srgbClr val="00B0F0"/>
                </a:solidFill>
              </a:rPr>
              <a:t>TH1</a:t>
            </a:r>
            <a:r>
              <a:rPr lang="en-US" sz="2200"/>
              <a:t> is loaded with one of the values to set baud rate for serial data transfer.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3. The </a:t>
            </a:r>
            <a:r>
              <a:rPr lang="en-US" sz="2200" b="1">
                <a:solidFill>
                  <a:srgbClr val="00B0F0"/>
                </a:solidFill>
              </a:rPr>
              <a:t>SCON register </a:t>
            </a:r>
            <a:r>
              <a:rPr lang="en-US" sz="2200"/>
              <a:t>is loaded with the value </a:t>
            </a:r>
            <a:r>
              <a:rPr lang="en-US" sz="2200" b="1">
                <a:solidFill>
                  <a:srgbClr val="00B0F0"/>
                </a:solidFill>
              </a:rPr>
              <a:t>50H</a:t>
            </a:r>
            <a:r>
              <a:rPr lang="en-US" sz="2200"/>
              <a:t>, indicating serial mode 1, where an 8- bit data is framed with start and stop bits.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4. </a:t>
            </a:r>
            <a:r>
              <a:rPr lang="en-US" sz="2200" b="1">
                <a:solidFill>
                  <a:srgbClr val="00B0F0"/>
                </a:solidFill>
              </a:rPr>
              <a:t>TR1</a:t>
            </a:r>
            <a:r>
              <a:rPr lang="en-US" sz="2200"/>
              <a:t> is set to 1 to start timer 1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5. </a:t>
            </a:r>
            <a:r>
              <a:rPr lang="en-US" sz="2200" b="1">
                <a:solidFill>
                  <a:srgbClr val="00B0F0"/>
                </a:solidFill>
              </a:rPr>
              <a:t>TI</a:t>
            </a:r>
            <a:r>
              <a:rPr lang="en-US" sz="2200"/>
              <a:t> is cleared by </a:t>
            </a:r>
            <a:r>
              <a:rPr lang="en-US" sz="2200" b="1">
                <a:solidFill>
                  <a:srgbClr val="00B0F0"/>
                </a:solidFill>
              </a:rPr>
              <a:t>CLR TI </a:t>
            </a:r>
            <a:r>
              <a:rPr lang="en-US" sz="2200"/>
              <a:t>instruction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6. The character byte to be transferred serially is written into </a:t>
            </a:r>
            <a:r>
              <a:rPr lang="en-US" sz="2200" b="1">
                <a:solidFill>
                  <a:srgbClr val="00B0F0"/>
                </a:solidFill>
              </a:rPr>
              <a:t>SBUF register.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7. The </a:t>
            </a:r>
            <a:r>
              <a:rPr lang="en-US" sz="2200" b="1">
                <a:solidFill>
                  <a:srgbClr val="00B0F0"/>
                </a:solidFill>
              </a:rPr>
              <a:t>TI flag bit </a:t>
            </a:r>
            <a:r>
              <a:rPr lang="en-US" sz="2200"/>
              <a:t>is monitored with the use of instruction </a:t>
            </a:r>
            <a:r>
              <a:rPr lang="en-US" sz="2200" b="1">
                <a:solidFill>
                  <a:srgbClr val="00B0F0"/>
                </a:solidFill>
              </a:rPr>
              <a:t>JNB TI, xx </a:t>
            </a:r>
            <a:r>
              <a:rPr lang="en-US" sz="2200"/>
              <a:t>to see if the character has been transferred completely.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8. To transfer the next byte, </a:t>
            </a:r>
            <a:r>
              <a:rPr lang="en-US" sz="2200" b="1">
                <a:solidFill>
                  <a:srgbClr val="00B0F0"/>
                </a:solidFill>
              </a:rPr>
              <a:t>go to step 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Programming Serial Data Reception</a:t>
            </a:r>
          </a:p>
        </p:txBody>
      </p:sp>
      <p:sp>
        <p:nvSpPr>
          <p:cNvPr id="93187" name="Content Placeholder 6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3578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1. </a:t>
            </a:r>
            <a:r>
              <a:rPr lang="en-US" sz="2200" b="1">
                <a:solidFill>
                  <a:srgbClr val="00B0F0"/>
                </a:solidFill>
              </a:rPr>
              <a:t>TMOD register </a:t>
            </a:r>
            <a:r>
              <a:rPr lang="en-US" sz="2200"/>
              <a:t>is loaded with the value </a:t>
            </a:r>
            <a:r>
              <a:rPr lang="en-US" sz="2200" b="1">
                <a:solidFill>
                  <a:srgbClr val="00B0F0"/>
                </a:solidFill>
              </a:rPr>
              <a:t>20H</a:t>
            </a:r>
            <a:r>
              <a:rPr lang="en-US" sz="2200"/>
              <a:t>, indicating the use of timer 1 in mode 2 (8-bit auto-reload) </a:t>
            </a:r>
            <a:r>
              <a:rPr lang="en-US" sz="2200" b="1">
                <a:solidFill>
                  <a:srgbClr val="00B0F0"/>
                </a:solidFill>
              </a:rPr>
              <a:t>to set baud rate.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2. </a:t>
            </a:r>
            <a:r>
              <a:rPr lang="en-US" sz="2200" b="1">
                <a:solidFill>
                  <a:srgbClr val="00B0F0"/>
                </a:solidFill>
              </a:rPr>
              <a:t>TH1</a:t>
            </a:r>
            <a:r>
              <a:rPr lang="en-US" sz="2200"/>
              <a:t> is loaded to set baud rate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3. The </a:t>
            </a:r>
            <a:r>
              <a:rPr lang="en-US" sz="2200" b="1">
                <a:solidFill>
                  <a:srgbClr val="00B0F0"/>
                </a:solidFill>
              </a:rPr>
              <a:t>SCON register </a:t>
            </a:r>
            <a:r>
              <a:rPr lang="en-US" sz="2200"/>
              <a:t>is loaded with the value </a:t>
            </a:r>
            <a:r>
              <a:rPr lang="en-US" sz="2200" b="1">
                <a:solidFill>
                  <a:srgbClr val="00B0F0"/>
                </a:solidFill>
              </a:rPr>
              <a:t>50H</a:t>
            </a:r>
            <a:r>
              <a:rPr lang="en-US" sz="2200"/>
              <a:t>, indicating serial mode 1, where an 8- bit data is framed with start and stop bits.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4. </a:t>
            </a:r>
            <a:r>
              <a:rPr lang="en-US" sz="2200" b="1">
                <a:solidFill>
                  <a:srgbClr val="00B0F0"/>
                </a:solidFill>
              </a:rPr>
              <a:t>TR1</a:t>
            </a:r>
            <a:r>
              <a:rPr lang="en-US" sz="2200"/>
              <a:t> is set to 1 to start timer 1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5. </a:t>
            </a:r>
            <a:r>
              <a:rPr lang="en-US" sz="2200" b="1">
                <a:solidFill>
                  <a:srgbClr val="00B0F0"/>
                </a:solidFill>
              </a:rPr>
              <a:t>RI </a:t>
            </a:r>
            <a:r>
              <a:rPr lang="en-US" sz="2200"/>
              <a:t>is cleared by </a:t>
            </a:r>
            <a:r>
              <a:rPr lang="en-US" sz="2200" b="1">
                <a:solidFill>
                  <a:srgbClr val="00B0F0"/>
                </a:solidFill>
              </a:rPr>
              <a:t>CLR RI</a:t>
            </a:r>
            <a:r>
              <a:rPr lang="en-US" sz="2200"/>
              <a:t> instruction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6. The </a:t>
            </a:r>
            <a:r>
              <a:rPr lang="en-US" sz="2200" b="1">
                <a:solidFill>
                  <a:srgbClr val="00B0F0"/>
                </a:solidFill>
              </a:rPr>
              <a:t>RI flag bit </a:t>
            </a:r>
            <a:r>
              <a:rPr lang="en-US" sz="2200"/>
              <a:t>is monitored with the use of instruction </a:t>
            </a:r>
            <a:r>
              <a:rPr lang="en-US" sz="2200" b="1">
                <a:solidFill>
                  <a:srgbClr val="00B0F0"/>
                </a:solidFill>
              </a:rPr>
              <a:t>JNB RI, xx </a:t>
            </a:r>
            <a:r>
              <a:rPr lang="en-US" sz="2200"/>
              <a:t>to see if an entire character has been received yet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7. </a:t>
            </a:r>
            <a:r>
              <a:rPr lang="en-US" sz="2200" b="1">
                <a:solidFill>
                  <a:srgbClr val="00B0F0"/>
                </a:solidFill>
              </a:rPr>
              <a:t>When RI is raised</a:t>
            </a:r>
            <a:r>
              <a:rPr lang="en-US" sz="2200"/>
              <a:t>, </a:t>
            </a:r>
            <a:r>
              <a:rPr lang="en-US" sz="2200" b="1">
                <a:solidFill>
                  <a:srgbClr val="00B0F0"/>
                </a:solidFill>
              </a:rPr>
              <a:t>SBUF</a:t>
            </a:r>
            <a:r>
              <a:rPr lang="en-US" sz="2200"/>
              <a:t> has the byte, its contents are moved into a safe place.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200"/>
              <a:t>8. To receive the next character, </a:t>
            </a:r>
            <a:r>
              <a:rPr lang="en-US" sz="2200" b="1">
                <a:solidFill>
                  <a:srgbClr val="00B0F0"/>
                </a:solidFill>
              </a:rPr>
              <a:t>go to step 5.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Doubling Baud Rate</a:t>
            </a:r>
          </a:p>
        </p:txBody>
      </p:sp>
      <p:sp>
        <p:nvSpPr>
          <p:cNvPr id="94211" name="Content Placeholder 8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3000375"/>
          </a:xfrm>
        </p:spPr>
        <p:txBody>
          <a:bodyPr/>
          <a:lstStyle/>
          <a:p>
            <a:pPr eaLnBrk="1" hangingPunct="1"/>
            <a:r>
              <a:rPr lang="en-US" dirty="0"/>
              <a:t>There are two ways to increase the baud rate of data transfer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800" b="1" dirty="0">
                <a:solidFill>
                  <a:srgbClr val="00B0F0"/>
                </a:solidFill>
              </a:rPr>
              <a:t>By using a higher frequency crystal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800" b="1" dirty="0">
                <a:solidFill>
                  <a:srgbClr val="00B0F0"/>
                </a:solidFill>
              </a:rPr>
              <a:t>By changing a bit in the PCON register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F0D4-06C2-4C6D-B2E5-B513C25D4FF7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304800"/>
            <a:ext cx="38102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PCON 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71600"/>
            <a:ext cx="341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PCON register </a:t>
            </a:r>
            <a:r>
              <a:rPr lang="en-US" dirty="0"/>
              <a:t>is an 8-bit register.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7" y="1828800"/>
            <a:ext cx="724058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670175"/>
            <a:ext cx="8715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00B0F0"/>
                </a:solidFill>
              </a:rPr>
              <a:t>When 8051 is powered up, </a:t>
            </a:r>
            <a:r>
              <a:rPr lang="en-US" sz="2000" b="1" dirty="0">
                <a:solidFill>
                  <a:srgbClr val="CC99FF"/>
                </a:solidFill>
              </a:rPr>
              <a:t>SMOD</a:t>
            </a:r>
            <a:r>
              <a:rPr lang="en-US" sz="2000" dirty="0">
                <a:solidFill>
                  <a:srgbClr val="00B0F0"/>
                </a:solidFill>
              </a:rPr>
              <a:t> is zero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000" dirty="0">
              <a:solidFill>
                <a:srgbClr val="00B0F0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b="1" dirty="0">
                <a:solidFill>
                  <a:srgbClr val="CC99FF"/>
                </a:solidFill>
              </a:rPr>
              <a:t>We can set it to high </a:t>
            </a:r>
            <a:r>
              <a:rPr lang="en-US" sz="2000" dirty="0">
                <a:solidFill>
                  <a:srgbClr val="00B0F0"/>
                </a:solidFill>
              </a:rPr>
              <a:t>by software and thereby </a:t>
            </a:r>
            <a:r>
              <a:rPr lang="en-US" sz="2000" b="1" dirty="0">
                <a:solidFill>
                  <a:srgbClr val="CC99FF"/>
                </a:solidFill>
              </a:rPr>
              <a:t>double</a:t>
            </a:r>
            <a:r>
              <a:rPr lang="en-US" sz="2000" dirty="0">
                <a:solidFill>
                  <a:srgbClr val="CC99FF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the baud rate.</a:t>
            </a:r>
          </a:p>
        </p:txBody>
      </p:sp>
      <p:sp>
        <p:nvSpPr>
          <p:cNvPr id="340993" name="Rectangle 1"/>
          <p:cNvSpPr>
            <a:spLocks noChangeArrowheads="1"/>
          </p:cNvSpPr>
          <p:nvPr/>
        </p:nvSpPr>
        <p:spPr bwMode="auto">
          <a:xfrm>
            <a:off x="457200" y="3733800"/>
            <a:ext cx="8382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SMOD Baud rate is twice as much higher by setting this bit.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GF1 General-purpose bit (available for use).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GF0 General-purpose bit (available for use).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PD By setting this bit the microcontroller enters the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Power Down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IDL By setting this bit the microcontroller enters the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Idle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mode.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Basics of Serial Communication</a:t>
            </a:r>
          </a:p>
        </p:txBody>
      </p:sp>
      <p:sp>
        <p:nvSpPr>
          <p:cNvPr id="77827" name="Content Placeholder 5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27146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n-US" dirty="0"/>
              <a:t>Computers transfer data in </a:t>
            </a:r>
            <a:r>
              <a:rPr lang="en-US" b="1" dirty="0">
                <a:solidFill>
                  <a:srgbClr val="00B0F0"/>
                </a:solidFill>
              </a:rPr>
              <a:t>two</a:t>
            </a:r>
            <a:r>
              <a:rPr lang="en-US" dirty="0"/>
              <a:t> ways: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Parallel:</a:t>
            </a:r>
            <a:r>
              <a:rPr lang="en-US" dirty="0"/>
              <a:t> Often 8 or more lines (wire conductors) are used to transfer data to a device that is only a few feet away.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Serial:</a:t>
            </a:r>
            <a:r>
              <a:rPr lang="en-US" dirty="0"/>
              <a:t> To transfer to a device located many meters away, the serial method is used. The data is sent one bit at a time.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F0D4-06C2-4C6D-B2E5-B513C25D4FF7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8051 by Vijay Kumar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8051 Microcontroller Power Consumption Contro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Doubling Baud Rate (cont…)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143000"/>
            <a:ext cx="7500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2389188"/>
            <a:ext cx="751522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4138613"/>
            <a:ext cx="7500937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Basics of Serial Communication</a:t>
            </a:r>
          </a:p>
        </p:txBody>
      </p:sp>
      <p:sp>
        <p:nvSpPr>
          <p:cNvPr id="78851" name="Content Placeholder 5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Serial data communication uses </a:t>
            </a:r>
            <a:r>
              <a:rPr lang="en-US" sz="2800" b="1" dirty="0">
                <a:solidFill>
                  <a:srgbClr val="00B0F0"/>
                </a:solidFill>
              </a:rPr>
              <a:t>two</a:t>
            </a:r>
            <a:r>
              <a:rPr lang="en-US" sz="2800" dirty="0"/>
              <a:t> methods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800" b="1" dirty="0">
                <a:solidFill>
                  <a:srgbClr val="00B0F0"/>
                </a:solidFill>
              </a:rPr>
              <a:t>Synchronous</a:t>
            </a:r>
            <a:r>
              <a:rPr lang="en-US" sz="2800" dirty="0"/>
              <a:t> method transfers a block of data at a time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800" b="1" dirty="0">
                <a:solidFill>
                  <a:srgbClr val="00B0F0"/>
                </a:solidFill>
              </a:rPr>
              <a:t>Asynchronous</a:t>
            </a:r>
            <a:r>
              <a:rPr lang="en-US" sz="2800" dirty="0"/>
              <a:t> method transfers a single byte at a time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There are </a:t>
            </a:r>
            <a:r>
              <a:rPr lang="en-US" sz="2800" b="1" dirty="0">
                <a:solidFill>
                  <a:srgbClr val="00B0F0"/>
                </a:solidFill>
              </a:rPr>
              <a:t>special IC’s</a:t>
            </a:r>
            <a:r>
              <a:rPr lang="en-US" sz="2800" dirty="0"/>
              <a:t> made by many manufacturers for serial communications.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800" b="1" dirty="0">
                <a:solidFill>
                  <a:srgbClr val="00B0F0"/>
                </a:solidFill>
              </a:rPr>
              <a:t>UART</a:t>
            </a:r>
            <a:r>
              <a:rPr lang="en-US" sz="2800" dirty="0"/>
              <a:t> (universal asynchronous Receiver transmitter)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800" b="1" dirty="0">
                <a:solidFill>
                  <a:srgbClr val="00B0F0"/>
                </a:solidFill>
              </a:rPr>
              <a:t>USART </a:t>
            </a:r>
            <a:r>
              <a:rPr lang="en-US" sz="2800" dirty="0"/>
              <a:t>(universal synchronous-asynchronous Receiver-transmitter)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Asynchronous – Start &amp; Stop Bit</a:t>
            </a:r>
          </a:p>
        </p:txBody>
      </p:sp>
      <p:sp>
        <p:nvSpPr>
          <p:cNvPr id="79875" name="Content Placeholder 8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5143500"/>
          </a:xfrm>
        </p:spPr>
        <p:txBody>
          <a:bodyPr/>
          <a:lstStyle/>
          <a:p>
            <a:pPr eaLnBrk="1" hangingPunct="1"/>
            <a:r>
              <a:rPr lang="en-US" dirty="0"/>
              <a:t>Asynchronous serial data communication is widely used for </a:t>
            </a:r>
            <a:r>
              <a:rPr lang="en-US" b="1" dirty="0">
                <a:solidFill>
                  <a:srgbClr val="00B0F0"/>
                </a:solidFill>
              </a:rPr>
              <a:t>character-oriented</a:t>
            </a:r>
            <a:r>
              <a:rPr lang="en-US" dirty="0"/>
              <a:t> transmissions</a:t>
            </a:r>
          </a:p>
          <a:p>
            <a:pPr lvl="1" eaLnBrk="1" hangingPunct="1"/>
            <a:r>
              <a:rPr lang="en-US" dirty="0"/>
              <a:t>Each character is placed in between </a:t>
            </a:r>
            <a:r>
              <a:rPr lang="en-US" b="1" dirty="0">
                <a:solidFill>
                  <a:srgbClr val="00B0F0"/>
                </a:solidFill>
              </a:rPr>
              <a:t>start and stop bits</a:t>
            </a:r>
            <a:r>
              <a:rPr lang="en-US" dirty="0"/>
              <a:t>, this is called </a:t>
            </a:r>
            <a:r>
              <a:rPr lang="en-US" b="1" dirty="0">
                <a:solidFill>
                  <a:srgbClr val="00B0F0"/>
                </a:solidFill>
              </a:rPr>
              <a:t>framing.</a:t>
            </a:r>
          </a:p>
          <a:p>
            <a:pPr lvl="1" eaLnBrk="1" hangingPunct="1"/>
            <a:r>
              <a:rPr lang="en-US" b="1" dirty="0">
                <a:solidFill>
                  <a:srgbClr val="00B0F0"/>
                </a:solidFill>
              </a:rPr>
              <a:t>Block-oriented</a:t>
            </a:r>
            <a:r>
              <a:rPr lang="en-US" dirty="0"/>
              <a:t> data transfers use the synchronous method.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The start bit is always one bit, but the stop bit can be one or two bits</a:t>
            </a:r>
          </a:p>
          <a:p>
            <a:pPr eaLnBrk="1" hangingPunct="1"/>
            <a:endParaRPr lang="en-US" dirty="0">
              <a:solidFill>
                <a:srgbClr val="0070C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The start bit is always a 0 (low) and the stop bit(s) is 1 (high)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Asynchronous – Start &amp; Stop Bit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7138"/>
            <a:ext cx="9144000" cy="56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Data Transfer Rate</a:t>
            </a:r>
          </a:p>
        </p:txBody>
      </p:sp>
      <p:sp>
        <p:nvSpPr>
          <p:cNvPr id="81923" name="Content Placeholder 6"/>
          <p:cNvSpPr>
            <a:spLocks noGrp="1"/>
          </p:cNvSpPr>
          <p:nvPr>
            <p:ph idx="1"/>
          </p:nvPr>
        </p:nvSpPr>
        <p:spPr>
          <a:xfrm>
            <a:off x="0" y="1071562"/>
            <a:ext cx="9144000" cy="578643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The rate of data transfer in serial data communication is stated in </a:t>
            </a:r>
            <a:r>
              <a:rPr lang="en-US" b="1" dirty="0">
                <a:solidFill>
                  <a:srgbClr val="00B0F0"/>
                </a:solidFill>
              </a:rPr>
              <a:t>bps</a:t>
            </a:r>
            <a:r>
              <a:rPr lang="en-US" dirty="0"/>
              <a:t> (</a:t>
            </a:r>
            <a:r>
              <a:rPr lang="en-US" b="1" dirty="0">
                <a:solidFill>
                  <a:srgbClr val="00B0F0"/>
                </a:solidFill>
              </a:rPr>
              <a:t>bits per second</a:t>
            </a:r>
            <a:r>
              <a:rPr lang="en-US" dirty="0"/>
              <a:t>).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Another widely used terminology for bps is </a:t>
            </a:r>
            <a:r>
              <a:rPr lang="en-US" b="1" dirty="0">
                <a:solidFill>
                  <a:srgbClr val="00B0F0"/>
                </a:solidFill>
              </a:rPr>
              <a:t>baud rate.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/>
              <a:t>It is modem terminology and is defined as </a:t>
            </a:r>
            <a:r>
              <a:rPr lang="en-US" b="1" dirty="0">
                <a:solidFill>
                  <a:srgbClr val="00B0F0"/>
                </a:solidFill>
              </a:rPr>
              <a:t>the number of signal changes per second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/>
              <a:t>In modems, there are occasions when a single change of signal transfers several bits of data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dirty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As far as the </a:t>
            </a:r>
            <a:r>
              <a:rPr lang="en-US" b="1" dirty="0">
                <a:solidFill>
                  <a:srgbClr val="00B0F0"/>
                </a:solidFill>
              </a:rPr>
              <a:t>conductor wire </a:t>
            </a:r>
            <a:r>
              <a:rPr lang="en-US" dirty="0"/>
              <a:t>is concerned, </a:t>
            </a:r>
            <a:r>
              <a:rPr lang="en-US" b="1" dirty="0">
                <a:solidFill>
                  <a:srgbClr val="00B0F0"/>
                </a:solidFill>
              </a:rPr>
              <a:t>the baud rate and bps are the same.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8051 Serial Port</a:t>
            </a:r>
          </a:p>
        </p:txBody>
      </p:sp>
      <p:sp>
        <p:nvSpPr>
          <p:cNvPr id="82947" name="Content Placeholder 6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2643187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 Synchronous and Asynchronous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 SCON Register is used to Control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 Data Transfer through </a:t>
            </a:r>
            <a:r>
              <a:rPr lang="en-US" dirty="0" err="1"/>
              <a:t>TXd</a:t>
            </a:r>
            <a:r>
              <a:rPr lang="en-US" dirty="0"/>
              <a:t> &amp; </a:t>
            </a:r>
            <a:r>
              <a:rPr lang="en-US" dirty="0" err="1"/>
              <a:t>RXd</a:t>
            </a:r>
            <a:r>
              <a:rPr lang="en-US" dirty="0"/>
              <a:t> pins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 Some time - Clock through </a:t>
            </a:r>
            <a:r>
              <a:rPr lang="en-US" dirty="0" err="1"/>
              <a:t>TXd</a:t>
            </a:r>
            <a:r>
              <a:rPr lang="en-US" dirty="0"/>
              <a:t> Pin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 Four Modes of Operation:</a:t>
            </a:r>
          </a:p>
          <a:p>
            <a:pPr eaLnBrk="1" hangingPunct="1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4076700"/>
            <a:ext cx="8382000" cy="213836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800" b="1" dirty="0">
                <a:latin typeface="Calibri" pitchFamily="34" charset="0"/>
              </a:rPr>
              <a:t>Mode 0	:Synchronous Serial Communication</a:t>
            </a:r>
          </a:p>
          <a:p>
            <a:r>
              <a:rPr lang="en-US" sz="2800" b="1" dirty="0">
                <a:latin typeface="Calibri" pitchFamily="34" charset="0"/>
              </a:rPr>
              <a:t>Mode 1	:8-Bit UART with Timer Data Rate</a:t>
            </a:r>
          </a:p>
          <a:p>
            <a:r>
              <a:rPr lang="en-US" sz="2800" b="1" dirty="0">
                <a:latin typeface="Calibri" pitchFamily="34" charset="0"/>
              </a:rPr>
              <a:t>Mode 2	:9-Bit UART with Set Data Rate</a:t>
            </a:r>
          </a:p>
          <a:p>
            <a:r>
              <a:rPr lang="en-US" sz="2800" b="1" dirty="0">
                <a:latin typeface="Calibri" pitchFamily="34" charset="0"/>
              </a:rPr>
              <a:t>Mode 3	:9-Bit UART with Timer Data Rate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449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49514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533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579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7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676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/>
              <a:t>Registers related to Serial Communication</a:t>
            </a:r>
          </a:p>
        </p:txBody>
      </p:sp>
      <p:sp>
        <p:nvSpPr>
          <p:cNvPr id="83971" name="Content Placeholder 8"/>
          <p:cNvSpPr>
            <a:spLocks noGrp="1"/>
          </p:cNvSpPr>
          <p:nvPr>
            <p:ph idx="1"/>
          </p:nvPr>
        </p:nvSpPr>
        <p:spPr>
          <a:xfrm>
            <a:off x="0" y="2928938"/>
            <a:ext cx="7315200" cy="3929062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4200"/>
              </a:spcAft>
              <a:buFontTx/>
              <a:buAutoNum type="arabicPeriod"/>
            </a:pPr>
            <a:r>
              <a:rPr lang="en-US" sz="4400" dirty="0"/>
              <a:t>SBUF Register</a:t>
            </a:r>
          </a:p>
          <a:p>
            <a:pPr marL="514350" indent="-514350" eaLnBrk="1" hangingPunct="1">
              <a:spcBef>
                <a:spcPct val="0"/>
              </a:spcBef>
              <a:spcAft>
                <a:spcPts val="4200"/>
              </a:spcAft>
              <a:buFontTx/>
              <a:buAutoNum type="arabicPeriod"/>
            </a:pPr>
            <a:r>
              <a:rPr lang="en-US" sz="4400" dirty="0"/>
              <a:t>SCON Register</a:t>
            </a:r>
          </a:p>
          <a:p>
            <a:pPr marL="514350" indent="-514350" eaLnBrk="1" hangingPunct="1">
              <a:spcBef>
                <a:spcPct val="0"/>
              </a:spcBef>
              <a:spcAft>
                <a:spcPts val="4200"/>
              </a:spcAft>
              <a:buFontTx/>
              <a:buAutoNum type="arabicPeriod"/>
            </a:pPr>
            <a:r>
              <a:rPr lang="en-US" sz="4400" dirty="0"/>
              <a:t>PCON Register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SBUF Register</a:t>
            </a:r>
          </a:p>
        </p:txBody>
      </p:sp>
      <p:sp>
        <p:nvSpPr>
          <p:cNvPr id="84995" name="Content Placeholder 8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51435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2500" b="1">
                <a:solidFill>
                  <a:srgbClr val="00B0F0"/>
                </a:solidFill>
              </a:rPr>
              <a:t>SBUF</a:t>
            </a:r>
            <a:r>
              <a:rPr lang="en-US" sz="2500"/>
              <a:t> is an </a:t>
            </a:r>
            <a:r>
              <a:rPr lang="en-US" sz="2500" b="1">
                <a:solidFill>
                  <a:srgbClr val="00B0F0"/>
                </a:solidFill>
              </a:rPr>
              <a:t>8-bit register </a:t>
            </a:r>
            <a:r>
              <a:rPr lang="en-US" sz="2500"/>
              <a:t>used solely for serial communication.</a:t>
            </a:r>
          </a:p>
          <a:p>
            <a:pPr algn="just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2500"/>
              <a:t>For a byte data to be transferred via the </a:t>
            </a:r>
            <a:r>
              <a:rPr lang="en-US" sz="2500" b="1">
                <a:solidFill>
                  <a:srgbClr val="00B0F0"/>
                </a:solidFill>
              </a:rPr>
              <a:t>TxD line</a:t>
            </a:r>
            <a:r>
              <a:rPr lang="en-US" sz="2500"/>
              <a:t>, it must be placed in the </a:t>
            </a:r>
            <a:r>
              <a:rPr lang="en-US" sz="2500" b="1">
                <a:solidFill>
                  <a:srgbClr val="00B0F0"/>
                </a:solidFill>
              </a:rPr>
              <a:t>SBUF register</a:t>
            </a:r>
            <a:r>
              <a:rPr lang="en-US" sz="2500"/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2500"/>
              <a:t>The moment a byte is written into SBUF, it is framed with the start and stop bits and transferred serially via the TxD line.</a:t>
            </a:r>
          </a:p>
          <a:p>
            <a:pPr algn="just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2500"/>
              <a:t>SBUF holds the byte of data when it is received by 8051 </a:t>
            </a:r>
            <a:r>
              <a:rPr lang="en-US" sz="2500" b="1">
                <a:solidFill>
                  <a:srgbClr val="00B0F0"/>
                </a:solidFill>
              </a:rPr>
              <a:t>RxD</a:t>
            </a:r>
            <a:r>
              <a:rPr lang="en-US" sz="2500"/>
              <a:t> line.</a:t>
            </a:r>
          </a:p>
          <a:p>
            <a:pPr algn="just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2500"/>
              <a:t>When the bits are received serially via RxD, the </a:t>
            </a:r>
            <a:r>
              <a:rPr lang="en-US" sz="2500" b="1">
                <a:solidFill>
                  <a:srgbClr val="00B0F0"/>
                </a:solidFill>
              </a:rPr>
              <a:t>8051 deframes </a:t>
            </a:r>
            <a:r>
              <a:rPr lang="en-US" sz="2500"/>
              <a:t>it by eliminating the stop and start bits, making a byte out of the data received, and then placing it in SBUF.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1750</TotalTime>
  <Words>1266</Words>
  <Application>Microsoft Office PowerPoint</Application>
  <PresentationFormat>Ekran Gösterisi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Old English Text MT</vt:lpstr>
      <vt:lpstr>Times New Roman</vt:lpstr>
      <vt:lpstr>Wingdings</vt:lpstr>
      <vt:lpstr>Wingdings 2</vt:lpstr>
      <vt:lpstr>Flow</vt:lpstr>
      <vt:lpstr>8051  Serial Port</vt:lpstr>
      <vt:lpstr>Basics of Serial Communication</vt:lpstr>
      <vt:lpstr>Basics of Serial Communication</vt:lpstr>
      <vt:lpstr>Asynchronous – Start &amp; Stop Bit</vt:lpstr>
      <vt:lpstr>Asynchronous – Start &amp; Stop Bit</vt:lpstr>
      <vt:lpstr>Data Transfer Rate</vt:lpstr>
      <vt:lpstr>8051 Serial Port</vt:lpstr>
      <vt:lpstr>Registers related to Serial Communication</vt:lpstr>
      <vt:lpstr>SBUF Register</vt:lpstr>
      <vt:lpstr>SBUF Register</vt:lpstr>
      <vt:lpstr>PowerPoint Sunusu</vt:lpstr>
      <vt:lpstr>8051 Serial Port – Mode 0</vt:lpstr>
      <vt:lpstr>8051 Serial Port – Mode 1</vt:lpstr>
      <vt:lpstr>8051 Serial Port – Mode 2</vt:lpstr>
      <vt:lpstr>8051 Serial Port – Mode 3</vt:lpstr>
      <vt:lpstr>Programming Serial Data Transmission</vt:lpstr>
      <vt:lpstr>Programming Serial Data Reception</vt:lpstr>
      <vt:lpstr>Doubling Baud Rate</vt:lpstr>
      <vt:lpstr>PowerPoint Sunusu</vt:lpstr>
      <vt:lpstr>PowerPoint Sunusu</vt:lpstr>
      <vt:lpstr>Doubling Baud Rate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 MICROCONTROLLER</dc:title>
  <dc:creator>Vjay</dc:creator>
  <cp:lastModifiedBy>cbfidan@karabuk.edu.tr</cp:lastModifiedBy>
  <cp:revision>117</cp:revision>
  <dcterms:created xsi:type="dcterms:W3CDTF">2006-08-16T00:00:00Z</dcterms:created>
  <dcterms:modified xsi:type="dcterms:W3CDTF">2017-10-31T22:09:53Z</dcterms:modified>
</cp:coreProperties>
</file>