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ç Fazlı Asenkron Motorlar" id="{CB2FBCD7-A5D6-4214-8559-80B4515CA7B7}">
          <p14:sldIdLst>
            <p14:sldId id="256"/>
          </p14:sldIdLst>
        </p14:section>
        <p14:section name="Giriş" id="{9CE9D392-6D06-471D-9E4A-2AB6407EF3B4}">
          <p14:sldIdLst>
            <p14:sldId id="257"/>
          </p14:sldIdLst>
        </p14:section>
        <p14:section name="Yapısı" id="{7F81691D-D284-45E4-9772-E9C4523226CA}">
          <p14:sldIdLst>
            <p14:sldId id="258"/>
            <p14:sldId id="259"/>
            <p14:sldId id="260"/>
            <p14:sldId id="261"/>
            <p14:sldId id="262"/>
          </p14:sldIdLst>
        </p14:section>
        <p14:section name="Çalışma Prensibi" id="{2CAD0806-CF52-42A3-AE8E-5278ABF0589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Örnek 1" id="{77586972-9936-43E5-A4D9-94673035F5DB}">
          <p14:sldIdLst>
            <p14:sldId id="285"/>
          </p14:sldIdLst>
        </p14:section>
        <p14:section name="Örnek 2" id="{DAA22019-0F0B-400C-B679-F29B6E2F73D7}">
          <p14:sldIdLst>
            <p14:sldId id="286"/>
          </p14:sldIdLst>
        </p14:section>
        <p14:section name="Örnek 3" id="{5C554D3D-082D-4209-B74C-2B1785B1F40F}">
          <p14:sldIdLst>
            <p14:sldId id="287"/>
          </p14:sldIdLst>
        </p14:section>
        <p14:section name="Devreye Bağlantısı" id="{43BA517A-660B-46CE-8DE0-8366627C32B1}">
          <p14:sldIdLst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81" d="100"/>
          <a:sy n="81" d="100"/>
        </p:scale>
        <p:origin x="1512" y="6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4"/>
            <a:ext cx="7772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4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4"/>
              <a:t>ELP-13204 Elektrik Makineleri</a:t>
            </a:r>
            <a:r>
              <a:rPr lang="tr-TR" spc="26"/>
              <a:t> </a:t>
            </a:r>
            <a:r>
              <a:rPr lang="tr-TR" spc="-4"/>
              <a:t>II</a:t>
            </a:r>
            <a:endParaRPr lang="tr-TR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23"/>
              <a:t>Öğr.Gör. </a:t>
            </a:r>
            <a:r>
              <a:rPr lang="tr-TR" spc="-19"/>
              <a:t>Volkan</a:t>
            </a:r>
            <a:r>
              <a:rPr lang="tr-TR" spc="41"/>
              <a:t> </a:t>
            </a:r>
            <a:r>
              <a:rPr lang="tr-TR" spc="-4"/>
              <a:t>ERDEMİR</a:t>
            </a:r>
            <a:endParaRPr lang="tr-TR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bg1"/>
                </a:solidFill>
                <a:latin typeface="Tuffy"/>
                <a:cs typeface="Tuffy"/>
              </a:defRPr>
            </a:lvl1pPr>
          </a:lstStyle>
          <a:p>
            <a:pPr marL="28574">
              <a:spcBef>
                <a:spcPts val="64"/>
              </a:spcBef>
            </a:pPr>
            <a:fld id="{81D60167-4931-47E6-BA6A-407CBD079E47}" type="slidenum">
              <a:rPr lang="tr-TR" smtClean="0"/>
              <a:pPr marL="28574">
                <a:spcBef>
                  <a:spcPts val="64"/>
                </a:spcBef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623" y="4098421"/>
            <a:ext cx="6778752" cy="323165"/>
          </a:xfrm>
        </p:spPr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177" y="1337084"/>
            <a:ext cx="7068026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4"/>
              <a:t>ELP-13204 Elektrik Makineleri</a:t>
            </a:r>
            <a:r>
              <a:rPr lang="tr-TR" spc="26"/>
              <a:t> </a:t>
            </a:r>
            <a:r>
              <a:rPr lang="tr-TR" spc="-4"/>
              <a:t>II</a:t>
            </a:r>
            <a:endParaRPr lang="tr-TR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23"/>
              <a:t>Öğr.Gör. </a:t>
            </a:r>
            <a:r>
              <a:rPr lang="tr-TR" spc="-19"/>
              <a:t>Volkan</a:t>
            </a:r>
            <a:r>
              <a:rPr lang="tr-TR" spc="41"/>
              <a:t> </a:t>
            </a:r>
            <a:r>
              <a:rPr lang="tr-TR" spc="-4"/>
              <a:t>ERDEMİR</a:t>
            </a:r>
            <a:endParaRPr lang="tr-TR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bg1"/>
                </a:solidFill>
                <a:latin typeface="Tuffy"/>
                <a:cs typeface="Tuffy"/>
              </a:defRPr>
            </a:lvl1pPr>
          </a:lstStyle>
          <a:p>
            <a:pPr marL="28574">
              <a:spcBef>
                <a:spcPts val="64"/>
              </a:spcBef>
            </a:pPr>
            <a:fld id="{81D60167-4931-47E6-BA6A-407CBD079E47}" type="slidenum">
              <a:rPr lang="tr-TR" smtClean="0"/>
              <a:pPr marL="28574">
                <a:spcBef>
                  <a:spcPts val="64"/>
                </a:spcBef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623" y="4098421"/>
            <a:ext cx="6778752" cy="323165"/>
          </a:xfrm>
        </p:spPr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4"/>
              <a:t>ELP-13204 Elektrik Makineleri</a:t>
            </a:r>
            <a:r>
              <a:rPr lang="tr-TR" spc="26"/>
              <a:t> </a:t>
            </a:r>
            <a:r>
              <a:rPr lang="tr-TR" spc="-4"/>
              <a:t>II</a:t>
            </a:r>
            <a:endParaRPr lang="tr-TR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23"/>
              <a:t>Öğr.Gör. </a:t>
            </a:r>
            <a:r>
              <a:rPr lang="tr-TR" spc="-19"/>
              <a:t>Volkan</a:t>
            </a:r>
            <a:r>
              <a:rPr lang="tr-TR" spc="41"/>
              <a:t> </a:t>
            </a:r>
            <a:r>
              <a:rPr lang="tr-TR" spc="-4"/>
              <a:t>ERDEMİR</a:t>
            </a:r>
            <a:endParaRPr lang="tr-TR" spc="-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bg1"/>
                </a:solidFill>
                <a:latin typeface="Tuffy"/>
                <a:cs typeface="Tuffy"/>
              </a:defRPr>
            </a:lvl1pPr>
          </a:lstStyle>
          <a:p>
            <a:pPr marL="28574">
              <a:spcBef>
                <a:spcPts val="64"/>
              </a:spcBef>
            </a:pPr>
            <a:fld id="{81D60167-4931-47E6-BA6A-407CBD079E47}" type="slidenum">
              <a:rPr lang="tr-TR" smtClean="0"/>
              <a:pPr marL="28574">
                <a:spcBef>
                  <a:spcPts val="64"/>
                </a:spcBef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618" y="0"/>
            <a:ext cx="451485" cy="6858000"/>
          </a:xfrm>
          <a:custGeom>
            <a:avLst/>
            <a:gdLst/>
            <a:ahLst/>
            <a:cxnLst/>
            <a:rect l="l" t="t" r="r" b="b"/>
            <a:pathLst>
              <a:path w="601980" h="6858000">
                <a:moveTo>
                  <a:pt x="0" y="6858000"/>
                </a:moveTo>
                <a:lnTo>
                  <a:pt x="601980" y="6858000"/>
                </a:lnTo>
                <a:lnTo>
                  <a:pt x="6019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875537" y="0"/>
            <a:ext cx="17145" cy="6858000"/>
          </a:xfrm>
          <a:custGeom>
            <a:avLst/>
            <a:gdLst/>
            <a:ahLst/>
            <a:cxnLst/>
            <a:rect l="l" t="t" r="r" b="b"/>
            <a:pathLst>
              <a:path w="22859" h="6858000">
                <a:moveTo>
                  <a:pt x="0" y="6858000"/>
                </a:moveTo>
                <a:lnTo>
                  <a:pt x="22859" y="6858000"/>
                </a:lnTo>
                <a:lnTo>
                  <a:pt x="228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g object 18"/>
          <p:cNvSpPr/>
          <p:nvPr/>
        </p:nvSpPr>
        <p:spPr>
          <a:xfrm>
            <a:off x="936116" y="0"/>
            <a:ext cx="55245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1" y="6858000"/>
                </a:lnTo>
                <a:lnTo>
                  <a:pt x="7315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g object 19"/>
          <p:cNvSpPr/>
          <p:nvPr/>
        </p:nvSpPr>
        <p:spPr>
          <a:xfrm>
            <a:off x="276608" y="0"/>
            <a:ext cx="104299" cy="6858000"/>
          </a:xfrm>
          <a:custGeom>
            <a:avLst/>
            <a:gdLst/>
            <a:ahLst/>
            <a:cxnLst/>
            <a:rect l="l" t="t" r="r" b="b"/>
            <a:pathLst>
              <a:path w="139065" h="6858000">
                <a:moveTo>
                  <a:pt x="138684" y="0"/>
                </a:moveTo>
                <a:lnTo>
                  <a:pt x="0" y="0"/>
                </a:lnTo>
                <a:lnTo>
                  <a:pt x="0" y="6858000"/>
                </a:lnTo>
                <a:lnTo>
                  <a:pt x="138684" y="6858000"/>
                </a:lnTo>
                <a:lnTo>
                  <a:pt x="138684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g object 20"/>
          <p:cNvSpPr/>
          <p:nvPr/>
        </p:nvSpPr>
        <p:spPr>
          <a:xfrm>
            <a:off x="990984" y="0"/>
            <a:ext cx="150971" cy="6858000"/>
          </a:xfrm>
          <a:custGeom>
            <a:avLst/>
            <a:gdLst/>
            <a:ahLst/>
            <a:cxnLst/>
            <a:rect l="l" t="t" r="r" b="b"/>
            <a:pathLst>
              <a:path w="201294" h="6858000">
                <a:moveTo>
                  <a:pt x="0" y="6858000"/>
                </a:moveTo>
                <a:lnTo>
                  <a:pt x="201167" y="6858000"/>
                </a:lnTo>
                <a:lnTo>
                  <a:pt x="20116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g object 21"/>
          <p:cNvSpPr/>
          <p:nvPr/>
        </p:nvSpPr>
        <p:spPr>
          <a:xfrm>
            <a:off x="1141858" y="0"/>
            <a:ext cx="78104" cy="6858000"/>
          </a:xfrm>
          <a:custGeom>
            <a:avLst/>
            <a:gdLst/>
            <a:ahLst/>
            <a:cxnLst/>
            <a:rect l="l" t="t" r="r" b="b"/>
            <a:pathLst>
              <a:path w="104139" h="6858000">
                <a:moveTo>
                  <a:pt x="0" y="6858000"/>
                </a:moveTo>
                <a:lnTo>
                  <a:pt x="103631" y="6858000"/>
                </a:lnTo>
                <a:lnTo>
                  <a:pt x="10363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g object 22"/>
          <p:cNvSpPr/>
          <p:nvPr/>
        </p:nvSpPr>
        <p:spPr>
          <a:xfrm>
            <a:off x="1295020" y="0"/>
            <a:ext cx="76676" cy="6858000"/>
          </a:xfrm>
          <a:custGeom>
            <a:avLst/>
            <a:gdLst/>
            <a:ahLst/>
            <a:cxnLst/>
            <a:rect l="l" t="t" r="r" b="b"/>
            <a:pathLst>
              <a:path w="102235" h="6858000">
                <a:moveTo>
                  <a:pt x="0" y="6858000"/>
                </a:moveTo>
                <a:lnTo>
                  <a:pt x="102108" y="6858000"/>
                </a:lnTo>
                <a:lnTo>
                  <a:pt x="10210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g object 23"/>
          <p:cNvSpPr/>
          <p:nvPr/>
        </p:nvSpPr>
        <p:spPr>
          <a:xfrm>
            <a:off x="106298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g object 24"/>
          <p:cNvSpPr/>
          <p:nvPr/>
        </p:nvSpPr>
        <p:spPr>
          <a:xfrm>
            <a:off x="892684" y="0"/>
            <a:ext cx="43814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g object 25"/>
          <p:cNvSpPr/>
          <p:nvPr/>
        </p:nvSpPr>
        <p:spPr>
          <a:xfrm>
            <a:off x="832105" y="0"/>
            <a:ext cx="43814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g object 26"/>
          <p:cNvSpPr/>
          <p:nvPr/>
        </p:nvSpPr>
        <p:spPr>
          <a:xfrm>
            <a:off x="1727645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bg object 27"/>
          <p:cNvSpPr/>
          <p:nvPr/>
        </p:nvSpPr>
        <p:spPr>
          <a:xfrm>
            <a:off x="1066418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bg object 28"/>
          <p:cNvSpPr/>
          <p:nvPr/>
        </p:nvSpPr>
        <p:spPr>
          <a:xfrm>
            <a:off x="9092566" y="0"/>
            <a:ext cx="43814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bg object 29"/>
          <p:cNvSpPr/>
          <p:nvPr/>
        </p:nvSpPr>
        <p:spPr>
          <a:xfrm>
            <a:off x="1219581" y="0"/>
            <a:ext cx="75724" cy="6858000"/>
          </a:xfrm>
          <a:custGeom>
            <a:avLst/>
            <a:gdLst/>
            <a:ahLst/>
            <a:cxnLst/>
            <a:rect l="l" t="t" r="r" b="b"/>
            <a:pathLst>
              <a:path w="100964" h="6858000">
                <a:moveTo>
                  <a:pt x="100583" y="0"/>
                </a:moveTo>
                <a:lnTo>
                  <a:pt x="0" y="0"/>
                </a:lnTo>
                <a:lnTo>
                  <a:pt x="0" y="6858000"/>
                </a:lnTo>
                <a:lnTo>
                  <a:pt x="100583" y="6858000"/>
                </a:lnTo>
                <a:lnTo>
                  <a:pt x="100583" y="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bg object 30"/>
          <p:cNvSpPr/>
          <p:nvPr/>
        </p:nvSpPr>
        <p:spPr>
          <a:xfrm>
            <a:off x="609221" y="3429005"/>
            <a:ext cx="1342073" cy="2078989"/>
          </a:xfrm>
          <a:custGeom>
            <a:avLst/>
            <a:gdLst/>
            <a:ahLst/>
            <a:cxnLst/>
            <a:rect l="l" t="t" r="r" b="b"/>
            <a:pathLst>
              <a:path w="1789430" h="2078989">
                <a:moveTo>
                  <a:pt x="1728216" y="647700"/>
                </a:moveTo>
                <a:lnTo>
                  <a:pt x="1726514" y="606742"/>
                </a:lnTo>
                <a:lnTo>
                  <a:pt x="1721472" y="566445"/>
                </a:lnTo>
                <a:lnTo>
                  <a:pt x="1713217" y="526910"/>
                </a:lnTo>
                <a:lnTo>
                  <a:pt x="1701825" y="488213"/>
                </a:lnTo>
                <a:lnTo>
                  <a:pt x="1687398" y="450405"/>
                </a:lnTo>
                <a:lnTo>
                  <a:pt x="1670050" y="413588"/>
                </a:lnTo>
                <a:lnTo>
                  <a:pt x="1649869" y="377825"/>
                </a:lnTo>
                <a:lnTo>
                  <a:pt x="1626971" y="343204"/>
                </a:lnTo>
                <a:lnTo>
                  <a:pt x="1601444" y="309778"/>
                </a:lnTo>
                <a:lnTo>
                  <a:pt x="1573403" y="277647"/>
                </a:lnTo>
                <a:lnTo>
                  <a:pt x="1542935" y="246862"/>
                </a:lnTo>
                <a:lnTo>
                  <a:pt x="1510144" y="217525"/>
                </a:lnTo>
                <a:lnTo>
                  <a:pt x="1475130" y="189699"/>
                </a:lnTo>
                <a:lnTo>
                  <a:pt x="1438008" y="163461"/>
                </a:lnTo>
                <a:lnTo>
                  <a:pt x="1398854" y="138874"/>
                </a:lnTo>
                <a:lnTo>
                  <a:pt x="1357795" y="116039"/>
                </a:lnTo>
                <a:lnTo>
                  <a:pt x="1314919" y="95021"/>
                </a:lnTo>
                <a:lnTo>
                  <a:pt x="1270342" y="75882"/>
                </a:lnTo>
                <a:lnTo>
                  <a:pt x="1224140" y="58724"/>
                </a:lnTo>
                <a:lnTo>
                  <a:pt x="1176426" y="43599"/>
                </a:lnTo>
                <a:lnTo>
                  <a:pt x="1127302" y="30594"/>
                </a:lnTo>
                <a:lnTo>
                  <a:pt x="1076883" y="19786"/>
                </a:lnTo>
                <a:lnTo>
                  <a:pt x="1025245" y="11239"/>
                </a:lnTo>
                <a:lnTo>
                  <a:pt x="972502" y="5054"/>
                </a:lnTo>
                <a:lnTo>
                  <a:pt x="918756" y="1282"/>
                </a:lnTo>
                <a:lnTo>
                  <a:pt x="864108" y="0"/>
                </a:lnTo>
                <a:lnTo>
                  <a:pt x="809459" y="1282"/>
                </a:lnTo>
                <a:lnTo>
                  <a:pt x="755713" y="5054"/>
                </a:lnTo>
                <a:lnTo>
                  <a:pt x="702970" y="11239"/>
                </a:lnTo>
                <a:lnTo>
                  <a:pt x="651332" y="19786"/>
                </a:lnTo>
                <a:lnTo>
                  <a:pt x="600913" y="30594"/>
                </a:lnTo>
                <a:lnTo>
                  <a:pt x="551789" y="43599"/>
                </a:lnTo>
                <a:lnTo>
                  <a:pt x="504075" y="58724"/>
                </a:lnTo>
                <a:lnTo>
                  <a:pt x="457885" y="75882"/>
                </a:lnTo>
                <a:lnTo>
                  <a:pt x="413296" y="95021"/>
                </a:lnTo>
                <a:lnTo>
                  <a:pt x="370420" y="116039"/>
                </a:lnTo>
                <a:lnTo>
                  <a:pt x="329361" y="138874"/>
                </a:lnTo>
                <a:lnTo>
                  <a:pt x="290220" y="163461"/>
                </a:lnTo>
                <a:lnTo>
                  <a:pt x="253085" y="189699"/>
                </a:lnTo>
                <a:lnTo>
                  <a:pt x="218071" y="217525"/>
                </a:lnTo>
                <a:lnTo>
                  <a:pt x="185280" y="246862"/>
                </a:lnTo>
                <a:lnTo>
                  <a:pt x="154813" y="277647"/>
                </a:lnTo>
                <a:lnTo>
                  <a:pt x="126771" y="309778"/>
                </a:lnTo>
                <a:lnTo>
                  <a:pt x="101244" y="343204"/>
                </a:lnTo>
                <a:lnTo>
                  <a:pt x="78333" y="377825"/>
                </a:lnTo>
                <a:lnTo>
                  <a:pt x="58153" y="413588"/>
                </a:lnTo>
                <a:lnTo>
                  <a:pt x="40805" y="450405"/>
                </a:lnTo>
                <a:lnTo>
                  <a:pt x="26390" y="488213"/>
                </a:lnTo>
                <a:lnTo>
                  <a:pt x="14986" y="526910"/>
                </a:lnTo>
                <a:lnTo>
                  <a:pt x="6731" y="566445"/>
                </a:lnTo>
                <a:lnTo>
                  <a:pt x="1689" y="606742"/>
                </a:lnTo>
                <a:lnTo>
                  <a:pt x="0" y="647700"/>
                </a:lnTo>
                <a:lnTo>
                  <a:pt x="1689" y="688670"/>
                </a:lnTo>
                <a:lnTo>
                  <a:pt x="6731" y="728967"/>
                </a:lnTo>
                <a:lnTo>
                  <a:pt x="14986" y="768502"/>
                </a:lnTo>
                <a:lnTo>
                  <a:pt x="26390" y="807199"/>
                </a:lnTo>
                <a:lnTo>
                  <a:pt x="40805" y="845007"/>
                </a:lnTo>
                <a:lnTo>
                  <a:pt x="58153" y="881824"/>
                </a:lnTo>
                <a:lnTo>
                  <a:pt x="78333" y="917587"/>
                </a:lnTo>
                <a:lnTo>
                  <a:pt x="101244" y="952207"/>
                </a:lnTo>
                <a:lnTo>
                  <a:pt x="126771" y="985634"/>
                </a:lnTo>
                <a:lnTo>
                  <a:pt x="154813" y="1017765"/>
                </a:lnTo>
                <a:lnTo>
                  <a:pt x="185280" y="1048550"/>
                </a:lnTo>
                <a:lnTo>
                  <a:pt x="218071" y="1077887"/>
                </a:lnTo>
                <a:lnTo>
                  <a:pt x="253085" y="1105712"/>
                </a:lnTo>
                <a:lnTo>
                  <a:pt x="290220" y="1131951"/>
                </a:lnTo>
                <a:lnTo>
                  <a:pt x="329361" y="1156538"/>
                </a:lnTo>
                <a:lnTo>
                  <a:pt x="370420" y="1179372"/>
                </a:lnTo>
                <a:lnTo>
                  <a:pt x="413296" y="1200391"/>
                </a:lnTo>
                <a:lnTo>
                  <a:pt x="457885" y="1219530"/>
                </a:lnTo>
                <a:lnTo>
                  <a:pt x="504075" y="1236687"/>
                </a:lnTo>
                <a:lnTo>
                  <a:pt x="551789" y="1251813"/>
                </a:lnTo>
                <a:lnTo>
                  <a:pt x="600913" y="1264818"/>
                </a:lnTo>
                <a:lnTo>
                  <a:pt x="651332" y="1275626"/>
                </a:lnTo>
                <a:lnTo>
                  <a:pt x="702970" y="1284173"/>
                </a:lnTo>
                <a:lnTo>
                  <a:pt x="755713" y="1290358"/>
                </a:lnTo>
                <a:lnTo>
                  <a:pt x="809459" y="1294130"/>
                </a:lnTo>
                <a:lnTo>
                  <a:pt x="864108" y="1295400"/>
                </a:lnTo>
                <a:lnTo>
                  <a:pt x="918756" y="1294130"/>
                </a:lnTo>
                <a:lnTo>
                  <a:pt x="972502" y="1290358"/>
                </a:lnTo>
                <a:lnTo>
                  <a:pt x="1025245" y="1284173"/>
                </a:lnTo>
                <a:lnTo>
                  <a:pt x="1076883" y="1275626"/>
                </a:lnTo>
                <a:lnTo>
                  <a:pt x="1127302" y="1264818"/>
                </a:lnTo>
                <a:lnTo>
                  <a:pt x="1176426" y="1251813"/>
                </a:lnTo>
                <a:lnTo>
                  <a:pt x="1224140" y="1236687"/>
                </a:lnTo>
                <a:lnTo>
                  <a:pt x="1270342" y="1219530"/>
                </a:lnTo>
                <a:lnTo>
                  <a:pt x="1314919" y="1200391"/>
                </a:lnTo>
                <a:lnTo>
                  <a:pt x="1357795" y="1179372"/>
                </a:lnTo>
                <a:lnTo>
                  <a:pt x="1398854" y="1156538"/>
                </a:lnTo>
                <a:lnTo>
                  <a:pt x="1438008" y="1131951"/>
                </a:lnTo>
                <a:lnTo>
                  <a:pt x="1475130" y="1105712"/>
                </a:lnTo>
                <a:lnTo>
                  <a:pt x="1510144" y="1077887"/>
                </a:lnTo>
                <a:lnTo>
                  <a:pt x="1542935" y="1048550"/>
                </a:lnTo>
                <a:lnTo>
                  <a:pt x="1573403" y="1017765"/>
                </a:lnTo>
                <a:lnTo>
                  <a:pt x="1601444" y="985634"/>
                </a:lnTo>
                <a:lnTo>
                  <a:pt x="1626971" y="952207"/>
                </a:lnTo>
                <a:lnTo>
                  <a:pt x="1649869" y="917587"/>
                </a:lnTo>
                <a:lnTo>
                  <a:pt x="1670050" y="881824"/>
                </a:lnTo>
                <a:lnTo>
                  <a:pt x="1687398" y="845007"/>
                </a:lnTo>
                <a:lnTo>
                  <a:pt x="1701825" y="807199"/>
                </a:lnTo>
                <a:lnTo>
                  <a:pt x="1713217" y="768502"/>
                </a:lnTo>
                <a:lnTo>
                  <a:pt x="1721472" y="728967"/>
                </a:lnTo>
                <a:lnTo>
                  <a:pt x="1726514" y="688670"/>
                </a:lnTo>
                <a:lnTo>
                  <a:pt x="1728216" y="647700"/>
                </a:lnTo>
                <a:close/>
              </a:path>
              <a:path w="1789430" h="2078989">
                <a:moveTo>
                  <a:pt x="1789176" y="1757934"/>
                </a:moveTo>
                <a:lnTo>
                  <a:pt x="1785835" y="1717700"/>
                </a:lnTo>
                <a:lnTo>
                  <a:pt x="1776107" y="1678952"/>
                </a:lnTo>
                <a:lnTo>
                  <a:pt x="1760397" y="1641995"/>
                </a:lnTo>
                <a:lnTo>
                  <a:pt x="1739087" y="1607134"/>
                </a:lnTo>
                <a:lnTo>
                  <a:pt x="1712582" y="1574660"/>
                </a:lnTo>
                <a:lnTo>
                  <a:pt x="1681289" y="1544891"/>
                </a:lnTo>
                <a:lnTo>
                  <a:pt x="1645589" y="1518107"/>
                </a:lnTo>
                <a:lnTo>
                  <a:pt x="1605915" y="1494612"/>
                </a:lnTo>
                <a:lnTo>
                  <a:pt x="1562646" y="1474724"/>
                </a:lnTo>
                <a:lnTo>
                  <a:pt x="1516189" y="1458734"/>
                </a:lnTo>
                <a:lnTo>
                  <a:pt x="1466951" y="1446936"/>
                </a:lnTo>
                <a:lnTo>
                  <a:pt x="1415313" y="1439633"/>
                </a:lnTo>
                <a:lnTo>
                  <a:pt x="1361694" y="1437132"/>
                </a:lnTo>
                <a:lnTo>
                  <a:pt x="1308061" y="1439633"/>
                </a:lnTo>
                <a:lnTo>
                  <a:pt x="1256423" y="1446936"/>
                </a:lnTo>
                <a:lnTo>
                  <a:pt x="1207185" y="1458734"/>
                </a:lnTo>
                <a:lnTo>
                  <a:pt x="1160729" y="1474724"/>
                </a:lnTo>
                <a:lnTo>
                  <a:pt x="1117460" y="1494612"/>
                </a:lnTo>
                <a:lnTo>
                  <a:pt x="1077785" y="1518107"/>
                </a:lnTo>
                <a:lnTo>
                  <a:pt x="1042085" y="1544891"/>
                </a:lnTo>
                <a:lnTo>
                  <a:pt x="1010793" y="1574660"/>
                </a:lnTo>
                <a:lnTo>
                  <a:pt x="984288" y="1607134"/>
                </a:lnTo>
                <a:lnTo>
                  <a:pt x="962977" y="1641995"/>
                </a:lnTo>
                <a:lnTo>
                  <a:pt x="947267" y="1678952"/>
                </a:lnTo>
                <a:lnTo>
                  <a:pt x="937539" y="1717700"/>
                </a:lnTo>
                <a:lnTo>
                  <a:pt x="934212" y="1757934"/>
                </a:lnTo>
                <a:lnTo>
                  <a:pt x="937539" y="1798180"/>
                </a:lnTo>
                <a:lnTo>
                  <a:pt x="947267" y="1836928"/>
                </a:lnTo>
                <a:lnTo>
                  <a:pt x="962977" y="1873885"/>
                </a:lnTo>
                <a:lnTo>
                  <a:pt x="984288" y="1908746"/>
                </a:lnTo>
                <a:lnTo>
                  <a:pt x="1010793" y="1941220"/>
                </a:lnTo>
                <a:lnTo>
                  <a:pt x="1042085" y="1970989"/>
                </a:lnTo>
                <a:lnTo>
                  <a:pt x="1077785" y="1997773"/>
                </a:lnTo>
                <a:lnTo>
                  <a:pt x="1117460" y="2021268"/>
                </a:lnTo>
                <a:lnTo>
                  <a:pt x="1160729" y="2041156"/>
                </a:lnTo>
                <a:lnTo>
                  <a:pt x="1207185" y="2057146"/>
                </a:lnTo>
                <a:lnTo>
                  <a:pt x="1256423" y="2068944"/>
                </a:lnTo>
                <a:lnTo>
                  <a:pt x="1308061" y="2076246"/>
                </a:lnTo>
                <a:lnTo>
                  <a:pt x="1361694" y="2078736"/>
                </a:lnTo>
                <a:lnTo>
                  <a:pt x="1415313" y="2076246"/>
                </a:lnTo>
                <a:lnTo>
                  <a:pt x="1466951" y="2068944"/>
                </a:lnTo>
                <a:lnTo>
                  <a:pt x="1516189" y="2057146"/>
                </a:lnTo>
                <a:lnTo>
                  <a:pt x="1562646" y="2041156"/>
                </a:lnTo>
                <a:lnTo>
                  <a:pt x="1605915" y="2021268"/>
                </a:lnTo>
                <a:lnTo>
                  <a:pt x="1645589" y="1997773"/>
                </a:lnTo>
                <a:lnTo>
                  <a:pt x="1681289" y="1970989"/>
                </a:lnTo>
                <a:lnTo>
                  <a:pt x="1712582" y="1941220"/>
                </a:lnTo>
                <a:lnTo>
                  <a:pt x="1739087" y="1908746"/>
                </a:lnTo>
                <a:lnTo>
                  <a:pt x="1760397" y="1873885"/>
                </a:lnTo>
                <a:lnTo>
                  <a:pt x="1776107" y="1836928"/>
                </a:lnTo>
                <a:lnTo>
                  <a:pt x="1785835" y="1798180"/>
                </a:lnTo>
                <a:lnTo>
                  <a:pt x="1789176" y="1757934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bg object 31"/>
          <p:cNvSpPr/>
          <p:nvPr/>
        </p:nvSpPr>
        <p:spPr>
          <a:xfrm>
            <a:off x="1091564" y="5500120"/>
            <a:ext cx="137160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bg object 32"/>
          <p:cNvSpPr/>
          <p:nvPr/>
        </p:nvSpPr>
        <p:spPr>
          <a:xfrm>
            <a:off x="1664210" y="4495800"/>
            <a:ext cx="607219" cy="1567180"/>
          </a:xfrm>
          <a:custGeom>
            <a:avLst/>
            <a:gdLst/>
            <a:ahLst/>
            <a:cxnLst/>
            <a:rect l="l" t="t" r="r" b="b"/>
            <a:pathLst>
              <a:path w="809625" h="1567179">
                <a:moveTo>
                  <a:pt x="365760" y="1429512"/>
                </a:moveTo>
                <a:lnTo>
                  <a:pt x="356425" y="1386166"/>
                </a:lnTo>
                <a:lnTo>
                  <a:pt x="330454" y="1348511"/>
                </a:lnTo>
                <a:lnTo>
                  <a:pt x="290868" y="1318818"/>
                </a:lnTo>
                <a:lnTo>
                  <a:pt x="240665" y="1299349"/>
                </a:lnTo>
                <a:lnTo>
                  <a:pt x="182880" y="1292352"/>
                </a:lnTo>
                <a:lnTo>
                  <a:pt x="125082" y="1299349"/>
                </a:lnTo>
                <a:lnTo>
                  <a:pt x="74879" y="1318818"/>
                </a:lnTo>
                <a:lnTo>
                  <a:pt x="35293" y="1348511"/>
                </a:lnTo>
                <a:lnTo>
                  <a:pt x="9321" y="1386166"/>
                </a:lnTo>
                <a:lnTo>
                  <a:pt x="0" y="1429512"/>
                </a:lnTo>
                <a:lnTo>
                  <a:pt x="9321" y="1472869"/>
                </a:lnTo>
                <a:lnTo>
                  <a:pt x="35293" y="1510525"/>
                </a:lnTo>
                <a:lnTo>
                  <a:pt x="74879" y="1540217"/>
                </a:lnTo>
                <a:lnTo>
                  <a:pt x="125082" y="1559687"/>
                </a:lnTo>
                <a:lnTo>
                  <a:pt x="182880" y="1566672"/>
                </a:lnTo>
                <a:lnTo>
                  <a:pt x="240665" y="1559687"/>
                </a:lnTo>
                <a:lnTo>
                  <a:pt x="290868" y="1540217"/>
                </a:lnTo>
                <a:lnTo>
                  <a:pt x="330454" y="1510525"/>
                </a:lnTo>
                <a:lnTo>
                  <a:pt x="356425" y="1472869"/>
                </a:lnTo>
                <a:lnTo>
                  <a:pt x="365760" y="1429512"/>
                </a:lnTo>
                <a:close/>
              </a:path>
              <a:path w="809625" h="1567179">
                <a:moveTo>
                  <a:pt x="809244" y="182880"/>
                </a:moveTo>
                <a:lnTo>
                  <a:pt x="802792" y="140970"/>
                </a:lnTo>
                <a:lnTo>
                  <a:pt x="784440" y="102476"/>
                </a:lnTo>
                <a:lnTo>
                  <a:pt x="755650" y="68516"/>
                </a:lnTo>
                <a:lnTo>
                  <a:pt x="717880" y="40195"/>
                </a:lnTo>
                <a:lnTo>
                  <a:pt x="672604" y="18605"/>
                </a:lnTo>
                <a:lnTo>
                  <a:pt x="621296" y="4838"/>
                </a:lnTo>
                <a:lnTo>
                  <a:pt x="565404" y="0"/>
                </a:lnTo>
                <a:lnTo>
                  <a:pt x="509498" y="4838"/>
                </a:lnTo>
                <a:lnTo>
                  <a:pt x="458190" y="18605"/>
                </a:lnTo>
                <a:lnTo>
                  <a:pt x="412915" y="40195"/>
                </a:lnTo>
                <a:lnTo>
                  <a:pt x="375145" y="68516"/>
                </a:lnTo>
                <a:lnTo>
                  <a:pt x="346354" y="102476"/>
                </a:lnTo>
                <a:lnTo>
                  <a:pt x="328002" y="140970"/>
                </a:lnTo>
                <a:lnTo>
                  <a:pt x="321564" y="182880"/>
                </a:lnTo>
                <a:lnTo>
                  <a:pt x="328002" y="224802"/>
                </a:lnTo>
                <a:lnTo>
                  <a:pt x="346354" y="263296"/>
                </a:lnTo>
                <a:lnTo>
                  <a:pt x="375145" y="297256"/>
                </a:lnTo>
                <a:lnTo>
                  <a:pt x="412915" y="325577"/>
                </a:lnTo>
                <a:lnTo>
                  <a:pt x="458190" y="347167"/>
                </a:lnTo>
                <a:lnTo>
                  <a:pt x="509498" y="360934"/>
                </a:lnTo>
                <a:lnTo>
                  <a:pt x="565404" y="365760"/>
                </a:lnTo>
                <a:lnTo>
                  <a:pt x="621296" y="360934"/>
                </a:lnTo>
                <a:lnTo>
                  <a:pt x="672604" y="347167"/>
                </a:lnTo>
                <a:lnTo>
                  <a:pt x="717880" y="325577"/>
                </a:lnTo>
                <a:lnTo>
                  <a:pt x="755650" y="297256"/>
                </a:lnTo>
                <a:lnTo>
                  <a:pt x="784440" y="263296"/>
                </a:lnTo>
                <a:lnTo>
                  <a:pt x="802792" y="224802"/>
                </a:lnTo>
                <a:lnTo>
                  <a:pt x="809244" y="18288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623" y="4098421"/>
            <a:ext cx="6778752" cy="323165"/>
          </a:xfrm>
        </p:spPr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4"/>
              <a:t>ELP-13204 Elektrik Makineleri</a:t>
            </a:r>
            <a:r>
              <a:rPr lang="tr-TR" spc="26"/>
              <a:t> </a:t>
            </a:r>
            <a:r>
              <a:rPr lang="tr-TR" spc="-4"/>
              <a:t>II</a:t>
            </a:r>
            <a:endParaRPr lang="tr-TR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23"/>
              <a:t>Öğr.Gör. </a:t>
            </a:r>
            <a:r>
              <a:rPr lang="tr-TR" spc="-19"/>
              <a:t>Volkan</a:t>
            </a:r>
            <a:r>
              <a:rPr lang="tr-TR" spc="41"/>
              <a:t> </a:t>
            </a:r>
            <a:r>
              <a:rPr lang="tr-TR" spc="-4"/>
              <a:t>ERDEMİR</a:t>
            </a:r>
            <a:endParaRPr lang="tr-TR" spc="-4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bg1"/>
                </a:solidFill>
                <a:latin typeface="Tuffy"/>
                <a:cs typeface="Tuffy"/>
              </a:defRPr>
            </a:lvl1pPr>
          </a:lstStyle>
          <a:p>
            <a:pPr marL="28574">
              <a:spcBef>
                <a:spcPts val="64"/>
              </a:spcBef>
            </a:pPr>
            <a:fld id="{81D60167-4931-47E6-BA6A-407CBD079E47}" type="slidenum">
              <a:rPr lang="tr-TR" smtClean="0"/>
              <a:pPr marL="28574">
                <a:spcBef>
                  <a:spcPts val="64"/>
                </a:spcBef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4"/>
              <a:t>ELP-13204 Elektrik Makineleri</a:t>
            </a:r>
            <a:r>
              <a:rPr lang="tr-TR" spc="26"/>
              <a:t> </a:t>
            </a:r>
            <a:r>
              <a:rPr lang="tr-TR" spc="-4"/>
              <a:t>II</a:t>
            </a:r>
            <a:endParaRPr lang="tr-TR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23"/>
              <a:t>Öğr.Gör. </a:t>
            </a:r>
            <a:r>
              <a:rPr lang="tr-TR" spc="-19"/>
              <a:t>Volkan</a:t>
            </a:r>
            <a:r>
              <a:rPr lang="tr-TR" spc="41"/>
              <a:t> </a:t>
            </a:r>
            <a:r>
              <a:rPr lang="tr-TR" spc="-4"/>
              <a:t>ERDEMİR</a:t>
            </a:r>
            <a:endParaRPr lang="tr-TR" spc="-4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bg1"/>
                </a:solidFill>
                <a:latin typeface="Tuffy"/>
                <a:cs typeface="Tuffy"/>
              </a:defRPr>
            </a:lvl1pPr>
          </a:lstStyle>
          <a:p>
            <a:pPr marL="28574">
              <a:spcBef>
                <a:spcPts val="64"/>
              </a:spcBef>
            </a:pPr>
            <a:fld id="{81D60167-4931-47E6-BA6A-407CBD079E47}" type="slidenum">
              <a:rPr lang="tr-TR" smtClean="0"/>
              <a:pPr marL="28574">
                <a:spcBef>
                  <a:spcPts val="64"/>
                </a:spcBef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952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54865" y="0"/>
            <a:ext cx="43814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82" y="0"/>
                </a:moveTo>
                <a:lnTo>
                  <a:pt x="0" y="0"/>
                </a:lnTo>
                <a:lnTo>
                  <a:pt x="0" y="6858000"/>
                </a:lnTo>
                <a:lnTo>
                  <a:pt x="11582" y="6858000"/>
                </a:lnTo>
                <a:lnTo>
                  <a:pt x="11582" y="0"/>
                </a:lnTo>
                <a:close/>
              </a:path>
              <a:path w="58419" h="6858000">
                <a:moveTo>
                  <a:pt x="57912" y="0"/>
                </a:moveTo>
                <a:lnTo>
                  <a:pt x="23164" y="0"/>
                </a:lnTo>
                <a:lnTo>
                  <a:pt x="2316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g object 18"/>
          <p:cNvSpPr/>
          <p:nvPr/>
        </p:nvSpPr>
        <p:spPr>
          <a:xfrm>
            <a:off x="8838820" y="0"/>
            <a:ext cx="305276" cy="6858000"/>
          </a:xfrm>
          <a:custGeom>
            <a:avLst/>
            <a:gdLst/>
            <a:ahLst/>
            <a:cxnLst/>
            <a:rect l="l" t="t" r="r" b="b"/>
            <a:pathLst>
              <a:path w="407034" h="6858000">
                <a:moveTo>
                  <a:pt x="406907" y="0"/>
                </a:moveTo>
                <a:lnTo>
                  <a:pt x="0" y="0"/>
                </a:lnTo>
                <a:lnTo>
                  <a:pt x="0" y="6858000"/>
                </a:lnTo>
                <a:lnTo>
                  <a:pt x="406907" y="6858000"/>
                </a:lnTo>
                <a:lnTo>
                  <a:pt x="406907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g object 19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g object 20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731520" h="548639">
                <a:moveTo>
                  <a:pt x="365759" y="0"/>
                </a:moveTo>
                <a:lnTo>
                  <a:pt x="311698" y="2974"/>
                </a:lnTo>
                <a:lnTo>
                  <a:pt x="260104" y="11614"/>
                </a:lnTo>
                <a:lnTo>
                  <a:pt x="211541" y="25496"/>
                </a:lnTo>
                <a:lnTo>
                  <a:pt x="166576" y="44195"/>
                </a:lnTo>
                <a:lnTo>
                  <a:pt x="125772" y="67287"/>
                </a:lnTo>
                <a:lnTo>
                  <a:pt x="89696" y="94347"/>
                </a:lnTo>
                <a:lnTo>
                  <a:pt x="58912" y="124951"/>
                </a:lnTo>
                <a:lnTo>
                  <a:pt x="33986" y="158675"/>
                </a:lnTo>
                <a:lnTo>
                  <a:pt x="15481" y="195094"/>
                </a:lnTo>
                <a:lnTo>
                  <a:pt x="3964" y="233784"/>
                </a:lnTo>
                <a:lnTo>
                  <a:pt x="0" y="274319"/>
                </a:lnTo>
                <a:lnTo>
                  <a:pt x="3964" y="314855"/>
                </a:lnTo>
                <a:lnTo>
                  <a:pt x="15481" y="353545"/>
                </a:lnTo>
                <a:lnTo>
                  <a:pt x="33986" y="389964"/>
                </a:lnTo>
                <a:lnTo>
                  <a:pt x="58912" y="423688"/>
                </a:lnTo>
                <a:lnTo>
                  <a:pt x="89696" y="454292"/>
                </a:lnTo>
                <a:lnTo>
                  <a:pt x="125772" y="481352"/>
                </a:lnTo>
                <a:lnTo>
                  <a:pt x="166576" y="504444"/>
                </a:lnTo>
                <a:lnTo>
                  <a:pt x="211541" y="523143"/>
                </a:lnTo>
                <a:lnTo>
                  <a:pt x="260104" y="537025"/>
                </a:lnTo>
                <a:lnTo>
                  <a:pt x="311698" y="545665"/>
                </a:lnTo>
                <a:lnTo>
                  <a:pt x="365759" y="548640"/>
                </a:lnTo>
                <a:lnTo>
                  <a:pt x="419821" y="545665"/>
                </a:lnTo>
                <a:lnTo>
                  <a:pt x="471415" y="537025"/>
                </a:lnTo>
                <a:lnTo>
                  <a:pt x="519978" y="523143"/>
                </a:lnTo>
                <a:lnTo>
                  <a:pt x="564943" y="504444"/>
                </a:lnTo>
                <a:lnTo>
                  <a:pt x="605747" y="481352"/>
                </a:lnTo>
                <a:lnTo>
                  <a:pt x="641823" y="454292"/>
                </a:lnTo>
                <a:lnTo>
                  <a:pt x="672607" y="423688"/>
                </a:lnTo>
                <a:lnTo>
                  <a:pt x="697533" y="389964"/>
                </a:lnTo>
                <a:lnTo>
                  <a:pt x="716038" y="353545"/>
                </a:lnTo>
                <a:lnTo>
                  <a:pt x="727555" y="314855"/>
                </a:lnTo>
                <a:lnTo>
                  <a:pt x="731519" y="274319"/>
                </a:lnTo>
                <a:lnTo>
                  <a:pt x="727555" y="233784"/>
                </a:lnTo>
                <a:lnTo>
                  <a:pt x="716038" y="195094"/>
                </a:lnTo>
                <a:lnTo>
                  <a:pt x="697533" y="158675"/>
                </a:lnTo>
                <a:lnTo>
                  <a:pt x="672607" y="124951"/>
                </a:lnTo>
                <a:lnTo>
                  <a:pt x="641823" y="94347"/>
                </a:lnTo>
                <a:lnTo>
                  <a:pt x="605747" y="67287"/>
                </a:lnTo>
                <a:lnTo>
                  <a:pt x="564943" y="44195"/>
                </a:lnTo>
                <a:lnTo>
                  <a:pt x="519978" y="25496"/>
                </a:lnTo>
                <a:lnTo>
                  <a:pt x="471415" y="11614"/>
                </a:lnTo>
                <a:lnTo>
                  <a:pt x="419821" y="2974"/>
                </a:lnTo>
                <a:lnTo>
                  <a:pt x="36575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623" y="4098421"/>
            <a:ext cx="6778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177" y="1337084"/>
            <a:ext cx="706802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0453" y="6523735"/>
            <a:ext cx="229885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4"/>
              <a:t>ELP-13204 Elektrik Makineleri</a:t>
            </a:r>
            <a:r>
              <a:rPr lang="tr-TR" spc="26"/>
              <a:t> </a:t>
            </a:r>
            <a:r>
              <a:rPr lang="tr-TR" spc="-4"/>
              <a:t>II</a:t>
            </a:r>
            <a:endParaRPr lang="tr-TR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6191" y="6523735"/>
            <a:ext cx="190595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398"/>
              </a:lnSpc>
            </a:pPr>
            <a:r>
              <a:rPr lang="tr-TR" spc="-23"/>
              <a:t>Öğr.Gör. </a:t>
            </a:r>
            <a:r>
              <a:rPr lang="tr-TR" spc="-19"/>
              <a:t>Volkan</a:t>
            </a:r>
            <a:r>
              <a:rPr lang="tr-TR" spc="41"/>
              <a:t> </a:t>
            </a:r>
            <a:r>
              <a:rPr lang="tr-TR" spc="-4"/>
              <a:t>ERDEMİR</a:t>
            </a:r>
            <a:endParaRPr lang="tr-TR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9233" y="5873997"/>
            <a:ext cx="210503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bg1"/>
                </a:solidFill>
                <a:latin typeface="Tuffy"/>
                <a:cs typeface="Tuffy"/>
              </a:defRPr>
            </a:lvl1pPr>
          </a:lstStyle>
          <a:p>
            <a:pPr marL="28574">
              <a:spcBef>
                <a:spcPts val="64"/>
              </a:spcBef>
            </a:pPr>
            <a:fld id="{81D60167-4931-47E6-BA6A-407CBD079E47}" type="slidenum">
              <a:rPr lang="tr-TR" smtClean="0"/>
              <a:pPr marL="28574">
                <a:spcBef>
                  <a:spcPts val="64"/>
                </a:spcBef>
              </a:pPr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892">
        <a:defRPr>
          <a:latin typeface="+mn-lt"/>
          <a:ea typeface="+mn-ea"/>
          <a:cs typeface="+mn-cs"/>
        </a:defRPr>
      </a:lvl2pPr>
      <a:lvl3pPr marL="685783">
        <a:defRPr>
          <a:latin typeface="+mn-lt"/>
          <a:ea typeface="+mn-ea"/>
          <a:cs typeface="+mn-cs"/>
        </a:defRPr>
      </a:lvl3pPr>
      <a:lvl4pPr marL="1028675">
        <a:defRPr>
          <a:latin typeface="+mn-lt"/>
          <a:ea typeface="+mn-ea"/>
          <a:cs typeface="+mn-cs"/>
        </a:defRPr>
      </a:lvl4pPr>
      <a:lvl5pPr marL="1371566">
        <a:defRPr>
          <a:latin typeface="+mn-lt"/>
          <a:ea typeface="+mn-ea"/>
          <a:cs typeface="+mn-cs"/>
        </a:defRPr>
      </a:lvl5pPr>
      <a:lvl6pPr marL="1714457">
        <a:defRPr>
          <a:latin typeface="+mn-lt"/>
          <a:ea typeface="+mn-ea"/>
          <a:cs typeface="+mn-cs"/>
        </a:defRPr>
      </a:lvl6pPr>
      <a:lvl7pPr marL="2057348">
        <a:defRPr>
          <a:latin typeface="+mn-lt"/>
          <a:ea typeface="+mn-ea"/>
          <a:cs typeface="+mn-cs"/>
        </a:defRPr>
      </a:lvl7pPr>
      <a:lvl8pPr marL="2400240">
        <a:defRPr>
          <a:latin typeface="+mn-lt"/>
          <a:ea typeface="+mn-ea"/>
          <a:cs typeface="+mn-cs"/>
        </a:defRPr>
      </a:lvl8pPr>
      <a:lvl9pPr marL="274313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892">
        <a:defRPr>
          <a:latin typeface="+mn-lt"/>
          <a:ea typeface="+mn-ea"/>
          <a:cs typeface="+mn-cs"/>
        </a:defRPr>
      </a:lvl2pPr>
      <a:lvl3pPr marL="685783">
        <a:defRPr>
          <a:latin typeface="+mn-lt"/>
          <a:ea typeface="+mn-ea"/>
          <a:cs typeface="+mn-cs"/>
        </a:defRPr>
      </a:lvl3pPr>
      <a:lvl4pPr marL="1028675">
        <a:defRPr>
          <a:latin typeface="+mn-lt"/>
          <a:ea typeface="+mn-ea"/>
          <a:cs typeface="+mn-cs"/>
        </a:defRPr>
      </a:lvl4pPr>
      <a:lvl5pPr marL="1371566">
        <a:defRPr>
          <a:latin typeface="+mn-lt"/>
          <a:ea typeface="+mn-ea"/>
          <a:cs typeface="+mn-cs"/>
        </a:defRPr>
      </a:lvl5pPr>
      <a:lvl6pPr marL="1714457">
        <a:defRPr>
          <a:latin typeface="+mn-lt"/>
          <a:ea typeface="+mn-ea"/>
          <a:cs typeface="+mn-cs"/>
        </a:defRPr>
      </a:lvl6pPr>
      <a:lvl7pPr marL="2057348">
        <a:defRPr>
          <a:latin typeface="+mn-lt"/>
          <a:ea typeface="+mn-ea"/>
          <a:cs typeface="+mn-cs"/>
        </a:defRPr>
      </a:lvl7pPr>
      <a:lvl8pPr marL="2400240">
        <a:defRPr>
          <a:latin typeface="+mn-lt"/>
          <a:ea typeface="+mn-ea"/>
          <a:cs typeface="+mn-cs"/>
        </a:defRPr>
      </a:lvl8pPr>
      <a:lvl9pPr marL="274313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3115048"/>
            <a:ext cx="4416743" cy="33909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ÜÇ </a:t>
            </a:r>
            <a:r>
              <a:rPr spc="-30" dirty="0"/>
              <a:t>FAZLI </a:t>
            </a:r>
            <a:r>
              <a:rPr spc="-8" dirty="0"/>
              <a:t>ASENKRON</a:t>
            </a:r>
            <a:r>
              <a:rPr spc="-30" dirty="0"/>
              <a:t> </a:t>
            </a:r>
            <a:r>
              <a:rPr spc="-11" dirty="0"/>
              <a:t>MOTORLAR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867" y="4655725"/>
            <a:ext cx="96203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dirty="0">
                <a:solidFill>
                  <a:srgbClr val="FFFFFF"/>
                </a:solidFill>
                <a:latin typeface="Tuffy"/>
                <a:cs typeface="Tuffy"/>
              </a:rPr>
              <a:t>1</a:t>
            </a:r>
            <a:endParaRPr sz="1050">
              <a:latin typeface="Tuffy"/>
              <a:cs typeface="Tuff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93" y="3903190"/>
            <a:ext cx="22850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8" dirty="0">
                <a:latin typeface="Arial"/>
                <a:cs typeface="Arial"/>
              </a:rPr>
              <a:t>döner alanın</a:t>
            </a:r>
            <a:r>
              <a:rPr sz="1350" spc="-1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oluşumu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75934" y="163446"/>
            <a:ext cx="3777615" cy="2700909"/>
            <a:chOff x="5231891" y="908303"/>
            <a:chExt cx="5036820" cy="3601212"/>
          </a:xfrm>
        </p:grpSpPr>
        <p:sp>
          <p:nvSpPr>
            <p:cNvPr id="4" name="object 4"/>
            <p:cNvSpPr/>
            <p:nvPr/>
          </p:nvSpPr>
          <p:spPr>
            <a:xfrm>
              <a:off x="5245607" y="908303"/>
              <a:ext cx="5023103" cy="1801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5231891" y="2709671"/>
              <a:ext cx="5036820" cy="1799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4114800" y="2971800"/>
            <a:ext cx="3741038" cy="134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265859" y="725248"/>
            <a:ext cx="141923" cy="23131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425" spc="11" dirty="0">
                <a:latin typeface="Times New Roman"/>
                <a:cs typeface="Times New Roman"/>
              </a:rPr>
              <a:t>R</a:t>
            </a:r>
            <a:endParaRPr sz="1425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5307" y="750282"/>
            <a:ext cx="2524125" cy="2280285"/>
            <a:chOff x="911053" y="1690750"/>
            <a:chExt cx="3365500" cy="3040380"/>
          </a:xfrm>
        </p:grpSpPr>
        <p:sp>
          <p:nvSpPr>
            <p:cNvPr id="11" name="object 11"/>
            <p:cNvSpPr/>
            <p:nvPr/>
          </p:nvSpPr>
          <p:spPr>
            <a:xfrm>
              <a:off x="911053" y="1690750"/>
              <a:ext cx="85965" cy="2522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42390" y="1940216"/>
              <a:ext cx="20955" cy="2539365"/>
            </a:xfrm>
            <a:custGeom>
              <a:avLst/>
              <a:gdLst/>
              <a:ahLst/>
              <a:cxnLst/>
              <a:rect l="l" t="t" r="r" b="b"/>
              <a:pathLst>
                <a:path w="20955" h="2539365">
                  <a:moveTo>
                    <a:pt x="20891" y="0"/>
                  </a:moveTo>
                  <a:lnTo>
                    <a:pt x="0" y="0"/>
                  </a:lnTo>
                  <a:lnTo>
                    <a:pt x="0" y="2538882"/>
                  </a:lnTo>
                  <a:lnTo>
                    <a:pt x="20891" y="2538882"/>
                  </a:lnTo>
                  <a:lnTo>
                    <a:pt x="20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44592" y="1942397"/>
              <a:ext cx="20955" cy="2539365"/>
            </a:xfrm>
            <a:custGeom>
              <a:avLst/>
              <a:gdLst/>
              <a:ahLst/>
              <a:cxnLst/>
              <a:rect l="l" t="t" r="r" b="b"/>
              <a:pathLst>
                <a:path w="20955" h="2539365">
                  <a:moveTo>
                    <a:pt x="0" y="2538888"/>
                  </a:moveTo>
                  <a:lnTo>
                    <a:pt x="20894" y="2538888"/>
                  </a:lnTo>
                  <a:lnTo>
                    <a:pt x="20894" y="0"/>
                  </a:lnTo>
                  <a:lnTo>
                    <a:pt x="0" y="0"/>
                  </a:lnTo>
                  <a:lnTo>
                    <a:pt x="0" y="253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053" y="4479086"/>
              <a:ext cx="85965" cy="252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55038" y="1965567"/>
              <a:ext cx="2490470" cy="2492375"/>
            </a:xfrm>
            <a:custGeom>
              <a:avLst/>
              <a:gdLst/>
              <a:ahLst/>
              <a:cxnLst/>
              <a:rect l="l" t="t" r="r" b="b"/>
              <a:pathLst>
                <a:path w="2490470" h="2492375">
                  <a:moveTo>
                    <a:pt x="0" y="1246204"/>
                  </a:moveTo>
                  <a:lnTo>
                    <a:pt x="38861" y="1129534"/>
                  </a:lnTo>
                  <a:lnTo>
                    <a:pt x="77706" y="1013640"/>
                  </a:lnTo>
                  <a:lnTo>
                    <a:pt x="116585" y="899902"/>
                  </a:lnTo>
                  <a:lnTo>
                    <a:pt x="136024" y="843852"/>
                  </a:lnTo>
                  <a:lnTo>
                    <a:pt x="155464" y="788665"/>
                  </a:lnTo>
                  <a:lnTo>
                    <a:pt x="174903" y="734339"/>
                  </a:lnTo>
                  <a:lnTo>
                    <a:pt x="194515" y="681221"/>
                  </a:lnTo>
                  <a:lnTo>
                    <a:pt x="213955" y="628966"/>
                  </a:lnTo>
                  <a:lnTo>
                    <a:pt x="233394" y="577917"/>
                  </a:lnTo>
                  <a:lnTo>
                    <a:pt x="252834" y="528421"/>
                  </a:lnTo>
                  <a:lnTo>
                    <a:pt x="272273" y="480476"/>
                  </a:lnTo>
                  <a:lnTo>
                    <a:pt x="291713" y="434084"/>
                  </a:lnTo>
                  <a:lnTo>
                    <a:pt x="311152" y="389331"/>
                  </a:lnTo>
                  <a:lnTo>
                    <a:pt x="330592" y="346474"/>
                  </a:lnTo>
                  <a:lnTo>
                    <a:pt x="350204" y="305687"/>
                  </a:lnTo>
                  <a:lnTo>
                    <a:pt x="369643" y="266797"/>
                  </a:lnTo>
                  <a:lnTo>
                    <a:pt x="389083" y="230063"/>
                  </a:lnTo>
                  <a:lnTo>
                    <a:pt x="408522" y="195484"/>
                  </a:lnTo>
                  <a:lnTo>
                    <a:pt x="437552" y="148489"/>
                  </a:lnTo>
                  <a:lnTo>
                    <a:pt x="447574" y="134088"/>
                  </a:lnTo>
                  <a:lnTo>
                    <a:pt x="456991" y="120291"/>
                  </a:lnTo>
                  <a:lnTo>
                    <a:pt x="486453" y="83040"/>
                  </a:lnTo>
                  <a:lnTo>
                    <a:pt x="515483" y="52083"/>
                  </a:lnTo>
                  <a:lnTo>
                    <a:pt x="554534" y="21557"/>
                  </a:lnTo>
                  <a:lnTo>
                    <a:pt x="593413" y="3966"/>
                  </a:lnTo>
                  <a:lnTo>
                    <a:pt x="622443" y="0"/>
                  </a:lnTo>
                  <a:lnTo>
                    <a:pt x="632292" y="258"/>
                  </a:lnTo>
                  <a:lnTo>
                    <a:pt x="671171" y="11296"/>
                  </a:lnTo>
                  <a:lnTo>
                    <a:pt x="709964" y="35354"/>
                  </a:lnTo>
                  <a:lnTo>
                    <a:pt x="739425" y="61482"/>
                  </a:lnTo>
                  <a:lnTo>
                    <a:pt x="768542" y="94767"/>
                  </a:lnTo>
                  <a:lnTo>
                    <a:pt x="797744" y="134088"/>
                  </a:lnTo>
                  <a:lnTo>
                    <a:pt x="826774" y="179187"/>
                  </a:lnTo>
                  <a:lnTo>
                    <a:pt x="856062" y="230063"/>
                  </a:lnTo>
                  <a:lnTo>
                    <a:pt x="875502" y="266797"/>
                  </a:lnTo>
                  <a:lnTo>
                    <a:pt x="894941" y="305687"/>
                  </a:lnTo>
                  <a:lnTo>
                    <a:pt x="914381" y="346474"/>
                  </a:lnTo>
                  <a:lnTo>
                    <a:pt x="933820" y="389331"/>
                  </a:lnTo>
                  <a:lnTo>
                    <a:pt x="953260" y="434084"/>
                  </a:lnTo>
                  <a:lnTo>
                    <a:pt x="972613" y="480477"/>
                  </a:lnTo>
                  <a:lnTo>
                    <a:pt x="992052" y="528421"/>
                  </a:lnTo>
                  <a:lnTo>
                    <a:pt x="1011751" y="577917"/>
                  </a:lnTo>
                  <a:lnTo>
                    <a:pt x="1031190" y="628966"/>
                  </a:lnTo>
                  <a:lnTo>
                    <a:pt x="1050630" y="681221"/>
                  </a:lnTo>
                  <a:lnTo>
                    <a:pt x="1069983" y="734339"/>
                  </a:lnTo>
                  <a:lnTo>
                    <a:pt x="1089682" y="788665"/>
                  </a:lnTo>
                  <a:lnTo>
                    <a:pt x="1109121" y="843852"/>
                  </a:lnTo>
                  <a:lnTo>
                    <a:pt x="1128561" y="899902"/>
                  </a:lnTo>
                  <a:lnTo>
                    <a:pt x="1167353" y="1013640"/>
                  </a:lnTo>
                  <a:lnTo>
                    <a:pt x="1206232" y="1129534"/>
                  </a:lnTo>
                  <a:lnTo>
                    <a:pt x="1245111" y="1246204"/>
                  </a:lnTo>
                  <a:lnTo>
                    <a:pt x="1284163" y="1363047"/>
                  </a:lnTo>
                  <a:lnTo>
                    <a:pt x="1323042" y="1478423"/>
                  </a:lnTo>
                  <a:lnTo>
                    <a:pt x="1361921" y="1592593"/>
                  </a:lnTo>
                  <a:lnTo>
                    <a:pt x="1381360" y="1648470"/>
                  </a:lnTo>
                  <a:lnTo>
                    <a:pt x="1400800" y="1703658"/>
                  </a:lnTo>
                  <a:lnTo>
                    <a:pt x="1420239" y="1757811"/>
                  </a:lnTo>
                  <a:lnTo>
                    <a:pt x="1439679" y="1811274"/>
                  </a:lnTo>
                  <a:lnTo>
                    <a:pt x="1459291" y="1863357"/>
                  </a:lnTo>
                  <a:lnTo>
                    <a:pt x="1478731" y="1914147"/>
                  </a:lnTo>
                  <a:lnTo>
                    <a:pt x="1498343" y="1963729"/>
                  </a:lnTo>
                  <a:lnTo>
                    <a:pt x="1517782" y="2011829"/>
                  </a:lnTo>
                  <a:lnTo>
                    <a:pt x="1537222" y="2058247"/>
                  </a:lnTo>
                  <a:lnTo>
                    <a:pt x="1556661" y="2102776"/>
                  </a:lnTo>
                  <a:lnTo>
                    <a:pt x="1576101" y="2145848"/>
                  </a:lnTo>
                  <a:lnTo>
                    <a:pt x="1595540" y="2186834"/>
                  </a:lnTo>
                  <a:lnTo>
                    <a:pt x="1614980" y="2225715"/>
                  </a:lnTo>
                  <a:lnTo>
                    <a:pt x="1634419" y="2262096"/>
                  </a:lnTo>
                  <a:lnTo>
                    <a:pt x="1653859" y="2296597"/>
                  </a:lnTo>
                  <a:lnTo>
                    <a:pt x="1683061" y="2343851"/>
                  </a:lnTo>
                  <a:lnTo>
                    <a:pt x="1712091" y="2385251"/>
                  </a:lnTo>
                  <a:lnTo>
                    <a:pt x="1741380" y="2420588"/>
                  </a:lnTo>
                  <a:lnTo>
                    <a:pt x="1770409" y="2449018"/>
                  </a:lnTo>
                  <a:lnTo>
                    <a:pt x="1809288" y="2476620"/>
                  </a:lnTo>
                  <a:lnTo>
                    <a:pt x="1848599" y="2490417"/>
                  </a:lnTo>
                  <a:lnTo>
                    <a:pt x="1868039" y="2492297"/>
                  </a:lnTo>
                  <a:lnTo>
                    <a:pt x="1877629" y="2491883"/>
                  </a:lnTo>
                  <a:lnTo>
                    <a:pt x="1916508" y="2481217"/>
                  </a:lnTo>
                  <a:lnTo>
                    <a:pt x="1955300" y="2457175"/>
                  </a:lnTo>
                  <a:lnTo>
                    <a:pt x="1984589" y="2430616"/>
                  </a:lnTo>
                  <a:lnTo>
                    <a:pt x="2013878" y="2397797"/>
                  </a:lnTo>
                  <a:lnTo>
                    <a:pt x="2042907" y="2358278"/>
                  </a:lnTo>
                  <a:lnTo>
                    <a:pt x="2052930" y="2343851"/>
                  </a:lnTo>
                  <a:lnTo>
                    <a:pt x="2081959" y="2296597"/>
                  </a:lnTo>
                  <a:lnTo>
                    <a:pt x="2101399" y="2262096"/>
                  </a:lnTo>
                  <a:lnTo>
                    <a:pt x="2120838" y="2225715"/>
                  </a:lnTo>
                  <a:lnTo>
                    <a:pt x="2140278" y="2186834"/>
                  </a:lnTo>
                  <a:lnTo>
                    <a:pt x="2159717" y="2145848"/>
                  </a:lnTo>
                  <a:lnTo>
                    <a:pt x="2179157" y="2102776"/>
                  </a:lnTo>
                  <a:lnTo>
                    <a:pt x="2198769" y="2058247"/>
                  </a:lnTo>
                  <a:lnTo>
                    <a:pt x="2218208" y="2011829"/>
                  </a:lnTo>
                  <a:lnTo>
                    <a:pt x="2237648" y="1963729"/>
                  </a:lnTo>
                  <a:lnTo>
                    <a:pt x="2257087" y="1914147"/>
                  </a:lnTo>
                  <a:lnTo>
                    <a:pt x="2276527" y="1863357"/>
                  </a:lnTo>
                  <a:lnTo>
                    <a:pt x="2295966" y="1811274"/>
                  </a:lnTo>
                  <a:lnTo>
                    <a:pt x="2315579" y="1757811"/>
                  </a:lnTo>
                  <a:lnTo>
                    <a:pt x="2335018" y="1703658"/>
                  </a:lnTo>
                  <a:lnTo>
                    <a:pt x="2354458" y="1648470"/>
                  </a:lnTo>
                  <a:lnTo>
                    <a:pt x="2373897" y="1592593"/>
                  </a:lnTo>
                  <a:lnTo>
                    <a:pt x="2412690" y="1478424"/>
                  </a:lnTo>
                  <a:lnTo>
                    <a:pt x="2451569" y="1363047"/>
                  </a:lnTo>
                  <a:lnTo>
                    <a:pt x="2490447" y="1246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952842" y="3199104"/>
              <a:ext cx="3321050" cy="20955"/>
            </a:xfrm>
            <a:custGeom>
              <a:avLst/>
              <a:gdLst/>
              <a:ahLst/>
              <a:cxnLst/>
              <a:rect l="l" t="t" r="r" b="b"/>
              <a:pathLst>
                <a:path w="3321050" h="20955">
                  <a:moveTo>
                    <a:pt x="3320846" y="0"/>
                  </a:moveTo>
                  <a:lnTo>
                    <a:pt x="0" y="0"/>
                  </a:lnTo>
                  <a:lnTo>
                    <a:pt x="0" y="20688"/>
                  </a:lnTo>
                  <a:lnTo>
                    <a:pt x="3320846" y="20688"/>
                  </a:lnTo>
                  <a:lnTo>
                    <a:pt x="3320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955038" y="3133302"/>
              <a:ext cx="3321050" cy="157480"/>
            </a:xfrm>
            <a:custGeom>
              <a:avLst/>
              <a:gdLst/>
              <a:ahLst/>
              <a:cxnLst/>
              <a:rect l="l" t="t" r="r" b="b"/>
              <a:pathLst>
                <a:path w="3321050" h="157479">
                  <a:moveTo>
                    <a:pt x="0" y="88645"/>
                  </a:moveTo>
                  <a:lnTo>
                    <a:pt x="3320781" y="88645"/>
                  </a:lnTo>
                  <a:lnTo>
                    <a:pt x="3320781" y="67946"/>
                  </a:lnTo>
                  <a:lnTo>
                    <a:pt x="0" y="67946"/>
                  </a:lnTo>
                  <a:lnTo>
                    <a:pt x="0" y="88645"/>
                  </a:lnTo>
                  <a:close/>
                </a:path>
                <a:path w="3321050" h="157479">
                  <a:moveTo>
                    <a:pt x="544080" y="78469"/>
                  </a:moveTo>
                  <a:lnTo>
                    <a:pt x="700979" y="78469"/>
                  </a:lnTo>
                </a:path>
                <a:path w="3321050" h="157479">
                  <a:moveTo>
                    <a:pt x="622443" y="156853"/>
                  </a:moveTo>
                  <a:lnTo>
                    <a:pt x="622443" y="0"/>
                  </a:lnTo>
                </a:path>
                <a:path w="3321050" h="157479">
                  <a:moveTo>
                    <a:pt x="1167008" y="78469"/>
                  </a:moveTo>
                  <a:lnTo>
                    <a:pt x="1323474" y="78469"/>
                  </a:lnTo>
                </a:path>
                <a:path w="3321050" h="157479">
                  <a:moveTo>
                    <a:pt x="1245111" y="156853"/>
                  </a:moveTo>
                  <a:lnTo>
                    <a:pt x="1245111" y="0"/>
                  </a:lnTo>
                </a:path>
                <a:path w="3321050" h="157479">
                  <a:moveTo>
                    <a:pt x="1789417" y="78469"/>
                  </a:moveTo>
                  <a:lnTo>
                    <a:pt x="1946315" y="78469"/>
                  </a:lnTo>
                </a:path>
                <a:path w="3321050" h="157479">
                  <a:moveTo>
                    <a:pt x="1868039" y="156853"/>
                  </a:moveTo>
                  <a:lnTo>
                    <a:pt x="1868039" y="0"/>
                  </a:lnTo>
                </a:path>
                <a:path w="3321050" h="157479">
                  <a:moveTo>
                    <a:pt x="2412085" y="78469"/>
                  </a:moveTo>
                  <a:lnTo>
                    <a:pt x="2568983" y="78469"/>
                  </a:lnTo>
                </a:path>
                <a:path w="3321050" h="157479">
                  <a:moveTo>
                    <a:pt x="2490447" y="156853"/>
                  </a:moveTo>
                  <a:lnTo>
                    <a:pt x="24904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4084" y="2800452"/>
              <a:ext cx="80645" cy="237490"/>
            </a:xfrm>
            <a:custGeom>
              <a:avLst/>
              <a:gdLst/>
              <a:ahLst/>
              <a:cxnLst/>
              <a:rect l="l" t="t" r="r" b="b"/>
              <a:pathLst>
                <a:path w="80644" h="237489">
                  <a:moveTo>
                    <a:pt x="0" y="235840"/>
                  </a:moveTo>
                  <a:lnTo>
                    <a:pt x="0" y="237047"/>
                  </a:lnTo>
                </a:path>
                <a:path w="80644" h="237489">
                  <a:moveTo>
                    <a:pt x="80609" y="0"/>
                  </a:moveTo>
                  <a:lnTo>
                    <a:pt x="80609" y="12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9924" y="256694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29" y="-603"/>
                  </a:moveTo>
                  <a:lnTo>
                    <a:pt x="129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935048" y="2336704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86" y="-603"/>
                  </a:moveTo>
                  <a:lnTo>
                    <a:pt x="86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1426" y="211673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86" y="-603"/>
                  </a:moveTo>
                  <a:lnTo>
                    <a:pt x="86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238045" y="196556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72" y="-603"/>
                  </a:moveTo>
                  <a:lnTo>
                    <a:pt x="172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4707" y="2116126"/>
              <a:ext cx="116839" cy="221615"/>
            </a:xfrm>
            <a:custGeom>
              <a:avLst/>
              <a:gdLst/>
              <a:ahLst/>
              <a:cxnLst/>
              <a:rect l="l" t="t" r="r" b="b"/>
              <a:pathLst>
                <a:path w="116839" h="221614">
                  <a:moveTo>
                    <a:pt x="0" y="0"/>
                  </a:moveTo>
                  <a:lnTo>
                    <a:pt x="0" y="1207"/>
                  </a:lnTo>
                </a:path>
                <a:path w="116839" h="221614">
                  <a:moveTo>
                    <a:pt x="116377" y="219974"/>
                  </a:moveTo>
                  <a:lnTo>
                    <a:pt x="116377" y="2211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6079" y="256694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86" y="-603"/>
                  </a:moveTo>
                  <a:lnTo>
                    <a:pt x="86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721699" y="2801056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29" y="-603"/>
                  </a:moveTo>
                  <a:lnTo>
                    <a:pt x="129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2135" y="303689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215" y="-603"/>
                  </a:moveTo>
                  <a:lnTo>
                    <a:pt x="215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7624" y="2265822"/>
              <a:ext cx="187960" cy="462915"/>
            </a:xfrm>
            <a:custGeom>
              <a:avLst/>
              <a:gdLst/>
              <a:ahLst/>
              <a:cxnLst/>
              <a:rect l="l" t="t" r="r" b="b"/>
              <a:pathLst>
                <a:path w="187959" h="462914">
                  <a:moveTo>
                    <a:pt x="0" y="0"/>
                  </a:moveTo>
                  <a:lnTo>
                    <a:pt x="0" y="1207"/>
                  </a:lnTo>
                </a:path>
                <a:path w="187959" h="462914">
                  <a:moveTo>
                    <a:pt x="99875" y="228338"/>
                  </a:moveTo>
                  <a:lnTo>
                    <a:pt x="99875" y="229545"/>
                  </a:lnTo>
                </a:path>
                <a:path w="187959" h="462914">
                  <a:moveTo>
                    <a:pt x="187396" y="461678"/>
                  </a:moveTo>
                  <a:lnTo>
                    <a:pt x="187396" y="4628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6839" y="296334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29" y="-603"/>
                  </a:moveTo>
                  <a:lnTo>
                    <a:pt x="129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6066" y="3199786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86" y="-603"/>
                  </a:moveTo>
                  <a:lnTo>
                    <a:pt x="86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5120" y="3435455"/>
              <a:ext cx="168910" cy="470534"/>
            </a:xfrm>
            <a:custGeom>
              <a:avLst/>
              <a:gdLst/>
              <a:ahLst/>
              <a:cxnLst/>
              <a:rect l="l" t="t" r="r" b="b"/>
              <a:pathLst>
                <a:path w="168909" h="470535">
                  <a:moveTo>
                    <a:pt x="0" y="0"/>
                  </a:moveTo>
                  <a:lnTo>
                    <a:pt x="0" y="1207"/>
                  </a:lnTo>
                </a:path>
                <a:path w="168909" h="470535">
                  <a:moveTo>
                    <a:pt x="81473" y="235668"/>
                  </a:moveTo>
                  <a:lnTo>
                    <a:pt x="81473" y="236875"/>
                  </a:lnTo>
                </a:path>
                <a:path w="168909" h="470535">
                  <a:moveTo>
                    <a:pt x="168648" y="469008"/>
                  </a:moveTo>
                  <a:lnTo>
                    <a:pt x="168648" y="470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1657" y="413420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86" y="-603"/>
                  </a:moveTo>
                  <a:lnTo>
                    <a:pt x="86" y="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6070" y="4038474"/>
              <a:ext cx="481330" cy="408305"/>
            </a:xfrm>
            <a:custGeom>
              <a:avLst/>
              <a:gdLst/>
              <a:ahLst/>
              <a:cxnLst/>
              <a:rect l="l" t="t" r="r" b="b"/>
              <a:pathLst>
                <a:path w="481330" h="408304">
                  <a:moveTo>
                    <a:pt x="0" y="310481"/>
                  </a:moveTo>
                  <a:lnTo>
                    <a:pt x="0" y="311689"/>
                  </a:lnTo>
                </a:path>
                <a:path w="481330" h="408304">
                  <a:moveTo>
                    <a:pt x="207268" y="406870"/>
                  </a:moveTo>
                  <a:lnTo>
                    <a:pt x="207268" y="408077"/>
                  </a:lnTo>
                </a:path>
                <a:path w="481330" h="408304">
                  <a:moveTo>
                    <a:pt x="370905" y="223509"/>
                  </a:moveTo>
                  <a:lnTo>
                    <a:pt x="370905" y="224716"/>
                  </a:lnTo>
                </a:path>
                <a:path w="481330" h="408304">
                  <a:moveTo>
                    <a:pt x="480975" y="0"/>
                  </a:moveTo>
                  <a:lnTo>
                    <a:pt x="480975" y="12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409405" y="3336376"/>
              <a:ext cx="164465" cy="472440"/>
            </a:xfrm>
            <a:custGeom>
              <a:avLst/>
              <a:gdLst/>
              <a:ahLst/>
              <a:cxnLst/>
              <a:rect l="l" t="t" r="r" b="b"/>
              <a:pathLst>
                <a:path w="164464" h="472439">
                  <a:moveTo>
                    <a:pt x="0" y="470646"/>
                  </a:moveTo>
                  <a:lnTo>
                    <a:pt x="0" y="471853"/>
                  </a:lnTo>
                </a:path>
                <a:path w="164464" h="472439">
                  <a:moveTo>
                    <a:pt x="84237" y="236271"/>
                  </a:moveTo>
                  <a:lnTo>
                    <a:pt x="84237" y="237479"/>
                  </a:lnTo>
                </a:path>
                <a:path w="164464" h="472439">
                  <a:moveTo>
                    <a:pt x="164242" y="0"/>
                  </a:moveTo>
                  <a:lnTo>
                    <a:pt x="164242" y="12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22008" y="722080"/>
            <a:ext cx="121444" cy="23131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425" spc="11" dirty="0">
                <a:latin typeface="Times New Roman"/>
                <a:cs typeface="Times New Roman"/>
              </a:rPr>
              <a:t>S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8689" y="725248"/>
            <a:ext cx="131445" cy="23131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425" spc="11" dirty="0">
                <a:latin typeface="Times New Roman"/>
                <a:cs typeface="Times New Roman"/>
              </a:rPr>
              <a:t>T</a:t>
            </a:r>
            <a:endParaRPr sz="1425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67819" y="958118"/>
            <a:ext cx="2180273" cy="1868329"/>
            <a:chOff x="954403" y="1967864"/>
            <a:chExt cx="2907030" cy="2491105"/>
          </a:xfrm>
        </p:grpSpPr>
        <p:sp>
          <p:nvSpPr>
            <p:cNvPr id="37" name="object 37"/>
            <p:cNvSpPr/>
            <p:nvPr/>
          </p:nvSpPr>
          <p:spPr>
            <a:xfrm>
              <a:off x="2615377" y="2150187"/>
              <a:ext cx="1245870" cy="1061720"/>
            </a:xfrm>
            <a:custGeom>
              <a:avLst/>
              <a:gdLst/>
              <a:ahLst/>
              <a:cxnLst/>
              <a:rect l="l" t="t" r="r" b="b"/>
              <a:pathLst>
                <a:path w="1245870" h="1061720">
                  <a:moveTo>
                    <a:pt x="830109" y="1061585"/>
                  </a:moveTo>
                  <a:lnTo>
                    <a:pt x="881947" y="906197"/>
                  </a:lnTo>
                  <a:lnTo>
                    <a:pt x="908298" y="829021"/>
                  </a:lnTo>
                  <a:lnTo>
                    <a:pt x="934131" y="752707"/>
                  </a:lnTo>
                  <a:lnTo>
                    <a:pt x="960051" y="677686"/>
                  </a:lnTo>
                  <a:lnTo>
                    <a:pt x="985970" y="604045"/>
                  </a:lnTo>
                  <a:lnTo>
                    <a:pt x="1011889" y="531697"/>
                  </a:lnTo>
                  <a:lnTo>
                    <a:pt x="1037809" y="461506"/>
                  </a:lnTo>
                  <a:lnTo>
                    <a:pt x="1063728" y="393297"/>
                  </a:lnTo>
                  <a:lnTo>
                    <a:pt x="1089647" y="327848"/>
                  </a:lnTo>
                  <a:lnTo>
                    <a:pt x="1115566" y="264727"/>
                  </a:lnTo>
                  <a:lnTo>
                    <a:pt x="1141486" y="204711"/>
                  </a:lnTo>
                  <a:lnTo>
                    <a:pt x="1167319" y="147885"/>
                  </a:lnTo>
                  <a:lnTo>
                    <a:pt x="1193238" y="94767"/>
                  </a:lnTo>
                  <a:lnTo>
                    <a:pt x="1219417" y="45443"/>
                  </a:lnTo>
                  <a:lnTo>
                    <a:pt x="1232376" y="22161"/>
                  </a:lnTo>
                  <a:lnTo>
                    <a:pt x="1245336" y="0"/>
                  </a:lnTo>
                </a:path>
                <a:path w="1245870" h="1061720">
                  <a:moveTo>
                    <a:pt x="0" y="1061585"/>
                  </a:moveTo>
                  <a:lnTo>
                    <a:pt x="38792" y="944915"/>
                  </a:lnTo>
                  <a:lnTo>
                    <a:pt x="50542" y="910336"/>
                  </a:lnTo>
                </a:path>
                <a:path w="1245870" h="1061720">
                  <a:moveTo>
                    <a:pt x="66439" y="862909"/>
                  </a:moveTo>
                  <a:lnTo>
                    <a:pt x="77671" y="829021"/>
                  </a:lnTo>
                  <a:lnTo>
                    <a:pt x="116550" y="715282"/>
                  </a:lnTo>
                  <a:lnTo>
                    <a:pt x="130978" y="674323"/>
                  </a:lnTo>
                </a:path>
                <a:path w="1245870" h="1061720">
                  <a:moveTo>
                    <a:pt x="147480" y="627241"/>
                  </a:moveTo>
                  <a:lnTo>
                    <a:pt x="155602" y="604045"/>
                  </a:lnTo>
                  <a:lnTo>
                    <a:pt x="175300" y="549720"/>
                  </a:lnTo>
                  <a:lnTo>
                    <a:pt x="194740" y="496602"/>
                  </a:lnTo>
                  <a:lnTo>
                    <a:pt x="214093" y="444346"/>
                  </a:lnTo>
                  <a:lnTo>
                    <a:pt x="215562" y="439948"/>
                  </a:lnTo>
                </a:path>
                <a:path w="1245870" h="1061720">
                  <a:moveTo>
                    <a:pt x="233532" y="393556"/>
                  </a:moveTo>
                  <a:lnTo>
                    <a:pt x="233532" y="393297"/>
                  </a:lnTo>
                  <a:lnTo>
                    <a:pt x="252972" y="343801"/>
                  </a:lnTo>
                  <a:lnTo>
                    <a:pt x="272411" y="295857"/>
                  </a:lnTo>
                  <a:lnTo>
                    <a:pt x="291851" y="249465"/>
                  </a:lnTo>
                  <a:lnTo>
                    <a:pt x="309649" y="2091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4898" y="2137079"/>
              <a:ext cx="94000" cy="1774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064818" y="1967895"/>
              <a:ext cx="149380" cy="1287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262668" y="1968499"/>
              <a:ext cx="147955" cy="127635"/>
            </a:xfrm>
            <a:custGeom>
              <a:avLst/>
              <a:gdLst/>
              <a:ahLst/>
              <a:cxnLst/>
              <a:rect l="l" t="t" r="r" b="b"/>
              <a:pathLst>
                <a:path w="147954" h="127635">
                  <a:moveTo>
                    <a:pt x="0" y="0"/>
                  </a:moveTo>
                  <a:lnTo>
                    <a:pt x="43458" y="18625"/>
                  </a:lnTo>
                  <a:lnTo>
                    <a:pt x="82509" y="49151"/>
                  </a:lnTo>
                  <a:lnTo>
                    <a:pt x="111539" y="80108"/>
                  </a:lnTo>
                  <a:lnTo>
                    <a:pt x="140828" y="117359"/>
                  </a:lnTo>
                  <a:lnTo>
                    <a:pt x="147912" y="1275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3437364" y="2137079"/>
              <a:ext cx="94000" cy="1774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955038" y="2150187"/>
              <a:ext cx="2905760" cy="1061720"/>
            </a:xfrm>
            <a:custGeom>
              <a:avLst/>
              <a:gdLst/>
              <a:ahLst/>
              <a:cxnLst/>
              <a:rect l="l" t="t" r="r" b="b"/>
              <a:pathLst>
                <a:path w="2905760" h="1061720">
                  <a:moveTo>
                    <a:pt x="2596198" y="209109"/>
                  </a:moveTo>
                  <a:lnTo>
                    <a:pt x="2613910" y="249465"/>
                  </a:lnTo>
                  <a:lnTo>
                    <a:pt x="2633349" y="295857"/>
                  </a:lnTo>
                  <a:lnTo>
                    <a:pt x="2652789" y="343801"/>
                  </a:lnTo>
                  <a:lnTo>
                    <a:pt x="2672228" y="393297"/>
                  </a:lnTo>
                  <a:lnTo>
                    <a:pt x="2672228" y="393556"/>
                  </a:lnTo>
                </a:path>
                <a:path w="2905760" h="1061720">
                  <a:moveTo>
                    <a:pt x="2690199" y="439948"/>
                  </a:moveTo>
                  <a:lnTo>
                    <a:pt x="2691668" y="444346"/>
                  </a:lnTo>
                  <a:lnTo>
                    <a:pt x="2711107" y="496602"/>
                  </a:lnTo>
                  <a:lnTo>
                    <a:pt x="2730547" y="549720"/>
                  </a:lnTo>
                  <a:lnTo>
                    <a:pt x="2749986" y="604045"/>
                  </a:lnTo>
                  <a:lnTo>
                    <a:pt x="2758367" y="627241"/>
                  </a:lnTo>
                </a:path>
                <a:path w="2905760" h="1061720">
                  <a:moveTo>
                    <a:pt x="2774610" y="674323"/>
                  </a:moveTo>
                  <a:lnTo>
                    <a:pt x="2788865" y="715283"/>
                  </a:lnTo>
                  <a:lnTo>
                    <a:pt x="2827658" y="829021"/>
                  </a:lnTo>
                  <a:lnTo>
                    <a:pt x="2839149" y="862909"/>
                  </a:lnTo>
                </a:path>
                <a:path w="2905760" h="1061720">
                  <a:moveTo>
                    <a:pt x="2855046" y="910336"/>
                  </a:moveTo>
                  <a:lnTo>
                    <a:pt x="2866537" y="944915"/>
                  </a:lnTo>
                  <a:lnTo>
                    <a:pt x="2905675" y="1061585"/>
                  </a:lnTo>
                </a:path>
                <a:path w="2905760" h="1061720">
                  <a:moveTo>
                    <a:pt x="0" y="0"/>
                  </a:moveTo>
                  <a:lnTo>
                    <a:pt x="12951" y="22161"/>
                  </a:lnTo>
                  <a:lnTo>
                    <a:pt x="25910" y="45443"/>
                  </a:lnTo>
                  <a:lnTo>
                    <a:pt x="38861" y="69674"/>
                  </a:lnTo>
                  <a:lnTo>
                    <a:pt x="51397" y="940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7733" y="2288414"/>
              <a:ext cx="80867" cy="1840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6399" y="2517961"/>
              <a:ext cx="478155" cy="1364615"/>
            </a:xfrm>
            <a:custGeom>
              <a:avLst/>
              <a:gdLst/>
              <a:ahLst/>
              <a:cxnLst/>
              <a:rect l="l" t="t" r="r" b="b"/>
              <a:pathLst>
                <a:path w="478155" h="1364614">
                  <a:moveTo>
                    <a:pt x="0" y="0"/>
                  </a:moveTo>
                  <a:lnTo>
                    <a:pt x="10022" y="25524"/>
                  </a:lnTo>
                  <a:lnTo>
                    <a:pt x="36114" y="93732"/>
                  </a:lnTo>
                  <a:lnTo>
                    <a:pt x="62033" y="163924"/>
                  </a:lnTo>
                  <a:lnTo>
                    <a:pt x="70154" y="186775"/>
                  </a:lnTo>
                </a:path>
                <a:path w="478155" h="1364614">
                  <a:moveTo>
                    <a:pt x="87088" y="233771"/>
                  </a:moveTo>
                  <a:lnTo>
                    <a:pt x="87952" y="236271"/>
                  </a:lnTo>
                  <a:lnTo>
                    <a:pt x="113872" y="309912"/>
                  </a:lnTo>
                  <a:lnTo>
                    <a:pt x="139791" y="384933"/>
                  </a:lnTo>
                  <a:lnTo>
                    <a:pt x="152491" y="421753"/>
                  </a:lnTo>
                </a:path>
                <a:path w="478155" h="1364614">
                  <a:moveTo>
                    <a:pt x="168561" y="469008"/>
                  </a:moveTo>
                  <a:lnTo>
                    <a:pt x="191802" y="538423"/>
                  </a:lnTo>
                  <a:lnTo>
                    <a:pt x="231718" y="658198"/>
                  </a:lnTo>
                </a:path>
                <a:path w="478155" h="1364614">
                  <a:moveTo>
                    <a:pt x="247615" y="705280"/>
                  </a:moveTo>
                  <a:lnTo>
                    <a:pt x="295652" y="849112"/>
                  </a:lnTo>
                  <a:lnTo>
                    <a:pt x="310858" y="894470"/>
                  </a:lnTo>
                </a:path>
                <a:path w="478155" h="1364614">
                  <a:moveTo>
                    <a:pt x="326583" y="941724"/>
                  </a:moveTo>
                  <a:lnTo>
                    <a:pt x="347491" y="1002344"/>
                  </a:lnTo>
                  <a:lnTo>
                    <a:pt x="373324" y="1077451"/>
                  </a:lnTo>
                  <a:lnTo>
                    <a:pt x="391727" y="1130138"/>
                  </a:lnTo>
                </a:path>
                <a:path w="478155" h="1364614">
                  <a:moveTo>
                    <a:pt x="408661" y="1176961"/>
                  </a:moveTo>
                  <a:lnTo>
                    <a:pt x="425163" y="1223353"/>
                  </a:lnTo>
                  <a:lnTo>
                    <a:pt x="451082" y="1293804"/>
                  </a:lnTo>
                  <a:lnTo>
                    <a:pt x="477001" y="1361753"/>
                  </a:lnTo>
                  <a:lnTo>
                    <a:pt x="478038" y="13640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622063" y="3927830"/>
              <a:ext cx="79485" cy="18439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1938" y="4155971"/>
              <a:ext cx="100220" cy="1739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851621" y="4369004"/>
              <a:ext cx="168275" cy="88900"/>
            </a:xfrm>
            <a:custGeom>
              <a:avLst/>
              <a:gdLst/>
              <a:ahLst/>
              <a:cxnLst/>
              <a:rect l="l" t="t" r="r" b="b"/>
              <a:pathLst>
                <a:path w="168275" h="88900">
                  <a:moveTo>
                    <a:pt x="0" y="0"/>
                  </a:moveTo>
                  <a:lnTo>
                    <a:pt x="37237" y="39942"/>
                  </a:lnTo>
                  <a:lnTo>
                    <a:pt x="76029" y="69208"/>
                  </a:lnTo>
                  <a:lnTo>
                    <a:pt x="115168" y="85730"/>
                  </a:lnTo>
                  <a:lnTo>
                    <a:pt x="141087" y="88860"/>
                  </a:lnTo>
                  <a:lnTo>
                    <a:pt x="154047" y="88024"/>
                  </a:lnTo>
                  <a:lnTo>
                    <a:pt x="167006" y="85730"/>
                  </a:lnTo>
                  <a:lnTo>
                    <a:pt x="168216" y="853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8" name="object 48"/>
            <p:cNvSpPr/>
            <p:nvPr/>
          </p:nvSpPr>
          <p:spPr>
            <a:xfrm>
              <a:off x="2064160" y="4283101"/>
              <a:ext cx="130113" cy="1511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9" name="object 49"/>
            <p:cNvSpPr/>
            <p:nvPr/>
          </p:nvSpPr>
          <p:spPr>
            <a:xfrm>
              <a:off x="2218379" y="4061264"/>
              <a:ext cx="88989" cy="17997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50"/>
            <p:cNvSpPr/>
            <p:nvPr/>
          </p:nvSpPr>
          <p:spPr>
            <a:xfrm>
              <a:off x="1785181" y="1981865"/>
              <a:ext cx="2075814" cy="2476500"/>
            </a:xfrm>
            <a:custGeom>
              <a:avLst/>
              <a:gdLst/>
              <a:ahLst/>
              <a:cxnLst/>
              <a:rect l="l" t="t" r="r" b="b"/>
              <a:pathLst>
                <a:path w="2075814" h="2476500">
                  <a:moveTo>
                    <a:pt x="541627" y="2034214"/>
                  </a:moveTo>
                  <a:lnTo>
                    <a:pt x="544737" y="2026686"/>
                  </a:lnTo>
                  <a:lnTo>
                    <a:pt x="557697" y="1995531"/>
                  </a:lnTo>
                  <a:lnTo>
                    <a:pt x="570656" y="1963747"/>
                  </a:lnTo>
                  <a:lnTo>
                    <a:pt x="583616" y="1931134"/>
                  </a:lnTo>
                  <a:lnTo>
                    <a:pt x="596576" y="1897849"/>
                  </a:lnTo>
                  <a:lnTo>
                    <a:pt x="615151" y="1849129"/>
                  </a:lnTo>
                </a:path>
                <a:path w="2075814" h="2476500">
                  <a:moveTo>
                    <a:pt x="632949" y="1802564"/>
                  </a:moveTo>
                  <a:lnTo>
                    <a:pt x="648587" y="1759449"/>
                  </a:lnTo>
                  <a:lnTo>
                    <a:pt x="674679" y="1687360"/>
                  </a:lnTo>
                  <a:lnTo>
                    <a:pt x="699994" y="1614754"/>
                  </a:lnTo>
                </a:path>
                <a:path w="2075814" h="2476500">
                  <a:moveTo>
                    <a:pt x="716323" y="1567758"/>
                  </a:moveTo>
                  <a:lnTo>
                    <a:pt x="726518" y="1538440"/>
                  </a:lnTo>
                  <a:lnTo>
                    <a:pt x="752437" y="1462126"/>
                  </a:lnTo>
                  <a:lnTo>
                    <a:pt x="778356" y="1385208"/>
                  </a:lnTo>
                  <a:lnTo>
                    <a:pt x="780430" y="1378741"/>
                  </a:lnTo>
                </a:path>
                <a:path w="2075814" h="2476500">
                  <a:moveTo>
                    <a:pt x="796068" y="1331659"/>
                  </a:moveTo>
                  <a:lnTo>
                    <a:pt x="830195" y="1229907"/>
                  </a:lnTo>
                </a:path>
                <a:path w="2075814" h="2476500">
                  <a:moveTo>
                    <a:pt x="0" y="1229907"/>
                  </a:moveTo>
                  <a:lnTo>
                    <a:pt x="30498" y="1137899"/>
                  </a:lnTo>
                </a:path>
                <a:path w="2075814" h="2476500">
                  <a:moveTo>
                    <a:pt x="78362" y="996136"/>
                  </a:moveTo>
                  <a:lnTo>
                    <a:pt x="97197" y="940086"/>
                  </a:lnTo>
                  <a:lnTo>
                    <a:pt x="110502" y="901627"/>
                  </a:lnTo>
                </a:path>
                <a:path w="2075814" h="2476500">
                  <a:moveTo>
                    <a:pt x="159662" y="760726"/>
                  </a:moveTo>
                  <a:lnTo>
                    <a:pt x="161909" y="754000"/>
                  </a:lnTo>
                  <a:lnTo>
                    <a:pt x="178411" y="709074"/>
                  </a:lnTo>
                  <a:lnTo>
                    <a:pt x="193703" y="666821"/>
                  </a:lnTo>
                </a:path>
                <a:path w="2075814" h="2476500">
                  <a:moveTo>
                    <a:pt x="247010" y="527127"/>
                  </a:moveTo>
                  <a:lnTo>
                    <a:pt x="259538" y="496170"/>
                  </a:lnTo>
                  <a:lnTo>
                    <a:pt x="275608" y="456504"/>
                  </a:lnTo>
                  <a:lnTo>
                    <a:pt x="284593" y="434947"/>
                  </a:lnTo>
                </a:path>
                <a:path w="2075814" h="2476500">
                  <a:moveTo>
                    <a:pt x="345849" y="298444"/>
                  </a:moveTo>
                  <a:lnTo>
                    <a:pt x="356649" y="276024"/>
                  </a:lnTo>
                  <a:lnTo>
                    <a:pt x="372806" y="244291"/>
                  </a:lnTo>
                  <a:lnTo>
                    <a:pt x="389048" y="213765"/>
                  </a:lnTo>
                  <a:lnTo>
                    <a:pt x="391122" y="209712"/>
                  </a:lnTo>
                </a:path>
                <a:path w="2075814" h="2476500">
                  <a:moveTo>
                    <a:pt x="471990" y="84333"/>
                  </a:moveTo>
                  <a:lnTo>
                    <a:pt x="486418" y="66742"/>
                  </a:lnTo>
                  <a:lnTo>
                    <a:pt x="502748" y="48547"/>
                  </a:lnTo>
                  <a:lnTo>
                    <a:pt x="518818" y="32681"/>
                  </a:lnTo>
                  <a:lnTo>
                    <a:pt x="535147" y="19056"/>
                  </a:lnTo>
                  <a:lnTo>
                    <a:pt x="542059" y="13883"/>
                  </a:lnTo>
                </a:path>
                <a:path w="2075814" h="2476500">
                  <a:moveTo>
                    <a:pt x="681764" y="0"/>
                  </a:moveTo>
                  <a:lnTo>
                    <a:pt x="697056" y="9485"/>
                  </a:lnTo>
                  <a:lnTo>
                    <a:pt x="713558" y="21557"/>
                  </a:lnTo>
                  <a:lnTo>
                    <a:pt x="729628" y="35785"/>
                  </a:lnTo>
                  <a:lnTo>
                    <a:pt x="745957" y="52083"/>
                  </a:lnTo>
                  <a:lnTo>
                    <a:pt x="757016" y="64672"/>
                  </a:lnTo>
                </a:path>
                <a:path w="2075814" h="2476500">
                  <a:moveTo>
                    <a:pt x="841686" y="187810"/>
                  </a:moveTo>
                  <a:lnTo>
                    <a:pt x="843155" y="190483"/>
                  </a:lnTo>
                  <a:lnTo>
                    <a:pt x="859397" y="219543"/>
                  </a:lnTo>
                  <a:lnTo>
                    <a:pt x="875467" y="250499"/>
                  </a:lnTo>
                  <a:lnTo>
                    <a:pt x="888254" y="275851"/>
                  </a:lnTo>
                </a:path>
                <a:path w="2075814" h="2476500">
                  <a:moveTo>
                    <a:pt x="950720" y="411751"/>
                  </a:moveTo>
                  <a:lnTo>
                    <a:pt x="956768" y="425289"/>
                  </a:lnTo>
                  <a:lnTo>
                    <a:pt x="972665" y="464179"/>
                  </a:lnTo>
                  <a:lnTo>
                    <a:pt x="988735" y="503759"/>
                  </a:lnTo>
                </a:path>
                <a:path w="2075814" h="2476500">
                  <a:moveTo>
                    <a:pt x="1042647" y="643366"/>
                  </a:moveTo>
                  <a:lnTo>
                    <a:pt x="1053965" y="673719"/>
                  </a:lnTo>
                  <a:lnTo>
                    <a:pt x="1070208" y="718042"/>
                  </a:lnTo>
                  <a:lnTo>
                    <a:pt x="1076947" y="736840"/>
                  </a:lnTo>
                </a:path>
                <a:path w="2075814" h="2476500">
                  <a:moveTo>
                    <a:pt x="1126453" y="877741"/>
                  </a:moveTo>
                  <a:lnTo>
                    <a:pt x="1135006" y="902230"/>
                  </a:lnTo>
                  <a:lnTo>
                    <a:pt x="1158852" y="972250"/>
                  </a:lnTo>
                </a:path>
                <a:path w="2075814" h="2476500">
                  <a:moveTo>
                    <a:pt x="1206716" y="1114013"/>
                  </a:moveTo>
                  <a:lnTo>
                    <a:pt x="1232376" y="1191017"/>
                  </a:lnTo>
                  <a:lnTo>
                    <a:pt x="1238251" y="1208522"/>
                  </a:lnTo>
                </a:path>
                <a:path w="2075814" h="2476500">
                  <a:moveTo>
                    <a:pt x="1285424" y="1350285"/>
                  </a:moveTo>
                  <a:lnTo>
                    <a:pt x="1297174" y="1385208"/>
                  </a:lnTo>
                  <a:lnTo>
                    <a:pt x="1317219" y="1444794"/>
                  </a:lnTo>
                </a:path>
                <a:path w="2075814" h="2476500">
                  <a:moveTo>
                    <a:pt x="1365515" y="1586384"/>
                  </a:moveTo>
                  <a:lnTo>
                    <a:pt x="1394545" y="1668907"/>
                  </a:lnTo>
                  <a:lnTo>
                    <a:pt x="1398519" y="1680462"/>
                  </a:lnTo>
                </a:path>
                <a:path w="2075814" h="2476500">
                  <a:moveTo>
                    <a:pt x="1449494" y="1820931"/>
                  </a:moveTo>
                  <a:lnTo>
                    <a:pt x="1459343" y="1847059"/>
                  </a:lnTo>
                  <a:lnTo>
                    <a:pt x="1475413" y="1889485"/>
                  </a:lnTo>
                  <a:lnTo>
                    <a:pt x="1485003" y="1914233"/>
                  </a:lnTo>
                </a:path>
                <a:path w="2075814" h="2476500">
                  <a:moveTo>
                    <a:pt x="1541853" y="2052607"/>
                  </a:moveTo>
                  <a:lnTo>
                    <a:pt x="1556713" y="2086479"/>
                  </a:lnTo>
                  <a:lnTo>
                    <a:pt x="1572956" y="2122652"/>
                  </a:lnTo>
                  <a:lnTo>
                    <a:pt x="1582546" y="2143348"/>
                  </a:lnTo>
                </a:path>
                <a:path w="2075814" h="2476500">
                  <a:moveTo>
                    <a:pt x="1651578" y="2275910"/>
                  </a:moveTo>
                  <a:lnTo>
                    <a:pt x="1653824" y="2280299"/>
                  </a:lnTo>
                  <a:lnTo>
                    <a:pt x="1670153" y="2307272"/>
                  </a:lnTo>
                  <a:lnTo>
                    <a:pt x="1686223" y="2332365"/>
                  </a:lnTo>
                  <a:lnTo>
                    <a:pt x="1702552" y="2355777"/>
                  </a:lnTo>
                  <a:lnTo>
                    <a:pt x="1705404" y="2359752"/>
                  </a:lnTo>
                </a:path>
                <a:path w="2075814" h="2476500">
                  <a:moveTo>
                    <a:pt x="1813055" y="2461789"/>
                  </a:moveTo>
                  <a:lnTo>
                    <a:pt x="1856513" y="2475586"/>
                  </a:lnTo>
                  <a:lnTo>
                    <a:pt x="1873015" y="2476000"/>
                  </a:lnTo>
                  <a:lnTo>
                    <a:pt x="1880964" y="2475163"/>
                  </a:lnTo>
                  <a:lnTo>
                    <a:pt x="1888912" y="2473913"/>
                  </a:lnTo>
                  <a:lnTo>
                    <a:pt x="1897034" y="2471817"/>
                  </a:lnTo>
                  <a:lnTo>
                    <a:pt x="1909129" y="2467635"/>
                  </a:lnTo>
                </a:path>
                <a:path w="2075814" h="2476500">
                  <a:moveTo>
                    <a:pt x="2021187" y="2371669"/>
                  </a:moveTo>
                  <a:lnTo>
                    <a:pt x="2026976" y="2364564"/>
                  </a:lnTo>
                  <a:lnTo>
                    <a:pt x="2043132" y="2341980"/>
                  </a:lnTo>
                  <a:lnTo>
                    <a:pt x="2059375" y="2317723"/>
                  </a:lnTo>
                  <a:lnTo>
                    <a:pt x="2075531" y="22915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54433" y="4272857"/>
              <a:ext cx="98181" cy="13000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1184631" y="3211772"/>
              <a:ext cx="600710" cy="1243965"/>
            </a:xfrm>
            <a:custGeom>
              <a:avLst/>
              <a:gdLst/>
              <a:ahLst/>
              <a:cxnLst/>
              <a:rect l="l" t="t" r="r" b="b"/>
              <a:pathLst>
                <a:path w="600710" h="1243964">
                  <a:moveTo>
                    <a:pt x="0" y="1243583"/>
                  </a:moveTo>
                  <a:lnTo>
                    <a:pt x="42680" y="1226440"/>
                  </a:lnTo>
                  <a:lnTo>
                    <a:pt x="81559" y="1197174"/>
                  </a:lnTo>
                  <a:lnTo>
                    <a:pt x="85101" y="1193828"/>
                  </a:lnTo>
                </a:path>
                <a:path w="600710" h="1243964">
                  <a:moveTo>
                    <a:pt x="176424" y="1076114"/>
                  </a:moveTo>
                  <a:lnTo>
                    <a:pt x="185409" y="1061688"/>
                  </a:lnTo>
                  <a:lnTo>
                    <a:pt x="198369" y="1039311"/>
                  </a:lnTo>
                  <a:lnTo>
                    <a:pt x="211501" y="1015891"/>
                  </a:lnTo>
                  <a:lnTo>
                    <a:pt x="224461" y="991850"/>
                  </a:lnTo>
                  <a:lnTo>
                    <a:pt x="225670" y="989341"/>
                  </a:lnTo>
                </a:path>
                <a:path w="600710" h="1243964">
                  <a:moveTo>
                    <a:pt x="290296" y="854485"/>
                  </a:moveTo>
                  <a:lnTo>
                    <a:pt x="302219" y="827089"/>
                  </a:lnTo>
                  <a:lnTo>
                    <a:pt x="315092" y="796779"/>
                  </a:lnTo>
                  <a:lnTo>
                    <a:pt x="328052" y="765624"/>
                  </a:lnTo>
                  <a:lnTo>
                    <a:pt x="329175" y="762908"/>
                  </a:lnTo>
                </a:path>
                <a:path w="600710" h="1243964">
                  <a:moveTo>
                    <a:pt x="384124" y="623619"/>
                  </a:moveTo>
                  <a:lnTo>
                    <a:pt x="392850" y="599992"/>
                  </a:lnTo>
                  <a:lnTo>
                    <a:pt x="418769" y="529973"/>
                  </a:lnTo>
                </a:path>
                <a:path w="600710" h="1243964">
                  <a:moveTo>
                    <a:pt x="468880" y="389245"/>
                  </a:moveTo>
                  <a:lnTo>
                    <a:pt x="470608" y="383640"/>
                  </a:lnTo>
                  <a:lnTo>
                    <a:pt x="496959" y="308533"/>
                  </a:lnTo>
                  <a:lnTo>
                    <a:pt x="501279" y="294994"/>
                  </a:lnTo>
                </a:path>
                <a:path w="600710" h="1243964">
                  <a:moveTo>
                    <a:pt x="549143" y="153662"/>
                  </a:moveTo>
                  <a:lnTo>
                    <a:pt x="6005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168825" y="1696095"/>
            <a:ext cx="691514" cy="17655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474333" algn="l"/>
              </a:tabLst>
            </a:pPr>
            <a:r>
              <a:rPr sz="1088" spc="-4" dirty="0">
                <a:latin typeface="Times New Roman"/>
                <a:cs typeface="Times New Roman"/>
              </a:rPr>
              <a:t>270	</a:t>
            </a:r>
            <a:r>
              <a:rPr sz="1631" spc="-5" baseline="1915" dirty="0">
                <a:latin typeface="Times New Roman"/>
                <a:cs typeface="Times New Roman"/>
              </a:rPr>
              <a:t>360</a:t>
            </a:r>
            <a:endParaRPr sz="1631" baseline="1915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58828" y="1693118"/>
            <a:ext cx="840105" cy="34397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3829">
              <a:spcBef>
                <a:spcPts val="71"/>
              </a:spcBef>
              <a:tabLst>
                <a:tab pos="622442" algn="l"/>
              </a:tabLst>
            </a:pPr>
            <a:r>
              <a:rPr sz="1088" spc="-4" dirty="0">
                <a:latin typeface="Times New Roman"/>
                <a:cs typeface="Times New Roman"/>
              </a:rPr>
              <a:t>90	180</a:t>
            </a:r>
            <a:endParaRPr sz="1088">
              <a:latin typeface="Times New Roman"/>
              <a:cs typeface="Times New Roman"/>
            </a:endParaRPr>
          </a:p>
          <a:p>
            <a:pPr marL="9525">
              <a:spcBef>
                <a:spcPts val="30"/>
              </a:spcBef>
              <a:tabLst>
                <a:tab pos="359560" algn="l"/>
              </a:tabLst>
            </a:pPr>
            <a:r>
              <a:rPr sz="1631" spc="-5" baseline="1915" dirty="0">
                <a:latin typeface="Times New Roman"/>
                <a:cs typeface="Times New Roman"/>
              </a:rPr>
              <a:t>60	</a:t>
            </a:r>
            <a:r>
              <a:rPr sz="1088" spc="-4" dirty="0">
                <a:latin typeface="Times New Roman"/>
                <a:cs typeface="Times New Roman"/>
              </a:rPr>
              <a:t>120</a:t>
            </a:r>
            <a:endParaRPr sz="1088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77358" y="1832196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78469"/>
                </a:moveTo>
                <a:lnTo>
                  <a:pt x="156898" y="78469"/>
                </a:lnTo>
              </a:path>
              <a:path w="157479" h="157479">
                <a:moveTo>
                  <a:pt x="78362" y="156853"/>
                </a:moveTo>
                <a:lnTo>
                  <a:pt x="783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 txBox="1"/>
          <p:nvPr/>
        </p:nvSpPr>
        <p:spPr>
          <a:xfrm>
            <a:off x="979190" y="2834842"/>
            <a:ext cx="1704975" cy="23131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320508" algn="l"/>
                <a:tab pos="632444" algn="l"/>
                <a:tab pos="943427" algn="l"/>
                <a:tab pos="1254411" algn="l"/>
                <a:tab pos="1574444" algn="l"/>
              </a:tabLst>
            </a:pPr>
            <a:r>
              <a:rPr sz="1425" spc="4" dirty="0">
                <a:latin typeface="Times New Roman"/>
                <a:cs typeface="Times New Roman"/>
              </a:rPr>
              <a:t>t</a:t>
            </a:r>
            <a:r>
              <a:rPr sz="1088" spc="-4" dirty="0">
                <a:latin typeface="Times New Roman"/>
                <a:cs typeface="Times New Roman"/>
              </a:rPr>
              <a:t>1	</a:t>
            </a:r>
            <a:r>
              <a:rPr sz="1425" spc="4" dirty="0">
                <a:latin typeface="Times New Roman"/>
                <a:cs typeface="Times New Roman"/>
              </a:rPr>
              <a:t>t</a:t>
            </a:r>
            <a:r>
              <a:rPr sz="1088" spc="-4" dirty="0">
                <a:latin typeface="Times New Roman"/>
                <a:cs typeface="Times New Roman"/>
              </a:rPr>
              <a:t>2	</a:t>
            </a:r>
            <a:r>
              <a:rPr sz="1425" spc="4" dirty="0">
                <a:latin typeface="Times New Roman"/>
                <a:cs typeface="Times New Roman"/>
              </a:rPr>
              <a:t>t</a:t>
            </a:r>
            <a:r>
              <a:rPr sz="1088" spc="-4" dirty="0">
                <a:latin typeface="Times New Roman"/>
                <a:cs typeface="Times New Roman"/>
              </a:rPr>
              <a:t>3	</a:t>
            </a:r>
            <a:r>
              <a:rPr sz="1425" spc="4" dirty="0">
                <a:latin typeface="Times New Roman"/>
                <a:cs typeface="Times New Roman"/>
              </a:rPr>
              <a:t>t</a:t>
            </a:r>
            <a:r>
              <a:rPr sz="1088" spc="-4" dirty="0">
                <a:latin typeface="Times New Roman"/>
                <a:cs typeface="Times New Roman"/>
              </a:rPr>
              <a:t>4	</a:t>
            </a:r>
            <a:r>
              <a:rPr sz="1425" spc="4" dirty="0">
                <a:latin typeface="Times New Roman"/>
                <a:cs typeface="Times New Roman"/>
              </a:rPr>
              <a:t>t</a:t>
            </a:r>
            <a:r>
              <a:rPr sz="1088" spc="-4" dirty="0">
                <a:latin typeface="Times New Roman"/>
                <a:cs typeface="Times New Roman"/>
              </a:rPr>
              <a:t>5	</a:t>
            </a:r>
            <a:r>
              <a:rPr sz="1425" spc="4" dirty="0">
                <a:latin typeface="Times New Roman"/>
                <a:cs typeface="Times New Roman"/>
              </a:rPr>
              <a:t>t</a:t>
            </a:r>
            <a:r>
              <a:rPr sz="1088" spc="-4" dirty="0">
                <a:latin typeface="Times New Roman"/>
                <a:cs typeface="Times New Roman"/>
              </a:rPr>
              <a:t>6</a:t>
            </a:r>
            <a:endParaRPr sz="1088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23447" y="956396"/>
            <a:ext cx="2523172" cy="1869281"/>
            <a:chOff x="1161908" y="1965567"/>
            <a:chExt cx="3364229" cy="2492375"/>
          </a:xfrm>
        </p:grpSpPr>
        <p:sp>
          <p:nvSpPr>
            <p:cNvPr id="58" name="object 58"/>
            <p:cNvSpPr/>
            <p:nvPr/>
          </p:nvSpPr>
          <p:spPr>
            <a:xfrm>
              <a:off x="1162513" y="1965567"/>
              <a:ext cx="2087245" cy="2492375"/>
            </a:xfrm>
            <a:custGeom>
              <a:avLst/>
              <a:gdLst/>
              <a:ahLst/>
              <a:cxnLst/>
              <a:rect l="l" t="t" r="r" b="b"/>
              <a:pathLst>
                <a:path w="2087245" h="2492375">
                  <a:moveTo>
                    <a:pt x="414968" y="2492297"/>
                  </a:moveTo>
                  <a:lnTo>
                    <a:pt x="414968" y="2392571"/>
                  </a:lnTo>
                </a:path>
                <a:path w="2087245" h="2492375">
                  <a:moveTo>
                    <a:pt x="414968" y="2093575"/>
                  </a:moveTo>
                  <a:lnTo>
                    <a:pt x="414968" y="1894141"/>
                  </a:lnTo>
                </a:path>
                <a:path w="2087245" h="2492375">
                  <a:moveTo>
                    <a:pt x="414968" y="1595093"/>
                  </a:moveTo>
                  <a:lnTo>
                    <a:pt x="414968" y="1395642"/>
                  </a:lnTo>
                </a:path>
                <a:path w="2087245" h="2492375">
                  <a:moveTo>
                    <a:pt x="414968" y="1096422"/>
                  </a:moveTo>
                  <a:lnTo>
                    <a:pt x="414968" y="897229"/>
                  </a:lnTo>
                </a:path>
                <a:path w="2087245" h="2492375">
                  <a:moveTo>
                    <a:pt x="414968" y="598181"/>
                  </a:moveTo>
                  <a:lnTo>
                    <a:pt x="414968" y="398730"/>
                  </a:lnTo>
                </a:path>
                <a:path w="2087245" h="2492375">
                  <a:moveTo>
                    <a:pt x="414968" y="99510"/>
                  </a:moveTo>
                  <a:lnTo>
                    <a:pt x="414968" y="0"/>
                  </a:lnTo>
                </a:path>
                <a:path w="2087245" h="2492375">
                  <a:moveTo>
                    <a:pt x="1245336" y="2492297"/>
                  </a:moveTo>
                  <a:lnTo>
                    <a:pt x="1245336" y="2392572"/>
                  </a:lnTo>
                </a:path>
                <a:path w="2087245" h="2492375">
                  <a:moveTo>
                    <a:pt x="1245336" y="2093575"/>
                  </a:moveTo>
                  <a:lnTo>
                    <a:pt x="1245336" y="1894141"/>
                  </a:lnTo>
                </a:path>
                <a:path w="2087245" h="2492375">
                  <a:moveTo>
                    <a:pt x="1245336" y="1595094"/>
                  </a:moveTo>
                  <a:lnTo>
                    <a:pt x="1245336" y="1395642"/>
                  </a:lnTo>
                </a:path>
                <a:path w="2087245" h="2492375">
                  <a:moveTo>
                    <a:pt x="1245336" y="1096422"/>
                  </a:moveTo>
                  <a:lnTo>
                    <a:pt x="1245336" y="897229"/>
                  </a:lnTo>
                </a:path>
                <a:path w="2087245" h="2492375">
                  <a:moveTo>
                    <a:pt x="1245336" y="598181"/>
                  </a:moveTo>
                  <a:lnTo>
                    <a:pt x="1245336" y="398730"/>
                  </a:lnTo>
                </a:path>
                <a:path w="2087245" h="2492375">
                  <a:moveTo>
                    <a:pt x="1245336" y="99510"/>
                  </a:moveTo>
                  <a:lnTo>
                    <a:pt x="1245336" y="0"/>
                  </a:lnTo>
                </a:path>
                <a:path w="2087245" h="2492375">
                  <a:moveTo>
                    <a:pt x="2087195" y="2492297"/>
                  </a:moveTo>
                  <a:lnTo>
                    <a:pt x="2087195" y="2392572"/>
                  </a:lnTo>
                </a:path>
                <a:path w="2087245" h="2492375">
                  <a:moveTo>
                    <a:pt x="2087195" y="2093575"/>
                  </a:moveTo>
                  <a:lnTo>
                    <a:pt x="2087195" y="1894141"/>
                  </a:lnTo>
                </a:path>
                <a:path w="2087245" h="2492375">
                  <a:moveTo>
                    <a:pt x="2087195" y="1595094"/>
                  </a:moveTo>
                  <a:lnTo>
                    <a:pt x="2087195" y="1395642"/>
                  </a:lnTo>
                </a:path>
                <a:path w="2087245" h="2492375">
                  <a:moveTo>
                    <a:pt x="2087195" y="1096422"/>
                  </a:moveTo>
                  <a:lnTo>
                    <a:pt x="2087195" y="897229"/>
                  </a:lnTo>
                </a:path>
                <a:path w="2087245" h="2492375">
                  <a:moveTo>
                    <a:pt x="2087195" y="598181"/>
                  </a:moveTo>
                  <a:lnTo>
                    <a:pt x="2087195" y="398730"/>
                  </a:lnTo>
                </a:path>
                <a:path w="2087245" h="2492375">
                  <a:moveTo>
                    <a:pt x="2087195" y="99510"/>
                  </a:moveTo>
                  <a:lnTo>
                    <a:pt x="2087195" y="0"/>
                  </a:lnTo>
                </a:path>
                <a:path w="2087245" h="2492375">
                  <a:moveTo>
                    <a:pt x="830195" y="2492297"/>
                  </a:moveTo>
                  <a:lnTo>
                    <a:pt x="830195" y="2392572"/>
                  </a:lnTo>
                </a:path>
                <a:path w="2087245" h="2492375">
                  <a:moveTo>
                    <a:pt x="830195" y="2093575"/>
                  </a:moveTo>
                  <a:lnTo>
                    <a:pt x="830195" y="1894141"/>
                  </a:lnTo>
                </a:path>
                <a:path w="2087245" h="2492375">
                  <a:moveTo>
                    <a:pt x="830195" y="1595094"/>
                  </a:moveTo>
                  <a:lnTo>
                    <a:pt x="830195" y="1395642"/>
                  </a:lnTo>
                </a:path>
                <a:path w="2087245" h="2492375">
                  <a:moveTo>
                    <a:pt x="830195" y="1096422"/>
                  </a:moveTo>
                  <a:lnTo>
                    <a:pt x="830195" y="897229"/>
                  </a:lnTo>
                </a:path>
                <a:path w="2087245" h="2492375">
                  <a:moveTo>
                    <a:pt x="830195" y="598181"/>
                  </a:moveTo>
                  <a:lnTo>
                    <a:pt x="830195" y="398730"/>
                  </a:lnTo>
                </a:path>
                <a:path w="2087245" h="2492375">
                  <a:moveTo>
                    <a:pt x="830195" y="99510"/>
                  </a:moveTo>
                  <a:lnTo>
                    <a:pt x="830195" y="0"/>
                  </a:lnTo>
                </a:path>
                <a:path w="2087245" h="2492375">
                  <a:moveTo>
                    <a:pt x="1660563" y="2492297"/>
                  </a:moveTo>
                  <a:lnTo>
                    <a:pt x="1660563" y="2392572"/>
                  </a:lnTo>
                </a:path>
                <a:path w="2087245" h="2492375">
                  <a:moveTo>
                    <a:pt x="1660563" y="2093575"/>
                  </a:moveTo>
                  <a:lnTo>
                    <a:pt x="1660563" y="1894141"/>
                  </a:lnTo>
                </a:path>
                <a:path w="2087245" h="2492375">
                  <a:moveTo>
                    <a:pt x="1660563" y="1595094"/>
                  </a:moveTo>
                  <a:lnTo>
                    <a:pt x="1660563" y="1395642"/>
                  </a:lnTo>
                </a:path>
                <a:path w="2087245" h="2492375">
                  <a:moveTo>
                    <a:pt x="1660563" y="1096422"/>
                  </a:moveTo>
                  <a:lnTo>
                    <a:pt x="1660563" y="897229"/>
                  </a:lnTo>
                </a:path>
                <a:path w="2087245" h="2492375">
                  <a:moveTo>
                    <a:pt x="1660563" y="598181"/>
                  </a:moveTo>
                  <a:lnTo>
                    <a:pt x="1660563" y="398730"/>
                  </a:lnTo>
                </a:path>
                <a:path w="2087245" h="2492375">
                  <a:moveTo>
                    <a:pt x="1660563" y="99510"/>
                  </a:moveTo>
                  <a:lnTo>
                    <a:pt x="1660563" y="0"/>
                  </a:lnTo>
                </a:path>
                <a:path w="2087245" h="2492375">
                  <a:moveTo>
                    <a:pt x="0" y="2492297"/>
                  </a:moveTo>
                  <a:lnTo>
                    <a:pt x="0" y="2392571"/>
                  </a:lnTo>
                </a:path>
                <a:path w="2087245" h="2492375">
                  <a:moveTo>
                    <a:pt x="0" y="2093575"/>
                  </a:moveTo>
                  <a:lnTo>
                    <a:pt x="0" y="1894141"/>
                  </a:lnTo>
                </a:path>
                <a:path w="2087245" h="2492375">
                  <a:moveTo>
                    <a:pt x="0" y="1595093"/>
                  </a:moveTo>
                  <a:lnTo>
                    <a:pt x="0" y="1395642"/>
                  </a:lnTo>
                </a:path>
                <a:path w="2087245" h="2492375">
                  <a:moveTo>
                    <a:pt x="0" y="1096422"/>
                  </a:moveTo>
                  <a:lnTo>
                    <a:pt x="0" y="897229"/>
                  </a:lnTo>
                </a:path>
                <a:path w="2087245" h="2492375">
                  <a:moveTo>
                    <a:pt x="0" y="598181"/>
                  </a:moveTo>
                  <a:lnTo>
                    <a:pt x="0" y="398730"/>
                  </a:lnTo>
                </a:path>
                <a:path w="2087245" h="2492375">
                  <a:moveTo>
                    <a:pt x="0" y="995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9" name="object 59"/>
            <p:cNvSpPr/>
            <p:nvPr/>
          </p:nvSpPr>
          <p:spPr>
            <a:xfrm>
              <a:off x="4273694" y="3167967"/>
              <a:ext cx="249554" cy="83820"/>
            </a:xfrm>
            <a:custGeom>
              <a:avLst/>
              <a:gdLst/>
              <a:ahLst/>
              <a:cxnLst/>
              <a:rect l="l" t="t" r="r" b="b"/>
              <a:pathLst>
                <a:path w="249554" h="83820">
                  <a:moveTo>
                    <a:pt x="0" y="0"/>
                  </a:moveTo>
                  <a:lnTo>
                    <a:pt x="0" y="83212"/>
                  </a:lnTo>
                  <a:lnTo>
                    <a:pt x="248998" y="4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5854" y="3170123"/>
              <a:ext cx="249554" cy="83820"/>
            </a:xfrm>
            <a:custGeom>
              <a:avLst/>
              <a:gdLst/>
              <a:ahLst/>
              <a:cxnLst/>
              <a:rect l="l" t="t" r="r" b="b"/>
              <a:pathLst>
                <a:path w="249554" h="83820">
                  <a:moveTo>
                    <a:pt x="249084" y="41649"/>
                  </a:moveTo>
                  <a:lnTo>
                    <a:pt x="0" y="83212"/>
                  </a:lnTo>
                  <a:lnTo>
                    <a:pt x="0" y="0"/>
                  </a:lnTo>
                  <a:lnTo>
                    <a:pt x="249084" y="416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602875" y="1746857"/>
            <a:ext cx="130493" cy="22272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388" spc="-4" dirty="0">
                <a:latin typeface="Symbol"/>
                <a:cs typeface="Symbol"/>
              </a:rPr>
              <a:t></a:t>
            </a:r>
            <a:endParaRPr sz="1388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2079" y="216715"/>
            <a:ext cx="457581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4"/>
              </a:spcBef>
            </a:pPr>
            <a:endParaRPr sz="1575" dirty="0">
              <a:latin typeface="Arial"/>
              <a:cs typeface="Arial"/>
            </a:endParaRPr>
          </a:p>
          <a:p>
            <a:pPr marL="371942"/>
            <a:r>
              <a:rPr sz="1425" spc="15" dirty="0">
                <a:latin typeface="Times New Roman"/>
                <a:cs typeface="Times New Roman"/>
              </a:rPr>
              <a:t>U</a:t>
            </a: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787" y="1757689"/>
            <a:ext cx="110966" cy="23131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425" spc="8" dirty="0">
                <a:latin typeface="Times New Roman"/>
                <a:cs typeface="Times New Roman"/>
              </a:rPr>
              <a:t>0</a:t>
            </a:r>
            <a:endParaRPr sz="14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997" y="271345"/>
            <a:ext cx="4234279" cy="3986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572000" y="228600"/>
            <a:ext cx="4049649" cy="405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4820985" y="4064047"/>
            <a:ext cx="331327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Asenkron motorda </a:t>
            </a:r>
            <a:r>
              <a:rPr sz="1350" spc="-8" dirty="0">
                <a:latin typeface="Arial"/>
                <a:cs typeface="Arial"/>
              </a:rPr>
              <a:t>döner </a:t>
            </a:r>
            <a:r>
              <a:rPr sz="1350" spc="-4" dirty="0">
                <a:latin typeface="Arial"/>
                <a:cs typeface="Arial"/>
              </a:rPr>
              <a:t>alan ile rotor</a:t>
            </a:r>
            <a:r>
              <a:rPr sz="1350" spc="19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devri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" y="2286000"/>
            <a:ext cx="1988123" cy="198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4" name="object 4"/>
          <p:cNvGrpSpPr/>
          <p:nvPr/>
        </p:nvGrpSpPr>
        <p:grpSpPr>
          <a:xfrm>
            <a:off x="568620" y="177684"/>
            <a:ext cx="7572851" cy="3910013"/>
            <a:chOff x="166115" y="1053083"/>
            <a:chExt cx="10097135" cy="5213350"/>
          </a:xfrm>
        </p:grpSpPr>
        <p:sp>
          <p:nvSpPr>
            <p:cNvPr id="5" name="object 5"/>
            <p:cNvSpPr/>
            <p:nvPr/>
          </p:nvSpPr>
          <p:spPr>
            <a:xfrm>
              <a:off x="5779662" y="2549356"/>
              <a:ext cx="4483241" cy="3716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166115" y="1053083"/>
              <a:ext cx="6542532" cy="2699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3652" y="159069"/>
            <a:ext cx="7953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765" y="159068"/>
            <a:ext cx="73447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45799" algn="l"/>
                <a:tab pos="1731602" algn="l"/>
                <a:tab pos="2275942" algn="l"/>
                <a:tab pos="3199368" algn="l"/>
                <a:tab pos="3495587" algn="l"/>
                <a:tab pos="3923250" algn="l"/>
                <a:tab pos="4695707" algn="l"/>
                <a:tab pos="5000024" algn="l"/>
                <a:tab pos="5619610" algn="l"/>
                <a:tab pos="6905453" algn="l"/>
              </a:tabLst>
            </a:pPr>
            <a:r>
              <a:rPr sz="1350" spc="-4" dirty="0">
                <a:latin typeface="Arial"/>
                <a:cs typeface="Arial"/>
              </a:rPr>
              <a:t>As</a:t>
            </a:r>
            <a:r>
              <a:rPr sz="1350" spc="-11" dirty="0">
                <a:latin typeface="Arial"/>
                <a:cs typeface="Arial"/>
              </a:rPr>
              <a:t>e</a:t>
            </a:r>
            <a:r>
              <a:rPr sz="1350" spc="-4" dirty="0">
                <a:latin typeface="Arial"/>
                <a:cs typeface="Arial"/>
              </a:rPr>
              <a:t>nkr</a:t>
            </a:r>
            <a:r>
              <a:rPr sz="1350" spc="-11" dirty="0">
                <a:latin typeface="Arial"/>
                <a:cs typeface="Arial"/>
              </a:rPr>
              <a:t>o</a:t>
            </a:r>
            <a:r>
              <a:rPr sz="1350" spc="-4" dirty="0">
                <a:latin typeface="Arial"/>
                <a:cs typeface="Arial"/>
              </a:rPr>
              <a:t>n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8" dirty="0">
                <a:latin typeface="Arial"/>
                <a:cs typeface="Arial"/>
              </a:rPr>
              <a:t>m</a:t>
            </a:r>
            <a:r>
              <a:rPr sz="1350" spc="-4" dirty="0">
                <a:latin typeface="Arial"/>
                <a:cs typeface="Arial"/>
              </a:rPr>
              <a:t>ot</a:t>
            </a:r>
            <a:r>
              <a:rPr sz="1350" spc="-8" dirty="0">
                <a:latin typeface="Arial"/>
                <a:cs typeface="Arial"/>
              </a:rPr>
              <a:t>o</a:t>
            </a:r>
            <a:r>
              <a:rPr sz="1350" dirty="0">
                <a:latin typeface="Arial"/>
                <a:cs typeface="Arial"/>
              </a:rPr>
              <a:t>rl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spc="8" dirty="0">
                <a:latin typeface="Arial"/>
                <a:cs typeface="Arial"/>
              </a:rPr>
              <a:t>r</a:t>
            </a:r>
            <a:r>
              <a:rPr sz="1350" spc="-8" dirty="0">
                <a:latin typeface="Arial"/>
                <a:cs typeface="Arial"/>
              </a:rPr>
              <a:t>ı</a:t>
            </a:r>
            <a:r>
              <a:rPr sz="1350" dirty="0">
                <a:latin typeface="Arial"/>
                <a:cs typeface="Arial"/>
              </a:rPr>
              <a:t>n	stator	sar</a:t>
            </a:r>
            <a:r>
              <a:rPr sz="1350" spc="-8" dirty="0">
                <a:latin typeface="Arial"/>
                <a:cs typeface="Arial"/>
              </a:rPr>
              <a:t>g</a:t>
            </a:r>
            <a:r>
              <a:rPr sz="1350" dirty="0">
                <a:latin typeface="Arial"/>
                <a:cs typeface="Arial"/>
              </a:rPr>
              <a:t>ıla</a:t>
            </a:r>
            <a:r>
              <a:rPr sz="1350" spc="4" dirty="0">
                <a:latin typeface="Arial"/>
                <a:cs typeface="Arial"/>
              </a:rPr>
              <a:t>r</a:t>
            </a:r>
            <a:r>
              <a:rPr sz="1350" spc="-8" dirty="0">
                <a:latin typeface="Arial"/>
                <a:cs typeface="Arial"/>
              </a:rPr>
              <a:t>ı</a:t>
            </a:r>
            <a:r>
              <a:rPr sz="1350" spc="-4" dirty="0">
                <a:latin typeface="Arial"/>
                <a:cs typeface="Arial"/>
              </a:rPr>
              <a:t>n</a:t>
            </a:r>
            <a:r>
              <a:rPr sz="1350" dirty="0">
                <a:latin typeface="Arial"/>
                <a:cs typeface="Arial"/>
              </a:rPr>
              <a:t>a	</a:t>
            </a:r>
            <a:r>
              <a:rPr sz="1350" spc="-8" dirty="0">
                <a:latin typeface="Arial"/>
                <a:cs typeface="Arial"/>
              </a:rPr>
              <a:t>ü</a:t>
            </a:r>
            <a:r>
              <a:rPr sz="1350" dirty="0">
                <a:latin typeface="Arial"/>
                <a:cs typeface="Arial"/>
              </a:rPr>
              <a:t>ç	fazlı	a</a:t>
            </a:r>
            <a:r>
              <a:rPr sz="1350" spc="-4" dirty="0">
                <a:latin typeface="Arial"/>
                <a:cs typeface="Arial"/>
              </a:rPr>
              <a:t>ltern</a:t>
            </a:r>
            <a:r>
              <a:rPr sz="1350" spc="-11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8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f	</a:t>
            </a:r>
            <a:r>
              <a:rPr sz="1350" spc="-4" dirty="0">
                <a:latin typeface="Arial"/>
                <a:cs typeface="Arial"/>
              </a:rPr>
              <a:t>b</a:t>
            </a:r>
            <a:r>
              <a:rPr sz="1350" spc="-11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r	</a:t>
            </a:r>
            <a:r>
              <a:rPr sz="1350" spc="-4" dirty="0">
                <a:latin typeface="Arial"/>
                <a:cs typeface="Arial"/>
              </a:rPr>
              <a:t>g</a:t>
            </a:r>
            <a:r>
              <a:rPr sz="1350" spc="-11" dirty="0">
                <a:latin typeface="Arial"/>
                <a:cs typeface="Arial"/>
              </a:rPr>
              <a:t>e</a:t>
            </a:r>
            <a:r>
              <a:rPr sz="1350" spc="-4" dirty="0">
                <a:latin typeface="Arial"/>
                <a:cs typeface="Arial"/>
              </a:rPr>
              <a:t>r</a:t>
            </a:r>
            <a:r>
              <a:rPr sz="1350" dirty="0">
                <a:latin typeface="Arial"/>
                <a:cs typeface="Arial"/>
              </a:rPr>
              <a:t>i</a:t>
            </a:r>
            <a:r>
              <a:rPr sz="1350" spc="-4" dirty="0">
                <a:latin typeface="Arial"/>
                <a:cs typeface="Arial"/>
              </a:rPr>
              <a:t>l</a:t>
            </a:r>
            <a:r>
              <a:rPr sz="1350" spc="-11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m	</a:t>
            </a:r>
            <a:r>
              <a:rPr sz="1350" spc="4" dirty="0">
                <a:latin typeface="Arial"/>
                <a:cs typeface="Arial"/>
              </a:rPr>
              <a:t>u</a:t>
            </a:r>
            <a:r>
              <a:rPr sz="1350" spc="-11" dirty="0">
                <a:latin typeface="Arial"/>
                <a:cs typeface="Arial"/>
              </a:rPr>
              <a:t>y</a:t>
            </a:r>
            <a:r>
              <a:rPr sz="1350" spc="-4" dirty="0">
                <a:latin typeface="Arial"/>
                <a:cs typeface="Arial"/>
              </a:rPr>
              <a:t>g</a:t>
            </a:r>
            <a:r>
              <a:rPr sz="1350" spc="-8" dirty="0">
                <a:latin typeface="Arial"/>
                <a:cs typeface="Arial"/>
              </a:rPr>
              <a:t>u</a:t>
            </a:r>
            <a:r>
              <a:rPr sz="1350" spc="4" dirty="0">
                <a:latin typeface="Arial"/>
                <a:cs typeface="Arial"/>
              </a:rPr>
              <a:t>l</a:t>
            </a:r>
            <a:r>
              <a:rPr sz="1350" spc="-4" dirty="0">
                <a:latin typeface="Arial"/>
                <a:cs typeface="Arial"/>
              </a:rPr>
              <a:t>a</a:t>
            </a:r>
            <a:r>
              <a:rPr sz="1350" spc="-8" dirty="0">
                <a:latin typeface="Arial"/>
                <a:cs typeface="Arial"/>
              </a:rPr>
              <a:t>n</a:t>
            </a:r>
            <a:r>
              <a:rPr sz="1350" spc="4" dirty="0">
                <a:latin typeface="Arial"/>
                <a:cs typeface="Arial"/>
              </a:rPr>
              <a:t>d</a:t>
            </a:r>
            <a:r>
              <a:rPr sz="1350" spc="-8" dirty="0">
                <a:latin typeface="Arial"/>
                <a:cs typeface="Arial"/>
              </a:rPr>
              <a:t>ı</a:t>
            </a:r>
            <a:r>
              <a:rPr sz="1350" spc="4" dirty="0">
                <a:latin typeface="Arial"/>
                <a:cs typeface="Arial"/>
              </a:rPr>
              <a:t>ğ</a:t>
            </a:r>
            <a:r>
              <a:rPr sz="1350" spc="-8" dirty="0">
                <a:latin typeface="Arial"/>
                <a:cs typeface="Arial"/>
              </a:rPr>
              <a:t>ı</a:t>
            </a:r>
            <a:r>
              <a:rPr sz="1350" spc="4" dirty="0">
                <a:latin typeface="Arial"/>
                <a:cs typeface="Arial"/>
              </a:rPr>
              <a:t>nd</a:t>
            </a:r>
            <a:r>
              <a:rPr sz="1350" dirty="0">
                <a:latin typeface="Arial"/>
                <a:cs typeface="Arial"/>
              </a:rPr>
              <a:t>a	stator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753" y="365094"/>
            <a:ext cx="7904798" cy="19434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7200" marR="5239" algn="just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sargılarında döner bir manyetik alan meydana </a:t>
            </a:r>
            <a:r>
              <a:rPr sz="1350" spc="-19" dirty="0">
                <a:latin typeface="Arial"/>
                <a:cs typeface="Arial"/>
              </a:rPr>
              <a:t>gelir. </a:t>
            </a:r>
            <a:r>
              <a:rPr sz="1350" spc="-4" dirty="0">
                <a:latin typeface="Arial"/>
                <a:cs typeface="Arial"/>
              </a:rPr>
              <a:t>Bu manyetik alan manyetik alan içerisinde  duran </a:t>
            </a:r>
            <a:r>
              <a:rPr sz="1350" dirty="0">
                <a:latin typeface="Arial"/>
                <a:cs typeface="Arial"/>
              </a:rPr>
              <a:t>kısa </a:t>
            </a:r>
            <a:r>
              <a:rPr sz="1350" spc="-4" dirty="0">
                <a:latin typeface="Arial"/>
                <a:cs typeface="Arial"/>
              </a:rPr>
              <a:t>devre çubuklarını keserek rotor üzerinde bir gerilim </a:t>
            </a:r>
            <a:r>
              <a:rPr sz="1350" spc="-11" dirty="0">
                <a:latin typeface="Arial"/>
                <a:cs typeface="Arial"/>
              </a:rPr>
              <a:t>indükler. </a:t>
            </a:r>
            <a:r>
              <a:rPr sz="1350" spc="-4" dirty="0">
                <a:latin typeface="Arial"/>
                <a:cs typeface="Arial"/>
              </a:rPr>
              <a:t>İndüklenen </a:t>
            </a:r>
            <a:r>
              <a:rPr sz="1350" dirty="0">
                <a:latin typeface="Arial"/>
                <a:cs typeface="Arial"/>
              </a:rPr>
              <a:t>bu </a:t>
            </a:r>
            <a:r>
              <a:rPr sz="1350" spc="-4" dirty="0">
                <a:latin typeface="Arial"/>
                <a:cs typeface="Arial"/>
              </a:rPr>
              <a:t>gerilimin  oluşturduğu </a:t>
            </a:r>
            <a:r>
              <a:rPr sz="1350" dirty="0">
                <a:latin typeface="Arial"/>
                <a:cs typeface="Arial"/>
              </a:rPr>
              <a:t>kısa </a:t>
            </a:r>
            <a:r>
              <a:rPr sz="1350" spc="-4" dirty="0">
                <a:latin typeface="Arial"/>
                <a:cs typeface="Arial"/>
              </a:rPr>
              <a:t>devre akımları rotor üzerinde rotor </a:t>
            </a:r>
            <a:r>
              <a:rPr sz="1350" dirty="0">
                <a:latin typeface="Arial"/>
                <a:cs typeface="Arial"/>
              </a:rPr>
              <a:t>manyetik </a:t>
            </a:r>
            <a:r>
              <a:rPr sz="1350" spc="-4" dirty="0">
                <a:latin typeface="Arial"/>
                <a:cs typeface="Arial"/>
              </a:rPr>
              <a:t>alanını </a:t>
            </a:r>
            <a:r>
              <a:rPr sz="1350" spc="-11" dirty="0">
                <a:latin typeface="Arial"/>
                <a:cs typeface="Arial"/>
              </a:rPr>
              <a:t>oluşturur. </a:t>
            </a:r>
            <a:r>
              <a:rPr sz="1350" spc="-4" dirty="0">
                <a:latin typeface="Arial"/>
                <a:cs typeface="Arial"/>
              </a:rPr>
              <a:t>Rotor manyetik  alanı </a:t>
            </a:r>
            <a:r>
              <a:rPr sz="1350" dirty="0">
                <a:latin typeface="Arial"/>
                <a:cs typeface="Arial"/>
              </a:rPr>
              <a:t>ile stator </a:t>
            </a:r>
            <a:r>
              <a:rPr sz="1350" spc="-4" dirty="0">
                <a:latin typeface="Arial"/>
                <a:cs typeface="Arial"/>
              </a:rPr>
              <a:t>manyetik alanının birbirini etkilemesi sonucunda bir döndürme momenti </a:t>
            </a:r>
            <a:r>
              <a:rPr sz="1350" spc="-15" dirty="0">
                <a:latin typeface="Arial"/>
                <a:cs typeface="Arial"/>
              </a:rPr>
              <a:t>oluşur.  </a:t>
            </a:r>
            <a:r>
              <a:rPr sz="1350" spc="-4" dirty="0">
                <a:latin typeface="Arial"/>
                <a:cs typeface="Arial"/>
              </a:rPr>
              <a:t>Oluşan bu moment ile </a:t>
            </a:r>
            <a:r>
              <a:rPr sz="1350" spc="-15" dirty="0">
                <a:latin typeface="Arial"/>
                <a:cs typeface="Arial"/>
              </a:rPr>
              <a:t>rotor, </a:t>
            </a:r>
            <a:r>
              <a:rPr sz="1350" spc="-8" dirty="0">
                <a:latin typeface="Arial"/>
                <a:cs typeface="Arial"/>
              </a:rPr>
              <a:t>döner </a:t>
            </a:r>
            <a:r>
              <a:rPr sz="1350" spc="-4" dirty="0">
                <a:latin typeface="Arial"/>
                <a:cs typeface="Arial"/>
              </a:rPr>
              <a:t>alan </a:t>
            </a:r>
            <a:r>
              <a:rPr sz="1350" spc="-8" dirty="0">
                <a:latin typeface="Arial"/>
                <a:cs typeface="Arial"/>
              </a:rPr>
              <a:t>yönünde dönmeye</a:t>
            </a:r>
            <a:r>
              <a:rPr sz="1350" spc="12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başlar.</a:t>
            </a:r>
            <a:endParaRPr sz="1350" dirty="0">
              <a:latin typeface="Arial"/>
              <a:cs typeface="Arial"/>
            </a:endParaRPr>
          </a:p>
          <a:p>
            <a:pPr marL="567200" marR="3810" indent="-215260" algn="just">
              <a:spcBef>
                <a:spcPts val="450"/>
              </a:spcBef>
              <a:buChar char="•"/>
              <a:tabLst>
                <a:tab pos="567676" algn="l"/>
              </a:tabLst>
            </a:pPr>
            <a:r>
              <a:rPr sz="1350" spc="-15" dirty="0">
                <a:latin typeface="Arial"/>
                <a:cs typeface="Arial"/>
              </a:rPr>
              <a:t>Rotor, </a:t>
            </a:r>
            <a:r>
              <a:rPr sz="1350" spc="-4" dirty="0">
                <a:latin typeface="Arial"/>
                <a:cs typeface="Arial"/>
              </a:rPr>
              <a:t>senkron devirle dönerse stator </a:t>
            </a:r>
            <a:r>
              <a:rPr sz="1350" spc="-8" dirty="0">
                <a:latin typeface="Arial"/>
                <a:cs typeface="Arial"/>
              </a:rPr>
              <a:t>alanı </a:t>
            </a:r>
            <a:r>
              <a:rPr sz="1350" spc="-4" dirty="0">
                <a:latin typeface="Arial"/>
                <a:cs typeface="Arial"/>
              </a:rPr>
              <a:t>rotor kısa devre çubukları ile aynı </a:t>
            </a:r>
            <a:r>
              <a:rPr sz="1350" spc="-8" dirty="0">
                <a:latin typeface="Arial"/>
                <a:cs typeface="Arial"/>
              </a:rPr>
              <a:t>doğrultuda  </a:t>
            </a:r>
            <a:r>
              <a:rPr sz="1350" spc="-4" dirty="0">
                <a:latin typeface="Arial"/>
                <a:cs typeface="Arial"/>
              </a:rPr>
              <a:t>olacağından çubuklar alan tarafından kesilmeyecek ve rotor çubuklarında </a:t>
            </a:r>
            <a:r>
              <a:rPr sz="1350" dirty="0">
                <a:latin typeface="Arial"/>
                <a:cs typeface="Arial"/>
              </a:rPr>
              <a:t>bir </a:t>
            </a:r>
            <a:r>
              <a:rPr sz="1350" spc="-4" dirty="0">
                <a:latin typeface="Arial"/>
                <a:cs typeface="Arial"/>
              </a:rPr>
              <a:t>gerilim  </a:t>
            </a:r>
            <a:r>
              <a:rPr sz="1350" spc="-8" dirty="0">
                <a:latin typeface="Arial"/>
                <a:cs typeface="Arial"/>
              </a:rPr>
              <a:t>indüklenmeyecektir. </a:t>
            </a:r>
            <a:r>
              <a:rPr sz="1350" spc="-4" dirty="0">
                <a:latin typeface="Arial"/>
                <a:cs typeface="Arial"/>
              </a:rPr>
              <a:t>Dolayısıyla herhangi </a:t>
            </a:r>
            <a:r>
              <a:rPr sz="1350" dirty="0">
                <a:latin typeface="Arial"/>
                <a:cs typeface="Arial"/>
              </a:rPr>
              <a:t>bir </a:t>
            </a:r>
            <a:r>
              <a:rPr sz="1350" spc="-4" dirty="0">
                <a:latin typeface="Arial"/>
                <a:cs typeface="Arial"/>
              </a:rPr>
              <a:t>döndürme momenti meydana gelmeyeceğinden  rotor </a:t>
            </a:r>
            <a:r>
              <a:rPr sz="1350" spc="-11" dirty="0" err="1">
                <a:latin typeface="Arial"/>
                <a:cs typeface="Arial"/>
              </a:rPr>
              <a:t>dönmeyecektir</a:t>
            </a:r>
            <a:r>
              <a:rPr sz="1350" spc="-11" dirty="0">
                <a:latin typeface="Arial"/>
                <a:cs typeface="Arial"/>
              </a:rPr>
              <a:t>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2514600"/>
            <a:ext cx="4350258" cy="106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7786211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685783" algn="just"/>
            <a:r>
              <a:rPr sz="1350" spc="-4" dirty="0" err="1">
                <a:latin typeface="Arial"/>
                <a:cs typeface="Arial"/>
              </a:rPr>
              <a:t>Üç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asenkron motorların devir yönünü değiştirmek için </a:t>
            </a:r>
            <a:r>
              <a:rPr sz="1350" spc="-8" dirty="0">
                <a:latin typeface="Arial"/>
                <a:cs typeface="Arial"/>
              </a:rPr>
              <a:t>döner </a:t>
            </a:r>
            <a:r>
              <a:rPr sz="1350" spc="-4" dirty="0">
                <a:latin typeface="Arial"/>
                <a:cs typeface="Arial"/>
              </a:rPr>
              <a:t>manyetik </a:t>
            </a:r>
            <a:r>
              <a:rPr sz="1350" spc="-8" dirty="0">
                <a:latin typeface="Arial"/>
                <a:cs typeface="Arial"/>
              </a:rPr>
              <a:t>alanın yönünü  </a:t>
            </a:r>
            <a:r>
              <a:rPr sz="1350" spc="-4" dirty="0">
                <a:latin typeface="Arial"/>
                <a:cs typeface="Arial"/>
              </a:rPr>
              <a:t>değiştirmek </a:t>
            </a:r>
            <a:r>
              <a:rPr sz="1350" spc="-11" dirty="0">
                <a:latin typeface="Arial"/>
                <a:cs typeface="Arial"/>
              </a:rPr>
              <a:t>gerekir. </a:t>
            </a:r>
            <a:r>
              <a:rPr sz="1350" spc="-4" dirty="0">
                <a:latin typeface="Arial"/>
                <a:cs typeface="Arial"/>
              </a:rPr>
              <a:t>Bu nedenle, </a:t>
            </a:r>
            <a:r>
              <a:rPr sz="1350" i="1" spc="-4" dirty="0">
                <a:solidFill>
                  <a:srgbClr val="FF0000"/>
                </a:solidFill>
                <a:latin typeface="Arial"/>
                <a:cs typeface="Arial"/>
              </a:rPr>
              <a:t>motor klemensine bağlanan şebeke uçlarının üç tanesinden herhangi  ikisi yer</a:t>
            </a:r>
            <a:r>
              <a:rPr sz="1350" i="1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i="1" spc="-4" dirty="0">
                <a:solidFill>
                  <a:srgbClr val="FF0000"/>
                </a:solidFill>
                <a:latin typeface="Arial"/>
                <a:cs typeface="Arial"/>
              </a:rPr>
              <a:t>değiştirilir</a:t>
            </a:r>
            <a:r>
              <a:rPr sz="1350" spc="-4" dirty="0">
                <a:latin typeface="Arial"/>
                <a:cs typeface="Arial"/>
              </a:rPr>
              <a:t>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1329082"/>
            <a:ext cx="5189772" cy="2403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775665" y="3753504"/>
            <a:ext cx="388477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8" dirty="0">
                <a:latin typeface="Arial"/>
                <a:cs typeface="Arial"/>
              </a:rPr>
              <a:t>asenkron </a:t>
            </a:r>
            <a:r>
              <a:rPr sz="1350" spc="-4" dirty="0">
                <a:latin typeface="Arial"/>
                <a:cs typeface="Arial"/>
              </a:rPr>
              <a:t>motorlarda devir </a:t>
            </a:r>
            <a:r>
              <a:rPr sz="1350" spc="-8" dirty="0">
                <a:latin typeface="Arial"/>
                <a:cs typeface="Arial"/>
              </a:rPr>
              <a:t>yönü</a:t>
            </a:r>
            <a:r>
              <a:rPr sz="1350" spc="53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değiştirme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4200" y="124388"/>
            <a:ext cx="41786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 err="1">
                <a:solidFill>
                  <a:srgbClr val="FF0000"/>
                </a:solidFill>
              </a:rPr>
              <a:t>Devir</a:t>
            </a:r>
            <a:r>
              <a:rPr sz="1350" spc="-11" dirty="0">
                <a:solidFill>
                  <a:srgbClr val="FF0000"/>
                </a:solidFill>
              </a:rPr>
              <a:t> </a:t>
            </a:r>
            <a:r>
              <a:rPr sz="1350" dirty="0">
                <a:solidFill>
                  <a:srgbClr val="FF0000"/>
                </a:solidFill>
              </a:rPr>
              <a:t>Yönünün</a:t>
            </a:r>
            <a:r>
              <a:rPr sz="1350" spc="49" dirty="0">
                <a:solidFill>
                  <a:srgbClr val="FF0000"/>
                </a:solidFill>
              </a:rPr>
              <a:t> </a:t>
            </a:r>
            <a:r>
              <a:rPr sz="1350" spc="-4" dirty="0">
                <a:solidFill>
                  <a:srgbClr val="FF0000"/>
                </a:solidFill>
              </a:rPr>
              <a:t>Değiştirilmesi</a:t>
            </a:r>
            <a:endParaRPr sz="13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74135" y="383647"/>
            <a:ext cx="5301020" cy="2257189"/>
          </a:xfrm>
          <a:prstGeom prst="rect">
            <a:avLst/>
          </a:prstGeom>
        </p:spPr>
        <p:txBody>
          <a:bodyPr vert="horz" wrap="square" lIns="0" tIns="66199" rIns="0" bIns="0" rtlCol="0">
            <a:spAutoFit/>
          </a:bodyPr>
          <a:lstStyle/>
          <a:p>
            <a:pPr marL="28574">
              <a:spcBef>
                <a:spcPts val="521"/>
              </a:spcBef>
            </a:pPr>
            <a:r>
              <a:rPr spc="-4" dirty="0"/>
              <a:t>Rotor dönüş </a:t>
            </a:r>
            <a:r>
              <a:rPr spc="-8" dirty="0"/>
              <a:t>hızı, </a:t>
            </a:r>
            <a:r>
              <a:rPr spc="-4" dirty="0"/>
              <a:t>her zaman </a:t>
            </a:r>
            <a:r>
              <a:rPr dirty="0"/>
              <a:t>stator </a:t>
            </a:r>
            <a:r>
              <a:rPr spc="-8" dirty="0"/>
              <a:t>döner alanının </a:t>
            </a:r>
            <a:r>
              <a:rPr spc="-4" dirty="0"/>
              <a:t>gerisinde ve </a:t>
            </a:r>
            <a:r>
              <a:rPr spc="-8" dirty="0"/>
              <a:t>döner </a:t>
            </a:r>
            <a:r>
              <a:rPr spc="-4" dirty="0"/>
              <a:t>alan devrinden az</a:t>
            </a:r>
            <a:r>
              <a:rPr spc="210" dirty="0"/>
              <a:t> </a:t>
            </a:r>
            <a:r>
              <a:rPr spc="-19" dirty="0"/>
              <a:t>olur.</a:t>
            </a:r>
          </a:p>
          <a:p>
            <a:pPr marL="628634" indent="-257645">
              <a:spcBef>
                <a:spcPts val="450"/>
              </a:spcBef>
              <a:buFont typeface="Arial"/>
              <a:buChar char="•"/>
              <a:tabLst>
                <a:tab pos="628634" algn="l"/>
                <a:tab pos="629111" algn="l"/>
              </a:tabLst>
            </a:pPr>
            <a:r>
              <a:rPr b="1" spc="-4" dirty="0"/>
              <a:t>Senkron </a:t>
            </a:r>
            <a:r>
              <a:rPr b="1" spc="-11" dirty="0"/>
              <a:t>Devir </a:t>
            </a:r>
            <a:r>
              <a:rPr b="1" spc="-4" dirty="0"/>
              <a:t>(n</a:t>
            </a:r>
            <a:r>
              <a:rPr b="1" spc="-5" baseline="-20833" dirty="0"/>
              <a:t>s</a:t>
            </a:r>
            <a:r>
              <a:rPr b="1" spc="-4" dirty="0"/>
              <a:t>), </a:t>
            </a:r>
            <a:r>
              <a:rPr spc="-4" dirty="0"/>
              <a:t>Stator </a:t>
            </a:r>
            <a:r>
              <a:rPr spc="-8" dirty="0"/>
              <a:t>döner alan</a:t>
            </a:r>
            <a:r>
              <a:rPr spc="68" dirty="0"/>
              <a:t> </a:t>
            </a:r>
            <a:r>
              <a:rPr spc="-4" dirty="0"/>
              <a:t>devridir</a:t>
            </a:r>
            <a:endParaRPr dirty="0"/>
          </a:p>
          <a:p>
            <a:pPr marL="628634" indent="-257645">
              <a:spcBef>
                <a:spcPts val="450"/>
              </a:spcBef>
              <a:buFont typeface="Arial"/>
              <a:buChar char="•"/>
              <a:tabLst>
                <a:tab pos="628634" algn="l"/>
                <a:tab pos="629111" algn="l"/>
              </a:tabLst>
            </a:pPr>
            <a:r>
              <a:rPr b="1" spc="-8" dirty="0"/>
              <a:t>Asenkron </a:t>
            </a:r>
            <a:r>
              <a:rPr b="1" spc="-11" dirty="0"/>
              <a:t>Devir </a:t>
            </a:r>
            <a:r>
              <a:rPr b="1" dirty="0">
                <a:latin typeface="Arial"/>
                <a:cs typeface="Arial"/>
              </a:rPr>
              <a:t>(n</a:t>
            </a:r>
            <a:r>
              <a:rPr b="1" baseline="-20833" dirty="0"/>
              <a:t>r</a:t>
            </a:r>
            <a:r>
              <a:rPr b="1" dirty="0"/>
              <a:t>)</a:t>
            </a:r>
            <a:r>
              <a:rPr dirty="0"/>
              <a:t>, </a:t>
            </a:r>
            <a:r>
              <a:rPr spc="-4" dirty="0"/>
              <a:t>rotor</a:t>
            </a:r>
            <a:r>
              <a:rPr spc="94" dirty="0"/>
              <a:t> </a:t>
            </a:r>
            <a:r>
              <a:rPr spc="-11" dirty="0"/>
              <a:t>devridir.</a:t>
            </a:r>
            <a:endParaRPr dirty="0"/>
          </a:p>
          <a:p>
            <a:pPr marL="628634" indent="-257645">
              <a:spcBef>
                <a:spcPts val="450"/>
              </a:spcBef>
              <a:buFont typeface="Arial"/>
              <a:buChar char="•"/>
              <a:tabLst>
                <a:tab pos="628634" algn="l"/>
                <a:tab pos="629111" algn="l"/>
              </a:tabLst>
            </a:pPr>
            <a:r>
              <a:rPr b="1" spc="-8" dirty="0"/>
              <a:t>Kayma </a:t>
            </a:r>
            <a:r>
              <a:rPr b="1" spc="-4" dirty="0"/>
              <a:t>(s), </a:t>
            </a:r>
            <a:r>
              <a:rPr spc="-4" dirty="0"/>
              <a:t>Asenkron devir ile asenkron </a:t>
            </a:r>
            <a:r>
              <a:rPr spc="-8" dirty="0"/>
              <a:t>arasındaki </a:t>
            </a:r>
            <a:r>
              <a:rPr spc="-4" dirty="0"/>
              <a:t>devir</a:t>
            </a:r>
            <a:r>
              <a:rPr spc="109" dirty="0"/>
              <a:t> </a:t>
            </a:r>
            <a:r>
              <a:rPr spc="-11" dirty="0"/>
              <a:t>farkıdır.</a:t>
            </a:r>
          </a:p>
          <a:p>
            <a:pPr marL="28574">
              <a:spcBef>
                <a:spcPts val="450"/>
              </a:spcBef>
            </a:pPr>
            <a:r>
              <a:rPr spc="-4" dirty="0"/>
              <a:t>Statorun toplam kutup </a:t>
            </a:r>
            <a:r>
              <a:rPr spc="-8" dirty="0"/>
              <a:t>sayısı </a:t>
            </a:r>
            <a:r>
              <a:rPr b="1" spc="-4" dirty="0"/>
              <a:t>2P</a:t>
            </a:r>
            <a:r>
              <a:rPr spc="-4" dirty="0"/>
              <a:t>, </a:t>
            </a:r>
            <a:r>
              <a:rPr dirty="0"/>
              <a:t>çift </a:t>
            </a:r>
            <a:r>
              <a:rPr spc="-4" dirty="0"/>
              <a:t>kutup </a:t>
            </a:r>
            <a:r>
              <a:rPr spc="-8" dirty="0"/>
              <a:t>sayısı </a:t>
            </a:r>
            <a:r>
              <a:rPr b="1" dirty="0">
                <a:latin typeface="Arial"/>
                <a:cs typeface="Arial"/>
              </a:rPr>
              <a:t>P </a:t>
            </a:r>
            <a:r>
              <a:rPr spc="-4" dirty="0"/>
              <a:t>ve </a:t>
            </a:r>
            <a:r>
              <a:rPr spc="-8" dirty="0"/>
              <a:t>uygulanan </a:t>
            </a:r>
            <a:r>
              <a:rPr spc="-4" dirty="0"/>
              <a:t>gerilimin frekansı </a:t>
            </a:r>
            <a:r>
              <a:rPr b="1" dirty="0">
                <a:latin typeface="Arial"/>
                <a:cs typeface="Arial"/>
              </a:rPr>
              <a:t>f </a:t>
            </a:r>
            <a:r>
              <a:rPr spc="-4" dirty="0"/>
              <a:t>ise</a:t>
            </a:r>
            <a:r>
              <a:rPr spc="199" dirty="0"/>
              <a:t> </a:t>
            </a:r>
            <a:r>
              <a:rPr spc="-4" dirty="0"/>
              <a:t>bir</a:t>
            </a:r>
          </a:p>
          <a:p>
            <a:pPr marL="714357">
              <a:spcBef>
                <a:spcPts val="450"/>
              </a:spcBef>
            </a:pPr>
            <a:r>
              <a:rPr b="1" i="1" spc="-4" dirty="0"/>
              <a:t>Asenkron</a:t>
            </a:r>
            <a:r>
              <a:rPr b="1" i="1" dirty="0">
                <a:latin typeface="Arial"/>
                <a:cs typeface="Arial"/>
              </a:rPr>
              <a:t> motorun</a:t>
            </a:r>
          </a:p>
        </p:txBody>
      </p:sp>
      <p:sp>
        <p:nvSpPr>
          <p:cNvPr id="3" name="object 3"/>
          <p:cNvSpPr/>
          <p:nvPr/>
        </p:nvSpPr>
        <p:spPr>
          <a:xfrm>
            <a:off x="1580960" y="2866930"/>
            <a:ext cx="1553528" cy="12859"/>
          </a:xfrm>
          <a:custGeom>
            <a:avLst/>
            <a:gdLst/>
            <a:ahLst/>
            <a:cxnLst/>
            <a:rect l="l" t="t" r="r" b="b"/>
            <a:pathLst>
              <a:path w="2071370" h="17145">
                <a:moveTo>
                  <a:pt x="2071116" y="0"/>
                </a:moveTo>
                <a:lnTo>
                  <a:pt x="0" y="0"/>
                </a:lnTo>
                <a:lnTo>
                  <a:pt x="0" y="16763"/>
                </a:lnTo>
                <a:lnTo>
                  <a:pt x="2071116" y="16763"/>
                </a:lnTo>
                <a:lnTo>
                  <a:pt x="2071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71626" y="2668334"/>
            <a:ext cx="21878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066873" algn="l"/>
              </a:tabLst>
            </a:pPr>
            <a:r>
              <a:rPr sz="1350" i="1" spc="-4" dirty="0">
                <a:latin typeface="Arial"/>
                <a:cs typeface="Arial"/>
              </a:rPr>
              <a:t>S</a:t>
            </a:r>
            <a:r>
              <a:rPr sz="1350" i="1" spc="-11" dirty="0">
                <a:latin typeface="Arial"/>
                <a:cs typeface="Arial"/>
              </a:rPr>
              <a:t>e</a:t>
            </a:r>
            <a:r>
              <a:rPr sz="1350" i="1" spc="-4" dirty="0">
                <a:latin typeface="Arial"/>
                <a:cs typeface="Arial"/>
              </a:rPr>
              <a:t>nkr</a:t>
            </a:r>
            <a:r>
              <a:rPr sz="1350" i="1" spc="-11" dirty="0">
                <a:latin typeface="Arial"/>
                <a:cs typeface="Arial"/>
              </a:rPr>
              <a:t>o</a:t>
            </a:r>
            <a:r>
              <a:rPr sz="1350" i="1" spc="-4" dirty="0">
                <a:latin typeface="Arial"/>
                <a:cs typeface="Arial"/>
              </a:rPr>
              <a:t>n</a:t>
            </a:r>
            <a:r>
              <a:rPr sz="1350" i="1" spc="8" dirty="0">
                <a:latin typeface="Arial"/>
                <a:cs typeface="Arial"/>
              </a:rPr>
              <a:t> </a:t>
            </a:r>
            <a:r>
              <a:rPr sz="1350" i="1" spc="-4" dirty="0">
                <a:latin typeface="Arial"/>
                <a:cs typeface="Arial"/>
              </a:rPr>
              <a:t>d</a:t>
            </a:r>
            <a:r>
              <a:rPr sz="1350" i="1" spc="-11" dirty="0">
                <a:latin typeface="Arial"/>
                <a:cs typeface="Arial"/>
              </a:rPr>
              <a:t>e</a:t>
            </a:r>
            <a:r>
              <a:rPr sz="1350" i="1" spc="-4" dirty="0">
                <a:latin typeface="Arial"/>
                <a:cs typeface="Arial"/>
              </a:rPr>
              <a:t>vir</a:t>
            </a:r>
            <a:r>
              <a:rPr sz="1350" i="1" spc="8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sayısı</a:t>
            </a:r>
            <a:r>
              <a:rPr sz="1350" dirty="0">
                <a:latin typeface="Arial"/>
                <a:cs typeface="Arial"/>
              </a:rPr>
              <a:t>;	</a:t>
            </a:r>
            <a:r>
              <a:rPr sz="1350" spc="-188" dirty="0">
                <a:latin typeface="Arial"/>
                <a:cs typeface="Arial"/>
              </a:rPr>
              <a:t>𝒏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0184" y="2749485"/>
            <a:ext cx="8239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15" dirty="0">
                <a:latin typeface="Arial"/>
                <a:cs typeface="Arial"/>
              </a:rPr>
              <a:t>𝒔</a:t>
            </a:r>
            <a:endParaRPr sz="97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2985" y="2793776"/>
            <a:ext cx="321469" cy="11430"/>
          </a:xfrm>
          <a:custGeom>
            <a:avLst/>
            <a:gdLst/>
            <a:ahLst/>
            <a:cxnLst/>
            <a:rect l="l" t="t" r="r" b="b"/>
            <a:pathLst>
              <a:path w="428625" h="15239">
                <a:moveTo>
                  <a:pt x="428243" y="0"/>
                </a:moveTo>
                <a:lnTo>
                  <a:pt x="0" y="0"/>
                </a:lnTo>
                <a:lnTo>
                  <a:pt x="0" y="15239"/>
                </a:lnTo>
                <a:lnTo>
                  <a:pt x="428243" y="15239"/>
                </a:lnTo>
                <a:lnTo>
                  <a:pt x="428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4832892" y="2668335"/>
            <a:ext cx="635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514337" algn="l"/>
              </a:tabLst>
            </a:pPr>
            <a:r>
              <a:rPr sz="1350" spc="-4" dirty="0">
                <a:latin typeface="Arial"/>
                <a:cs typeface="Arial"/>
              </a:rPr>
              <a:t>ve</a:t>
            </a:r>
            <a:r>
              <a:rPr sz="1350" spc="-26" dirty="0">
                <a:latin typeface="Arial"/>
                <a:cs typeface="Arial"/>
              </a:rPr>
              <a:t>y</a:t>
            </a:r>
            <a:r>
              <a:rPr sz="1350" spc="-4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188" dirty="0">
                <a:latin typeface="Arial"/>
                <a:cs typeface="Arial"/>
              </a:rPr>
              <a:t>𝒏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9161" y="2749485"/>
            <a:ext cx="8239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15" dirty="0">
                <a:latin typeface="Arial"/>
                <a:cs typeface="Arial"/>
              </a:rPr>
              <a:t>𝒔</a:t>
            </a:r>
            <a:endParaRPr sz="97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51769" y="2793776"/>
            <a:ext cx="247174" cy="11430"/>
          </a:xfrm>
          <a:custGeom>
            <a:avLst/>
            <a:gdLst/>
            <a:ahLst/>
            <a:cxnLst/>
            <a:rect l="l" t="t" r="r" b="b"/>
            <a:pathLst>
              <a:path w="329565" h="15239">
                <a:moveTo>
                  <a:pt x="329183" y="0"/>
                </a:moveTo>
                <a:lnTo>
                  <a:pt x="0" y="0"/>
                </a:lnTo>
                <a:lnTo>
                  <a:pt x="0" y="15239"/>
                </a:lnTo>
                <a:lnTo>
                  <a:pt x="329183" y="15239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4113945" y="2799777"/>
            <a:ext cx="1814513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  <a:tabLst>
                <a:tab pos="1718267" algn="l"/>
              </a:tabLst>
            </a:pPr>
            <a:r>
              <a:rPr sz="975" spc="-188" dirty="0">
                <a:latin typeface="Arial"/>
                <a:cs typeface="Arial"/>
              </a:rPr>
              <a:t>𝟐</a:t>
            </a:r>
            <a:r>
              <a:rPr sz="975" spc="-71" dirty="0">
                <a:latin typeface="Arial"/>
                <a:cs typeface="Arial"/>
              </a:rPr>
              <a:t>𝑷	𝑷</a:t>
            </a:r>
            <a:endParaRPr sz="9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9340" y="2567751"/>
            <a:ext cx="254269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099">
              <a:spcBef>
                <a:spcPts val="75"/>
              </a:spcBef>
              <a:tabLst>
                <a:tab pos="1746842" algn="l"/>
              </a:tabLst>
            </a:pP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baseline="-32407" dirty="0">
                <a:latin typeface="Arial"/>
                <a:cs typeface="Arial"/>
              </a:rPr>
              <a:t> </a:t>
            </a:r>
            <a:r>
              <a:rPr sz="975" spc="-131" dirty="0">
                <a:latin typeface="Arial"/>
                <a:cs typeface="Arial"/>
              </a:rPr>
              <a:t>𝟏𝟐𝟎.𝒇</a:t>
            </a:r>
            <a:r>
              <a:rPr sz="975" spc="-60" dirty="0">
                <a:latin typeface="Arial"/>
                <a:cs typeface="Arial"/>
              </a:rPr>
              <a:t> </a:t>
            </a:r>
            <a:r>
              <a:rPr sz="2025" baseline="-32407" dirty="0">
                <a:latin typeface="Arial"/>
                <a:cs typeface="Arial"/>
              </a:rPr>
              <a:t>𝒅/𝒅	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152" baseline="-32407" dirty="0">
                <a:latin typeface="Arial"/>
                <a:cs typeface="Arial"/>
              </a:rPr>
              <a:t> </a:t>
            </a:r>
            <a:r>
              <a:rPr sz="975" spc="-131" dirty="0">
                <a:latin typeface="Arial"/>
                <a:cs typeface="Arial"/>
              </a:rPr>
              <a:t>𝟔𝟎.𝒇 </a:t>
            </a:r>
            <a:r>
              <a:rPr sz="2025" baseline="-32407" dirty="0">
                <a:latin typeface="Arial"/>
                <a:cs typeface="Arial"/>
              </a:rPr>
              <a:t>𝒅/𝒅</a:t>
            </a:r>
            <a:endParaRPr sz="2025" baseline="-3240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0959" y="3223545"/>
            <a:ext cx="786765" cy="12859"/>
          </a:xfrm>
          <a:custGeom>
            <a:avLst/>
            <a:gdLst/>
            <a:ahLst/>
            <a:cxnLst/>
            <a:rect l="l" t="t" r="r" b="b"/>
            <a:pathLst>
              <a:path w="1049020" h="17145">
                <a:moveTo>
                  <a:pt x="1048512" y="0"/>
                </a:moveTo>
                <a:lnTo>
                  <a:pt x="0" y="0"/>
                </a:lnTo>
                <a:lnTo>
                  <a:pt x="0" y="16763"/>
                </a:lnTo>
                <a:lnTo>
                  <a:pt x="1048512" y="16763"/>
                </a:lnTo>
                <a:lnTo>
                  <a:pt x="1048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571627" y="3024950"/>
            <a:ext cx="2214086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066873" algn="l"/>
              </a:tabLst>
            </a:pPr>
            <a:r>
              <a:rPr sz="1350" i="1" dirty="0">
                <a:latin typeface="Arial"/>
                <a:cs typeface="Arial"/>
              </a:rPr>
              <a:t>Açısal</a:t>
            </a:r>
            <a:r>
              <a:rPr sz="1350" i="1" spc="-4" dirty="0">
                <a:latin typeface="Arial"/>
                <a:cs typeface="Arial"/>
              </a:rPr>
              <a:t> hı</a:t>
            </a:r>
            <a:r>
              <a:rPr sz="1350" i="1" spc="-38" dirty="0">
                <a:latin typeface="Arial"/>
                <a:cs typeface="Arial"/>
              </a:rPr>
              <a:t>z</a:t>
            </a:r>
            <a:r>
              <a:rPr sz="1350" i="1" dirty="0">
                <a:latin typeface="Arial"/>
                <a:cs typeface="Arial"/>
              </a:rPr>
              <a:t>ı	</a:t>
            </a:r>
            <a:r>
              <a:rPr sz="1350" spc="86" dirty="0">
                <a:latin typeface="Arial"/>
                <a:cs typeface="Arial"/>
              </a:rPr>
              <a:t>𝝎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6475" y="3106101"/>
            <a:ext cx="8239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15" dirty="0">
                <a:latin typeface="Arial"/>
                <a:cs typeface="Arial"/>
              </a:rPr>
              <a:t>𝒔</a:t>
            </a:r>
            <a:endParaRPr sz="9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5151" y="2924367"/>
            <a:ext cx="13173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</a:pPr>
            <a:r>
              <a:rPr sz="2025" spc="326" baseline="-32407" dirty="0">
                <a:latin typeface="Arial"/>
                <a:cs typeface="Arial"/>
              </a:rPr>
              <a:t>= </a:t>
            </a:r>
            <a:r>
              <a:rPr sz="975" spc="-131" dirty="0">
                <a:latin typeface="Arial"/>
                <a:cs typeface="Arial"/>
              </a:rPr>
              <a:t>𝟏𝟐𝟎.𝒇 </a:t>
            </a:r>
            <a:r>
              <a:rPr sz="2025" spc="-152" baseline="-32407" dirty="0">
                <a:latin typeface="Arial"/>
                <a:cs typeface="Arial"/>
              </a:rPr>
              <a:t>.</a:t>
            </a:r>
            <a:r>
              <a:rPr sz="2025" spc="-455" baseline="-32407" dirty="0">
                <a:latin typeface="Arial"/>
                <a:cs typeface="Arial"/>
              </a:rPr>
              <a:t> </a:t>
            </a:r>
            <a:r>
              <a:rPr sz="975" spc="-98" dirty="0">
                <a:latin typeface="Arial"/>
                <a:cs typeface="Arial"/>
              </a:rPr>
              <a:t>𝟐𝝅 </a:t>
            </a:r>
            <a:r>
              <a:rPr sz="2025" spc="-197" baseline="-32407" dirty="0">
                <a:latin typeface="Arial"/>
                <a:cs typeface="Arial"/>
              </a:rPr>
              <a:t>𝒓𝒂𝒅/𝒔</a:t>
            </a:r>
            <a:endParaRPr sz="2025" baseline="-3240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69274" y="3150392"/>
            <a:ext cx="321469" cy="11430"/>
          </a:xfrm>
          <a:custGeom>
            <a:avLst/>
            <a:gdLst/>
            <a:ahLst/>
            <a:cxnLst/>
            <a:rect l="l" t="t" r="r" b="b"/>
            <a:pathLst>
              <a:path w="428625" h="15239">
                <a:moveTo>
                  <a:pt x="428243" y="0"/>
                </a:moveTo>
                <a:lnTo>
                  <a:pt x="0" y="0"/>
                </a:lnTo>
                <a:lnTo>
                  <a:pt x="0" y="15239"/>
                </a:lnTo>
                <a:lnTo>
                  <a:pt x="428243" y="15239"/>
                </a:lnTo>
                <a:lnTo>
                  <a:pt x="428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484183" y="3150392"/>
            <a:ext cx="161449" cy="11430"/>
          </a:xfrm>
          <a:custGeom>
            <a:avLst/>
            <a:gdLst/>
            <a:ahLst/>
            <a:cxnLst/>
            <a:rect l="l" t="t" r="r" b="b"/>
            <a:pathLst>
              <a:path w="215264" h="15239">
                <a:moveTo>
                  <a:pt x="214884" y="0"/>
                </a:moveTo>
                <a:lnTo>
                  <a:pt x="0" y="0"/>
                </a:lnTo>
                <a:lnTo>
                  <a:pt x="0" y="15239"/>
                </a:lnTo>
                <a:lnTo>
                  <a:pt x="214884" y="15239"/>
                </a:lnTo>
                <a:lnTo>
                  <a:pt x="214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140232" y="3156393"/>
            <a:ext cx="510540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  <a:tabLst>
                <a:tab pos="350036" algn="l"/>
              </a:tabLst>
            </a:pPr>
            <a:r>
              <a:rPr sz="975" spc="-188" dirty="0">
                <a:latin typeface="Arial"/>
                <a:cs typeface="Arial"/>
              </a:rPr>
              <a:t>𝟐</a:t>
            </a:r>
            <a:r>
              <a:rPr sz="975" spc="-71" dirty="0">
                <a:latin typeface="Arial"/>
                <a:cs typeface="Arial"/>
              </a:rPr>
              <a:t>𝑷	</a:t>
            </a:r>
            <a:r>
              <a:rPr sz="975" spc="-188" dirty="0">
                <a:latin typeface="Arial"/>
                <a:cs typeface="Arial"/>
              </a:rPr>
              <a:t>𝟔𝟎</a:t>
            </a:r>
            <a:endParaRPr sz="9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2384" y="3392994"/>
            <a:ext cx="41833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  <a:tabLst>
                <a:tab pos="2085923" algn="l"/>
              </a:tabLst>
            </a:pPr>
            <a:r>
              <a:rPr sz="1350" u="heavy" spc="-3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Kayma</a:t>
            </a:r>
            <a:r>
              <a:rPr sz="1350" i="1" u="heavy" spc="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hızı</a:t>
            </a:r>
            <a:r>
              <a:rPr sz="1350" i="1" spc="-11" dirty="0">
                <a:latin typeface="Arial"/>
                <a:cs typeface="Arial"/>
              </a:rPr>
              <a:t>	</a:t>
            </a:r>
            <a:r>
              <a:rPr sz="1350" spc="-64" dirty="0">
                <a:latin typeface="Arial"/>
                <a:cs typeface="Arial"/>
              </a:rPr>
              <a:t>𝑲𝒂𝒚𝒎𝒂</a:t>
            </a:r>
            <a:r>
              <a:rPr sz="1350" spc="-83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𝑯ı𝒛ı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338" dirty="0">
                <a:latin typeface="Arial"/>
                <a:cs typeface="Arial"/>
              </a:rPr>
              <a:t>𝒔</a:t>
            </a:r>
            <a:r>
              <a:rPr sz="1350" spc="-304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𝒏</a:t>
            </a:r>
            <a:r>
              <a:rPr sz="1463" spc="-287" baseline="-14957" dirty="0">
                <a:latin typeface="Arial"/>
                <a:cs typeface="Arial"/>
              </a:rPr>
              <a:t>𝒔</a:t>
            </a:r>
            <a:r>
              <a:rPr sz="1463" spc="-236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−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172" dirty="0">
                <a:latin typeface="Arial"/>
                <a:cs typeface="Arial"/>
              </a:rPr>
              <a:t>𝒏</a:t>
            </a:r>
            <a:r>
              <a:rPr sz="1463" spc="-259" baseline="-14957" dirty="0">
                <a:latin typeface="Arial"/>
                <a:cs typeface="Arial"/>
              </a:rPr>
              <a:t>𝒓</a:t>
            </a:r>
            <a:endParaRPr sz="1463" baseline="-1495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56531" y="3445479"/>
            <a:ext cx="418624" cy="159068"/>
          </a:xfrm>
          <a:custGeom>
            <a:avLst/>
            <a:gdLst/>
            <a:ahLst/>
            <a:cxnLst/>
            <a:rect l="l" t="t" r="r" b="b"/>
            <a:pathLst>
              <a:path w="558165" h="212089">
                <a:moveTo>
                  <a:pt x="490092" y="0"/>
                </a:moveTo>
                <a:lnTo>
                  <a:pt x="487172" y="8509"/>
                </a:lnTo>
                <a:lnTo>
                  <a:pt x="499385" y="13892"/>
                </a:lnTo>
                <a:lnTo>
                  <a:pt x="509920" y="21288"/>
                </a:lnTo>
                <a:lnTo>
                  <a:pt x="531334" y="55375"/>
                </a:lnTo>
                <a:lnTo>
                  <a:pt x="538352" y="104775"/>
                </a:lnTo>
                <a:lnTo>
                  <a:pt x="537567" y="123444"/>
                </a:lnTo>
                <a:lnTo>
                  <a:pt x="525779" y="169164"/>
                </a:lnTo>
                <a:lnTo>
                  <a:pt x="499526" y="197739"/>
                </a:lnTo>
                <a:lnTo>
                  <a:pt x="487425" y="203073"/>
                </a:lnTo>
                <a:lnTo>
                  <a:pt x="490092" y="211709"/>
                </a:lnTo>
                <a:lnTo>
                  <a:pt x="530615" y="187706"/>
                </a:lnTo>
                <a:lnTo>
                  <a:pt x="553291" y="143335"/>
                </a:lnTo>
                <a:lnTo>
                  <a:pt x="557656" y="105918"/>
                </a:lnTo>
                <a:lnTo>
                  <a:pt x="556563" y="86483"/>
                </a:lnTo>
                <a:lnTo>
                  <a:pt x="540257" y="37084"/>
                </a:lnTo>
                <a:lnTo>
                  <a:pt x="505450" y="5526"/>
                </a:lnTo>
                <a:lnTo>
                  <a:pt x="490092" y="0"/>
                </a:lnTo>
                <a:close/>
              </a:path>
              <a:path w="558165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2"/>
                </a:lnTo>
                <a:lnTo>
                  <a:pt x="52155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5"/>
                </a:lnTo>
                <a:lnTo>
                  <a:pt x="31876" y="42164"/>
                </a:lnTo>
                <a:lnTo>
                  <a:pt x="58398" y="13892"/>
                </a:lnTo>
                <a:lnTo>
                  <a:pt x="70611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5784441" y="3392996"/>
            <a:ext cx="19135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  <a:tabLst>
                <a:tab pos="452427" algn="l"/>
              </a:tabLst>
            </a:pPr>
            <a:r>
              <a:rPr sz="1350" dirty="0">
                <a:latin typeface="Arial"/>
                <a:cs typeface="Arial"/>
              </a:rPr>
              <a:t>𝒅/𝒅	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86" dirty="0">
                <a:latin typeface="Arial"/>
                <a:cs typeface="Arial"/>
              </a:rPr>
              <a:t>𝝎</a:t>
            </a:r>
            <a:r>
              <a:rPr sz="1463" spc="-129" baseline="-14957" dirty="0">
                <a:latin typeface="Arial"/>
                <a:cs typeface="Arial"/>
              </a:rPr>
              <a:t>𝒔 </a:t>
            </a:r>
            <a:r>
              <a:rPr sz="1350" spc="217" dirty="0">
                <a:latin typeface="Arial"/>
                <a:cs typeface="Arial"/>
              </a:rPr>
              <a:t>−</a:t>
            </a:r>
            <a:r>
              <a:rPr sz="1350" spc="-150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𝝎</a:t>
            </a:r>
            <a:r>
              <a:rPr sz="1463" spc="-90" baseline="-14957" dirty="0">
                <a:latin typeface="Arial"/>
                <a:cs typeface="Arial"/>
              </a:rPr>
              <a:t>𝒓</a:t>
            </a:r>
            <a:r>
              <a:rPr sz="1350" spc="-60" dirty="0">
                <a:latin typeface="Arial"/>
                <a:cs typeface="Arial"/>
              </a:rPr>
              <a:t>(𝒓𝒂𝒅/𝒔)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3916" y="3859052"/>
            <a:ext cx="369569" cy="11430"/>
          </a:xfrm>
          <a:custGeom>
            <a:avLst/>
            <a:gdLst/>
            <a:ahLst/>
            <a:cxnLst/>
            <a:rect l="l" t="t" r="r" b="b"/>
            <a:pathLst>
              <a:path w="492760" h="15239">
                <a:moveTo>
                  <a:pt x="492251" y="0"/>
                </a:moveTo>
                <a:lnTo>
                  <a:pt x="0" y="0"/>
                </a:lnTo>
                <a:lnTo>
                  <a:pt x="0" y="15239"/>
                </a:lnTo>
                <a:lnTo>
                  <a:pt x="492251" y="15239"/>
                </a:lnTo>
                <a:lnTo>
                  <a:pt x="492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562031" y="3859052"/>
            <a:ext cx="407194" cy="11430"/>
          </a:xfrm>
          <a:custGeom>
            <a:avLst/>
            <a:gdLst/>
            <a:ahLst/>
            <a:cxnLst/>
            <a:rect l="l" t="t" r="r" b="b"/>
            <a:pathLst>
              <a:path w="542925" h="15239">
                <a:moveTo>
                  <a:pt x="542544" y="0"/>
                </a:moveTo>
                <a:lnTo>
                  <a:pt x="0" y="0"/>
                </a:lnTo>
                <a:lnTo>
                  <a:pt x="0" y="15239"/>
                </a:lnTo>
                <a:lnTo>
                  <a:pt x="542544" y="15239"/>
                </a:lnTo>
                <a:lnTo>
                  <a:pt x="542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433063" y="4179256"/>
            <a:ext cx="505301" cy="159068"/>
          </a:xfrm>
          <a:custGeom>
            <a:avLst/>
            <a:gdLst/>
            <a:ahLst/>
            <a:cxnLst/>
            <a:rect l="l" t="t" r="r" b="b"/>
            <a:pathLst>
              <a:path w="673734" h="212089">
                <a:moveTo>
                  <a:pt x="605917" y="0"/>
                </a:moveTo>
                <a:lnTo>
                  <a:pt x="602996" y="8597"/>
                </a:lnTo>
                <a:lnTo>
                  <a:pt x="615209" y="13915"/>
                </a:lnTo>
                <a:lnTo>
                  <a:pt x="625744" y="21277"/>
                </a:lnTo>
                <a:lnTo>
                  <a:pt x="647158" y="55414"/>
                </a:lnTo>
                <a:lnTo>
                  <a:pt x="654176" y="104813"/>
                </a:lnTo>
                <a:lnTo>
                  <a:pt x="653391" y="123489"/>
                </a:lnTo>
                <a:lnTo>
                  <a:pt x="641603" y="169214"/>
                </a:lnTo>
                <a:lnTo>
                  <a:pt x="615350" y="197805"/>
                </a:lnTo>
                <a:lnTo>
                  <a:pt x="603250" y="203149"/>
                </a:lnTo>
                <a:lnTo>
                  <a:pt x="605917" y="211747"/>
                </a:lnTo>
                <a:lnTo>
                  <a:pt x="646439" y="187710"/>
                </a:lnTo>
                <a:lnTo>
                  <a:pt x="669115" y="143335"/>
                </a:lnTo>
                <a:lnTo>
                  <a:pt x="673480" y="105930"/>
                </a:lnTo>
                <a:lnTo>
                  <a:pt x="672387" y="86521"/>
                </a:lnTo>
                <a:lnTo>
                  <a:pt x="656081" y="37122"/>
                </a:lnTo>
                <a:lnTo>
                  <a:pt x="621274" y="5541"/>
                </a:lnTo>
                <a:lnTo>
                  <a:pt x="605917" y="0"/>
                </a:lnTo>
                <a:close/>
              </a:path>
              <a:path w="673734" h="212089">
                <a:moveTo>
                  <a:pt x="67564" y="0"/>
                </a:moveTo>
                <a:lnTo>
                  <a:pt x="27219" y="24101"/>
                </a:lnTo>
                <a:lnTo>
                  <a:pt x="4381" y="68583"/>
                </a:lnTo>
                <a:lnTo>
                  <a:pt x="0" y="105930"/>
                </a:lnTo>
                <a:lnTo>
                  <a:pt x="1095" y="125383"/>
                </a:lnTo>
                <a:lnTo>
                  <a:pt x="17525" y="174739"/>
                </a:lnTo>
                <a:lnTo>
                  <a:pt x="52155" y="206212"/>
                </a:lnTo>
                <a:lnTo>
                  <a:pt x="67564" y="211747"/>
                </a:lnTo>
                <a:lnTo>
                  <a:pt x="70230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9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5"/>
                </a:lnTo>
                <a:lnTo>
                  <a:pt x="70612" y="8597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459352" y="4442146"/>
            <a:ext cx="505301" cy="159068"/>
          </a:xfrm>
          <a:custGeom>
            <a:avLst/>
            <a:gdLst/>
            <a:ahLst/>
            <a:cxnLst/>
            <a:rect l="l" t="t" r="r" b="b"/>
            <a:pathLst>
              <a:path w="673734" h="212089">
                <a:moveTo>
                  <a:pt x="605917" y="0"/>
                </a:moveTo>
                <a:lnTo>
                  <a:pt x="602996" y="8597"/>
                </a:lnTo>
                <a:lnTo>
                  <a:pt x="615209" y="13915"/>
                </a:lnTo>
                <a:lnTo>
                  <a:pt x="625744" y="21277"/>
                </a:lnTo>
                <a:lnTo>
                  <a:pt x="647158" y="55414"/>
                </a:lnTo>
                <a:lnTo>
                  <a:pt x="654176" y="104813"/>
                </a:lnTo>
                <a:lnTo>
                  <a:pt x="653391" y="123489"/>
                </a:lnTo>
                <a:lnTo>
                  <a:pt x="641603" y="169214"/>
                </a:lnTo>
                <a:lnTo>
                  <a:pt x="615350" y="197805"/>
                </a:lnTo>
                <a:lnTo>
                  <a:pt x="603250" y="203149"/>
                </a:lnTo>
                <a:lnTo>
                  <a:pt x="605917" y="211747"/>
                </a:lnTo>
                <a:lnTo>
                  <a:pt x="646439" y="187710"/>
                </a:lnTo>
                <a:lnTo>
                  <a:pt x="669115" y="143335"/>
                </a:lnTo>
                <a:lnTo>
                  <a:pt x="673480" y="105930"/>
                </a:lnTo>
                <a:lnTo>
                  <a:pt x="672387" y="86521"/>
                </a:lnTo>
                <a:lnTo>
                  <a:pt x="656081" y="37122"/>
                </a:lnTo>
                <a:lnTo>
                  <a:pt x="621274" y="5541"/>
                </a:lnTo>
                <a:lnTo>
                  <a:pt x="605917" y="0"/>
                </a:lnTo>
                <a:close/>
              </a:path>
              <a:path w="673734" h="212089">
                <a:moveTo>
                  <a:pt x="67564" y="0"/>
                </a:moveTo>
                <a:lnTo>
                  <a:pt x="27219" y="24101"/>
                </a:lnTo>
                <a:lnTo>
                  <a:pt x="4381" y="68583"/>
                </a:lnTo>
                <a:lnTo>
                  <a:pt x="0" y="105930"/>
                </a:lnTo>
                <a:lnTo>
                  <a:pt x="1095" y="125383"/>
                </a:lnTo>
                <a:lnTo>
                  <a:pt x="17525" y="174739"/>
                </a:lnTo>
                <a:lnTo>
                  <a:pt x="52155" y="206212"/>
                </a:lnTo>
                <a:lnTo>
                  <a:pt x="67564" y="211747"/>
                </a:lnTo>
                <a:lnTo>
                  <a:pt x="70230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9"/>
                </a:lnTo>
                <a:lnTo>
                  <a:pt x="19304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5"/>
                </a:lnTo>
                <a:lnTo>
                  <a:pt x="70612" y="8597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1524000" y="3733800"/>
            <a:ext cx="5410676" cy="8867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7149">
              <a:lnSpc>
                <a:spcPts val="1335"/>
              </a:lnSpc>
              <a:spcBef>
                <a:spcPts val="75"/>
              </a:spcBef>
              <a:tabLst>
                <a:tab pos="2800280" algn="l"/>
              </a:tabLst>
            </a:pPr>
            <a:r>
              <a:rPr sz="1350" i="1" u="heavy" spc="-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Kayma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ifadesi</a:t>
            </a:r>
            <a:r>
              <a:rPr sz="1350" i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yüzde</a:t>
            </a:r>
            <a:r>
              <a:rPr sz="1350" i="1" u="heavy" spc="4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olarak</a:t>
            </a:r>
            <a:r>
              <a:rPr sz="1350" i="1" spc="-4" dirty="0">
                <a:latin typeface="Arial"/>
                <a:cs typeface="Arial"/>
              </a:rPr>
              <a:t>	</a:t>
            </a:r>
            <a:r>
              <a:rPr sz="1350" spc="-338" dirty="0">
                <a:latin typeface="Arial"/>
                <a:cs typeface="Arial"/>
              </a:rPr>
              <a:t>𝒔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463" spc="-107" baseline="44871" dirty="0">
                <a:latin typeface="Arial"/>
                <a:cs typeface="Arial"/>
              </a:rPr>
              <a:t>𝒏</a:t>
            </a:r>
            <a:r>
              <a:rPr sz="1181" spc="-107" baseline="42328" dirty="0">
                <a:latin typeface="Arial"/>
                <a:cs typeface="Arial"/>
              </a:rPr>
              <a:t>𝒔</a:t>
            </a:r>
            <a:r>
              <a:rPr sz="1463" spc="-107" baseline="44871" dirty="0">
                <a:latin typeface="Arial"/>
                <a:cs typeface="Arial"/>
              </a:rPr>
              <a:t>−𝒏</a:t>
            </a:r>
            <a:r>
              <a:rPr sz="1181" spc="-107" baseline="42328" dirty="0">
                <a:latin typeface="Arial"/>
                <a:cs typeface="Arial"/>
              </a:rPr>
              <a:t>𝒓 </a:t>
            </a:r>
            <a:r>
              <a:rPr sz="1350" spc="-206" dirty="0">
                <a:latin typeface="Arial"/>
                <a:cs typeface="Arial"/>
              </a:rPr>
              <a:t>𝟏𝟎𝟎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206" dirty="0">
                <a:latin typeface="Arial"/>
                <a:cs typeface="Arial"/>
              </a:rPr>
              <a:t> </a:t>
            </a:r>
            <a:r>
              <a:rPr sz="1463" spc="-17" baseline="44871" dirty="0">
                <a:latin typeface="Arial"/>
                <a:cs typeface="Arial"/>
              </a:rPr>
              <a:t>𝝎</a:t>
            </a:r>
            <a:r>
              <a:rPr sz="1181" spc="-17" baseline="42328" dirty="0">
                <a:latin typeface="Arial"/>
                <a:cs typeface="Arial"/>
              </a:rPr>
              <a:t>𝒔</a:t>
            </a:r>
            <a:r>
              <a:rPr sz="1463" spc="-17" baseline="44871" dirty="0">
                <a:latin typeface="Arial"/>
                <a:cs typeface="Arial"/>
              </a:rPr>
              <a:t>−𝝎</a:t>
            </a:r>
            <a:r>
              <a:rPr sz="1181" spc="-17" baseline="42328" dirty="0">
                <a:latin typeface="Arial"/>
                <a:cs typeface="Arial"/>
              </a:rPr>
              <a:t>𝒓 </a:t>
            </a:r>
            <a:r>
              <a:rPr sz="1350" spc="-206" dirty="0">
                <a:latin typeface="Arial"/>
                <a:cs typeface="Arial"/>
              </a:rPr>
              <a:t>𝟏𝟎𝟎</a:t>
            </a:r>
            <a:endParaRPr sz="1350" dirty="0">
              <a:latin typeface="Arial"/>
              <a:cs typeface="Arial"/>
            </a:endParaRPr>
          </a:p>
          <a:p>
            <a:pPr marL="3225560">
              <a:lnSpc>
                <a:spcPts val="885"/>
              </a:lnSpc>
              <a:tabLst>
                <a:tab pos="4164226" algn="l"/>
              </a:tabLst>
            </a:pPr>
            <a:r>
              <a:rPr sz="975" spc="-143" dirty="0">
                <a:latin typeface="Arial"/>
                <a:cs typeface="Arial"/>
              </a:rPr>
              <a:t>𝒏</a:t>
            </a:r>
            <a:r>
              <a:rPr sz="1181" spc="-213" baseline="-13227" dirty="0">
                <a:latin typeface="Arial"/>
                <a:cs typeface="Arial"/>
              </a:rPr>
              <a:t>𝒔	</a:t>
            </a:r>
            <a:r>
              <a:rPr sz="975" spc="-64" dirty="0">
                <a:latin typeface="Arial"/>
                <a:cs typeface="Arial"/>
              </a:rPr>
              <a:t>𝝎</a:t>
            </a:r>
            <a:r>
              <a:rPr sz="1181" spc="-95" baseline="-13227" dirty="0">
                <a:latin typeface="Arial"/>
                <a:cs typeface="Arial"/>
              </a:rPr>
              <a:t>𝒔</a:t>
            </a:r>
            <a:endParaRPr sz="1181" baseline="-13227" dirty="0">
              <a:latin typeface="Arial"/>
              <a:cs typeface="Arial"/>
            </a:endParaRPr>
          </a:p>
          <a:p>
            <a:pPr marL="57149">
              <a:spcBef>
                <a:spcPts val="874"/>
              </a:spcBef>
              <a:tabLst>
                <a:tab pos="3486063" algn="l"/>
                <a:tab pos="3965159" algn="l"/>
              </a:tabLst>
            </a:pP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Rotor </a:t>
            </a:r>
            <a:r>
              <a:rPr sz="1350" i="1" u="heavy" spc="-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hızının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kayma</a:t>
            </a:r>
            <a:r>
              <a:rPr sz="1350" i="1" u="heavy" spc="7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cinsinden</a:t>
            </a:r>
            <a:r>
              <a:rPr sz="1350" i="1" u="heavy" spc="2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ifadesi</a:t>
            </a:r>
            <a:r>
              <a:rPr sz="1350" i="1" spc="-4" dirty="0">
                <a:latin typeface="Arial"/>
                <a:cs typeface="Arial"/>
              </a:rPr>
              <a:t>	</a:t>
            </a:r>
            <a:r>
              <a:rPr sz="1350" spc="-172" dirty="0">
                <a:latin typeface="Arial"/>
                <a:cs typeface="Arial"/>
              </a:rPr>
              <a:t>𝒏</a:t>
            </a:r>
            <a:r>
              <a:rPr sz="1463" spc="-259" baseline="-14957" dirty="0">
                <a:latin typeface="Arial"/>
                <a:cs typeface="Arial"/>
              </a:rPr>
              <a:t>𝒓   </a:t>
            </a:r>
            <a:r>
              <a:rPr sz="1463" spc="-213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	</a:t>
            </a:r>
            <a:r>
              <a:rPr sz="1350" spc="-206" dirty="0">
                <a:latin typeface="Arial"/>
                <a:cs typeface="Arial"/>
              </a:rPr>
              <a:t>𝟏 </a:t>
            </a:r>
            <a:r>
              <a:rPr sz="1350" spc="217" dirty="0">
                <a:latin typeface="Arial"/>
                <a:cs typeface="Arial"/>
              </a:rPr>
              <a:t>− </a:t>
            </a:r>
            <a:r>
              <a:rPr sz="1350" spc="-338" dirty="0">
                <a:latin typeface="Arial"/>
                <a:cs typeface="Arial"/>
              </a:rPr>
              <a:t>𝒔 </a:t>
            </a:r>
            <a:r>
              <a:rPr sz="1350" spc="-191" dirty="0">
                <a:latin typeface="Arial"/>
                <a:cs typeface="Arial"/>
              </a:rPr>
              <a:t>𝒏</a:t>
            </a:r>
            <a:r>
              <a:rPr sz="1463" spc="-287" baseline="-14957" dirty="0">
                <a:latin typeface="Arial"/>
                <a:cs typeface="Arial"/>
              </a:rPr>
              <a:t>𝒔</a:t>
            </a:r>
            <a:r>
              <a:rPr sz="1463" spc="-213" baseline="-14957" dirty="0">
                <a:latin typeface="Arial"/>
                <a:cs typeface="Arial"/>
              </a:rPr>
              <a:t> </a:t>
            </a:r>
            <a:r>
              <a:rPr sz="1350" spc="45" dirty="0">
                <a:latin typeface="Arial"/>
                <a:cs typeface="Arial"/>
              </a:rPr>
              <a:t>(𝒅/𝒅)</a:t>
            </a:r>
            <a:endParaRPr sz="1350" dirty="0">
              <a:latin typeface="Arial"/>
              <a:cs typeface="Arial"/>
            </a:endParaRPr>
          </a:p>
          <a:p>
            <a:pPr marL="3486063">
              <a:spcBef>
                <a:spcPts val="450"/>
              </a:spcBef>
              <a:tabLst>
                <a:tab pos="3991352" algn="l"/>
              </a:tabLst>
            </a:pPr>
            <a:r>
              <a:rPr sz="1350" spc="-68" dirty="0">
                <a:latin typeface="Arial"/>
                <a:cs typeface="Arial"/>
              </a:rPr>
              <a:t>𝝎</a:t>
            </a:r>
            <a:r>
              <a:rPr sz="1463" spc="-101" baseline="-14957" dirty="0">
                <a:latin typeface="Arial"/>
                <a:cs typeface="Arial"/>
              </a:rPr>
              <a:t>𝒓 </a:t>
            </a:r>
            <a:r>
              <a:rPr sz="1463" spc="-78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	</a:t>
            </a:r>
            <a:r>
              <a:rPr sz="1350" spc="-206" dirty="0">
                <a:latin typeface="Arial"/>
                <a:cs typeface="Arial"/>
              </a:rPr>
              <a:t>𝟏 </a:t>
            </a:r>
            <a:r>
              <a:rPr sz="1350" spc="217" dirty="0">
                <a:latin typeface="Arial"/>
                <a:cs typeface="Arial"/>
              </a:rPr>
              <a:t>− </a:t>
            </a:r>
            <a:r>
              <a:rPr sz="1350" spc="-338" dirty="0">
                <a:latin typeface="Arial"/>
                <a:cs typeface="Arial"/>
              </a:rPr>
              <a:t>𝒔 </a:t>
            </a:r>
            <a:r>
              <a:rPr sz="1350" spc="-86" dirty="0">
                <a:latin typeface="Arial"/>
                <a:cs typeface="Arial"/>
              </a:rPr>
              <a:t>𝝎</a:t>
            </a:r>
            <a:r>
              <a:rPr sz="1463" spc="-129" baseline="-14957" dirty="0">
                <a:latin typeface="Arial"/>
                <a:cs typeface="Arial"/>
              </a:rPr>
              <a:t>𝒔</a:t>
            </a:r>
            <a:r>
              <a:rPr sz="1463" spc="11" baseline="-14957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(𝒓𝒂𝒅/𝒔)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19481" y="78847"/>
            <a:ext cx="1492757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 err="1">
                <a:solidFill>
                  <a:srgbClr val="FF0000"/>
                </a:solidFill>
              </a:rPr>
              <a:t>Kayma</a:t>
            </a:r>
            <a:r>
              <a:rPr sz="1350" spc="8" dirty="0">
                <a:solidFill>
                  <a:srgbClr val="FF0000"/>
                </a:solidFill>
              </a:rPr>
              <a:t> </a:t>
            </a:r>
            <a:r>
              <a:rPr sz="1350" spc="-11" dirty="0">
                <a:solidFill>
                  <a:srgbClr val="FF0000"/>
                </a:solidFill>
              </a:rPr>
              <a:t>Kavramı</a:t>
            </a:r>
            <a:endParaRPr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580" y="658746"/>
            <a:ext cx="781478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5308">
              <a:spcBef>
                <a:spcPts val="75"/>
              </a:spcBef>
              <a:tabLst>
                <a:tab pos="1447287" algn="l"/>
                <a:tab pos="2001629" algn="l"/>
                <a:tab pos="2553590" algn="l"/>
                <a:tab pos="2754084" algn="l"/>
                <a:tab pos="3478443" algn="l"/>
                <a:tab pos="3764186" algn="l"/>
                <a:tab pos="4183751" algn="l"/>
                <a:tab pos="4991928" algn="l"/>
                <a:tab pos="5727239" algn="l"/>
                <a:tab pos="6119183" algn="l"/>
                <a:tab pos="6623044" algn="l"/>
                <a:tab pos="7528372" algn="l"/>
              </a:tabLst>
            </a:pPr>
            <a:r>
              <a:rPr sz="1350" b="1" i="1" spc="-4" dirty="0">
                <a:latin typeface="Arial"/>
                <a:cs typeface="Arial"/>
              </a:rPr>
              <a:t>38</a:t>
            </a:r>
            <a:r>
              <a:rPr sz="1350" b="1" i="1" spc="-8" dirty="0">
                <a:latin typeface="Arial"/>
                <a:cs typeface="Arial"/>
              </a:rPr>
              <a:t>0</a:t>
            </a:r>
            <a:r>
              <a:rPr sz="1350" b="1" i="1" spc="8" dirty="0">
                <a:latin typeface="Arial"/>
                <a:cs typeface="Arial"/>
              </a:rPr>
              <a:t>V</a:t>
            </a:r>
            <a:r>
              <a:rPr sz="1350" dirty="0">
                <a:latin typeface="Arial"/>
                <a:cs typeface="Arial"/>
              </a:rPr>
              <a:t>,	</a:t>
            </a:r>
            <a:r>
              <a:rPr sz="1350" b="1" i="1" spc="-8" dirty="0">
                <a:latin typeface="Arial"/>
                <a:cs typeface="Arial"/>
              </a:rPr>
              <a:t>50H</a:t>
            </a:r>
            <a:r>
              <a:rPr sz="1350" b="1" i="1" spc="-4" dirty="0">
                <a:latin typeface="Arial"/>
                <a:cs typeface="Arial"/>
              </a:rPr>
              <a:t>z</a:t>
            </a:r>
            <a:r>
              <a:rPr sz="1350" dirty="0">
                <a:latin typeface="Arial"/>
                <a:cs typeface="Arial"/>
              </a:rPr>
              <a:t>,	</a:t>
            </a:r>
            <a:r>
              <a:rPr sz="1350" b="1" i="1" spc="-4" dirty="0">
                <a:latin typeface="Arial"/>
                <a:cs typeface="Arial"/>
              </a:rPr>
              <a:t>2</a:t>
            </a:r>
            <a:r>
              <a:rPr sz="1350" b="1" i="1" dirty="0">
                <a:latin typeface="Arial"/>
                <a:cs typeface="Arial"/>
              </a:rPr>
              <a:t>	kutu</a:t>
            </a:r>
            <a:r>
              <a:rPr sz="1350" b="1" i="1" spc="4" dirty="0">
                <a:latin typeface="Arial"/>
                <a:cs typeface="Arial"/>
              </a:rPr>
              <a:t>p</a:t>
            </a:r>
            <a:r>
              <a:rPr sz="1350" b="1" i="1" dirty="0">
                <a:latin typeface="Arial"/>
                <a:cs typeface="Arial"/>
              </a:rPr>
              <a:t>lu	</a:t>
            </a:r>
            <a:r>
              <a:rPr sz="1350" spc="-8" dirty="0">
                <a:latin typeface="Arial"/>
                <a:cs typeface="Arial"/>
              </a:rPr>
              <a:t>ü</a:t>
            </a:r>
            <a:r>
              <a:rPr sz="1350" dirty="0">
                <a:latin typeface="Arial"/>
                <a:cs typeface="Arial"/>
              </a:rPr>
              <a:t>ç	fazlı	</a:t>
            </a:r>
            <a:r>
              <a:rPr sz="1350" spc="-4" dirty="0">
                <a:latin typeface="Arial"/>
                <a:cs typeface="Arial"/>
              </a:rPr>
              <a:t>as</a:t>
            </a:r>
            <a:r>
              <a:rPr sz="1350" spc="-11" dirty="0">
                <a:latin typeface="Arial"/>
                <a:cs typeface="Arial"/>
              </a:rPr>
              <a:t>e</a:t>
            </a:r>
            <a:r>
              <a:rPr sz="1350" spc="-4" dirty="0">
                <a:latin typeface="Arial"/>
                <a:cs typeface="Arial"/>
              </a:rPr>
              <a:t>nkr</a:t>
            </a:r>
            <a:r>
              <a:rPr sz="1350" spc="-11" dirty="0">
                <a:latin typeface="Arial"/>
                <a:cs typeface="Arial"/>
              </a:rPr>
              <a:t>o</a:t>
            </a:r>
            <a:r>
              <a:rPr sz="1350" spc="-4" dirty="0">
                <a:latin typeface="Arial"/>
                <a:cs typeface="Arial"/>
              </a:rPr>
              <a:t>n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8" dirty="0">
                <a:latin typeface="Arial"/>
                <a:cs typeface="Arial"/>
              </a:rPr>
              <a:t>m</a:t>
            </a:r>
            <a:r>
              <a:rPr sz="1350" dirty="0">
                <a:latin typeface="Arial"/>
                <a:cs typeface="Arial"/>
              </a:rPr>
              <a:t>o</a:t>
            </a:r>
            <a:r>
              <a:rPr sz="1350" spc="-4" dirty="0">
                <a:latin typeface="Arial"/>
                <a:cs typeface="Arial"/>
              </a:rPr>
              <a:t>tor</a:t>
            </a:r>
            <a:r>
              <a:rPr sz="1350" spc="-11" dirty="0">
                <a:latin typeface="Arial"/>
                <a:cs typeface="Arial"/>
              </a:rPr>
              <a:t>u</a:t>
            </a:r>
            <a:r>
              <a:rPr sz="1350" spc="-4" dirty="0">
                <a:latin typeface="Arial"/>
                <a:cs typeface="Arial"/>
              </a:rPr>
              <a:t>n</a:t>
            </a:r>
            <a:r>
              <a:rPr sz="1350" dirty="0">
                <a:latin typeface="Arial"/>
                <a:cs typeface="Arial"/>
              </a:rPr>
              <a:t>	tam	</a:t>
            </a:r>
            <a:r>
              <a:rPr sz="1350" spc="-11" dirty="0">
                <a:latin typeface="Arial"/>
                <a:cs typeface="Arial"/>
              </a:rPr>
              <a:t>y</a:t>
            </a:r>
            <a:r>
              <a:rPr sz="1350" spc="-4" dirty="0">
                <a:latin typeface="Arial"/>
                <a:cs typeface="Arial"/>
              </a:rPr>
              <a:t>ü</a:t>
            </a:r>
            <a:r>
              <a:rPr sz="1350" spc="4" dirty="0">
                <a:latin typeface="Arial"/>
                <a:cs typeface="Arial"/>
              </a:rPr>
              <a:t>k</a:t>
            </a:r>
            <a:r>
              <a:rPr sz="1350" spc="-4" dirty="0">
                <a:latin typeface="Arial"/>
                <a:cs typeface="Arial"/>
              </a:rPr>
              <a:t>l</a:t>
            </a:r>
            <a:r>
              <a:rPr sz="1350" dirty="0">
                <a:latin typeface="Arial"/>
                <a:cs typeface="Arial"/>
              </a:rPr>
              <a:t>ü	</a:t>
            </a:r>
            <a:r>
              <a:rPr sz="1350" spc="-4" dirty="0">
                <a:latin typeface="Arial"/>
                <a:cs typeface="Arial"/>
              </a:rPr>
              <a:t>d</a:t>
            </a:r>
            <a:r>
              <a:rPr sz="1350" spc="-11" dirty="0">
                <a:latin typeface="Arial"/>
                <a:cs typeface="Arial"/>
              </a:rPr>
              <a:t>u</a:t>
            </a:r>
            <a:r>
              <a:rPr sz="1350" spc="-4" dirty="0">
                <a:latin typeface="Arial"/>
                <a:cs typeface="Arial"/>
              </a:rPr>
              <a:t>ru</a:t>
            </a:r>
            <a:r>
              <a:rPr sz="1350" dirty="0">
                <a:latin typeface="Arial"/>
                <a:cs typeface="Arial"/>
              </a:rPr>
              <a:t>m</a:t>
            </a:r>
            <a:r>
              <a:rPr sz="1350" spc="-4" dirty="0">
                <a:latin typeface="Arial"/>
                <a:cs typeface="Arial"/>
              </a:rPr>
              <a:t>d</a:t>
            </a:r>
            <a:r>
              <a:rPr sz="1350" spc="-11" dirty="0">
                <a:latin typeface="Arial"/>
                <a:cs typeface="Arial"/>
              </a:rPr>
              <a:t>a</a:t>
            </a:r>
            <a:r>
              <a:rPr sz="1350" spc="-4" dirty="0">
                <a:latin typeface="Arial"/>
                <a:cs typeface="Arial"/>
              </a:rPr>
              <a:t>ki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4" dirty="0">
                <a:latin typeface="Arial"/>
                <a:cs typeface="Arial"/>
              </a:rPr>
              <a:t>h</a:t>
            </a:r>
            <a:r>
              <a:rPr sz="1350" spc="-11" dirty="0">
                <a:latin typeface="Arial"/>
                <a:cs typeface="Arial"/>
              </a:rPr>
              <a:t>ı</a:t>
            </a:r>
            <a:r>
              <a:rPr sz="1350" spc="8" dirty="0">
                <a:latin typeface="Arial"/>
                <a:cs typeface="Arial"/>
              </a:rPr>
              <a:t>z</a:t>
            </a:r>
            <a:r>
              <a:rPr sz="1350" dirty="0">
                <a:latin typeface="Arial"/>
                <a:cs typeface="Arial"/>
              </a:rPr>
              <a:t>ı</a:t>
            </a:r>
          </a:p>
          <a:p>
            <a:pPr marL="9525"/>
            <a:r>
              <a:rPr sz="1350" b="1" spc="-4" dirty="0">
                <a:latin typeface="Arial"/>
                <a:cs typeface="Arial"/>
              </a:rPr>
              <a:t>2925d/d</a:t>
            </a:r>
            <a:r>
              <a:rPr sz="1350" spc="-4" dirty="0">
                <a:latin typeface="Arial"/>
                <a:cs typeface="Arial"/>
              </a:rPr>
              <a:t>’ </a:t>
            </a:r>
            <a:r>
              <a:rPr sz="1350" spc="-23" dirty="0">
                <a:latin typeface="Arial"/>
                <a:cs typeface="Arial"/>
              </a:rPr>
              <a:t>dır. </a:t>
            </a:r>
            <a:r>
              <a:rPr sz="1350" spc="-4" dirty="0">
                <a:latin typeface="Arial"/>
                <a:cs typeface="Arial"/>
              </a:rPr>
              <a:t>Buna göre d/d ve rad/s cinsinden senkron </a:t>
            </a:r>
            <a:r>
              <a:rPr sz="1350" spc="-8" dirty="0">
                <a:latin typeface="Arial"/>
                <a:cs typeface="Arial"/>
              </a:rPr>
              <a:t>hızını </a:t>
            </a:r>
            <a:r>
              <a:rPr sz="1350" dirty="0">
                <a:latin typeface="Arial"/>
                <a:cs typeface="Arial"/>
              </a:rPr>
              <a:t>ve </a:t>
            </a:r>
            <a:r>
              <a:rPr sz="1350" spc="-11" dirty="0">
                <a:latin typeface="Arial"/>
                <a:cs typeface="Arial"/>
              </a:rPr>
              <a:t>kaymayı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bulunuz.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608" y="1184717"/>
            <a:ext cx="73390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u="heavy" spc="-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Verilenler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9779" y="1184719"/>
            <a:ext cx="5757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dirty="0">
                <a:latin typeface="Arial"/>
                <a:cs typeface="Arial"/>
              </a:rPr>
              <a:t>f=</a:t>
            </a:r>
            <a:r>
              <a:rPr sz="1350" b="1" i="1" spc="-8" dirty="0">
                <a:latin typeface="Arial"/>
                <a:cs typeface="Arial"/>
              </a:rPr>
              <a:t>50Hz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210" y="1184718"/>
            <a:ext cx="396335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  <a:tabLst>
                <a:tab pos="1057724" algn="l"/>
                <a:tab pos="1095347" algn="l"/>
                <a:tab pos="2752656" algn="l"/>
              </a:tabLst>
            </a:pPr>
            <a:r>
              <a:rPr sz="1350" spc="-4" dirty="0">
                <a:latin typeface="Arial"/>
                <a:cs typeface="Arial"/>
              </a:rPr>
              <a:t>Hat</a:t>
            </a:r>
            <a:r>
              <a:rPr sz="1350" spc="8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gerilimi	</a:t>
            </a:r>
            <a:r>
              <a:rPr sz="1350" b="1" i="1" spc="-4" dirty="0">
                <a:latin typeface="Arial"/>
                <a:cs typeface="Arial"/>
              </a:rPr>
              <a:t>U=380V	</a:t>
            </a:r>
            <a:r>
              <a:rPr sz="1350" spc="-4" dirty="0">
                <a:latin typeface="Arial"/>
                <a:cs typeface="Arial"/>
              </a:rPr>
              <a:t>Gerilim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frekansı  Kutup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sayısı		</a:t>
            </a:r>
            <a:r>
              <a:rPr sz="1350" b="1" i="1" spc="-4" dirty="0">
                <a:latin typeface="Arial"/>
                <a:cs typeface="Arial"/>
              </a:rPr>
              <a:t>2P=2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2836" y="1390459"/>
            <a:ext cx="265128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Asenkron </a:t>
            </a:r>
            <a:r>
              <a:rPr sz="1350" dirty="0">
                <a:latin typeface="Arial"/>
                <a:cs typeface="Arial"/>
              </a:rPr>
              <a:t>(rotor) </a:t>
            </a:r>
            <a:r>
              <a:rPr sz="1350" spc="-4" dirty="0">
                <a:latin typeface="Arial"/>
                <a:cs typeface="Arial"/>
              </a:rPr>
              <a:t>devir</a:t>
            </a:r>
            <a:r>
              <a:rPr sz="1350" spc="-8" dirty="0">
                <a:latin typeface="Arial"/>
                <a:cs typeface="Arial"/>
              </a:rPr>
              <a:t> </a:t>
            </a:r>
            <a:r>
              <a:rPr sz="1350" b="1" i="1" spc="-4" dirty="0">
                <a:latin typeface="Arial"/>
                <a:cs typeface="Arial"/>
              </a:rPr>
              <a:t>n</a:t>
            </a:r>
            <a:r>
              <a:rPr sz="1350" b="1" i="1" spc="-5" baseline="-20833" dirty="0">
                <a:latin typeface="Arial"/>
                <a:cs typeface="Arial"/>
              </a:rPr>
              <a:t>r</a:t>
            </a:r>
            <a:r>
              <a:rPr sz="1350" b="1" i="1" spc="-4" dirty="0">
                <a:latin typeface="Arial"/>
                <a:cs typeface="Arial"/>
              </a:rPr>
              <a:t>=2925d/d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5967" y="2047589"/>
            <a:ext cx="2186940" cy="12859"/>
          </a:xfrm>
          <a:custGeom>
            <a:avLst/>
            <a:gdLst/>
            <a:ahLst/>
            <a:cxnLst/>
            <a:rect l="l" t="t" r="r" b="b"/>
            <a:pathLst>
              <a:path w="2915920" h="17145">
                <a:moveTo>
                  <a:pt x="2915412" y="0"/>
                </a:moveTo>
                <a:lnTo>
                  <a:pt x="0" y="0"/>
                </a:lnTo>
                <a:lnTo>
                  <a:pt x="0" y="16763"/>
                </a:lnTo>
                <a:lnTo>
                  <a:pt x="2915412" y="16763"/>
                </a:lnTo>
                <a:lnTo>
                  <a:pt x="2915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066607" y="1848800"/>
            <a:ext cx="292179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00756" algn="l"/>
              </a:tabLst>
            </a:pPr>
            <a:r>
              <a:rPr sz="1350" b="1" spc="-8" dirty="0">
                <a:latin typeface="Arial"/>
                <a:cs typeface="Arial"/>
              </a:rPr>
              <a:t>a</a:t>
            </a:r>
            <a:r>
              <a:rPr sz="1350" b="1" spc="-4" dirty="0">
                <a:latin typeface="Arial"/>
                <a:cs typeface="Arial"/>
              </a:rPr>
              <a:t>)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As</a:t>
            </a:r>
            <a:r>
              <a:rPr sz="1350" i="1" spc="-8" dirty="0">
                <a:latin typeface="Arial"/>
                <a:cs typeface="Arial"/>
              </a:rPr>
              <a:t>e</a:t>
            </a:r>
            <a:r>
              <a:rPr sz="1350" i="1" spc="-4" dirty="0">
                <a:latin typeface="Arial"/>
                <a:cs typeface="Arial"/>
              </a:rPr>
              <a:t>nkr</a:t>
            </a:r>
            <a:r>
              <a:rPr sz="1350" i="1" spc="-11" dirty="0">
                <a:latin typeface="Arial"/>
                <a:cs typeface="Arial"/>
              </a:rPr>
              <a:t>o</a:t>
            </a:r>
            <a:r>
              <a:rPr sz="1350" i="1" spc="-4" dirty="0">
                <a:latin typeface="Arial"/>
                <a:cs typeface="Arial"/>
              </a:rPr>
              <a:t>n</a:t>
            </a:r>
            <a:r>
              <a:rPr sz="1350" i="1" spc="8" dirty="0">
                <a:latin typeface="Arial"/>
                <a:cs typeface="Arial"/>
              </a:rPr>
              <a:t> </a:t>
            </a:r>
            <a:r>
              <a:rPr sz="1350" i="1" spc="-11" dirty="0">
                <a:latin typeface="Arial"/>
                <a:cs typeface="Arial"/>
              </a:rPr>
              <a:t>m</a:t>
            </a:r>
            <a:r>
              <a:rPr sz="1350" i="1" dirty="0">
                <a:latin typeface="Arial"/>
                <a:cs typeface="Arial"/>
              </a:rPr>
              <a:t>ot</a:t>
            </a:r>
            <a:r>
              <a:rPr sz="1350" i="1" spc="-8" dirty="0">
                <a:latin typeface="Arial"/>
                <a:cs typeface="Arial"/>
              </a:rPr>
              <a:t>o</a:t>
            </a:r>
            <a:r>
              <a:rPr sz="1350" i="1" dirty="0">
                <a:latin typeface="Arial"/>
                <a:cs typeface="Arial"/>
              </a:rPr>
              <a:t>r</a:t>
            </a:r>
            <a:r>
              <a:rPr sz="1350" i="1" spc="11" dirty="0">
                <a:latin typeface="Arial"/>
                <a:cs typeface="Arial"/>
              </a:rPr>
              <a:t> </a:t>
            </a:r>
            <a:r>
              <a:rPr sz="1350" i="1" spc="-4" dirty="0">
                <a:latin typeface="Arial"/>
                <a:cs typeface="Arial"/>
              </a:rPr>
              <a:t>se</a:t>
            </a:r>
            <a:r>
              <a:rPr sz="1350" i="1" spc="-11" dirty="0">
                <a:latin typeface="Arial"/>
                <a:cs typeface="Arial"/>
              </a:rPr>
              <a:t>n</a:t>
            </a:r>
            <a:r>
              <a:rPr sz="1350" i="1" spc="-4" dirty="0">
                <a:latin typeface="Arial"/>
                <a:cs typeface="Arial"/>
              </a:rPr>
              <a:t>kron</a:t>
            </a:r>
            <a:r>
              <a:rPr sz="1350" i="1" spc="4" dirty="0">
                <a:latin typeface="Arial"/>
                <a:cs typeface="Arial"/>
              </a:rPr>
              <a:t> </a:t>
            </a:r>
            <a:r>
              <a:rPr sz="1350" i="1" spc="-4" dirty="0">
                <a:latin typeface="Arial"/>
                <a:cs typeface="Arial"/>
              </a:rPr>
              <a:t>hı</a:t>
            </a:r>
            <a:r>
              <a:rPr sz="1350" i="1" spc="-38" dirty="0">
                <a:latin typeface="Arial"/>
                <a:cs typeface="Arial"/>
              </a:rPr>
              <a:t>z</a:t>
            </a:r>
            <a:r>
              <a:rPr sz="1350" i="1" dirty="0">
                <a:latin typeface="Arial"/>
                <a:cs typeface="Arial"/>
              </a:rPr>
              <a:t>ı	</a:t>
            </a:r>
            <a:r>
              <a:rPr sz="1350" spc="-188" dirty="0">
                <a:latin typeface="Arial"/>
                <a:cs typeface="Arial"/>
              </a:rPr>
              <a:t>𝒏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8877" y="1929953"/>
            <a:ext cx="8239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15" dirty="0">
                <a:latin typeface="Arial"/>
                <a:cs typeface="Arial"/>
              </a:rPr>
              <a:t>𝒔</a:t>
            </a:r>
            <a:endParaRPr sz="97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71771" y="1974435"/>
            <a:ext cx="321469" cy="11430"/>
          </a:xfrm>
          <a:custGeom>
            <a:avLst/>
            <a:gdLst/>
            <a:ahLst/>
            <a:cxnLst/>
            <a:rect l="l" t="t" r="r" b="b"/>
            <a:pathLst>
              <a:path w="428625" h="15239">
                <a:moveTo>
                  <a:pt x="428243" y="0"/>
                </a:moveTo>
                <a:lnTo>
                  <a:pt x="0" y="0"/>
                </a:lnTo>
                <a:lnTo>
                  <a:pt x="0" y="15239"/>
                </a:lnTo>
                <a:lnTo>
                  <a:pt x="428243" y="15239"/>
                </a:lnTo>
                <a:lnTo>
                  <a:pt x="428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816984" y="1974435"/>
            <a:ext cx="401479" cy="11430"/>
          </a:xfrm>
          <a:custGeom>
            <a:avLst/>
            <a:gdLst/>
            <a:ahLst/>
            <a:cxnLst/>
            <a:rect l="l" t="t" r="r" b="b"/>
            <a:pathLst>
              <a:path w="535304" h="15239">
                <a:moveTo>
                  <a:pt x="534923" y="0"/>
                </a:moveTo>
                <a:lnTo>
                  <a:pt x="0" y="0"/>
                </a:lnTo>
                <a:lnTo>
                  <a:pt x="0" y="15239"/>
                </a:lnTo>
                <a:lnTo>
                  <a:pt x="534923" y="15239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810000" y="2262756"/>
            <a:ext cx="15620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86" dirty="0">
                <a:latin typeface="Arial"/>
                <a:cs typeface="Arial"/>
              </a:rPr>
              <a:t>𝝎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7160" y="2343909"/>
            <a:ext cx="8239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15" dirty="0">
                <a:latin typeface="Arial"/>
                <a:cs typeface="Arial"/>
              </a:rPr>
              <a:t>𝒔</a:t>
            </a:r>
            <a:endParaRPr sz="975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50055" y="2388210"/>
            <a:ext cx="511016" cy="11430"/>
          </a:xfrm>
          <a:custGeom>
            <a:avLst/>
            <a:gdLst/>
            <a:ahLst/>
            <a:cxnLst/>
            <a:rect l="l" t="t" r="r" b="b"/>
            <a:pathLst>
              <a:path w="681354" h="15239">
                <a:moveTo>
                  <a:pt x="214884" y="0"/>
                </a:moveTo>
                <a:lnTo>
                  <a:pt x="0" y="0"/>
                </a:lnTo>
                <a:lnTo>
                  <a:pt x="0" y="15227"/>
                </a:lnTo>
                <a:lnTo>
                  <a:pt x="214884" y="15227"/>
                </a:lnTo>
                <a:lnTo>
                  <a:pt x="214884" y="0"/>
                </a:lnTo>
                <a:close/>
              </a:path>
              <a:path w="681354" h="15239">
                <a:moveTo>
                  <a:pt x="681228" y="0"/>
                </a:moveTo>
                <a:lnTo>
                  <a:pt x="252984" y="0"/>
                </a:lnTo>
                <a:lnTo>
                  <a:pt x="252984" y="15227"/>
                </a:lnTo>
                <a:lnTo>
                  <a:pt x="681228" y="15227"/>
                </a:lnTo>
                <a:lnTo>
                  <a:pt x="68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985004" y="2388210"/>
            <a:ext cx="590074" cy="11430"/>
          </a:xfrm>
          <a:custGeom>
            <a:avLst/>
            <a:gdLst/>
            <a:ahLst/>
            <a:cxnLst/>
            <a:rect l="l" t="t" r="r" b="b"/>
            <a:pathLst>
              <a:path w="786765" h="15239">
                <a:moveTo>
                  <a:pt x="214884" y="0"/>
                </a:moveTo>
                <a:lnTo>
                  <a:pt x="0" y="0"/>
                </a:lnTo>
                <a:lnTo>
                  <a:pt x="0" y="15227"/>
                </a:lnTo>
                <a:lnTo>
                  <a:pt x="214884" y="15227"/>
                </a:lnTo>
                <a:lnTo>
                  <a:pt x="214884" y="0"/>
                </a:lnTo>
                <a:close/>
              </a:path>
              <a:path w="786765" h="15239">
                <a:moveTo>
                  <a:pt x="786384" y="0"/>
                </a:moveTo>
                <a:lnTo>
                  <a:pt x="251460" y="0"/>
                </a:lnTo>
                <a:lnTo>
                  <a:pt x="251460" y="15227"/>
                </a:lnTo>
                <a:lnTo>
                  <a:pt x="786384" y="15227"/>
                </a:lnTo>
                <a:lnTo>
                  <a:pt x="786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4026786" y="1712369"/>
            <a:ext cx="3017520" cy="838210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69054">
              <a:spcBef>
                <a:spcPts val="356"/>
              </a:spcBef>
            </a:pPr>
            <a:r>
              <a:rPr sz="2025" spc="326" baseline="-32407" dirty="0">
                <a:latin typeface="Arial"/>
                <a:cs typeface="Arial"/>
              </a:rPr>
              <a:t>= </a:t>
            </a:r>
            <a:r>
              <a:rPr sz="975" spc="-131" dirty="0">
                <a:latin typeface="Arial"/>
                <a:cs typeface="Arial"/>
              </a:rPr>
              <a:t>𝟏𝟐𝟎.𝒇 </a:t>
            </a:r>
            <a:r>
              <a:rPr sz="2025" spc="326" baseline="-32407" dirty="0">
                <a:latin typeface="Arial"/>
                <a:cs typeface="Arial"/>
              </a:rPr>
              <a:t>= </a:t>
            </a:r>
            <a:r>
              <a:rPr sz="975" spc="-127" dirty="0">
                <a:latin typeface="Arial"/>
                <a:cs typeface="Arial"/>
              </a:rPr>
              <a:t>𝟏𝟐𝟎.𝟓𝟎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248" baseline="-32407" dirty="0">
                <a:latin typeface="Arial"/>
                <a:cs typeface="Arial"/>
              </a:rPr>
              <a:t> </a:t>
            </a:r>
            <a:r>
              <a:rPr sz="2025" spc="-309" baseline="-32407" dirty="0">
                <a:latin typeface="Arial"/>
                <a:cs typeface="Arial"/>
              </a:rPr>
              <a:t>𝟑𝟎𝟎𝟎 </a:t>
            </a:r>
            <a:r>
              <a:rPr sz="2025" baseline="-32407" dirty="0">
                <a:latin typeface="Arial"/>
                <a:cs typeface="Arial"/>
              </a:rPr>
              <a:t>𝒅/𝒅</a:t>
            </a:r>
            <a:endParaRPr sz="2025" baseline="-32407">
              <a:latin typeface="Arial"/>
              <a:cs typeface="Arial"/>
            </a:endParaRPr>
          </a:p>
          <a:p>
            <a:pPr marL="325271">
              <a:spcBef>
                <a:spcPts val="221"/>
              </a:spcBef>
              <a:tabLst>
                <a:tab pos="952476" algn="l"/>
              </a:tabLst>
            </a:pPr>
            <a:r>
              <a:rPr sz="975" spc="-98" dirty="0">
                <a:latin typeface="Arial"/>
                <a:cs typeface="Arial"/>
              </a:rPr>
              <a:t>𝟐𝑷	</a:t>
            </a:r>
            <a:r>
              <a:rPr sz="975" spc="-143" dirty="0">
                <a:latin typeface="Arial"/>
                <a:cs typeface="Arial"/>
              </a:rPr>
              <a:t>𝟐</a:t>
            </a:r>
            <a:endParaRPr sz="975">
              <a:latin typeface="Arial"/>
              <a:cs typeface="Arial"/>
            </a:endParaRPr>
          </a:p>
          <a:p>
            <a:pPr marL="47624">
              <a:spcBef>
                <a:spcPts val="248"/>
              </a:spcBef>
            </a:pPr>
            <a:r>
              <a:rPr sz="2025" spc="326" baseline="-32407" dirty="0">
                <a:latin typeface="Arial"/>
                <a:cs typeface="Arial"/>
              </a:rPr>
              <a:t>= </a:t>
            </a:r>
            <a:r>
              <a:rPr sz="975" spc="-98" dirty="0">
                <a:latin typeface="Arial"/>
                <a:cs typeface="Arial"/>
              </a:rPr>
              <a:t>𝟐𝝅 </a:t>
            </a:r>
            <a:r>
              <a:rPr sz="975" spc="-135" dirty="0">
                <a:latin typeface="Arial"/>
                <a:cs typeface="Arial"/>
              </a:rPr>
              <a:t>𝟏𝟐𝟎.𝒇 </a:t>
            </a:r>
            <a:r>
              <a:rPr sz="2025" spc="326" baseline="-32407" dirty="0">
                <a:latin typeface="Arial"/>
                <a:cs typeface="Arial"/>
              </a:rPr>
              <a:t>= </a:t>
            </a:r>
            <a:r>
              <a:rPr sz="975" spc="-98" dirty="0">
                <a:latin typeface="Arial"/>
                <a:cs typeface="Arial"/>
              </a:rPr>
              <a:t>𝟐𝝅 </a:t>
            </a:r>
            <a:r>
              <a:rPr sz="975" spc="-127" dirty="0">
                <a:latin typeface="Arial"/>
                <a:cs typeface="Arial"/>
              </a:rPr>
              <a:t>𝟏𝟐𝟎.𝟓𝟎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332" baseline="-32407" dirty="0">
                <a:latin typeface="Arial"/>
                <a:cs typeface="Arial"/>
              </a:rPr>
              <a:t> </a:t>
            </a:r>
            <a:r>
              <a:rPr sz="2025" spc="-269" baseline="-32407" dirty="0">
                <a:latin typeface="Arial"/>
                <a:cs typeface="Arial"/>
              </a:rPr>
              <a:t>𝟑𝟏𝟒, </a:t>
            </a:r>
            <a:r>
              <a:rPr sz="2025" spc="-309" baseline="-32407" dirty="0">
                <a:latin typeface="Arial"/>
                <a:cs typeface="Arial"/>
              </a:rPr>
              <a:t>𝟏𝟓𝟗 </a:t>
            </a:r>
            <a:r>
              <a:rPr sz="2025" spc="-203" baseline="-32407" dirty="0">
                <a:latin typeface="Arial"/>
                <a:cs typeface="Arial"/>
              </a:rPr>
              <a:t>𝒓𝒂𝒅/𝒔</a:t>
            </a:r>
            <a:endParaRPr sz="2025" baseline="-32407">
              <a:latin typeface="Arial"/>
              <a:cs typeface="Arial"/>
            </a:endParaRPr>
          </a:p>
          <a:p>
            <a:pPr marL="229070">
              <a:spcBef>
                <a:spcPts val="221"/>
              </a:spcBef>
              <a:tabLst>
                <a:tab pos="492907" algn="l"/>
                <a:tab pos="963906" algn="l"/>
                <a:tab pos="1309655" algn="l"/>
              </a:tabLst>
            </a:pPr>
            <a:r>
              <a:rPr sz="975" spc="-143" dirty="0">
                <a:latin typeface="Arial"/>
                <a:cs typeface="Arial"/>
              </a:rPr>
              <a:t>𝟔𝟎	</a:t>
            </a:r>
            <a:r>
              <a:rPr sz="975" spc="-98" dirty="0">
                <a:latin typeface="Arial"/>
                <a:cs typeface="Arial"/>
              </a:rPr>
              <a:t>𝟐𝑷	</a:t>
            </a:r>
            <a:r>
              <a:rPr sz="975" spc="-143" dirty="0">
                <a:latin typeface="Arial"/>
                <a:cs typeface="Arial"/>
              </a:rPr>
              <a:t>𝟔𝟎	𝟐</a:t>
            </a:r>
            <a:endParaRPr sz="97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5113" y="2966561"/>
            <a:ext cx="1894046" cy="12859"/>
          </a:xfrm>
          <a:custGeom>
            <a:avLst/>
            <a:gdLst/>
            <a:ahLst/>
            <a:cxnLst/>
            <a:rect l="l" t="t" r="r" b="b"/>
            <a:pathLst>
              <a:path w="2525395" h="17145">
                <a:moveTo>
                  <a:pt x="2525268" y="0"/>
                </a:moveTo>
                <a:lnTo>
                  <a:pt x="0" y="0"/>
                </a:lnTo>
                <a:lnTo>
                  <a:pt x="0" y="16763"/>
                </a:lnTo>
                <a:lnTo>
                  <a:pt x="2525268" y="16763"/>
                </a:lnTo>
                <a:lnTo>
                  <a:pt x="2525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1066608" y="2767964"/>
            <a:ext cx="21226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latin typeface="Arial"/>
                <a:cs typeface="Arial"/>
              </a:rPr>
              <a:t>b) </a:t>
            </a:r>
            <a:r>
              <a:rPr sz="1350" i="1" spc="-4" dirty="0">
                <a:latin typeface="Arial"/>
                <a:cs typeface="Arial"/>
              </a:rPr>
              <a:t>Asenkron motor</a:t>
            </a:r>
            <a:r>
              <a:rPr sz="1350" i="1" spc="-41" dirty="0">
                <a:latin typeface="Arial"/>
                <a:cs typeface="Arial"/>
              </a:rPr>
              <a:t> </a:t>
            </a:r>
            <a:r>
              <a:rPr sz="1350" i="1" spc="-4" dirty="0">
                <a:latin typeface="Arial"/>
                <a:cs typeface="Arial"/>
              </a:rPr>
              <a:t>kayması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0950" y="2667381"/>
            <a:ext cx="23493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</a:pPr>
            <a:r>
              <a:rPr sz="2025" spc="-506" baseline="-32407" dirty="0">
                <a:latin typeface="Arial"/>
                <a:cs typeface="Arial"/>
              </a:rPr>
              <a:t>𝒔</a:t>
            </a:r>
            <a:r>
              <a:rPr sz="2025" spc="-455" baseline="-32407" dirty="0">
                <a:latin typeface="Arial"/>
                <a:cs typeface="Arial"/>
              </a:rPr>
              <a:t>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5" baseline="-32407" dirty="0">
                <a:latin typeface="Arial"/>
                <a:cs typeface="Arial"/>
              </a:rPr>
              <a:t> </a:t>
            </a:r>
            <a:r>
              <a:rPr sz="975" spc="-71" dirty="0">
                <a:latin typeface="Arial"/>
                <a:cs typeface="Arial"/>
              </a:rPr>
              <a:t>𝒏</a:t>
            </a:r>
            <a:r>
              <a:rPr sz="1181" spc="-107" baseline="-13227" dirty="0">
                <a:latin typeface="Arial"/>
                <a:cs typeface="Arial"/>
              </a:rPr>
              <a:t>𝒔</a:t>
            </a:r>
            <a:r>
              <a:rPr sz="975" spc="-71" dirty="0">
                <a:latin typeface="Arial"/>
                <a:cs typeface="Arial"/>
              </a:rPr>
              <a:t>−𝒏</a:t>
            </a:r>
            <a:r>
              <a:rPr sz="1181" spc="-107" baseline="-13227" dirty="0">
                <a:latin typeface="Arial"/>
                <a:cs typeface="Arial"/>
              </a:rPr>
              <a:t>𝒓</a:t>
            </a:r>
            <a:r>
              <a:rPr sz="1181" spc="50" baseline="-13227" dirty="0">
                <a:latin typeface="Arial"/>
                <a:cs typeface="Arial"/>
              </a:rPr>
              <a:t>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5" baseline="-32407" dirty="0">
                <a:latin typeface="Arial"/>
                <a:cs typeface="Arial"/>
              </a:rPr>
              <a:t> </a:t>
            </a:r>
            <a:r>
              <a:rPr sz="975" spc="-113" dirty="0">
                <a:latin typeface="Arial"/>
                <a:cs typeface="Arial"/>
              </a:rPr>
              <a:t>𝟑𝟎𝟎𝟎−𝟐𝟗𝟐𝟓</a:t>
            </a:r>
            <a:r>
              <a:rPr sz="975" spc="-75" dirty="0">
                <a:latin typeface="Arial"/>
                <a:cs typeface="Arial"/>
              </a:rPr>
              <a:t>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baseline="-32407" dirty="0">
                <a:latin typeface="Arial"/>
                <a:cs typeface="Arial"/>
              </a:rPr>
              <a:t> </a:t>
            </a:r>
            <a:r>
              <a:rPr sz="2025" spc="-230" baseline="-32407" dirty="0">
                <a:latin typeface="Arial"/>
                <a:cs typeface="Arial"/>
              </a:rPr>
              <a:t>𝟎, </a:t>
            </a:r>
            <a:r>
              <a:rPr sz="2025" spc="-309" baseline="-32407" dirty="0">
                <a:latin typeface="Arial"/>
                <a:cs typeface="Arial"/>
              </a:rPr>
              <a:t>𝟎𝟐𝟓</a:t>
            </a:r>
            <a:endParaRPr sz="2025" baseline="-3240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28897" y="2893406"/>
            <a:ext cx="369569" cy="11430"/>
          </a:xfrm>
          <a:custGeom>
            <a:avLst/>
            <a:gdLst/>
            <a:ahLst/>
            <a:cxnLst/>
            <a:rect l="l" t="t" r="r" b="b"/>
            <a:pathLst>
              <a:path w="492760" h="15239">
                <a:moveTo>
                  <a:pt x="492251" y="0"/>
                </a:moveTo>
                <a:lnTo>
                  <a:pt x="0" y="0"/>
                </a:lnTo>
                <a:lnTo>
                  <a:pt x="0" y="15239"/>
                </a:lnTo>
                <a:lnTo>
                  <a:pt x="492251" y="15239"/>
                </a:lnTo>
                <a:lnTo>
                  <a:pt x="492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20971" y="2893406"/>
            <a:ext cx="690563" cy="11430"/>
          </a:xfrm>
          <a:custGeom>
            <a:avLst/>
            <a:gdLst/>
            <a:ahLst/>
            <a:cxnLst/>
            <a:rect l="l" t="t" r="r" b="b"/>
            <a:pathLst>
              <a:path w="920750" h="15239">
                <a:moveTo>
                  <a:pt x="920496" y="0"/>
                </a:moveTo>
                <a:lnTo>
                  <a:pt x="0" y="0"/>
                </a:lnTo>
                <a:lnTo>
                  <a:pt x="0" y="15239"/>
                </a:lnTo>
                <a:lnTo>
                  <a:pt x="920496" y="15239"/>
                </a:lnTo>
                <a:lnTo>
                  <a:pt x="920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206620" y="2899407"/>
            <a:ext cx="1039654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099">
              <a:spcBef>
                <a:spcPts val="90"/>
              </a:spcBef>
              <a:tabLst>
                <a:tab pos="708642" algn="l"/>
              </a:tabLst>
            </a:pPr>
            <a:r>
              <a:rPr sz="975" spc="-143" dirty="0">
                <a:latin typeface="Arial"/>
                <a:cs typeface="Arial"/>
              </a:rPr>
              <a:t>𝒏</a:t>
            </a:r>
            <a:r>
              <a:rPr sz="1181" spc="-213" baseline="-13227" dirty="0">
                <a:latin typeface="Arial"/>
                <a:cs typeface="Arial"/>
              </a:rPr>
              <a:t>𝒔	</a:t>
            </a:r>
            <a:r>
              <a:rPr sz="975" spc="-143" dirty="0">
                <a:latin typeface="Arial"/>
                <a:cs typeface="Arial"/>
              </a:rPr>
              <a:t>𝟑𝟎𝟎𝟎</a:t>
            </a:r>
            <a:endParaRPr sz="9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4200" y="3048000"/>
            <a:ext cx="40847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-4" dirty="0">
                <a:latin typeface="Arial"/>
                <a:cs typeface="Arial"/>
              </a:rPr>
              <a:t>Asenkron </a:t>
            </a:r>
            <a:r>
              <a:rPr sz="1350" b="1" i="1" dirty="0">
                <a:latin typeface="Arial"/>
                <a:cs typeface="Arial"/>
              </a:rPr>
              <a:t>motor </a:t>
            </a:r>
            <a:r>
              <a:rPr sz="1350" b="1" i="1" spc="-4" dirty="0">
                <a:latin typeface="Arial"/>
                <a:cs typeface="Arial"/>
              </a:rPr>
              <a:t>%2,5’luk kayma </a:t>
            </a:r>
            <a:r>
              <a:rPr sz="1350" b="1" i="1" dirty="0">
                <a:latin typeface="Arial"/>
                <a:cs typeface="Arial"/>
              </a:rPr>
              <a:t>ile</a:t>
            </a:r>
            <a:r>
              <a:rPr sz="1350" b="1" i="1" spc="-8" dirty="0">
                <a:latin typeface="Arial"/>
                <a:cs typeface="Arial"/>
              </a:rPr>
              <a:t> </a:t>
            </a:r>
            <a:r>
              <a:rPr sz="1350" b="1" i="1" spc="-4" dirty="0">
                <a:latin typeface="Arial"/>
                <a:cs typeface="Arial"/>
              </a:rPr>
              <a:t>çalışmaktadır</a:t>
            </a:r>
            <a:r>
              <a:rPr sz="1350" b="1" spc="-4" dirty="0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51514" y="206599"/>
            <a:ext cx="30141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 err="1">
                <a:solidFill>
                  <a:srgbClr val="FF0000"/>
                </a:solidFill>
              </a:rPr>
              <a:t>Örnek</a:t>
            </a:r>
            <a:r>
              <a:rPr lang="tr-TR" sz="1350" spc="-4" dirty="0">
                <a:solidFill>
                  <a:srgbClr val="FF0000"/>
                </a:solidFill>
              </a:rPr>
              <a:t> </a:t>
            </a:r>
            <a:r>
              <a:rPr sz="1350" spc="-4" dirty="0">
                <a:solidFill>
                  <a:srgbClr val="FF0000"/>
                </a:solidFill>
              </a:rPr>
              <a:t>1</a:t>
            </a:r>
            <a:endParaRPr sz="13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772" y="477517"/>
            <a:ext cx="784717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5308">
              <a:spcBef>
                <a:spcPts val="75"/>
              </a:spcBef>
            </a:pPr>
            <a:r>
              <a:rPr sz="1350" b="1" i="1" spc="-8" dirty="0">
                <a:latin typeface="Arial"/>
                <a:cs typeface="Arial"/>
              </a:rPr>
              <a:t>380V</a:t>
            </a:r>
            <a:r>
              <a:rPr sz="1350" spc="-8" dirty="0">
                <a:latin typeface="Arial"/>
                <a:cs typeface="Arial"/>
              </a:rPr>
              <a:t>, </a:t>
            </a:r>
            <a:r>
              <a:rPr sz="1350" b="1" i="1" spc="-8" dirty="0">
                <a:latin typeface="Arial"/>
                <a:cs typeface="Arial"/>
              </a:rPr>
              <a:t>60Hz</a:t>
            </a:r>
            <a:r>
              <a:rPr sz="1350" spc="-8" dirty="0">
                <a:latin typeface="Arial"/>
                <a:cs typeface="Arial"/>
              </a:rPr>
              <a:t>, </a:t>
            </a:r>
            <a:r>
              <a:rPr sz="1350" b="1" i="1" spc="-4" dirty="0">
                <a:latin typeface="Arial"/>
                <a:cs typeface="Arial"/>
              </a:rPr>
              <a:t>100HP</a:t>
            </a:r>
            <a:r>
              <a:rPr sz="1350" spc="-4" dirty="0">
                <a:latin typeface="Arial"/>
                <a:cs typeface="Arial"/>
              </a:rPr>
              <a:t>, </a:t>
            </a:r>
            <a:r>
              <a:rPr sz="1350" b="1" i="1" dirty="0">
                <a:latin typeface="Arial"/>
                <a:cs typeface="Arial"/>
              </a:rPr>
              <a:t>4 </a:t>
            </a:r>
            <a:r>
              <a:rPr sz="1350" b="1" i="1" spc="-4" dirty="0">
                <a:latin typeface="Arial"/>
                <a:cs typeface="Arial"/>
              </a:rPr>
              <a:t>kutuplu </a:t>
            </a:r>
            <a:r>
              <a:rPr sz="1350" spc="-4" dirty="0">
                <a:latin typeface="Arial"/>
                <a:cs typeface="Arial"/>
              </a:rPr>
              <a:t>üç fazlı bir asenkron motorun </a:t>
            </a:r>
            <a:r>
              <a:rPr sz="1350" dirty="0">
                <a:latin typeface="Arial"/>
                <a:cs typeface="Arial"/>
              </a:rPr>
              <a:t>tam </a:t>
            </a:r>
            <a:r>
              <a:rPr sz="1350" spc="-8" dirty="0">
                <a:latin typeface="Arial"/>
                <a:cs typeface="Arial"/>
              </a:rPr>
              <a:t>yüklü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durumdaki</a:t>
            </a:r>
            <a:endParaRPr sz="135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350" spc="-4" dirty="0">
                <a:latin typeface="Arial"/>
                <a:cs typeface="Arial"/>
              </a:rPr>
              <a:t>kayması </a:t>
            </a:r>
            <a:r>
              <a:rPr sz="1350" b="1" i="1" spc="-15" dirty="0">
                <a:latin typeface="Arial"/>
                <a:cs typeface="Arial"/>
              </a:rPr>
              <a:t>%5</a:t>
            </a:r>
            <a:r>
              <a:rPr sz="1350" spc="-15" dirty="0">
                <a:latin typeface="Arial"/>
                <a:cs typeface="Arial"/>
              </a:rPr>
              <a:t>’tir. </a:t>
            </a:r>
            <a:r>
              <a:rPr sz="1350" spc="-4" dirty="0">
                <a:latin typeface="Arial"/>
                <a:cs typeface="Arial"/>
              </a:rPr>
              <a:t>Buna göre senkron </a:t>
            </a:r>
            <a:r>
              <a:rPr sz="1350" spc="-8" dirty="0">
                <a:latin typeface="Arial"/>
                <a:cs typeface="Arial"/>
              </a:rPr>
              <a:t>hızı, </a:t>
            </a:r>
            <a:r>
              <a:rPr sz="1350" spc="-4" dirty="0">
                <a:latin typeface="Arial"/>
                <a:cs typeface="Arial"/>
              </a:rPr>
              <a:t>rotor </a:t>
            </a:r>
            <a:r>
              <a:rPr sz="1350" spc="-8" dirty="0">
                <a:latin typeface="Arial"/>
                <a:cs typeface="Arial"/>
              </a:rPr>
              <a:t>hızını </a:t>
            </a:r>
            <a:r>
              <a:rPr sz="1350" spc="-4" dirty="0">
                <a:latin typeface="Arial"/>
                <a:cs typeface="Arial"/>
              </a:rPr>
              <a:t>ve </a:t>
            </a:r>
            <a:r>
              <a:rPr sz="1350" spc="-8" dirty="0">
                <a:latin typeface="Arial"/>
                <a:cs typeface="Arial"/>
              </a:rPr>
              <a:t>kayma hızını</a:t>
            </a:r>
            <a:r>
              <a:rPr sz="1350" spc="161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hesaplayınız.</a:t>
            </a:r>
            <a:endParaRPr sz="135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2496"/>
              </p:ext>
            </p:extLst>
          </p:nvPr>
        </p:nvGraphicFramePr>
        <p:xfrm>
          <a:off x="1147473" y="1120923"/>
          <a:ext cx="6156484" cy="96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950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400" i="1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Verilenler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ts val="1985"/>
                        </a:lnSpc>
                        <a:tabLst>
                          <a:tab pos="183515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Hat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gerilimi	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U=380V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198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Gerilim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frekansı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985"/>
                        </a:lnSpc>
                      </a:pPr>
                      <a:r>
                        <a:rPr sz="1400" b="1" i="1" spc="-5" dirty="0">
                          <a:latin typeface="Arial"/>
                          <a:cs typeface="Arial"/>
                        </a:rPr>
                        <a:t>f=60Hz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ts val="1985"/>
                        </a:lnSpc>
                        <a:tabLst>
                          <a:tab pos="188595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Kutup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sayısı	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2P=4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198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Rotor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kayması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985"/>
                        </a:lnSpc>
                      </a:pPr>
                      <a:r>
                        <a:rPr sz="1400" b="1" i="1" spc="-5" dirty="0">
                          <a:latin typeface="Arial"/>
                          <a:cs typeface="Arial"/>
                        </a:rPr>
                        <a:t>s=%5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4448" y="2614276"/>
            <a:ext cx="2186940" cy="12859"/>
          </a:xfrm>
          <a:custGeom>
            <a:avLst/>
            <a:gdLst/>
            <a:ahLst/>
            <a:cxnLst/>
            <a:rect l="l" t="t" r="r" b="b"/>
            <a:pathLst>
              <a:path w="2915920" h="17145">
                <a:moveTo>
                  <a:pt x="2915411" y="0"/>
                </a:moveTo>
                <a:lnTo>
                  <a:pt x="0" y="0"/>
                </a:lnTo>
                <a:lnTo>
                  <a:pt x="0" y="16763"/>
                </a:lnTo>
                <a:lnTo>
                  <a:pt x="2915411" y="16763"/>
                </a:lnTo>
                <a:lnTo>
                  <a:pt x="2915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838578" y="2415584"/>
            <a:ext cx="1300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88" dirty="0">
                <a:latin typeface="Arial"/>
                <a:cs typeface="Arial"/>
              </a:rPr>
              <a:t>𝒏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448" y="2496734"/>
            <a:ext cx="8239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15" dirty="0">
                <a:latin typeface="Arial"/>
                <a:cs typeface="Arial"/>
              </a:rPr>
              <a:t>𝒔</a:t>
            </a:r>
            <a:endParaRPr sz="975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52249" y="2541121"/>
            <a:ext cx="321469" cy="11430"/>
          </a:xfrm>
          <a:custGeom>
            <a:avLst/>
            <a:gdLst/>
            <a:ahLst/>
            <a:cxnLst/>
            <a:rect l="l" t="t" r="r" b="b"/>
            <a:pathLst>
              <a:path w="428625" h="15239">
                <a:moveTo>
                  <a:pt x="428243" y="0"/>
                </a:moveTo>
                <a:lnTo>
                  <a:pt x="0" y="0"/>
                </a:lnTo>
                <a:lnTo>
                  <a:pt x="0" y="15239"/>
                </a:lnTo>
                <a:lnTo>
                  <a:pt x="428243" y="15239"/>
                </a:lnTo>
                <a:lnTo>
                  <a:pt x="428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797460" y="2541121"/>
            <a:ext cx="401479" cy="11430"/>
          </a:xfrm>
          <a:custGeom>
            <a:avLst/>
            <a:gdLst/>
            <a:ahLst/>
            <a:cxnLst/>
            <a:rect l="l" t="t" r="r" b="b"/>
            <a:pathLst>
              <a:path w="535304" h="15239">
                <a:moveTo>
                  <a:pt x="534923" y="0"/>
                </a:moveTo>
                <a:lnTo>
                  <a:pt x="0" y="0"/>
                </a:lnTo>
                <a:lnTo>
                  <a:pt x="0" y="15239"/>
                </a:lnTo>
                <a:lnTo>
                  <a:pt x="534923" y="15239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4038600" y="2278476"/>
            <a:ext cx="2139315" cy="4296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099">
              <a:spcBef>
                <a:spcPts val="360"/>
              </a:spcBef>
            </a:pP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11" baseline="-32407" dirty="0">
                <a:latin typeface="Arial"/>
                <a:cs typeface="Arial"/>
              </a:rPr>
              <a:t> </a:t>
            </a:r>
            <a:r>
              <a:rPr sz="975" spc="-131" dirty="0">
                <a:latin typeface="Arial"/>
                <a:cs typeface="Arial"/>
              </a:rPr>
              <a:t>𝟏𝟐𝟎.𝒇</a:t>
            </a:r>
            <a:r>
              <a:rPr sz="975" spc="-60" dirty="0">
                <a:latin typeface="Arial"/>
                <a:cs typeface="Arial"/>
              </a:rPr>
              <a:t>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11" baseline="-32407" dirty="0">
                <a:latin typeface="Arial"/>
                <a:cs typeface="Arial"/>
              </a:rPr>
              <a:t> </a:t>
            </a:r>
            <a:r>
              <a:rPr sz="975" spc="-127" dirty="0">
                <a:latin typeface="Arial"/>
                <a:cs typeface="Arial"/>
              </a:rPr>
              <a:t>𝟏𝟐𝟎.𝟔𝟎</a:t>
            </a:r>
            <a:r>
              <a:rPr sz="975" spc="-64" dirty="0">
                <a:latin typeface="Arial"/>
                <a:cs typeface="Arial"/>
              </a:rPr>
              <a:t>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11" baseline="-32407" dirty="0">
                <a:latin typeface="Arial"/>
                <a:cs typeface="Arial"/>
              </a:rPr>
              <a:t> </a:t>
            </a:r>
            <a:r>
              <a:rPr sz="2025" spc="-180" baseline="-32407" dirty="0">
                <a:latin typeface="Arial"/>
                <a:cs typeface="Arial"/>
              </a:rPr>
              <a:t>𝟏𝟖𝟎𝟎𝒅/𝒅</a:t>
            </a:r>
            <a:endParaRPr sz="2025" baseline="-32407" dirty="0">
              <a:latin typeface="Arial"/>
              <a:cs typeface="Arial"/>
            </a:endParaRPr>
          </a:p>
          <a:p>
            <a:pPr marL="293839">
              <a:spcBef>
                <a:spcPts val="225"/>
              </a:spcBef>
              <a:tabLst>
                <a:tab pos="921521" algn="l"/>
              </a:tabLst>
            </a:pPr>
            <a:r>
              <a:rPr sz="975" spc="-98" dirty="0">
                <a:latin typeface="Arial"/>
                <a:cs typeface="Arial"/>
              </a:rPr>
              <a:t>𝟐𝑷	</a:t>
            </a:r>
            <a:r>
              <a:rPr sz="975" spc="-143" dirty="0">
                <a:latin typeface="Arial"/>
                <a:cs typeface="Arial"/>
              </a:rPr>
              <a:t>𝟒</a:t>
            </a:r>
            <a:endParaRPr sz="97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9127" y="2835064"/>
            <a:ext cx="505301" cy="159068"/>
          </a:xfrm>
          <a:custGeom>
            <a:avLst/>
            <a:gdLst/>
            <a:ahLst/>
            <a:cxnLst/>
            <a:rect l="l" t="t" r="r" b="b"/>
            <a:pathLst>
              <a:path w="673735" h="212089">
                <a:moveTo>
                  <a:pt x="605917" y="0"/>
                </a:moveTo>
                <a:lnTo>
                  <a:pt x="602996" y="8508"/>
                </a:lnTo>
                <a:lnTo>
                  <a:pt x="615209" y="13819"/>
                </a:lnTo>
                <a:lnTo>
                  <a:pt x="625744" y="21177"/>
                </a:lnTo>
                <a:lnTo>
                  <a:pt x="647158" y="55322"/>
                </a:lnTo>
                <a:lnTo>
                  <a:pt x="654176" y="104774"/>
                </a:lnTo>
                <a:lnTo>
                  <a:pt x="653391" y="123443"/>
                </a:lnTo>
                <a:lnTo>
                  <a:pt x="641603" y="169163"/>
                </a:lnTo>
                <a:lnTo>
                  <a:pt x="615350" y="197738"/>
                </a:lnTo>
                <a:lnTo>
                  <a:pt x="603250" y="203072"/>
                </a:lnTo>
                <a:lnTo>
                  <a:pt x="605917" y="211708"/>
                </a:lnTo>
                <a:lnTo>
                  <a:pt x="646439" y="187652"/>
                </a:lnTo>
                <a:lnTo>
                  <a:pt x="669115" y="143271"/>
                </a:lnTo>
                <a:lnTo>
                  <a:pt x="673481" y="105917"/>
                </a:lnTo>
                <a:lnTo>
                  <a:pt x="672387" y="86465"/>
                </a:lnTo>
                <a:lnTo>
                  <a:pt x="656082" y="37083"/>
                </a:lnTo>
                <a:lnTo>
                  <a:pt x="621274" y="5526"/>
                </a:lnTo>
                <a:lnTo>
                  <a:pt x="605917" y="0"/>
                </a:lnTo>
                <a:close/>
              </a:path>
              <a:path w="673735" h="212089">
                <a:moveTo>
                  <a:pt x="67563" y="0"/>
                </a:moveTo>
                <a:lnTo>
                  <a:pt x="27219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5" y="125350"/>
                </a:lnTo>
                <a:lnTo>
                  <a:pt x="17525" y="174624"/>
                </a:lnTo>
                <a:lnTo>
                  <a:pt x="52155" y="206182"/>
                </a:lnTo>
                <a:lnTo>
                  <a:pt x="67563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03"/>
                </a:lnTo>
                <a:lnTo>
                  <a:pt x="31876" y="42036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903823" y="2835064"/>
            <a:ext cx="792004" cy="159068"/>
          </a:xfrm>
          <a:custGeom>
            <a:avLst/>
            <a:gdLst/>
            <a:ahLst/>
            <a:cxnLst/>
            <a:rect l="l" t="t" r="r" b="b"/>
            <a:pathLst>
              <a:path w="1056004" h="212089">
                <a:moveTo>
                  <a:pt x="988440" y="0"/>
                </a:moveTo>
                <a:lnTo>
                  <a:pt x="985519" y="8508"/>
                </a:lnTo>
                <a:lnTo>
                  <a:pt x="997733" y="13819"/>
                </a:lnTo>
                <a:lnTo>
                  <a:pt x="1008268" y="21177"/>
                </a:lnTo>
                <a:lnTo>
                  <a:pt x="1029682" y="55322"/>
                </a:lnTo>
                <a:lnTo>
                  <a:pt x="1036701" y="104774"/>
                </a:lnTo>
                <a:lnTo>
                  <a:pt x="1035915" y="123443"/>
                </a:lnTo>
                <a:lnTo>
                  <a:pt x="1024127" y="169163"/>
                </a:lnTo>
                <a:lnTo>
                  <a:pt x="997874" y="197738"/>
                </a:lnTo>
                <a:lnTo>
                  <a:pt x="985774" y="203072"/>
                </a:lnTo>
                <a:lnTo>
                  <a:pt x="988440" y="211708"/>
                </a:lnTo>
                <a:lnTo>
                  <a:pt x="1028963" y="187652"/>
                </a:lnTo>
                <a:lnTo>
                  <a:pt x="1051639" y="143271"/>
                </a:lnTo>
                <a:lnTo>
                  <a:pt x="1056004" y="105917"/>
                </a:lnTo>
                <a:lnTo>
                  <a:pt x="1054911" y="86465"/>
                </a:lnTo>
                <a:lnTo>
                  <a:pt x="1038605" y="37083"/>
                </a:lnTo>
                <a:lnTo>
                  <a:pt x="1003798" y="5526"/>
                </a:lnTo>
                <a:lnTo>
                  <a:pt x="988440" y="0"/>
                </a:lnTo>
                <a:close/>
              </a:path>
              <a:path w="1056004" h="212089">
                <a:moveTo>
                  <a:pt x="67563" y="0"/>
                </a:moveTo>
                <a:lnTo>
                  <a:pt x="27219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5" y="125350"/>
                </a:lnTo>
                <a:lnTo>
                  <a:pt x="17525" y="174624"/>
                </a:lnTo>
                <a:lnTo>
                  <a:pt x="52155" y="206182"/>
                </a:lnTo>
                <a:lnTo>
                  <a:pt x="67563" y="211708"/>
                </a:lnTo>
                <a:lnTo>
                  <a:pt x="70230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03"/>
                </a:lnTo>
                <a:lnTo>
                  <a:pt x="31876" y="42036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066515" y="2415584"/>
            <a:ext cx="5124450" cy="5918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099">
              <a:spcBef>
                <a:spcPts val="75"/>
              </a:spcBef>
            </a:pPr>
            <a:r>
              <a:rPr sz="1350" b="1" spc="-4" dirty="0">
                <a:latin typeface="Arial"/>
                <a:cs typeface="Arial"/>
              </a:rPr>
              <a:t>a) </a:t>
            </a:r>
            <a:r>
              <a:rPr sz="1350" i="1" spc="-4" dirty="0">
                <a:latin typeface="Arial"/>
                <a:cs typeface="Arial"/>
              </a:rPr>
              <a:t>Asenkron motor senkron</a:t>
            </a:r>
            <a:r>
              <a:rPr sz="1350" i="1" spc="30" dirty="0">
                <a:latin typeface="Arial"/>
                <a:cs typeface="Arial"/>
              </a:rPr>
              <a:t> </a:t>
            </a:r>
            <a:r>
              <a:rPr sz="1350" i="1" spc="-11" dirty="0">
                <a:latin typeface="Arial"/>
                <a:cs typeface="Arial"/>
              </a:rPr>
              <a:t>hızı</a:t>
            </a:r>
            <a:endParaRPr sz="1350" dirty="0">
              <a:latin typeface="Arial"/>
              <a:cs typeface="Arial"/>
            </a:endParaRPr>
          </a:p>
          <a:p>
            <a:pPr marL="85723">
              <a:spcBef>
                <a:spcPts val="1267"/>
              </a:spcBef>
              <a:tabLst>
                <a:tab pos="1409188" algn="l"/>
                <a:tab pos="1888761" algn="l"/>
                <a:tab pos="2893147" algn="l"/>
              </a:tabLst>
            </a:pP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Rotor</a:t>
            </a:r>
            <a:r>
              <a:rPr sz="1350" i="1" u="heavy" spc="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devri</a:t>
            </a:r>
            <a:r>
              <a:rPr sz="1350" i="1" spc="-4" dirty="0">
                <a:latin typeface="Arial"/>
                <a:cs typeface="Arial"/>
              </a:rPr>
              <a:t>	</a:t>
            </a:r>
            <a:r>
              <a:rPr sz="1350" spc="-172" dirty="0">
                <a:latin typeface="Arial"/>
                <a:cs typeface="Arial"/>
              </a:rPr>
              <a:t>𝒏</a:t>
            </a:r>
            <a:r>
              <a:rPr sz="1463" spc="-259" baseline="-14957" dirty="0">
                <a:latin typeface="Arial"/>
                <a:cs typeface="Arial"/>
              </a:rPr>
              <a:t>𝒓   </a:t>
            </a:r>
            <a:r>
              <a:rPr sz="1463" spc="-213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	</a:t>
            </a:r>
            <a:r>
              <a:rPr sz="1350" spc="-206" dirty="0">
                <a:latin typeface="Arial"/>
                <a:cs typeface="Arial"/>
              </a:rPr>
              <a:t>𝟏 </a:t>
            </a:r>
            <a:r>
              <a:rPr sz="1350" spc="217" dirty="0">
                <a:latin typeface="Arial"/>
                <a:cs typeface="Arial"/>
              </a:rPr>
              <a:t>− </a:t>
            </a:r>
            <a:r>
              <a:rPr sz="1350" spc="-338" dirty="0">
                <a:latin typeface="Arial"/>
                <a:cs typeface="Arial"/>
              </a:rPr>
              <a:t>𝒔               </a:t>
            </a:r>
            <a:r>
              <a:rPr sz="1350" spc="-101" dirty="0">
                <a:latin typeface="Arial"/>
                <a:cs typeface="Arial"/>
              </a:rPr>
              <a:t>.</a:t>
            </a:r>
            <a:r>
              <a:rPr sz="1350" spc="-30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𝒏</a:t>
            </a:r>
            <a:r>
              <a:rPr sz="1463" spc="-287" baseline="-14957" dirty="0">
                <a:latin typeface="Arial"/>
                <a:cs typeface="Arial"/>
              </a:rPr>
              <a:t>𝒔    </a:t>
            </a:r>
            <a:r>
              <a:rPr sz="1463" spc="-236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	</a:t>
            </a:r>
            <a:r>
              <a:rPr sz="1350" spc="-206" dirty="0">
                <a:latin typeface="Arial"/>
                <a:cs typeface="Arial"/>
              </a:rPr>
              <a:t>𝟏 </a:t>
            </a:r>
            <a:r>
              <a:rPr sz="1350" spc="217" dirty="0">
                <a:latin typeface="Arial"/>
                <a:cs typeface="Arial"/>
              </a:rPr>
              <a:t>− </a:t>
            </a:r>
            <a:r>
              <a:rPr sz="1350" spc="-153" dirty="0">
                <a:latin typeface="Arial"/>
                <a:cs typeface="Arial"/>
              </a:rPr>
              <a:t>𝟎, </a:t>
            </a:r>
            <a:r>
              <a:rPr sz="1350" spc="-206" dirty="0">
                <a:latin typeface="Arial"/>
                <a:cs typeface="Arial"/>
              </a:rPr>
              <a:t>𝟎𝟓 </a:t>
            </a:r>
            <a:r>
              <a:rPr sz="1350" spc="-101" dirty="0">
                <a:latin typeface="Arial"/>
                <a:cs typeface="Arial"/>
              </a:rPr>
              <a:t>. </a:t>
            </a:r>
            <a:r>
              <a:rPr sz="1350" spc="-206" dirty="0">
                <a:latin typeface="Arial"/>
                <a:cs typeface="Arial"/>
              </a:rPr>
              <a:t>𝟏𝟖𝟎𝟎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188" dirty="0">
                <a:latin typeface="Arial"/>
                <a:cs typeface="Arial"/>
              </a:rPr>
              <a:t> </a:t>
            </a:r>
            <a:r>
              <a:rPr sz="1350" spc="-210" dirty="0">
                <a:latin typeface="Arial"/>
                <a:cs typeface="Arial"/>
              </a:rPr>
              <a:t>𝟏𝟕𝟏𝟎 </a:t>
            </a:r>
            <a:r>
              <a:rPr sz="1350" dirty="0">
                <a:latin typeface="Arial"/>
                <a:cs typeface="Arial"/>
              </a:rPr>
              <a:t>𝒅/𝒅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7492" y="4338526"/>
            <a:ext cx="4607719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b="1" spc="-4" dirty="0">
                <a:solidFill>
                  <a:srgbClr val="FF0000"/>
                </a:solidFill>
                <a:latin typeface="Arial"/>
                <a:cs typeface="Arial"/>
              </a:rPr>
              <a:t>Not: </a:t>
            </a:r>
            <a:r>
              <a:rPr sz="120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Kayma </a:t>
            </a:r>
            <a:r>
              <a:rPr sz="1200" i="1" u="heavy" spc="-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formülde </a:t>
            </a:r>
            <a:r>
              <a:rPr sz="120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yerine </a:t>
            </a:r>
            <a:r>
              <a:rPr sz="1200" i="1" u="heavy" spc="-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yazılırken </a:t>
            </a:r>
            <a:r>
              <a:rPr sz="12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yüzde </a:t>
            </a:r>
            <a:r>
              <a:rPr sz="120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olarak</a:t>
            </a:r>
            <a:r>
              <a:rPr sz="1200" i="1" u="heavy" spc="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yazılmamalıdır</a:t>
            </a:r>
            <a:r>
              <a:rPr sz="1200" spc="-4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138" y="3360534"/>
            <a:ext cx="11106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latin typeface="Arial"/>
                <a:cs typeface="Arial"/>
              </a:rPr>
              <a:t>b)</a:t>
            </a:r>
            <a:r>
              <a:rPr sz="135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Kayma</a:t>
            </a:r>
            <a:r>
              <a:rPr sz="1350" i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Hızı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1777" y="3303163"/>
            <a:ext cx="3415189" cy="547425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28574">
              <a:spcBef>
                <a:spcPts val="529"/>
              </a:spcBef>
            </a:pPr>
            <a:r>
              <a:rPr sz="1350" spc="-338" dirty="0">
                <a:latin typeface="Arial"/>
                <a:cs typeface="Arial"/>
              </a:rPr>
              <a:t>𝒔</a:t>
            </a:r>
            <a:r>
              <a:rPr sz="1350" spc="-307" dirty="0">
                <a:latin typeface="Arial"/>
                <a:cs typeface="Arial"/>
              </a:rPr>
              <a:t> </a:t>
            </a:r>
            <a:r>
              <a:rPr sz="1350" spc="221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𝒏</a:t>
            </a:r>
            <a:r>
              <a:rPr sz="1463" spc="-287" baseline="-14957" dirty="0">
                <a:latin typeface="Arial"/>
                <a:cs typeface="Arial"/>
              </a:rPr>
              <a:t>𝒔</a:t>
            </a:r>
            <a:r>
              <a:rPr sz="1463" spc="-253" baseline="-14957" dirty="0">
                <a:latin typeface="Arial"/>
                <a:cs typeface="Arial"/>
              </a:rPr>
              <a:t> </a:t>
            </a:r>
            <a:r>
              <a:rPr sz="1350" spc="221" dirty="0">
                <a:latin typeface="Arial"/>
                <a:cs typeface="Arial"/>
              </a:rPr>
              <a:t>−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172" dirty="0">
                <a:latin typeface="Arial"/>
                <a:cs typeface="Arial"/>
              </a:rPr>
              <a:t>𝒏</a:t>
            </a:r>
            <a:r>
              <a:rPr sz="1463" spc="-259" baseline="-14957" dirty="0">
                <a:latin typeface="Arial"/>
                <a:cs typeface="Arial"/>
              </a:rPr>
              <a:t>𝒓</a:t>
            </a:r>
            <a:r>
              <a:rPr sz="1463" spc="-219" baseline="-14957" dirty="0">
                <a:latin typeface="Arial"/>
                <a:cs typeface="Arial"/>
              </a:rPr>
              <a:t> </a:t>
            </a:r>
            <a:r>
              <a:rPr sz="1350" spc="221" dirty="0">
                <a:latin typeface="Arial"/>
                <a:cs typeface="Arial"/>
              </a:rPr>
              <a:t>=</a:t>
            </a:r>
            <a:r>
              <a:rPr sz="1350" spc="8" dirty="0">
                <a:latin typeface="Arial"/>
                <a:cs typeface="Arial"/>
              </a:rPr>
              <a:t> </a:t>
            </a:r>
            <a:r>
              <a:rPr sz="1350" spc="-210" dirty="0">
                <a:latin typeface="Arial"/>
                <a:cs typeface="Arial"/>
              </a:rPr>
              <a:t>𝟏𝟖𝟎𝟎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221" dirty="0">
                <a:latin typeface="Arial"/>
                <a:cs typeface="Arial"/>
              </a:rPr>
              <a:t>−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206" dirty="0">
                <a:latin typeface="Arial"/>
                <a:cs typeface="Arial"/>
              </a:rPr>
              <a:t>𝟏𝟕𝟏𝟎</a:t>
            </a:r>
            <a:r>
              <a:rPr sz="1350" spc="-191" dirty="0">
                <a:latin typeface="Arial"/>
                <a:cs typeface="Arial"/>
              </a:rPr>
              <a:t> </a:t>
            </a:r>
            <a:r>
              <a:rPr sz="1350" spc="221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206" dirty="0">
                <a:latin typeface="Arial"/>
                <a:cs typeface="Arial"/>
              </a:rPr>
              <a:t>𝟗𝟎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𝒅/𝒅</a:t>
            </a:r>
          </a:p>
          <a:p>
            <a:pPr marL="28574">
              <a:spcBef>
                <a:spcPts val="450"/>
              </a:spcBef>
            </a:pPr>
            <a:r>
              <a:rPr sz="1350" spc="-64" dirty="0">
                <a:latin typeface="Arial"/>
                <a:cs typeface="Arial"/>
              </a:rPr>
              <a:t>𝑲𝒂𝒚𝒎𝒂 </a:t>
            </a:r>
            <a:r>
              <a:rPr sz="1350" spc="-71" dirty="0">
                <a:latin typeface="Arial"/>
                <a:cs typeface="Arial"/>
              </a:rPr>
              <a:t>𝑯ı𝒛ı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221" dirty="0">
                <a:latin typeface="Arial"/>
                <a:cs typeface="Arial"/>
              </a:rPr>
              <a:t>𝒔. </a:t>
            </a:r>
            <a:r>
              <a:rPr sz="1350" spc="-191" dirty="0">
                <a:latin typeface="Arial"/>
                <a:cs typeface="Arial"/>
              </a:rPr>
              <a:t>𝒏</a:t>
            </a:r>
            <a:r>
              <a:rPr sz="1463" spc="-287" baseline="-14957" dirty="0">
                <a:latin typeface="Arial"/>
                <a:cs typeface="Arial"/>
              </a:rPr>
              <a:t>𝒔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150" dirty="0">
                <a:latin typeface="Arial"/>
                <a:cs typeface="Arial"/>
              </a:rPr>
              <a:t>𝟎, </a:t>
            </a:r>
            <a:r>
              <a:rPr sz="1350" spc="-172" dirty="0">
                <a:latin typeface="Arial"/>
                <a:cs typeface="Arial"/>
              </a:rPr>
              <a:t>𝟎𝟓. </a:t>
            </a:r>
            <a:r>
              <a:rPr sz="1350" spc="-206" dirty="0">
                <a:latin typeface="Arial"/>
                <a:cs typeface="Arial"/>
              </a:rPr>
              <a:t>𝟏𝟖𝟎𝟎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206" dirty="0">
                <a:latin typeface="Arial"/>
                <a:cs typeface="Arial"/>
              </a:rPr>
              <a:t>𝟗𝟎 </a:t>
            </a:r>
            <a:r>
              <a:rPr sz="1350" dirty="0">
                <a:latin typeface="Arial"/>
                <a:cs typeface="Arial"/>
              </a:rPr>
              <a:t>𝒅/𝒅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47492" y="130399"/>
            <a:ext cx="30141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 err="1">
                <a:solidFill>
                  <a:srgbClr val="FF0000"/>
                </a:solidFill>
              </a:rPr>
              <a:t>Örnek</a:t>
            </a:r>
            <a:r>
              <a:rPr lang="tr-TR" sz="1350" spc="-4" dirty="0">
                <a:solidFill>
                  <a:srgbClr val="FF0000"/>
                </a:solidFill>
              </a:rPr>
              <a:t> </a:t>
            </a:r>
            <a:r>
              <a:rPr sz="1350" spc="-4" dirty="0">
                <a:solidFill>
                  <a:srgbClr val="FF0000"/>
                </a:solidFill>
              </a:rPr>
              <a:t>2</a:t>
            </a:r>
            <a:endParaRPr sz="13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121" y="554832"/>
            <a:ext cx="7993380" cy="9047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 marR="22859" indent="685783">
              <a:spcBef>
                <a:spcPts val="75"/>
              </a:spcBef>
            </a:pPr>
            <a:r>
              <a:rPr sz="1350" b="1" i="1" spc="-4" dirty="0">
                <a:latin typeface="Arial"/>
                <a:cs typeface="Arial"/>
              </a:rPr>
              <a:t>380V</a:t>
            </a:r>
            <a:r>
              <a:rPr sz="1350" spc="-4" dirty="0">
                <a:latin typeface="Arial"/>
                <a:cs typeface="Arial"/>
              </a:rPr>
              <a:t>, </a:t>
            </a:r>
            <a:r>
              <a:rPr sz="1350" b="1" i="1" spc="-4" dirty="0">
                <a:latin typeface="Arial"/>
                <a:cs typeface="Arial"/>
              </a:rPr>
              <a:t>50Hz</a:t>
            </a:r>
            <a:r>
              <a:rPr sz="1350" spc="-4" dirty="0">
                <a:latin typeface="Arial"/>
                <a:cs typeface="Arial"/>
              </a:rPr>
              <a:t>, </a:t>
            </a:r>
            <a:r>
              <a:rPr sz="1350" b="1" i="1" spc="-4" dirty="0">
                <a:latin typeface="Arial"/>
                <a:cs typeface="Arial"/>
              </a:rPr>
              <a:t>6 </a:t>
            </a:r>
            <a:r>
              <a:rPr sz="1350" b="1" i="1" dirty="0">
                <a:latin typeface="Arial"/>
                <a:cs typeface="Arial"/>
              </a:rPr>
              <a:t>kutuplu </a:t>
            </a:r>
            <a:r>
              <a:rPr sz="1350" spc="-4" dirty="0">
                <a:latin typeface="Arial"/>
                <a:cs typeface="Arial"/>
              </a:rPr>
              <a:t>bir asenkron motorun </a:t>
            </a:r>
            <a:r>
              <a:rPr sz="1350" dirty="0">
                <a:latin typeface="Arial"/>
                <a:cs typeface="Arial"/>
              </a:rPr>
              <a:t>hızı </a:t>
            </a:r>
            <a:r>
              <a:rPr sz="1350" b="1" i="1" spc="-4" dirty="0">
                <a:latin typeface="Arial"/>
                <a:cs typeface="Arial"/>
              </a:rPr>
              <a:t>850d/d</a:t>
            </a:r>
            <a:r>
              <a:rPr sz="1350" spc="-4" dirty="0">
                <a:latin typeface="Arial"/>
                <a:cs typeface="Arial"/>
              </a:rPr>
              <a:t>’ </a:t>
            </a:r>
            <a:r>
              <a:rPr sz="1350" spc="-19" dirty="0">
                <a:latin typeface="Arial"/>
                <a:cs typeface="Arial"/>
              </a:rPr>
              <a:t>dır. </a:t>
            </a:r>
            <a:r>
              <a:rPr sz="1350" spc="-4" dirty="0">
                <a:latin typeface="Arial"/>
                <a:cs typeface="Arial"/>
              </a:rPr>
              <a:t>Buna göre </a:t>
            </a:r>
            <a:r>
              <a:rPr sz="1350" dirty="0">
                <a:latin typeface="Arial"/>
                <a:cs typeface="Arial"/>
              </a:rPr>
              <a:t>d/d </a:t>
            </a:r>
            <a:r>
              <a:rPr sz="1350" spc="-4" dirty="0">
                <a:latin typeface="Arial"/>
                <a:cs typeface="Arial"/>
              </a:rPr>
              <a:t>ve rad/s  cinsinden </a:t>
            </a:r>
            <a:r>
              <a:rPr sz="1350" dirty="0">
                <a:latin typeface="Arial"/>
                <a:cs typeface="Arial"/>
              </a:rPr>
              <a:t>d/d </a:t>
            </a:r>
            <a:r>
              <a:rPr sz="1350" spc="-4" dirty="0">
                <a:latin typeface="Arial"/>
                <a:cs typeface="Arial"/>
              </a:rPr>
              <a:t>ve rad/s cinsinden senkron hızı ve </a:t>
            </a:r>
            <a:r>
              <a:rPr sz="1350" spc="-8" dirty="0">
                <a:latin typeface="Arial"/>
                <a:cs typeface="Arial"/>
              </a:rPr>
              <a:t>kaymayı</a:t>
            </a:r>
            <a:r>
              <a:rPr sz="1350" spc="83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bulunuz.</a:t>
            </a:r>
            <a:endParaRPr sz="1350" dirty="0">
              <a:latin typeface="Arial"/>
              <a:cs typeface="Arial"/>
            </a:endParaRPr>
          </a:p>
          <a:p>
            <a:pPr marL="714357">
              <a:spcBef>
                <a:spcPts val="450"/>
              </a:spcBef>
              <a:tabLst>
                <a:tab pos="2085923" algn="l"/>
                <a:tab pos="3134123" algn="l"/>
                <a:tab pos="4829531" algn="l"/>
                <a:tab pos="6267293" algn="l"/>
              </a:tabLst>
            </a:pPr>
            <a:r>
              <a:rPr sz="1350" i="1" u="heavy" spc="-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Verilenler</a:t>
            </a:r>
            <a:r>
              <a:rPr sz="1350" i="1" spc="-11" dirty="0">
                <a:latin typeface="Arial"/>
                <a:cs typeface="Arial"/>
              </a:rPr>
              <a:t>	</a:t>
            </a:r>
            <a:r>
              <a:rPr sz="1350" spc="-4" dirty="0">
                <a:latin typeface="Arial"/>
                <a:cs typeface="Arial"/>
              </a:rPr>
              <a:t>Hat</a:t>
            </a:r>
            <a:r>
              <a:rPr sz="1350" spc="8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gerilimi	</a:t>
            </a:r>
            <a:r>
              <a:rPr sz="1350" b="1" i="1" spc="-4" dirty="0">
                <a:latin typeface="Arial"/>
                <a:cs typeface="Arial"/>
              </a:rPr>
              <a:t>U=380V	</a:t>
            </a:r>
            <a:r>
              <a:rPr sz="1350" spc="-4" dirty="0">
                <a:latin typeface="Arial"/>
                <a:cs typeface="Arial"/>
              </a:rPr>
              <a:t>Gerilim</a:t>
            </a:r>
            <a:r>
              <a:rPr sz="1350" spc="19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frekansı	</a:t>
            </a:r>
            <a:r>
              <a:rPr sz="1350" b="1" i="1" spc="-4" dirty="0">
                <a:latin typeface="Arial"/>
                <a:cs typeface="Arial"/>
              </a:rPr>
              <a:t>f=50Hz</a:t>
            </a:r>
            <a:endParaRPr sz="1350" dirty="0">
              <a:latin typeface="Arial"/>
              <a:cs typeface="Arial"/>
            </a:endParaRPr>
          </a:p>
          <a:p>
            <a:pPr marL="2085923">
              <a:tabLst>
                <a:tab pos="3171746" algn="l"/>
                <a:tab pos="4829531" algn="l"/>
              </a:tabLst>
            </a:pPr>
            <a:r>
              <a:rPr sz="1350" spc="-4" dirty="0">
                <a:latin typeface="Arial"/>
                <a:cs typeface="Arial"/>
              </a:rPr>
              <a:t>Kutup</a:t>
            </a:r>
            <a:r>
              <a:rPr sz="1350" spc="8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sayısı	</a:t>
            </a:r>
            <a:r>
              <a:rPr sz="1350" b="1" i="1" spc="-4" dirty="0">
                <a:latin typeface="Arial"/>
                <a:cs typeface="Arial"/>
              </a:rPr>
              <a:t>2P=6	</a:t>
            </a:r>
            <a:r>
              <a:rPr sz="1350" spc="-4" dirty="0">
                <a:latin typeface="Arial"/>
                <a:cs typeface="Arial"/>
              </a:rPr>
              <a:t>Asenkron </a:t>
            </a:r>
            <a:r>
              <a:rPr sz="1350" dirty="0">
                <a:latin typeface="Arial"/>
                <a:cs typeface="Arial"/>
              </a:rPr>
              <a:t>(rotor) </a:t>
            </a:r>
            <a:r>
              <a:rPr sz="1350" spc="-4" dirty="0">
                <a:latin typeface="Arial"/>
                <a:cs typeface="Arial"/>
              </a:rPr>
              <a:t>devir</a:t>
            </a:r>
            <a:r>
              <a:rPr sz="1350" spc="11" dirty="0">
                <a:latin typeface="Arial"/>
                <a:cs typeface="Arial"/>
              </a:rPr>
              <a:t> </a:t>
            </a:r>
            <a:r>
              <a:rPr sz="1350" b="1" i="1" spc="-4" dirty="0">
                <a:latin typeface="Arial"/>
                <a:cs typeface="Arial"/>
              </a:rPr>
              <a:t>n</a:t>
            </a:r>
            <a:r>
              <a:rPr sz="1350" b="1" i="1" spc="-5" baseline="-20833" dirty="0">
                <a:latin typeface="Arial"/>
                <a:cs typeface="Arial"/>
              </a:rPr>
              <a:t>r</a:t>
            </a:r>
            <a:r>
              <a:rPr sz="1350" b="1" i="1" spc="-4" dirty="0">
                <a:latin typeface="Arial"/>
                <a:cs typeface="Arial"/>
              </a:rPr>
              <a:t>=985d/d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8298" y="1794988"/>
            <a:ext cx="910114" cy="12859"/>
          </a:xfrm>
          <a:custGeom>
            <a:avLst/>
            <a:gdLst/>
            <a:ahLst/>
            <a:cxnLst/>
            <a:rect l="l" t="t" r="r" b="b"/>
            <a:pathLst>
              <a:path w="1213485" h="17145">
                <a:moveTo>
                  <a:pt x="1213104" y="0"/>
                </a:moveTo>
                <a:lnTo>
                  <a:pt x="0" y="0"/>
                </a:lnTo>
                <a:lnTo>
                  <a:pt x="0" y="16763"/>
                </a:lnTo>
                <a:lnTo>
                  <a:pt x="1213104" y="16763"/>
                </a:lnTo>
                <a:lnTo>
                  <a:pt x="1213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276064" y="1595877"/>
            <a:ext cx="1844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51941" algn="l"/>
                <a:tab pos="1723982" algn="l"/>
              </a:tabLst>
            </a:pPr>
            <a:r>
              <a:rPr sz="1350" b="1" spc="-8" dirty="0">
                <a:latin typeface="Arial"/>
                <a:cs typeface="Arial"/>
              </a:rPr>
              <a:t>a</a:t>
            </a:r>
            <a:r>
              <a:rPr sz="1350" b="1" dirty="0">
                <a:latin typeface="Arial"/>
                <a:cs typeface="Arial"/>
              </a:rPr>
              <a:t>)	</a:t>
            </a:r>
            <a:r>
              <a:rPr sz="1350" i="1" dirty="0">
                <a:latin typeface="Arial"/>
                <a:cs typeface="Arial"/>
              </a:rPr>
              <a:t>S</a:t>
            </a:r>
            <a:r>
              <a:rPr sz="1350" i="1" spc="-8" dirty="0">
                <a:latin typeface="Arial"/>
                <a:cs typeface="Arial"/>
              </a:rPr>
              <a:t>en</a:t>
            </a:r>
            <a:r>
              <a:rPr sz="1350" i="1" dirty="0">
                <a:latin typeface="Arial"/>
                <a:cs typeface="Arial"/>
              </a:rPr>
              <a:t>kr</a:t>
            </a:r>
            <a:r>
              <a:rPr sz="1350" i="1" spc="-8" dirty="0">
                <a:latin typeface="Arial"/>
                <a:cs typeface="Arial"/>
              </a:rPr>
              <a:t>o</a:t>
            </a:r>
            <a:r>
              <a:rPr sz="1350" i="1" dirty="0">
                <a:latin typeface="Arial"/>
                <a:cs typeface="Arial"/>
              </a:rPr>
              <a:t>n</a:t>
            </a:r>
            <a:r>
              <a:rPr sz="1350" i="1" spc="4" dirty="0">
                <a:latin typeface="Arial"/>
                <a:cs typeface="Arial"/>
              </a:rPr>
              <a:t> </a:t>
            </a:r>
            <a:r>
              <a:rPr sz="1350" i="1" spc="-8" dirty="0">
                <a:latin typeface="Arial"/>
                <a:cs typeface="Arial"/>
              </a:rPr>
              <a:t>h</a:t>
            </a:r>
            <a:r>
              <a:rPr sz="1350" i="1" dirty="0">
                <a:latin typeface="Arial"/>
                <a:cs typeface="Arial"/>
              </a:rPr>
              <a:t>ız	</a:t>
            </a:r>
            <a:r>
              <a:rPr sz="1350" spc="-188" dirty="0">
                <a:latin typeface="Arial"/>
                <a:cs typeface="Arial"/>
              </a:rPr>
              <a:t>𝒏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1720" y="1677542"/>
            <a:ext cx="8239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15" dirty="0">
                <a:latin typeface="Arial"/>
                <a:cs typeface="Arial"/>
              </a:rPr>
              <a:t>𝒔</a:t>
            </a:r>
            <a:endParaRPr sz="97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4521" y="1721834"/>
            <a:ext cx="321469" cy="11430"/>
          </a:xfrm>
          <a:custGeom>
            <a:avLst/>
            <a:gdLst/>
            <a:ahLst/>
            <a:cxnLst/>
            <a:rect l="l" t="t" r="r" b="b"/>
            <a:pathLst>
              <a:path w="428625" h="15239">
                <a:moveTo>
                  <a:pt x="428243" y="0"/>
                </a:moveTo>
                <a:lnTo>
                  <a:pt x="0" y="0"/>
                </a:lnTo>
                <a:lnTo>
                  <a:pt x="0" y="15239"/>
                </a:lnTo>
                <a:lnTo>
                  <a:pt x="428243" y="15239"/>
                </a:lnTo>
                <a:lnTo>
                  <a:pt x="428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49732" y="1721834"/>
            <a:ext cx="401479" cy="11430"/>
          </a:xfrm>
          <a:custGeom>
            <a:avLst/>
            <a:gdLst/>
            <a:ahLst/>
            <a:cxnLst/>
            <a:rect l="l" t="t" r="r" b="b"/>
            <a:pathLst>
              <a:path w="535304" h="15239">
                <a:moveTo>
                  <a:pt x="534924" y="0"/>
                </a:moveTo>
                <a:lnTo>
                  <a:pt x="0" y="0"/>
                </a:lnTo>
                <a:lnTo>
                  <a:pt x="0" y="15239"/>
                </a:lnTo>
                <a:lnTo>
                  <a:pt x="534924" y="15239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190876" y="1459069"/>
            <a:ext cx="2176939" cy="4296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099">
              <a:spcBef>
                <a:spcPts val="360"/>
              </a:spcBef>
            </a:pPr>
            <a:r>
              <a:rPr sz="2025" spc="332" baseline="-32407" dirty="0">
                <a:latin typeface="Arial"/>
                <a:cs typeface="Arial"/>
              </a:rPr>
              <a:t>= </a:t>
            </a:r>
            <a:r>
              <a:rPr sz="975" spc="-131" dirty="0">
                <a:latin typeface="Arial"/>
                <a:cs typeface="Arial"/>
              </a:rPr>
              <a:t>𝟏𝟐𝟎.𝒇 </a:t>
            </a:r>
            <a:r>
              <a:rPr sz="2025" spc="332" baseline="-32407" dirty="0">
                <a:latin typeface="Arial"/>
                <a:cs typeface="Arial"/>
              </a:rPr>
              <a:t>= </a:t>
            </a:r>
            <a:r>
              <a:rPr sz="975" spc="-127" dirty="0">
                <a:latin typeface="Arial"/>
                <a:cs typeface="Arial"/>
              </a:rPr>
              <a:t>𝟏𝟐𝟎.𝟓𝟎 </a:t>
            </a:r>
            <a:r>
              <a:rPr sz="2025" spc="332" baseline="-32407" dirty="0">
                <a:latin typeface="Arial"/>
                <a:cs typeface="Arial"/>
              </a:rPr>
              <a:t>=</a:t>
            </a:r>
            <a:r>
              <a:rPr sz="2025" spc="-338" baseline="-32407" dirty="0">
                <a:latin typeface="Arial"/>
                <a:cs typeface="Arial"/>
              </a:rPr>
              <a:t> </a:t>
            </a:r>
            <a:r>
              <a:rPr sz="2025" spc="-309" baseline="-32407" dirty="0">
                <a:latin typeface="Arial"/>
                <a:cs typeface="Arial"/>
              </a:rPr>
              <a:t>𝟏𝟎𝟎𝟎 </a:t>
            </a:r>
            <a:r>
              <a:rPr sz="2025" baseline="-32407" dirty="0">
                <a:latin typeface="Arial"/>
                <a:cs typeface="Arial"/>
              </a:rPr>
              <a:t>𝒅/𝒅</a:t>
            </a:r>
            <a:endParaRPr sz="2025" baseline="-32407">
              <a:latin typeface="Arial"/>
              <a:cs typeface="Arial"/>
            </a:endParaRPr>
          </a:p>
          <a:p>
            <a:pPr marL="293839">
              <a:spcBef>
                <a:spcPts val="225"/>
              </a:spcBef>
              <a:tabLst>
                <a:tab pos="921521" algn="l"/>
              </a:tabLst>
            </a:pPr>
            <a:r>
              <a:rPr sz="975" spc="-98" dirty="0">
                <a:latin typeface="Arial"/>
                <a:cs typeface="Arial"/>
              </a:rPr>
              <a:t>𝟐𝑷	</a:t>
            </a:r>
            <a:r>
              <a:rPr sz="975" spc="-143" dirty="0">
                <a:latin typeface="Arial"/>
                <a:cs typeface="Arial"/>
              </a:rPr>
              <a:t>𝟔</a:t>
            </a:r>
            <a:endParaRPr sz="97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8295" y="2152747"/>
            <a:ext cx="2472690" cy="12859"/>
          </a:xfrm>
          <a:custGeom>
            <a:avLst/>
            <a:gdLst/>
            <a:ahLst/>
            <a:cxnLst/>
            <a:rect l="l" t="t" r="r" b="b"/>
            <a:pathLst>
              <a:path w="3296920" h="17145">
                <a:moveTo>
                  <a:pt x="3296411" y="0"/>
                </a:moveTo>
                <a:lnTo>
                  <a:pt x="0" y="0"/>
                </a:lnTo>
                <a:lnTo>
                  <a:pt x="0" y="16763"/>
                </a:lnTo>
                <a:lnTo>
                  <a:pt x="3296411" y="16763"/>
                </a:lnTo>
                <a:lnTo>
                  <a:pt x="3296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4499611" y="2035301"/>
            <a:ext cx="8239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15" dirty="0">
                <a:latin typeface="Arial"/>
                <a:cs typeface="Arial"/>
              </a:rPr>
              <a:t>𝒔</a:t>
            </a:r>
            <a:endParaRPr sz="975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2410" y="2079592"/>
            <a:ext cx="321469" cy="11430"/>
          </a:xfrm>
          <a:custGeom>
            <a:avLst/>
            <a:gdLst/>
            <a:ahLst/>
            <a:cxnLst/>
            <a:rect l="l" t="t" r="r" b="b"/>
            <a:pathLst>
              <a:path w="428625" h="15239">
                <a:moveTo>
                  <a:pt x="428243" y="0"/>
                </a:moveTo>
                <a:lnTo>
                  <a:pt x="0" y="0"/>
                </a:lnTo>
                <a:lnTo>
                  <a:pt x="0" y="15240"/>
                </a:lnTo>
                <a:lnTo>
                  <a:pt x="428243" y="15240"/>
                </a:lnTo>
                <a:lnTo>
                  <a:pt x="428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217319" y="2079592"/>
            <a:ext cx="161449" cy="11430"/>
          </a:xfrm>
          <a:custGeom>
            <a:avLst/>
            <a:gdLst/>
            <a:ahLst/>
            <a:cxnLst/>
            <a:rect l="l" t="t" r="r" b="b"/>
            <a:pathLst>
              <a:path w="215265" h="15239">
                <a:moveTo>
                  <a:pt x="214883" y="0"/>
                </a:moveTo>
                <a:lnTo>
                  <a:pt x="0" y="0"/>
                </a:lnTo>
                <a:lnTo>
                  <a:pt x="0" y="15240"/>
                </a:lnTo>
                <a:lnTo>
                  <a:pt x="214883" y="15240"/>
                </a:lnTo>
                <a:lnTo>
                  <a:pt x="21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601367" y="2079592"/>
            <a:ext cx="401479" cy="11430"/>
          </a:xfrm>
          <a:custGeom>
            <a:avLst/>
            <a:gdLst/>
            <a:ahLst/>
            <a:cxnLst/>
            <a:rect l="l" t="t" r="r" b="b"/>
            <a:pathLst>
              <a:path w="535304" h="15239">
                <a:moveTo>
                  <a:pt x="534924" y="0"/>
                </a:moveTo>
                <a:lnTo>
                  <a:pt x="0" y="0"/>
                </a:lnTo>
                <a:lnTo>
                  <a:pt x="0" y="15240"/>
                </a:lnTo>
                <a:lnTo>
                  <a:pt x="534924" y="1524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095143" y="2079592"/>
            <a:ext cx="161449" cy="11430"/>
          </a:xfrm>
          <a:custGeom>
            <a:avLst/>
            <a:gdLst/>
            <a:ahLst/>
            <a:cxnLst/>
            <a:rect l="l" t="t" r="r" b="b"/>
            <a:pathLst>
              <a:path w="215265" h="15239">
                <a:moveTo>
                  <a:pt x="214883" y="0"/>
                </a:moveTo>
                <a:lnTo>
                  <a:pt x="0" y="0"/>
                </a:lnTo>
                <a:lnTo>
                  <a:pt x="0" y="15240"/>
                </a:lnTo>
                <a:lnTo>
                  <a:pt x="214883" y="15240"/>
                </a:lnTo>
                <a:lnTo>
                  <a:pt x="21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4873559" y="2085593"/>
            <a:ext cx="1388745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  <a:tabLst>
                <a:tab pos="350036" algn="l"/>
                <a:tab pos="890566" algn="l"/>
                <a:tab pos="1227743" algn="l"/>
              </a:tabLst>
            </a:pPr>
            <a:r>
              <a:rPr sz="975" spc="-188" dirty="0">
                <a:latin typeface="Arial"/>
                <a:cs typeface="Arial"/>
              </a:rPr>
              <a:t>𝟐</a:t>
            </a:r>
            <a:r>
              <a:rPr sz="975" spc="-71" dirty="0">
                <a:latin typeface="Arial"/>
                <a:cs typeface="Arial"/>
              </a:rPr>
              <a:t>𝑷	</a:t>
            </a:r>
            <a:r>
              <a:rPr sz="975" spc="-188" dirty="0">
                <a:latin typeface="Arial"/>
                <a:cs typeface="Arial"/>
              </a:rPr>
              <a:t>𝟔𝟎	𝟔	𝟔𝟎</a:t>
            </a:r>
            <a:endParaRPr sz="9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9912" y="1954150"/>
            <a:ext cx="60140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  <a:tabLst>
                <a:tab pos="2771706" algn="l"/>
                <a:tab pos="3026493" algn="l"/>
              </a:tabLst>
            </a:pPr>
            <a:r>
              <a:rPr sz="1350" i="1" dirty="0">
                <a:latin typeface="Arial"/>
                <a:cs typeface="Arial"/>
              </a:rPr>
              <a:t>Açısal </a:t>
            </a:r>
            <a:r>
              <a:rPr sz="1350" i="1" spc="-4" dirty="0">
                <a:latin typeface="Arial"/>
                <a:cs typeface="Arial"/>
              </a:rPr>
              <a:t>hız cinsinden</a:t>
            </a:r>
            <a:r>
              <a:rPr sz="1350" i="1" spc="30" dirty="0">
                <a:latin typeface="Arial"/>
                <a:cs typeface="Arial"/>
              </a:rPr>
              <a:t> </a:t>
            </a:r>
            <a:r>
              <a:rPr sz="1350" i="1" spc="-4" dirty="0">
                <a:latin typeface="Arial"/>
                <a:cs typeface="Arial"/>
              </a:rPr>
              <a:t>Senkron</a:t>
            </a:r>
            <a:r>
              <a:rPr sz="1350" i="1" spc="11" dirty="0">
                <a:latin typeface="Arial"/>
                <a:cs typeface="Arial"/>
              </a:rPr>
              <a:t> </a:t>
            </a:r>
            <a:r>
              <a:rPr sz="1350" i="1" spc="-4" dirty="0">
                <a:latin typeface="Arial"/>
                <a:cs typeface="Arial"/>
              </a:rPr>
              <a:t>hız	</a:t>
            </a:r>
            <a:r>
              <a:rPr sz="1350" spc="64" dirty="0">
                <a:latin typeface="Arial"/>
                <a:cs typeface="Arial"/>
              </a:rPr>
              <a:t>𝝎	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463" spc="-203" baseline="44871" dirty="0">
                <a:latin typeface="Arial"/>
                <a:cs typeface="Arial"/>
              </a:rPr>
              <a:t>𝟏𝟐𝟎.𝒇 </a:t>
            </a:r>
            <a:r>
              <a:rPr sz="1350" spc="-101" dirty="0">
                <a:latin typeface="Arial"/>
                <a:cs typeface="Arial"/>
              </a:rPr>
              <a:t>. </a:t>
            </a:r>
            <a:r>
              <a:rPr sz="1463" spc="-146" baseline="44871" dirty="0">
                <a:latin typeface="Arial"/>
                <a:cs typeface="Arial"/>
              </a:rPr>
              <a:t>𝟐𝝅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463" spc="-191" baseline="44871" dirty="0">
                <a:latin typeface="Arial"/>
                <a:cs typeface="Arial"/>
              </a:rPr>
              <a:t>𝟏𝟐𝟎.𝟓𝟎 </a:t>
            </a:r>
            <a:r>
              <a:rPr sz="1350" spc="-101" dirty="0">
                <a:latin typeface="Arial"/>
                <a:cs typeface="Arial"/>
              </a:rPr>
              <a:t>. </a:t>
            </a:r>
            <a:r>
              <a:rPr sz="1463" spc="-146" baseline="44871" dirty="0">
                <a:latin typeface="Arial"/>
                <a:cs typeface="Arial"/>
              </a:rPr>
              <a:t>𝟐𝝅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203" dirty="0">
                <a:latin typeface="Arial"/>
                <a:cs typeface="Arial"/>
              </a:rPr>
              <a:t> </a:t>
            </a:r>
            <a:r>
              <a:rPr sz="1350" spc="-180" dirty="0">
                <a:latin typeface="Arial"/>
                <a:cs typeface="Arial"/>
              </a:rPr>
              <a:t>𝟏𝟎𝟒, </a:t>
            </a:r>
            <a:r>
              <a:rPr sz="1350" spc="-206" dirty="0">
                <a:latin typeface="Arial"/>
                <a:cs typeface="Arial"/>
              </a:rPr>
              <a:t>𝟕𝟐 </a:t>
            </a:r>
            <a:r>
              <a:rPr sz="1350" spc="-135" dirty="0">
                <a:latin typeface="Arial"/>
                <a:cs typeface="Arial"/>
              </a:rPr>
              <a:t>𝒓𝒂𝒅/𝒔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064" y="2459356"/>
            <a:ext cx="76057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latin typeface="Arial"/>
                <a:cs typeface="Arial"/>
              </a:rPr>
              <a:t>b)</a:t>
            </a:r>
            <a:r>
              <a:rPr sz="1350" b="1" spc="-56" dirty="0">
                <a:latin typeface="Arial"/>
                <a:cs typeface="Arial"/>
              </a:rPr>
              <a:t> </a:t>
            </a:r>
            <a:r>
              <a:rPr sz="1350" i="1" spc="-8" dirty="0">
                <a:latin typeface="Arial"/>
                <a:cs typeface="Arial"/>
              </a:rPr>
              <a:t>Kayma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4566" y="2657953"/>
            <a:ext cx="531495" cy="12859"/>
          </a:xfrm>
          <a:custGeom>
            <a:avLst/>
            <a:gdLst/>
            <a:ahLst/>
            <a:cxnLst/>
            <a:rect l="l" t="t" r="r" b="b"/>
            <a:pathLst>
              <a:path w="708660" h="17145">
                <a:moveTo>
                  <a:pt x="708660" y="0"/>
                </a:moveTo>
                <a:lnTo>
                  <a:pt x="0" y="0"/>
                </a:lnTo>
                <a:lnTo>
                  <a:pt x="0" y="16763"/>
                </a:lnTo>
                <a:lnTo>
                  <a:pt x="708660" y="16763"/>
                </a:lnTo>
                <a:lnTo>
                  <a:pt x="708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3657600" y="2358772"/>
            <a:ext cx="22750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</a:pPr>
            <a:r>
              <a:rPr sz="2025" spc="-506" baseline="-32407" dirty="0">
                <a:latin typeface="Arial"/>
                <a:cs typeface="Arial"/>
              </a:rPr>
              <a:t>𝒔</a:t>
            </a:r>
            <a:r>
              <a:rPr sz="2025" spc="-455" baseline="-32407" dirty="0">
                <a:latin typeface="Arial"/>
                <a:cs typeface="Arial"/>
              </a:rPr>
              <a:t>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5" baseline="-32407" dirty="0">
                <a:latin typeface="Arial"/>
                <a:cs typeface="Arial"/>
              </a:rPr>
              <a:t> </a:t>
            </a:r>
            <a:r>
              <a:rPr sz="975" spc="-71" dirty="0">
                <a:latin typeface="Arial"/>
                <a:cs typeface="Arial"/>
              </a:rPr>
              <a:t>𝒏</a:t>
            </a:r>
            <a:r>
              <a:rPr sz="1181" spc="-107" baseline="-13227" dirty="0">
                <a:latin typeface="Arial"/>
                <a:cs typeface="Arial"/>
              </a:rPr>
              <a:t>𝒔</a:t>
            </a:r>
            <a:r>
              <a:rPr sz="975" spc="-71" dirty="0">
                <a:latin typeface="Arial"/>
                <a:cs typeface="Arial"/>
              </a:rPr>
              <a:t>−𝒏</a:t>
            </a:r>
            <a:r>
              <a:rPr sz="1181" spc="-107" baseline="-13227" dirty="0">
                <a:latin typeface="Arial"/>
                <a:cs typeface="Arial"/>
              </a:rPr>
              <a:t>𝒓</a:t>
            </a:r>
            <a:r>
              <a:rPr sz="1181" spc="45" baseline="-13227" dirty="0">
                <a:latin typeface="Arial"/>
                <a:cs typeface="Arial"/>
              </a:rPr>
              <a:t>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5" baseline="-32407" dirty="0">
                <a:latin typeface="Arial"/>
                <a:cs typeface="Arial"/>
              </a:rPr>
              <a:t> </a:t>
            </a:r>
            <a:r>
              <a:rPr sz="975" spc="-109" dirty="0">
                <a:latin typeface="Arial"/>
                <a:cs typeface="Arial"/>
              </a:rPr>
              <a:t>𝟏𝟎𝟎𝟎−𝟗𝟖𝟓</a:t>
            </a:r>
            <a:r>
              <a:rPr sz="975" spc="-68" dirty="0">
                <a:latin typeface="Arial"/>
                <a:cs typeface="Arial"/>
              </a:rPr>
              <a:t> </a:t>
            </a: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-5" baseline="-32407" dirty="0">
                <a:latin typeface="Arial"/>
                <a:cs typeface="Arial"/>
              </a:rPr>
              <a:t> </a:t>
            </a:r>
            <a:r>
              <a:rPr sz="2025" spc="-230" baseline="-32407" dirty="0">
                <a:latin typeface="Arial"/>
                <a:cs typeface="Arial"/>
              </a:rPr>
              <a:t>𝟎, </a:t>
            </a:r>
            <a:r>
              <a:rPr sz="2025" spc="-309" baseline="-32407" dirty="0">
                <a:latin typeface="Arial"/>
                <a:cs typeface="Arial"/>
              </a:rPr>
              <a:t>𝟎𝟏𝟓</a:t>
            </a:r>
            <a:endParaRPr sz="2025" baseline="-3240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95452" y="2584799"/>
            <a:ext cx="369569" cy="11430"/>
          </a:xfrm>
          <a:custGeom>
            <a:avLst/>
            <a:gdLst/>
            <a:ahLst/>
            <a:cxnLst/>
            <a:rect l="l" t="t" r="r" b="b"/>
            <a:pathLst>
              <a:path w="492760" h="15239">
                <a:moveTo>
                  <a:pt x="492251" y="0"/>
                </a:moveTo>
                <a:lnTo>
                  <a:pt x="0" y="0"/>
                </a:lnTo>
                <a:lnTo>
                  <a:pt x="0" y="15239"/>
                </a:lnTo>
                <a:lnTo>
                  <a:pt x="492251" y="15239"/>
                </a:lnTo>
                <a:lnTo>
                  <a:pt x="492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587524" y="2584799"/>
            <a:ext cx="616268" cy="11430"/>
          </a:xfrm>
          <a:custGeom>
            <a:avLst/>
            <a:gdLst/>
            <a:ahLst/>
            <a:cxnLst/>
            <a:rect l="l" t="t" r="r" b="b"/>
            <a:pathLst>
              <a:path w="821690" h="15239">
                <a:moveTo>
                  <a:pt x="821436" y="0"/>
                </a:moveTo>
                <a:lnTo>
                  <a:pt x="0" y="0"/>
                </a:lnTo>
                <a:lnTo>
                  <a:pt x="0" y="15239"/>
                </a:lnTo>
                <a:lnTo>
                  <a:pt x="821436" y="15239"/>
                </a:lnTo>
                <a:lnTo>
                  <a:pt x="821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2971800" y="2590800"/>
            <a:ext cx="4114324" cy="370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9162">
              <a:lnSpc>
                <a:spcPts val="1163"/>
              </a:lnSpc>
              <a:spcBef>
                <a:spcPts val="90"/>
              </a:spcBef>
              <a:tabLst>
                <a:tab pos="1773511" algn="l"/>
              </a:tabLst>
            </a:pPr>
            <a:r>
              <a:rPr sz="975" spc="-143" dirty="0">
                <a:latin typeface="Arial"/>
                <a:cs typeface="Arial"/>
              </a:rPr>
              <a:t>𝒏</a:t>
            </a:r>
            <a:r>
              <a:rPr sz="1181" spc="-213" baseline="-13227" dirty="0">
                <a:latin typeface="Arial"/>
                <a:cs typeface="Arial"/>
              </a:rPr>
              <a:t>𝒔	</a:t>
            </a:r>
            <a:r>
              <a:rPr sz="975" spc="-143" dirty="0">
                <a:latin typeface="Arial"/>
                <a:cs typeface="Arial"/>
              </a:rPr>
              <a:t>𝟏𝟎𝟎𝟎</a:t>
            </a:r>
            <a:endParaRPr sz="975">
              <a:latin typeface="Arial"/>
              <a:cs typeface="Arial"/>
            </a:endParaRPr>
          </a:p>
          <a:p>
            <a:pPr marL="28574">
              <a:lnSpc>
                <a:spcPts val="1613"/>
              </a:lnSpc>
            </a:pPr>
            <a:r>
              <a:rPr sz="1350" b="1" i="1" spc="-4" dirty="0">
                <a:latin typeface="Arial"/>
                <a:cs typeface="Arial"/>
              </a:rPr>
              <a:t>Asenkron motor %1,5’luk </a:t>
            </a:r>
            <a:r>
              <a:rPr sz="1350" b="1" i="1" spc="-8" dirty="0">
                <a:latin typeface="Arial"/>
                <a:cs typeface="Arial"/>
              </a:rPr>
              <a:t>kayma </a:t>
            </a:r>
            <a:r>
              <a:rPr sz="1350" b="1" i="1" dirty="0">
                <a:latin typeface="Arial"/>
                <a:cs typeface="Arial"/>
              </a:rPr>
              <a:t>ile</a:t>
            </a:r>
            <a:r>
              <a:rPr sz="1350" b="1" i="1" spc="38" dirty="0">
                <a:latin typeface="Arial"/>
                <a:cs typeface="Arial"/>
              </a:rPr>
              <a:t> </a:t>
            </a:r>
            <a:r>
              <a:rPr sz="1350" b="1" i="1" spc="-11" dirty="0">
                <a:latin typeface="Arial"/>
                <a:cs typeface="Arial"/>
              </a:rPr>
              <a:t>çalışmaktadır.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63472" y="206599"/>
            <a:ext cx="30141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 err="1">
                <a:solidFill>
                  <a:srgbClr val="FF0000"/>
                </a:solidFill>
              </a:rPr>
              <a:t>Örnek</a:t>
            </a:r>
            <a:r>
              <a:rPr lang="tr-TR" sz="1350" spc="-4" dirty="0">
                <a:solidFill>
                  <a:srgbClr val="FF0000"/>
                </a:solidFill>
              </a:rPr>
              <a:t> </a:t>
            </a:r>
            <a:r>
              <a:rPr sz="1350" spc="-4" dirty="0">
                <a:solidFill>
                  <a:srgbClr val="FF0000"/>
                </a:solidFill>
              </a:rPr>
              <a:t>3</a:t>
            </a:r>
            <a:endParaRPr sz="13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050" y="193927"/>
            <a:ext cx="396573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 err="1">
                <a:solidFill>
                  <a:srgbClr val="FF0000"/>
                </a:solidFill>
              </a:rPr>
              <a:t>Devreye</a:t>
            </a:r>
            <a:r>
              <a:rPr sz="1350" spc="45" dirty="0">
                <a:solidFill>
                  <a:srgbClr val="FF0000"/>
                </a:solidFill>
              </a:rPr>
              <a:t> </a:t>
            </a:r>
            <a:r>
              <a:rPr sz="1350" spc="-4" dirty="0">
                <a:solidFill>
                  <a:srgbClr val="FF0000"/>
                </a:solidFill>
              </a:rPr>
              <a:t>Bağlantısı</a:t>
            </a:r>
            <a:endParaRPr sz="1350" dirty="0"/>
          </a:p>
        </p:txBody>
      </p:sp>
      <p:sp>
        <p:nvSpPr>
          <p:cNvPr id="5" name="object 5"/>
          <p:cNvSpPr txBox="1"/>
          <p:nvPr/>
        </p:nvSpPr>
        <p:spPr>
          <a:xfrm>
            <a:off x="319257" y="446645"/>
            <a:ext cx="7787164" cy="164981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66693" marR="4763" indent="-257168" algn="just">
              <a:spcBef>
                <a:spcPts val="450"/>
              </a:spcBef>
              <a:buChar char="•"/>
              <a:tabLst>
                <a:tab pos="266693" algn="l"/>
              </a:tabLst>
            </a:pPr>
            <a:r>
              <a:rPr sz="1350" spc="-4" dirty="0" err="1">
                <a:latin typeface="Arial"/>
                <a:cs typeface="Arial"/>
              </a:rPr>
              <a:t>Elektrik</a:t>
            </a:r>
            <a:r>
              <a:rPr sz="1350" spc="-4" dirty="0">
                <a:latin typeface="Arial"/>
                <a:cs typeface="Arial"/>
              </a:rPr>
              <a:t> makinelerinde bağlantıların hatasız ve kısa </a:t>
            </a:r>
            <a:r>
              <a:rPr sz="1350" dirty="0">
                <a:latin typeface="Arial"/>
                <a:cs typeface="Arial"/>
              </a:rPr>
              <a:t>sürede </a:t>
            </a:r>
            <a:r>
              <a:rPr sz="1350" spc="-4" dirty="0">
                <a:latin typeface="Arial"/>
                <a:cs typeface="Arial"/>
              </a:rPr>
              <a:t>yapılabilmesi için bağlantı uçları  standart simgelerle </a:t>
            </a:r>
            <a:r>
              <a:rPr sz="1350" spc="-11" dirty="0">
                <a:latin typeface="Arial"/>
                <a:cs typeface="Arial"/>
              </a:rPr>
              <a:t>işaretlenir. </a:t>
            </a:r>
            <a:r>
              <a:rPr sz="1350" i="1" spc="-4" dirty="0">
                <a:latin typeface="Arial"/>
                <a:cs typeface="Arial"/>
              </a:rPr>
              <a:t>Standart: </a:t>
            </a:r>
            <a:r>
              <a:rPr sz="1350" i="1" spc="-8" dirty="0">
                <a:latin typeface="Arial"/>
                <a:cs typeface="Arial"/>
              </a:rPr>
              <a:t>Döner </a:t>
            </a:r>
            <a:r>
              <a:rPr sz="1350" i="1" spc="-4" dirty="0">
                <a:latin typeface="Arial"/>
                <a:cs typeface="Arial"/>
              </a:rPr>
              <a:t>elektrik makinaları – Bölüm 8: Bağlantı uçlarının  işaretlenmesi ve </a:t>
            </a:r>
            <a:r>
              <a:rPr sz="1350" i="1" spc="-8" dirty="0">
                <a:latin typeface="Arial"/>
                <a:cs typeface="Arial"/>
              </a:rPr>
              <a:t>dönme </a:t>
            </a:r>
            <a:r>
              <a:rPr sz="1350" i="1" spc="-4" dirty="0">
                <a:latin typeface="Arial"/>
                <a:cs typeface="Arial"/>
              </a:rPr>
              <a:t>yönü </a:t>
            </a:r>
            <a:r>
              <a:rPr sz="1350" i="1" dirty="0">
                <a:latin typeface="Arial"/>
                <a:cs typeface="Arial"/>
              </a:rPr>
              <a:t>– </a:t>
            </a:r>
            <a:r>
              <a:rPr sz="1350" i="1" spc="-30" dirty="0">
                <a:latin typeface="Arial"/>
                <a:cs typeface="Arial"/>
              </a:rPr>
              <a:t>Tadil </a:t>
            </a:r>
            <a:r>
              <a:rPr sz="1350" i="1" spc="-4" dirty="0">
                <a:latin typeface="Arial"/>
                <a:cs typeface="Arial"/>
              </a:rPr>
              <a:t>1 </a:t>
            </a:r>
            <a:r>
              <a:rPr sz="1350" i="1" dirty="0">
                <a:latin typeface="Arial"/>
                <a:cs typeface="Arial"/>
              </a:rPr>
              <a:t>(IEC</a:t>
            </a:r>
            <a:r>
              <a:rPr sz="1350" i="1" spc="79" dirty="0">
                <a:latin typeface="Arial"/>
                <a:cs typeface="Arial"/>
              </a:rPr>
              <a:t> </a:t>
            </a:r>
            <a:r>
              <a:rPr sz="1350" i="1" spc="-4" dirty="0">
                <a:latin typeface="Arial"/>
                <a:cs typeface="Arial"/>
              </a:rPr>
              <a:t>60034-8:2007/A1:2014)</a:t>
            </a:r>
            <a:endParaRPr sz="1350" dirty="0">
              <a:latin typeface="Arial"/>
              <a:cs typeface="Arial"/>
            </a:endParaRPr>
          </a:p>
          <a:p>
            <a:pPr marL="266693" marR="3810" indent="-257168" algn="just">
              <a:spcBef>
                <a:spcPts val="450"/>
              </a:spcBef>
              <a:buChar char="•"/>
              <a:tabLst>
                <a:tab pos="266693" algn="l"/>
              </a:tabLst>
            </a:pPr>
            <a:r>
              <a:rPr sz="1350" spc="-4" dirty="0">
                <a:latin typeface="Arial"/>
                <a:cs typeface="Arial"/>
              </a:rPr>
              <a:t>Üç </a:t>
            </a:r>
            <a:r>
              <a:rPr sz="1350" dirty="0">
                <a:latin typeface="Arial"/>
                <a:cs typeface="Arial"/>
              </a:rPr>
              <a:t>fazlı asenkron </a:t>
            </a:r>
            <a:r>
              <a:rPr sz="1350" spc="-4" dirty="0">
                <a:latin typeface="Arial"/>
                <a:cs typeface="Arial"/>
              </a:rPr>
              <a:t>motorların devreye bağlantısı motorun kısa devre rotorlu </a:t>
            </a:r>
            <a:r>
              <a:rPr sz="1350" spc="-8" dirty="0">
                <a:latin typeface="Arial"/>
                <a:cs typeface="Arial"/>
              </a:rPr>
              <a:t>ya </a:t>
            </a:r>
            <a:r>
              <a:rPr sz="1350" spc="-4" dirty="0">
                <a:latin typeface="Arial"/>
                <a:cs typeface="Arial"/>
              </a:rPr>
              <a:t>da sargılı rotorlu  </a:t>
            </a:r>
            <a:r>
              <a:rPr sz="1350" spc="-8" dirty="0">
                <a:latin typeface="Arial"/>
                <a:cs typeface="Arial"/>
              </a:rPr>
              <a:t>oluşuna </a:t>
            </a:r>
            <a:r>
              <a:rPr sz="1350" spc="-4" dirty="0">
                <a:latin typeface="Arial"/>
                <a:cs typeface="Arial"/>
              </a:rPr>
              <a:t>göre</a:t>
            </a:r>
            <a:r>
              <a:rPr sz="1350" spc="1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değişir.</a:t>
            </a:r>
            <a:endParaRPr sz="1350" dirty="0">
              <a:latin typeface="Arial"/>
              <a:cs typeface="Arial"/>
            </a:endParaRPr>
          </a:p>
          <a:p>
            <a:pPr marL="266693" marR="5239" indent="-257168" algn="just">
              <a:spcBef>
                <a:spcPts val="450"/>
              </a:spcBef>
              <a:buFont typeface="Arial"/>
              <a:buChar char="•"/>
              <a:tabLst>
                <a:tab pos="266693" algn="l"/>
              </a:tabLst>
            </a:pPr>
            <a:r>
              <a:rPr sz="1350" i="1" u="heavy" spc="-9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1350" i="1" spc="555" dirty="0">
                <a:latin typeface="Arial"/>
                <a:cs typeface="Arial"/>
              </a:rPr>
              <a:t> </a:t>
            </a:r>
            <a:r>
              <a:rPr sz="135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ısa 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devre çubuklu </a:t>
            </a:r>
            <a:r>
              <a:rPr sz="135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rotora</a:t>
            </a:r>
            <a:r>
              <a:rPr sz="1350" i="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sahip olan asenkron motorda bağlantı klemensinde üç </a:t>
            </a:r>
            <a:r>
              <a:rPr sz="1350" dirty="0">
                <a:latin typeface="Arial"/>
                <a:cs typeface="Arial"/>
              </a:rPr>
              <a:t>faz </a:t>
            </a:r>
            <a:r>
              <a:rPr sz="1350" spc="-4" dirty="0">
                <a:latin typeface="Arial"/>
                <a:cs typeface="Arial"/>
              </a:rPr>
              <a:t>sargılarının  giriş ve çıkış uçları</a:t>
            </a:r>
            <a:r>
              <a:rPr sz="1350" spc="2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bulunur.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237" y="2083632"/>
            <a:ext cx="778573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693" indent="-257168">
              <a:spcBef>
                <a:spcPts val="75"/>
              </a:spcBef>
              <a:buFont typeface="Arial"/>
              <a:buChar char="•"/>
              <a:tabLst>
                <a:tab pos="266217" algn="l"/>
                <a:tab pos="266693" algn="l"/>
                <a:tab pos="878183" algn="l"/>
                <a:tab pos="1442525" algn="l"/>
                <a:tab pos="1967340" algn="l"/>
                <a:tab pos="2789327" algn="l"/>
                <a:tab pos="3334620" algn="l"/>
                <a:tab pos="3830859" algn="l"/>
                <a:tab pos="4605699" algn="l"/>
                <a:tab pos="5329105" algn="l"/>
                <a:tab pos="5799151" algn="l"/>
                <a:tab pos="6294916" algn="l"/>
                <a:tab pos="6831635" algn="l"/>
                <a:tab pos="7138810" algn="l"/>
              </a:tabLst>
            </a:pPr>
            <a:r>
              <a:rPr sz="1350" i="1" u="heavy" spc="-9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94" dirty="0">
                <a:latin typeface="Times New Roman"/>
                <a:cs typeface="Times New Roman"/>
              </a:rPr>
              <a:t> </a:t>
            </a:r>
            <a:r>
              <a:rPr sz="1350" i="1" u="heavy" spc="-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35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rgılı	rot</a:t>
            </a:r>
            <a:r>
              <a:rPr sz="1350" i="1" u="heavy" spc="-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350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4" dirty="0">
                <a:latin typeface="Arial"/>
                <a:cs typeface="Arial"/>
              </a:rPr>
              <a:t>sa</a:t>
            </a:r>
            <a:r>
              <a:rPr sz="1350" spc="-11" dirty="0">
                <a:latin typeface="Arial"/>
                <a:cs typeface="Arial"/>
              </a:rPr>
              <a:t>h</a:t>
            </a:r>
            <a:r>
              <a:rPr sz="1350" spc="-4" dirty="0">
                <a:latin typeface="Arial"/>
                <a:cs typeface="Arial"/>
              </a:rPr>
              <a:t>ip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4" dirty="0">
                <a:latin typeface="Arial"/>
                <a:cs typeface="Arial"/>
              </a:rPr>
              <a:t>ola</a:t>
            </a:r>
            <a:r>
              <a:rPr sz="1350" spc="-11" dirty="0">
                <a:latin typeface="Arial"/>
                <a:cs typeface="Arial"/>
              </a:rPr>
              <a:t>n</a:t>
            </a:r>
            <a:r>
              <a:rPr sz="1350" dirty="0">
                <a:latin typeface="Arial"/>
                <a:cs typeface="Arial"/>
              </a:rPr>
              <a:t>l</a:t>
            </a:r>
            <a:r>
              <a:rPr sz="1350" spc="-4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r</a:t>
            </a:r>
            <a:r>
              <a:rPr sz="1350" spc="-4" dirty="0">
                <a:latin typeface="Arial"/>
                <a:cs typeface="Arial"/>
              </a:rPr>
              <a:t>da</a:t>
            </a:r>
            <a:r>
              <a:rPr sz="1350" dirty="0">
                <a:latin typeface="Arial"/>
                <a:cs typeface="Arial"/>
              </a:rPr>
              <a:t>	stator	sar</a:t>
            </a:r>
            <a:r>
              <a:rPr sz="1350" spc="-8" dirty="0">
                <a:latin typeface="Arial"/>
                <a:cs typeface="Arial"/>
              </a:rPr>
              <a:t>g</a:t>
            </a:r>
            <a:r>
              <a:rPr sz="1350" dirty="0">
                <a:latin typeface="Arial"/>
                <a:cs typeface="Arial"/>
              </a:rPr>
              <a:t>ı	</a:t>
            </a:r>
            <a:r>
              <a:rPr sz="1350" spc="-4" dirty="0">
                <a:latin typeface="Arial"/>
                <a:cs typeface="Arial"/>
              </a:rPr>
              <a:t>uçlarını</a:t>
            </a:r>
            <a:r>
              <a:rPr sz="1350" dirty="0">
                <a:latin typeface="Arial"/>
                <a:cs typeface="Arial"/>
              </a:rPr>
              <a:t>n	</a:t>
            </a:r>
            <a:r>
              <a:rPr sz="1350" spc="-11" dirty="0">
                <a:latin typeface="Arial"/>
                <a:cs typeface="Arial"/>
              </a:rPr>
              <a:t>y</a:t>
            </a:r>
            <a:r>
              <a:rPr sz="1350" spc="-4" dirty="0">
                <a:latin typeface="Arial"/>
                <a:cs typeface="Arial"/>
              </a:rPr>
              <a:t>a</a:t>
            </a:r>
            <a:r>
              <a:rPr sz="1350" spc="-8" dirty="0">
                <a:latin typeface="Arial"/>
                <a:cs typeface="Arial"/>
              </a:rPr>
              <a:t>n</a:t>
            </a:r>
            <a:r>
              <a:rPr sz="1350" dirty="0">
                <a:latin typeface="Arial"/>
                <a:cs typeface="Arial"/>
              </a:rPr>
              <a:t>ın</a:t>
            </a:r>
            <a:r>
              <a:rPr sz="1350" spc="-8" dirty="0">
                <a:latin typeface="Arial"/>
                <a:cs typeface="Arial"/>
              </a:rPr>
              <a:t>d</a:t>
            </a:r>
            <a:r>
              <a:rPr sz="1350" dirty="0">
                <a:latin typeface="Arial"/>
                <a:cs typeface="Arial"/>
              </a:rPr>
              <a:t>a	rot</a:t>
            </a:r>
            <a:r>
              <a:rPr sz="1350" spc="-8" dirty="0">
                <a:latin typeface="Arial"/>
                <a:cs typeface="Arial"/>
              </a:rPr>
              <a:t>o</a:t>
            </a:r>
            <a:r>
              <a:rPr sz="1350" dirty="0">
                <a:latin typeface="Arial"/>
                <a:cs typeface="Arial"/>
              </a:rPr>
              <a:t>r	sar</a:t>
            </a:r>
            <a:r>
              <a:rPr sz="1350" spc="-8" dirty="0">
                <a:latin typeface="Arial"/>
                <a:cs typeface="Arial"/>
              </a:rPr>
              <a:t>g</a:t>
            </a:r>
            <a:r>
              <a:rPr sz="1350" dirty="0">
                <a:latin typeface="Arial"/>
                <a:cs typeface="Arial"/>
              </a:rPr>
              <a:t>ı	</a:t>
            </a:r>
            <a:r>
              <a:rPr sz="1350" spc="-4" dirty="0">
                <a:latin typeface="Arial"/>
                <a:cs typeface="Arial"/>
              </a:rPr>
              <a:t>u</a:t>
            </a:r>
            <a:r>
              <a:rPr sz="1350" spc="4" dirty="0">
                <a:latin typeface="Arial"/>
                <a:cs typeface="Arial"/>
              </a:rPr>
              <a:t>ç</a:t>
            </a:r>
            <a:r>
              <a:rPr sz="1350" spc="-4" dirty="0">
                <a:latin typeface="Arial"/>
                <a:cs typeface="Arial"/>
              </a:rPr>
              <a:t>l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spc="8" dirty="0">
                <a:latin typeface="Arial"/>
                <a:cs typeface="Arial"/>
              </a:rPr>
              <a:t>r</a:t>
            </a:r>
            <a:r>
              <a:rPr sz="1350" dirty="0">
                <a:latin typeface="Arial"/>
                <a:cs typeface="Arial"/>
              </a:rPr>
              <a:t>ı	d</a:t>
            </a:r>
            <a:r>
              <a:rPr sz="1350" spc="-4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4" dirty="0">
                <a:latin typeface="Arial"/>
                <a:cs typeface="Arial"/>
              </a:rPr>
              <a:t>kl</a:t>
            </a:r>
            <a:r>
              <a:rPr sz="1350" spc="-11" dirty="0">
                <a:latin typeface="Arial"/>
                <a:cs typeface="Arial"/>
              </a:rPr>
              <a:t>e</a:t>
            </a:r>
            <a:r>
              <a:rPr sz="1350" spc="-4" dirty="0">
                <a:latin typeface="Arial"/>
                <a:cs typeface="Arial"/>
              </a:rPr>
              <a:t>me</a:t>
            </a:r>
            <a:r>
              <a:rPr sz="1350" spc="-11" dirty="0">
                <a:latin typeface="Arial"/>
                <a:cs typeface="Arial"/>
              </a:rPr>
              <a:t>n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17931" y="2759992"/>
            <a:ext cx="1567226" cy="1295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12186" y="2199361"/>
            <a:ext cx="7589520" cy="1436771"/>
          </a:xfrm>
          <a:prstGeom prst="rect">
            <a:avLst/>
          </a:prstGeom>
        </p:spPr>
        <p:txBody>
          <a:bodyPr vert="horz" wrap="square" lIns="0" tIns="99536" rIns="0" bIns="0" rtlCol="0">
            <a:spAutoFit/>
          </a:bodyPr>
          <a:lstStyle/>
          <a:p>
            <a:pPr marL="285743" algn="just">
              <a:spcBef>
                <a:spcPts val="784"/>
              </a:spcBef>
            </a:pPr>
            <a:r>
              <a:rPr sz="1350" spc="-4" dirty="0">
                <a:latin typeface="Arial"/>
                <a:cs typeface="Arial"/>
              </a:rPr>
              <a:t>kutusunda </a:t>
            </a:r>
            <a:r>
              <a:rPr sz="1350" spc="-15" dirty="0">
                <a:latin typeface="Arial"/>
                <a:cs typeface="Arial"/>
              </a:rPr>
              <a:t>bulunur. </a:t>
            </a:r>
            <a:r>
              <a:rPr sz="1350" spc="-4" dirty="0">
                <a:latin typeface="Arial"/>
                <a:cs typeface="Arial"/>
              </a:rPr>
              <a:t>Rotor sargı uçları </a:t>
            </a:r>
            <a:r>
              <a:rPr sz="1350" spc="-8" dirty="0">
                <a:latin typeface="Arial"/>
                <a:cs typeface="Arial"/>
              </a:rPr>
              <a:t>yük </a:t>
            </a:r>
            <a:r>
              <a:rPr sz="1350" spc="-4" dirty="0">
                <a:latin typeface="Arial"/>
                <a:cs typeface="Arial"/>
              </a:rPr>
              <a:t>dirençleri üzerinden </a:t>
            </a:r>
            <a:r>
              <a:rPr sz="1350" spc="-8" dirty="0">
                <a:latin typeface="Arial"/>
                <a:cs typeface="Arial"/>
              </a:rPr>
              <a:t>yıldız yada </a:t>
            </a:r>
            <a:r>
              <a:rPr sz="1350" spc="-4" dirty="0">
                <a:latin typeface="Arial"/>
                <a:cs typeface="Arial"/>
              </a:rPr>
              <a:t>üçgen olarak</a:t>
            </a:r>
            <a:r>
              <a:rPr sz="1350" spc="23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bağlanır.</a:t>
            </a:r>
            <a:endParaRPr sz="1350">
              <a:latin typeface="Arial"/>
              <a:cs typeface="Arial"/>
            </a:endParaRPr>
          </a:p>
          <a:p>
            <a:pPr marL="285743" marR="3667986" indent="-257168" algn="just">
              <a:spcBef>
                <a:spcPts val="713"/>
              </a:spcBef>
              <a:buChar char="•"/>
              <a:tabLst>
                <a:tab pos="285743" algn="l"/>
              </a:tabLst>
            </a:pPr>
            <a:r>
              <a:rPr sz="1350" spc="-4" dirty="0">
                <a:latin typeface="Arial"/>
                <a:cs typeface="Arial"/>
              </a:rPr>
              <a:t>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gerilimin uygulandığı </a:t>
            </a:r>
            <a:r>
              <a:rPr sz="1350" dirty="0">
                <a:latin typeface="Arial"/>
                <a:cs typeface="Arial"/>
              </a:rPr>
              <a:t>stator </a:t>
            </a:r>
            <a:r>
              <a:rPr sz="1350" spc="-4" dirty="0">
                <a:latin typeface="Arial"/>
                <a:cs typeface="Arial"/>
              </a:rPr>
              <a:t>sargı giriş  uçlarına </a:t>
            </a:r>
            <a:r>
              <a:rPr sz="1350" spc="-8" dirty="0">
                <a:latin typeface="Arial"/>
                <a:cs typeface="Arial"/>
              </a:rPr>
              <a:t>(</a:t>
            </a:r>
            <a:r>
              <a:rPr sz="1350" b="1" i="1" spc="-8" dirty="0">
                <a:solidFill>
                  <a:srgbClr val="FF0000"/>
                </a:solidFill>
                <a:latin typeface="Arial"/>
                <a:cs typeface="Arial"/>
              </a:rPr>
              <a:t>U-V-W </a:t>
            </a:r>
            <a:r>
              <a:rPr sz="1350" i="1" spc="-4" dirty="0">
                <a:latin typeface="Arial"/>
                <a:cs typeface="Arial"/>
              </a:rPr>
              <a:t>yada </a:t>
            </a:r>
            <a:r>
              <a:rPr sz="1350" i="1" dirty="0">
                <a:latin typeface="Arial"/>
                <a:cs typeface="Arial"/>
              </a:rPr>
              <a:t>yeni normda 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-V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-W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350" spc="-4" dirty="0">
                <a:latin typeface="Arial"/>
                <a:cs typeface="Arial"/>
              </a:rPr>
              <a:t>), </a:t>
            </a:r>
            <a:r>
              <a:rPr sz="1350" spc="-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350" b="1" i="1" spc="-4" dirty="0">
                <a:solidFill>
                  <a:srgbClr val="00AF50"/>
                </a:solidFill>
                <a:latin typeface="Arial"/>
                <a:cs typeface="Arial"/>
              </a:rPr>
              <a:t>R-S-T </a:t>
            </a:r>
            <a:r>
              <a:rPr sz="1350" spc="-4" dirty="0">
                <a:latin typeface="Arial"/>
                <a:cs typeface="Arial"/>
              </a:rPr>
              <a:t>fazları </a:t>
            </a:r>
            <a:r>
              <a:rPr sz="1350" dirty="0">
                <a:latin typeface="Arial"/>
                <a:cs typeface="Arial"/>
              </a:rPr>
              <a:t>(DIN VDE </a:t>
            </a:r>
            <a:r>
              <a:rPr sz="1350" spc="-4" dirty="0">
                <a:latin typeface="Arial"/>
                <a:cs typeface="Arial"/>
              </a:rPr>
              <a:t>0530 </a:t>
            </a:r>
            <a:r>
              <a:rPr sz="1350" spc="-41" dirty="0">
                <a:latin typeface="Arial"/>
                <a:cs typeface="Arial"/>
              </a:rPr>
              <a:t>Teil </a:t>
            </a:r>
            <a:r>
              <a:rPr sz="1350" spc="-4" dirty="0">
                <a:latin typeface="Arial"/>
                <a:cs typeface="Arial"/>
              </a:rPr>
              <a:t>8) yada yeni  normda 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-L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-L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1350" spc="-4" dirty="0">
                <a:latin typeface="Arial"/>
                <a:cs typeface="Arial"/>
              </a:rPr>
              <a:t>(IEC 34-8) uygulanırken çıkış  uçları </a:t>
            </a:r>
            <a:r>
              <a:rPr sz="1350" spc="-19" dirty="0">
                <a:latin typeface="Arial"/>
                <a:cs typeface="Arial"/>
              </a:rPr>
              <a:t>(</a:t>
            </a:r>
            <a:r>
              <a:rPr sz="1350" b="1" i="1" spc="-19" dirty="0">
                <a:solidFill>
                  <a:srgbClr val="FF0000"/>
                </a:solidFill>
                <a:latin typeface="Arial"/>
                <a:cs typeface="Arial"/>
              </a:rPr>
              <a:t>X-Y-Z </a:t>
            </a:r>
            <a:r>
              <a:rPr sz="1350" i="1" spc="-4" dirty="0">
                <a:latin typeface="Arial"/>
                <a:cs typeface="Arial"/>
              </a:rPr>
              <a:t>yada yeni normda</a:t>
            </a:r>
            <a:r>
              <a:rPr sz="1350" i="1" spc="266" dirty="0">
                <a:latin typeface="Arial"/>
                <a:cs typeface="Arial"/>
              </a:rPr>
              <a:t> 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-V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350" b="1" i="1" spc="-4" dirty="0">
                <a:solidFill>
                  <a:srgbClr val="FF0000"/>
                </a:solidFill>
                <a:latin typeface="Arial"/>
                <a:cs typeface="Arial"/>
              </a:rPr>
              <a:t>-W</a:t>
            </a:r>
            <a:r>
              <a:rPr sz="1350" b="1" i="1" spc="-5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350" spc="-4" dirty="0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412" y="3614605"/>
            <a:ext cx="3647599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makinenin </a:t>
            </a:r>
            <a:r>
              <a:rPr sz="1350" dirty="0">
                <a:latin typeface="Arial"/>
                <a:cs typeface="Arial"/>
              </a:rPr>
              <a:t>çalışma </a:t>
            </a:r>
            <a:r>
              <a:rPr sz="1350" spc="-4" dirty="0">
                <a:latin typeface="Arial"/>
                <a:cs typeface="Arial"/>
              </a:rPr>
              <a:t>şekline göre kısa </a:t>
            </a:r>
            <a:r>
              <a:rPr sz="1350" dirty="0">
                <a:latin typeface="Arial"/>
                <a:cs typeface="Arial"/>
              </a:rPr>
              <a:t>devre  </a:t>
            </a:r>
            <a:r>
              <a:rPr sz="1350" spc="-4" dirty="0">
                <a:latin typeface="Arial"/>
                <a:cs typeface="Arial"/>
              </a:rPr>
              <a:t>edilir (</a:t>
            </a:r>
            <a:r>
              <a:rPr sz="1350" b="1" i="1" spc="-4" dirty="0">
                <a:latin typeface="Arial"/>
                <a:cs typeface="Arial"/>
              </a:rPr>
              <a:t>yıldız bağlantı</a:t>
            </a:r>
            <a:r>
              <a:rPr sz="1350" spc="-4" dirty="0">
                <a:latin typeface="Arial"/>
                <a:cs typeface="Arial"/>
              </a:rPr>
              <a:t>) </a:t>
            </a:r>
            <a:r>
              <a:rPr sz="1350" spc="-11" dirty="0">
                <a:latin typeface="Arial"/>
                <a:cs typeface="Arial"/>
              </a:rPr>
              <a:t>ya </a:t>
            </a:r>
            <a:r>
              <a:rPr sz="1350" dirty="0">
                <a:latin typeface="Arial"/>
                <a:cs typeface="Arial"/>
              </a:rPr>
              <a:t>da </a:t>
            </a:r>
            <a:r>
              <a:rPr sz="1350" spc="-4" dirty="0">
                <a:latin typeface="Arial"/>
                <a:cs typeface="Arial"/>
              </a:rPr>
              <a:t>karşılıklı olarak  köprülenir </a:t>
            </a:r>
            <a:r>
              <a:rPr sz="1350" dirty="0">
                <a:latin typeface="Arial"/>
                <a:cs typeface="Arial"/>
              </a:rPr>
              <a:t>(</a:t>
            </a:r>
            <a:r>
              <a:rPr sz="1350" b="1" i="1" dirty="0">
                <a:latin typeface="Arial"/>
                <a:cs typeface="Arial"/>
              </a:rPr>
              <a:t>üçgen </a:t>
            </a:r>
            <a:r>
              <a:rPr sz="1350" b="1" i="1" spc="-4" dirty="0">
                <a:latin typeface="Arial"/>
                <a:cs typeface="Arial"/>
              </a:rPr>
              <a:t>bağlantı</a:t>
            </a:r>
            <a:r>
              <a:rPr sz="1350" spc="-4" dirty="0">
                <a:latin typeface="Arial"/>
                <a:cs typeface="Arial"/>
              </a:rPr>
              <a:t>)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bağlanır.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0800" y="2767065"/>
            <a:ext cx="1608500" cy="1323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0738" y="713804"/>
            <a:ext cx="17349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693" indent="-257168">
              <a:spcBef>
                <a:spcPts val="75"/>
              </a:spcBef>
              <a:buChar char="•"/>
              <a:tabLst>
                <a:tab pos="266217" algn="l"/>
                <a:tab pos="266693" algn="l"/>
                <a:tab pos="591011" algn="l"/>
                <a:tab pos="1020103" algn="l"/>
              </a:tabLst>
            </a:pPr>
            <a:r>
              <a:rPr sz="1350" spc="-4" dirty="0">
                <a:latin typeface="Arial"/>
                <a:cs typeface="Arial"/>
              </a:rPr>
              <a:t>Üç	</a:t>
            </a:r>
            <a:r>
              <a:rPr sz="1350" dirty="0">
                <a:latin typeface="Arial"/>
                <a:cs typeface="Arial"/>
              </a:rPr>
              <a:t>fazlı	</a:t>
            </a:r>
            <a:r>
              <a:rPr sz="1350" spc="-4" dirty="0">
                <a:latin typeface="Arial"/>
                <a:cs typeface="Arial"/>
              </a:rPr>
              <a:t>asenkron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0949" y="713806"/>
            <a:ext cx="597646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791031" algn="l"/>
                <a:tab pos="1335371" algn="l"/>
                <a:tab pos="2257844" algn="l"/>
                <a:tab pos="3163174" algn="l"/>
                <a:tab pos="3820382" algn="l"/>
                <a:tab pos="4611414" algn="l"/>
                <a:tab pos="5365775" algn="l"/>
              </a:tabLst>
            </a:pPr>
            <a:r>
              <a:rPr sz="1350" spc="-11" dirty="0">
                <a:latin typeface="Arial"/>
                <a:cs typeface="Arial"/>
              </a:rPr>
              <a:t>motorlar,	</a:t>
            </a:r>
            <a:r>
              <a:rPr sz="1350" dirty="0">
                <a:latin typeface="Arial"/>
                <a:cs typeface="Arial"/>
              </a:rPr>
              <a:t>stator	</a:t>
            </a:r>
            <a:r>
              <a:rPr sz="1350" spc="-4" dirty="0">
                <a:latin typeface="Arial"/>
                <a:cs typeface="Arial"/>
              </a:rPr>
              <a:t>sargılarına	uygulanan	elektrik	enerjisini	mekanik	enerjiye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451" y="138970"/>
            <a:ext cx="223218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tr-TR" sz="1350" spc="-4" dirty="0">
                <a:solidFill>
                  <a:srgbClr val="FF0000"/>
                </a:solidFill>
              </a:rPr>
              <a:t>Giriş</a:t>
            </a:r>
            <a:endParaRPr sz="1350" dirty="0"/>
          </a:p>
        </p:txBody>
      </p:sp>
      <p:sp>
        <p:nvSpPr>
          <p:cNvPr id="8" name="object 8"/>
          <p:cNvSpPr/>
          <p:nvPr/>
        </p:nvSpPr>
        <p:spPr>
          <a:xfrm>
            <a:off x="1676400" y="2819400"/>
            <a:ext cx="5334000" cy="3652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96023" y="883252"/>
            <a:ext cx="8233429" cy="123431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69075">
              <a:spcBef>
                <a:spcPts val="525"/>
              </a:spcBef>
            </a:pPr>
            <a:r>
              <a:rPr sz="1350" spc="-4" dirty="0">
                <a:latin typeface="Arial"/>
                <a:cs typeface="Arial"/>
              </a:rPr>
              <a:t>çevirerek milinden </a:t>
            </a:r>
            <a:r>
              <a:rPr sz="1350" spc="-8" dirty="0">
                <a:latin typeface="Arial"/>
                <a:cs typeface="Arial"/>
              </a:rPr>
              <a:t>yüke</a:t>
            </a:r>
            <a:r>
              <a:rPr sz="1350" spc="41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aktarırlar.</a:t>
            </a:r>
            <a:endParaRPr sz="1350" dirty="0">
              <a:latin typeface="Arial"/>
              <a:cs typeface="Arial"/>
            </a:endParaRPr>
          </a:p>
          <a:p>
            <a:pPr marL="269075" marR="3810" indent="-257168">
              <a:spcBef>
                <a:spcPts val="450"/>
              </a:spcBef>
              <a:buChar char="•"/>
              <a:tabLst>
                <a:tab pos="269075" algn="l"/>
                <a:tab pos="269552" algn="l"/>
              </a:tabLst>
            </a:pPr>
            <a:r>
              <a:rPr sz="1350" spc="-4" dirty="0">
                <a:latin typeface="Arial"/>
                <a:cs typeface="Arial"/>
              </a:rPr>
              <a:t>Rotor ise </a:t>
            </a:r>
            <a:r>
              <a:rPr sz="1350" dirty="0">
                <a:latin typeface="Arial"/>
                <a:cs typeface="Arial"/>
              </a:rPr>
              <a:t>gerekli </a:t>
            </a:r>
            <a:r>
              <a:rPr sz="1350" spc="-4" dirty="0">
                <a:latin typeface="Arial"/>
                <a:cs typeface="Arial"/>
              </a:rPr>
              <a:t>enerjiyi transformasyon (dönüşüm) yoluyla statordan </a:t>
            </a:r>
            <a:r>
              <a:rPr sz="1350" spc="-19" dirty="0">
                <a:latin typeface="Arial"/>
                <a:cs typeface="Arial"/>
              </a:rPr>
              <a:t>alır. </a:t>
            </a:r>
            <a:r>
              <a:rPr sz="1350" spc="-4" dirty="0">
                <a:latin typeface="Arial"/>
                <a:cs typeface="Arial"/>
              </a:rPr>
              <a:t>Dolayısıyla asenkron  motorların çalışması için alternatif </a:t>
            </a:r>
            <a:r>
              <a:rPr sz="1350" spc="-8" dirty="0">
                <a:latin typeface="Arial"/>
                <a:cs typeface="Arial"/>
              </a:rPr>
              <a:t>kaynağın </a:t>
            </a:r>
            <a:r>
              <a:rPr sz="1350" spc="-4" dirty="0">
                <a:latin typeface="Arial"/>
                <a:cs typeface="Arial"/>
              </a:rPr>
              <a:t>olması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yeterlidir.</a:t>
            </a:r>
            <a:endParaRPr sz="1350" dirty="0">
              <a:latin typeface="Arial"/>
              <a:cs typeface="Arial"/>
            </a:endParaRPr>
          </a:p>
          <a:p>
            <a:pPr marL="269075" marR="4286" indent="-257168">
              <a:spcBef>
                <a:spcPts val="450"/>
              </a:spcBef>
              <a:buChar char="•"/>
              <a:tabLst>
                <a:tab pos="269075" algn="l"/>
                <a:tab pos="269552" algn="l"/>
              </a:tabLst>
            </a:pPr>
            <a:r>
              <a:rPr sz="1350" spc="-4" dirty="0">
                <a:latin typeface="Arial"/>
                <a:cs typeface="Arial"/>
              </a:rPr>
              <a:t>Senkron makinelerde olduğu gibi ikinci bir kaynağa (Doğru akım) ihtiyaç </a:t>
            </a:r>
            <a:r>
              <a:rPr sz="1350" spc="-15" dirty="0">
                <a:latin typeface="Arial"/>
                <a:cs typeface="Arial"/>
              </a:rPr>
              <a:t>yoktur. </a:t>
            </a:r>
            <a:r>
              <a:rPr sz="1350" dirty="0">
                <a:latin typeface="Arial"/>
                <a:cs typeface="Arial"/>
              </a:rPr>
              <a:t>Bundan </a:t>
            </a:r>
            <a:r>
              <a:rPr sz="1350" spc="-4" dirty="0">
                <a:latin typeface="Arial"/>
                <a:cs typeface="Arial"/>
              </a:rPr>
              <a:t>dolayı  asenkron motorlar </a:t>
            </a:r>
            <a:r>
              <a:rPr sz="1350" dirty="0">
                <a:latin typeface="Arial"/>
                <a:cs typeface="Arial"/>
              </a:rPr>
              <a:t>tek </a:t>
            </a:r>
            <a:r>
              <a:rPr sz="1350" spc="-8" dirty="0">
                <a:latin typeface="Arial"/>
                <a:cs typeface="Arial"/>
              </a:rPr>
              <a:t>uyartımlı </a:t>
            </a:r>
            <a:r>
              <a:rPr sz="1350" spc="-4" dirty="0">
                <a:latin typeface="Arial"/>
                <a:cs typeface="Arial"/>
              </a:rPr>
              <a:t>motorlar sınıfına</a:t>
            </a:r>
            <a:r>
              <a:rPr sz="1350" spc="86" dirty="0">
                <a:latin typeface="Arial"/>
                <a:cs typeface="Arial"/>
              </a:rPr>
              <a:t> </a:t>
            </a:r>
            <a:r>
              <a:rPr sz="1350" spc="-11" dirty="0" err="1">
                <a:latin typeface="Arial"/>
                <a:cs typeface="Arial"/>
              </a:rPr>
              <a:t>girerler</a:t>
            </a:r>
            <a:r>
              <a:rPr sz="1350" spc="-11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E9A5090-2BCF-43ED-9BF2-E47515021D79}"/>
              </a:ext>
            </a:extLst>
          </p:cNvPr>
          <p:cNvSpPr txBox="1"/>
          <p:nvPr/>
        </p:nvSpPr>
        <p:spPr>
          <a:xfrm>
            <a:off x="567179" y="2175441"/>
            <a:ext cx="80960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dirty="0">
                <a:latin typeface="Arial" panose="020B0604020202020204" pitchFamily="34" charset="0"/>
                <a:cs typeface="Arial" panose="020B0604020202020204" pitchFamily="34" charset="0"/>
              </a:rPr>
              <a:t>Üç fazlı asenkron motor; </a:t>
            </a:r>
            <a:r>
              <a:rPr lang="tr-TR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stator</a:t>
            </a:r>
            <a:r>
              <a:rPr lang="tr-TR" sz="135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rotor </a:t>
            </a:r>
            <a:r>
              <a:rPr lang="tr-TR" sz="1350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tr-TR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gövde</a:t>
            </a:r>
            <a:r>
              <a:rPr lang="tr-TR" sz="135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3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klemens</a:t>
            </a:r>
            <a:r>
              <a:rPr lang="tr-TR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kutusu</a:t>
            </a:r>
            <a:r>
              <a:rPr lang="tr-TR" sz="135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pervane</a:t>
            </a:r>
            <a:r>
              <a:rPr lang="tr-TR" sz="1350" dirty="0">
                <a:latin typeface="Arial" panose="020B0604020202020204" pitchFamily="34" charset="0"/>
                <a:cs typeface="Arial" panose="020B0604020202020204" pitchFamily="34" charset="0"/>
              </a:rPr>
              <a:t> gibi diğer parçalardan                    gelmiş enerji dönüşümü yapan makinedir.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173" y="94870"/>
            <a:ext cx="47234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Stator </a:t>
            </a:r>
            <a:r>
              <a:rPr sz="1350" spc="-4" dirty="0">
                <a:latin typeface="Arial"/>
                <a:cs typeface="Arial"/>
              </a:rPr>
              <a:t>sargı </a:t>
            </a:r>
            <a:r>
              <a:rPr sz="1350" spc="-8" dirty="0">
                <a:latin typeface="Arial"/>
                <a:cs typeface="Arial"/>
              </a:rPr>
              <a:t>uçlarına </a:t>
            </a:r>
            <a:r>
              <a:rPr sz="1350" spc="-4" dirty="0">
                <a:latin typeface="Arial"/>
                <a:cs typeface="Arial"/>
              </a:rPr>
              <a:t>fazlara göre değişik isimler </a:t>
            </a:r>
            <a:r>
              <a:rPr sz="1350" spc="-15" dirty="0">
                <a:latin typeface="Arial"/>
                <a:cs typeface="Arial"/>
              </a:rPr>
              <a:t>verilir.</a:t>
            </a:r>
            <a:r>
              <a:rPr sz="1350" spc="101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Bunlar: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15496"/>
              </p:ext>
            </p:extLst>
          </p:nvPr>
        </p:nvGraphicFramePr>
        <p:xfrm>
          <a:off x="1660778" y="326567"/>
          <a:ext cx="5425917" cy="67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(L</a:t>
                      </a:r>
                      <a:r>
                        <a:rPr sz="1400" b="1" baseline="-20833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Fazı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için giriş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ucu: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198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yada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8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Çıkış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ucu: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yada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25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 (L</a:t>
                      </a:r>
                      <a:r>
                        <a:rPr sz="1400" b="1" baseline="-2083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Fazı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için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giriş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ucu: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190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yada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905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Çıkış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ucu: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yada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425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 (L</a:t>
                      </a:r>
                      <a:r>
                        <a:rPr sz="1400" b="1" baseline="-2083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Fazı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için giriş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ucu: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190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W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yada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Çıkış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ucu: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Z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yada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62400" y="1066800"/>
            <a:ext cx="3573017" cy="2484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644679" y="3321849"/>
            <a:ext cx="1439228" cy="490038"/>
          </a:xfrm>
          <a:prstGeom prst="rect">
            <a:avLst/>
          </a:prstGeom>
        </p:spPr>
        <p:txBody>
          <a:bodyPr vert="horz" wrap="square" lIns="0" tIns="66199" rIns="0" bIns="0" rtlCol="0">
            <a:spAutoFit/>
          </a:bodyPr>
          <a:lstStyle/>
          <a:p>
            <a:pPr marL="358607">
              <a:spcBef>
                <a:spcPts val="521"/>
              </a:spcBef>
            </a:pPr>
            <a:r>
              <a:rPr sz="900" spc="11" dirty="0">
                <a:latin typeface="Arial"/>
                <a:cs typeface="Arial"/>
              </a:rPr>
              <a:t>Çıkış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1" dirty="0">
                <a:latin typeface="Arial"/>
                <a:cs typeface="Arial"/>
              </a:rPr>
              <a:t>Uçları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633"/>
              </a:spcBef>
            </a:pPr>
            <a:r>
              <a:rPr sz="1350" spc="-4" dirty="0">
                <a:latin typeface="Arial"/>
                <a:cs typeface="Arial"/>
              </a:rPr>
              <a:t>a) Klemens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kutusu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8304" y="3596109"/>
            <a:ext cx="106299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b) </a:t>
            </a:r>
            <a:r>
              <a:rPr sz="1350" spc="-8" dirty="0">
                <a:latin typeface="Arial"/>
                <a:cs typeface="Arial"/>
              </a:rPr>
              <a:t>Yıldız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bağlı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2781" y="3596109"/>
            <a:ext cx="11234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c) </a:t>
            </a:r>
            <a:r>
              <a:rPr sz="1350" spc="-8" dirty="0">
                <a:latin typeface="Arial"/>
                <a:cs typeface="Arial"/>
              </a:rPr>
              <a:t>Üçgen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bağlı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5997" y="2411804"/>
            <a:ext cx="1114701" cy="725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230324" y="2502706"/>
            <a:ext cx="105251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900" spc="23" dirty="0"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3754" y="2503375"/>
            <a:ext cx="98584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900" spc="23" dirty="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7135" y="2503375"/>
            <a:ext cx="131445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900" spc="3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3895" y="2838463"/>
            <a:ext cx="98584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900" spc="23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3674" y="2838463"/>
            <a:ext cx="98584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900" spc="23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7110" y="2838463"/>
            <a:ext cx="91916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900" spc="19" dirty="0">
                <a:latin typeface="Arial"/>
                <a:cs typeface="Arial"/>
              </a:rPr>
              <a:t>Z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26376" y="2411806"/>
            <a:ext cx="1114679" cy="725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2572566" y="2503375"/>
            <a:ext cx="842010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356702" algn="l"/>
                <a:tab pos="680068" algn="l"/>
              </a:tabLst>
            </a:pPr>
            <a:r>
              <a:rPr sz="900" spc="19" dirty="0">
                <a:latin typeface="Arial"/>
                <a:cs typeface="Arial"/>
              </a:rPr>
              <a:t>U</a:t>
            </a:r>
            <a:r>
              <a:rPr sz="525" spc="19" dirty="0">
                <a:latin typeface="Arial"/>
                <a:cs typeface="Arial"/>
              </a:rPr>
              <a:t>1</a:t>
            </a:r>
            <a:r>
              <a:rPr sz="525" dirty="0">
                <a:latin typeface="Arial"/>
                <a:cs typeface="Arial"/>
              </a:rPr>
              <a:t>	</a:t>
            </a:r>
            <a:r>
              <a:rPr sz="900" spc="23" dirty="0">
                <a:latin typeface="Arial"/>
                <a:cs typeface="Arial"/>
              </a:rPr>
              <a:t>V</a:t>
            </a:r>
            <a:r>
              <a:rPr sz="525" spc="19" dirty="0">
                <a:latin typeface="Arial"/>
                <a:cs typeface="Arial"/>
              </a:rPr>
              <a:t>1</a:t>
            </a:r>
            <a:r>
              <a:rPr sz="525" dirty="0">
                <a:latin typeface="Arial"/>
                <a:cs typeface="Arial"/>
              </a:rPr>
              <a:t>	</a:t>
            </a:r>
            <a:r>
              <a:rPr sz="900" spc="30" dirty="0">
                <a:latin typeface="Arial"/>
                <a:cs typeface="Arial"/>
              </a:rPr>
              <a:t>W</a:t>
            </a:r>
            <a:r>
              <a:rPr sz="525" spc="19" dirty="0">
                <a:latin typeface="Arial"/>
                <a:cs typeface="Arial"/>
              </a:rPr>
              <a:t>1</a:t>
            </a:r>
            <a:endParaRPr sz="52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8577" y="2838463"/>
            <a:ext cx="835343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358607" algn="l"/>
                <a:tab pos="706262" algn="l"/>
              </a:tabLst>
            </a:pPr>
            <a:r>
              <a:rPr sz="900" spc="30" dirty="0">
                <a:latin typeface="Arial"/>
                <a:cs typeface="Arial"/>
              </a:rPr>
              <a:t>W</a:t>
            </a:r>
            <a:r>
              <a:rPr sz="525" spc="19" dirty="0">
                <a:latin typeface="Arial"/>
                <a:cs typeface="Arial"/>
              </a:rPr>
              <a:t>2	</a:t>
            </a:r>
            <a:r>
              <a:rPr sz="900" spc="23" dirty="0">
                <a:latin typeface="Arial"/>
                <a:cs typeface="Arial"/>
              </a:rPr>
              <a:t>U</a:t>
            </a:r>
            <a:r>
              <a:rPr sz="525" spc="19" dirty="0">
                <a:latin typeface="Arial"/>
                <a:cs typeface="Arial"/>
              </a:rPr>
              <a:t>2	</a:t>
            </a:r>
            <a:r>
              <a:rPr sz="900" spc="19" dirty="0">
                <a:latin typeface="Arial"/>
                <a:cs typeface="Arial"/>
              </a:rPr>
              <a:t>V</a:t>
            </a:r>
            <a:r>
              <a:rPr sz="525" spc="19" dirty="0">
                <a:latin typeface="Arial"/>
                <a:cs typeface="Arial"/>
              </a:rPr>
              <a:t>2</a:t>
            </a:r>
            <a:endParaRPr sz="52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4814" y="1973614"/>
            <a:ext cx="607219" cy="15052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900" spc="11" dirty="0">
                <a:latin typeface="Arial"/>
                <a:cs typeface="Arial"/>
              </a:rPr>
              <a:t>Giriş</a:t>
            </a:r>
            <a:r>
              <a:rPr sz="900" spc="-38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Uçları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9257" y="2119397"/>
            <a:ext cx="309828" cy="215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656464" y="2119397"/>
            <a:ext cx="309788" cy="215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679257" y="3213573"/>
            <a:ext cx="309828" cy="21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656464" y="3213573"/>
            <a:ext cx="309788" cy="21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1842755" y="791123"/>
            <a:ext cx="324803" cy="45719"/>
          </a:xfrm>
          <a:custGeom>
            <a:avLst/>
            <a:gdLst/>
            <a:ahLst/>
            <a:cxnLst/>
            <a:rect l="l" t="t" r="r" b="b"/>
            <a:pathLst>
              <a:path w="433069" h="212089">
                <a:moveTo>
                  <a:pt x="365125" y="0"/>
                </a:moveTo>
                <a:lnTo>
                  <a:pt x="362204" y="8636"/>
                </a:lnTo>
                <a:lnTo>
                  <a:pt x="374417" y="13946"/>
                </a:lnTo>
                <a:lnTo>
                  <a:pt x="384952" y="21304"/>
                </a:lnTo>
                <a:lnTo>
                  <a:pt x="406366" y="55431"/>
                </a:lnTo>
                <a:lnTo>
                  <a:pt x="413385" y="104902"/>
                </a:lnTo>
                <a:lnTo>
                  <a:pt x="412599" y="123571"/>
                </a:lnTo>
                <a:lnTo>
                  <a:pt x="400812" y="169291"/>
                </a:lnTo>
                <a:lnTo>
                  <a:pt x="374558" y="197865"/>
                </a:lnTo>
                <a:lnTo>
                  <a:pt x="362457" y="203200"/>
                </a:lnTo>
                <a:lnTo>
                  <a:pt x="365125" y="211836"/>
                </a:lnTo>
                <a:lnTo>
                  <a:pt x="405647" y="187707"/>
                </a:lnTo>
                <a:lnTo>
                  <a:pt x="428323" y="143335"/>
                </a:lnTo>
                <a:lnTo>
                  <a:pt x="432688" y="105918"/>
                </a:lnTo>
                <a:lnTo>
                  <a:pt x="431595" y="86536"/>
                </a:lnTo>
                <a:lnTo>
                  <a:pt x="415290" y="37084"/>
                </a:lnTo>
                <a:lnTo>
                  <a:pt x="380482" y="5544"/>
                </a:lnTo>
                <a:lnTo>
                  <a:pt x="365125" y="0"/>
                </a:lnTo>
                <a:close/>
              </a:path>
              <a:path w="433069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2"/>
                </a:lnTo>
                <a:lnTo>
                  <a:pt x="5215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776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 flipV="1">
            <a:off x="1853047" y="1679713"/>
            <a:ext cx="326231" cy="45719"/>
          </a:xfrm>
          <a:custGeom>
            <a:avLst/>
            <a:gdLst/>
            <a:ahLst/>
            <a:cxnLst/>
            <a:rect l="l" t="t" r="r" b="b"/>
            <a:pathLst>
              <a:path w="434975" h="276225">
                <a:moveTo>
                  <a:pt x="361817" y="0"/>
                </a:moveTo>
                <a:lnTo>
                  <a:pt x="359023" y="9143"/>
                </a:lnTo>
                <a:lnTo>
                  <a:pt x="371734" y="15712"/>
                </a:lnTo>
                <a:lnTo>
                  <a:pt x="382803" y="25304"/>
                </a:lnTo>
                <a:lnTo>
                  <a:pt x="406011" y="71560"/>
                </a:lnTo>
                <a:lnTo>
                  <a:pt x="413007" y="113938"/>
                </a:lnTo>
                <a:lnTo>
                  <a:pt x="413887" y="138175"/>
                </a:lnTo>
                <a:lnTo>
                  <a:pt x="413007" y="162393"/>
                </a:lnTo>
                <a:lnTo>
                  <a:pt x="406011" y="204684"/>
                </a:lnTo>
                <a:lnTo>
                  <a:pt x="382803" y="250856"/>
                </a:lnTo>
                <a:lnTo>
                  <a:pt x="359023" y="266954"/>
                </a:lnTo>
                <a:lnTo>
                  <a:pt x="361817" y="276098"/>
                </a:lnTo>
                <a:lnTo>
                  <a:pt x="405108" y="246040"/>
                </a:lnTo>
                <a:lnTo>
                  <a:pt x="423798" y="208700"/>
                </a:lnTo>
                <a:lnTo>
                  <a:pt x="433272" y="163361"/>
                </a:lnTo>
                <a:lnTo>
                  <a:pt x="434461" y="138049"/>
                </a:lnTo>
                <a:lnTo>
                  <a:pt x="433272" y="112736"/>
                </a:lnTo>
                <a:lnTo>
                  <a:pt x="423798" y="67397"/>
                </a:lnTo>
                <a:lnTo>
                  <a:pt x="405108" y="30057"/>
                </a:lnTo>
                <a:lnTo>
                  <a:pt x="378247" y="6383"/>
                </a:lnTo>
                <a:lnTo>
                  <a:pt x="361817" y="0"/>
                </a:lnTo>
                <a:close/>
              </a:path>
              <a:path w="434975" h="276225">
                <a:moveTo>
                  <a:pt x="72638" y="0"/>
                </a:moveTo>
                <a:lnTo>
                  <a:pt x="29346" y="30057"/>
                </a:lnTo>
                <a:lnTo>
                  <a:pt x="10656" y="67397"/>
                </a:lnTo>
                <a:lnTo>
                  <a:pt x="1182" y="112736"/>
                </a:lnTo>
                <a:lnTo>
                  <a:pt x="0" y="138175"/>
                </a:lnTo>
                <a:lnTo>
                  <a:pt x="1182" y="163361"/>
                </a:lnTo>
                <a:lnTo>
                  <a:pt x="10656" y="208700"/>
                </a:lnTo>
                <a:lnTo>
                  <a:pt x="29346" y="246040"/>
                </a:lnTo>
                <a:lnTo>
                  <a:pt x="72638" y="276098"/>
                </a:lnTo>
                <a:lnTo>
                  <a:pt x="75432" y="266954"/>
                </a:lnTo>
                <a:lnTo>
                  <a:pt x="62737" y="260405"/>
                </a:lnTo>
                <a:lnTo>
                  <a:pt x="51698" y="250856"/>
                </a:lnTo>
                <a:lnTo>
                  <a:pt x="28444" y="204684"/>
                </a:lnTo>
                <a:lnTo>
                  <a:pt x="21447" y="162393"/>
                </a:lnTo>
                <a:lnTo>
                  <a:pt x="20572" y="138049"/>
                </a:lnTo>
                <a:lnTo>
                  <a:pt x="21447" y="113938"/>
                </a:lnTo>
                <a:lnTo>
                  <a:pt x="28444" y="71560"/>
                </a:lnTo>
                <a:lnTo>
                  <a:pt x="51698" y="25304"/>
                </a:lnTo>
                <a:lnTo>
                  <a:pt x="75432" y="9143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33400" y="124896"/>
            <a:ext cx="7528560" cy="214353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14318" marR="41909" indent="-257645">
              <a:spcBef>
                <a:spcPts val="900"/>
              </a:spcBef>
              <a:buChar char="•"/>
              <a:tabLst>
                <a:tab pos="314318" algn="l"/>
                <a:tab pos="314793" algn="l"/>
              </a:tabLst>
            </a:pPr>
            <a:r>
              <a:rPr sz="1350" spc="-4" dirty="0" err="1">
                <a:latin typeface="Arial"/>
                <a:cs typeface="Arial"/>
              </a:rPr>
              <a:t>Üç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sistemlerde gerek yıldız gerekse </a:t>
            </a:r>
            <a:r>
              <a:rPr sz="1350" dirty="0">
                <a:latin typeface="Arial"/>
                <a:cs typeface="Arial"/>
              </a:rPr>
              <a:t>üçgen </a:t>
            </a:r>
            <a:r>
              <a:rPr sz="1350" spc="-4" dirty="0">
                <a:latin typeface="Arial"/>
                <a:cs typeface="Arial"/>
              </a:rPr>
              <a:t>bağlantılarda olsun hat akım ve gerilimi ile </a:t>
            </a:r>
            <a:r>
              <a:rPr sz="1350" dirty="0">
                <a:latin typeface="Arial"/>
                <a:cs typeface="Arial"/>
              </a:rPr>
              <a:t>faz  </a:t>
            </a:r>
            <a:r>
              <a:rPr sz="1350" spc="-4" dirty="0">
                <a:latin typeface="Arial"/>
                <a:cs typeface="Arial"/>
              </a:rPr>
              <a:t>akımı ve geriliminden</a:t>
            </a:r>
            <a:r>
              <a:rPr sz="1350" spc="26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bahsedilir.</a:t>
            </a:r>
            <a:endParaRPr sz="1350" dirty="0">
              <a:latin typeface="Arial"/>
              <a:cs typeface="Arial"/>
            </a:endParaRPr>
          </a:p>
          <a:p>
            <a:pPr marL="314318" indent="-257645">
              <a:spcBef>
                <a:spcPts val="900"/>
              </a:spcBef>
              <a:buFont typeface="Arial"/>
              <a:buChar char="•"/>
              <a:tabLst>
                <a:tab pos="314318" algn="l"/>
                <a:tab pos="314793" algn="l"/>
                <a:tab pos="1395378" algn="l"/>
              </a:tabLst>
            </a:pPr>
            <a:r>
              <a:rPr sz="1350" b="1" i="1" spc="-4" dirty="0">
                <a:latin typeface="Arial"/>
                <a:cs typeface="Arial"/>
              </a:rPr>
              <a:t>Hat</a:t>
            </a:r>
            <a:r>
              <a:rPr sz="1350" b="1" i="1" spc="8" dirty="0">
                <a:latin typeface="Arial"/>
                <a:cs typeface="Arial"/>
              </a:rPr>
              <a:t> </a:t>
            </a:r>
            <a:r>
              <a:rPr sz="1350" b="1" i="1" spc="-4" dirty="0">
                <a:latin typeface="Arial"/>
                <a:cs typeface="Arial"/>
              </a:rPr>
              <a:t>Gerilimi	</a:t>
            </a:r>
            <a:r>
              <a:rPr sz="1350" spc="-71" dirty="0">
                <a:latin typeface="Arial"/>
                <a:cs typeface="Arial"/>
              </a:rPr>
              <a:t>𝑼</a:t>
            </a:r>
            <a:r>
              <a:rPr sz="1463" spc="-107" baseline="-14957" dirty="0">
                <a:latin typeface="Arial"/>
                <a:cs typeface="Arial"/>
              </a:rPr>
              <a:t>𝒉 </a:t>
            </a:r>
            <a:r>
              <a:rPr sz="1350" dirty="0">
                <a:latin typeface="Arial"/>
                <a:cs typeface="Arial"/>
              </a:rPr>
              <a:t>, </a:t>
            </a:r>
            <a:r>
              <a:rPr sz="1350" spc="-4" dirty="0">
                <a:latin typeface="Arial"/>
                <a:cs typeface="Arial"/>
              </a:rPr>
              <a:t>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sistemlerde iki </a:t>
            </a:r>
            <a:r>
              <a:rPr sz="1350" dirty="0">
                <a:latin typeface="Arial"/>
                <a:cs typeface="Arial"/>
              </a:rPr>
              <a:t>faz </a:t>
            </a:r>
            <a:r>
              <a:rPr sz="1350" spc="-8" dirty="0">
                <a:latin typeface="Arial"/>
                <a:cs typeface="Arial"/>
              </a:rPr>
              <a:t>arasında </a:t>
            </a:r>
            <a:r>
              <a:rPr sz="1350" spc="-4" dirty="0">
                <a:latin typeface="Arial"/>
                <a:cs typeface="Arial"/>
              </a:rPr>
              <a:t>kalan</a:t>
            </a:r>
            <a:r>
              <a:rPr sz="1350" spc="60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gerilimdir.</a:t>
            </a:r>
            <a:endParaRPr sz="1350" dirty="0">
              <a:latin typeface="Arial"/>
              <a:cs typeface="Arial"/>
            </a:endParaRPr>
          </a:p>
          <a:p>
            <a:pPr marL="1000100" lvl="1" indent="-257645">
              <a:spcBef>
                <a:spcPts val="450"/>
              </a:spcBef>
              <a:buFont typeface="Wingdings"/>
              <a:buChar char=""/>
              <a:tabLst>
                <a:tab pos="1000100" algn="l"/>
                <a:tab pos="1000576" algn="l"/>
              </a:tabLst>
            </a:pPr>
            <a:r>
              <a:rPr sz="1350" spc="-4" dirty="0">
                <a:latin typeface="Arial"/>
                <a:cs typeface="Arial"/>
              </a:rPr>
              <a:t>Ülkemizde</a:t>
            </a:r>
            <a:r>
              <a:rPr sz="1350" spc="1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fazlar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arası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gerilim</a:t>
            </a:r>
            <a:r>
              <a:rPr sz="1350" spc="8" dirty="0">
                <a:latin typeface="Arial"/>
                <a:cs typeface="Arial"/>
              </a:rPr>
              <a:t> 𝑼</a:t>
            </a:r>
            <a:r>
              <a:rPr sz="1463" spc="11" baseline="-14957" dirty="0">
                <a:latin typeface="Arial"/>
                <a:cs typeface="Arial"/>
              </a:rPr>
              <a:t>𝑯</a:t>
            </a:r>
            <a:r>
              <a:rPr sz="1463" spc="242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𝑼</a:t>
            </a:r>
            <a:r>
              <a:rPr sz="1463" spc="-124" baseline="-14957" dirty="0">
                <a:latin typeface="Arial"/>
                <a:cs typeface="Arial"/>
              </a:rPr>
              <a:t>𝑹𝑺</a:t>
            </a:r>
            <a:r>
              <a:rPr sz="1463" spc="-50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𝑼</a:t>
            </a:r>
            <a:r>
              <a:rPr sz="1463" spc="-163" baseline="-14957" dirty="0">
                <a:latin typeface="Arial"/>
                <a:cs typeface="Arial"/>
              </a:rPr>
              <a:t>𝑺𝑻</a:t>
            </a:r>
            <a:r>
              <a:rPr sz="1463" spc="23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𝑼</a:t>
            </a:r>
            <a:r>
              <a:rPr sz="1463" spc="-95" baseline="-14957" dirty="0">
                <a:latin typeface="Arial"/>
                <a:cs typeface="Arial"/>
              </a:rPr>
              <a:t>𝑻𝑹</a:t>
            </a:r>
            <a:r>
              <a:rPr sz="1463" spc="-84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98" dirty="0">
                <a:latin typeface="Arial"/>
                <a:cs typeface="Arial"/>
              </a:rPr>
              <a:t>𝟑𝟖𝟎𝑽’tur.</a:t>
            </a:r>
            <a:endParaRPr sz="1350" dirty="0">
              <a:latin typeface="Arial"/>
              <a:cs typeface="Arial"/>
            </a:endParaRPr>
          </a:p>
          <a:p>
            <a:pPr marL="314318" indent="-257645">
              <a:spcBef>
                <a:spcPts val="900"/>
              </a:spcBef>
              <a:buFont typeface="Arial"/>
              <a:buChar char="•"/>
              <a:tabLst>
                <a:tab pos="314318" algn="l"/>
                <a:tab pos="314793" algn="l"/>
              </a:tabLst>
            </a:pPr>
            <a:r>
              <a:rPr sz="1350" b="1" i="1" spc="-4" dirty="0">
                <a:latin typeface="Arial"/>
                <a:cs typeface="Arial"/>
              </a:rPr>
              <a:t>Hat Akımı </a:t>
            </a:r>
            <a:r>
              <a:rPr sz="1350" spc="-34" dirty="0">
                <a:latin typeface="Arial"/>
                <a:cs typeface="Arial"/>
              </a:rPr>
              <a:t>(𝑰</a:t>
            </a:r>
            <a:r>
              <a:rPr sz="1463" spc="-50" baseline="-14957" dirty="0">
                <a:latin typeface="Arial"/>
                <a:cs typeface="Arial"/>
              </a:rPr>
              <a:t>𝒉</a:t>
            </a:r>
            <a:r>
              <a:rPr sz="1350" spc="-34" dirty="0">
                <a:latin typeface="Arial"/>
                <a:cs typeface="Arial"/>
              </a:rPr>
              <a:t>),İki </a:t>
            </a:r>
            <a:r>
              <a:rPr sz="1350" dirty="0">
                <a:latin typeface="Arial"/>
                <a:cs typeface="Arial"/>
              </a:rPr>
              <a:t>faz </a:t>
            </a:r>
            <a:r>
              <a:rPr sz="1350" spc="-8" dirty="0">
                <a:latin typeface="Arial"/>
                <a:cs typeface="Arial"/>
              </a:rPr>
              <a:t>arasından </a:t>
            </a:r>
            <a:r>
              <a:rPr sz="1350" spc="-4" dirty="0">
                <a:latin typeface="Arial"/>
                <a:cs typeface="Arial"/>
              </a:rPr>
              <a:t>geçen</a:t>
            </a:r>
            <a:r>
              <a:rPr sz="1350" spc="1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akımdır.</a:t>
            </a:r>
            <a:endParaRPr sz="1350" dirty="0">
              <a:latin typeface="Arial"/>
              <a:cs typeface="Arial"/>
            </a:endParaRPr>
          </a:p>
          <a:p>
            <a:pPr marL="314318" indent="-257645">
              <a:spcBef>
                <a:spcPts val="982"/>
              </a:spcBef>
              <a:buFont typeface="Arial"/>
              <a:buChar char="•"/>
              <a:tabLst>
                <a:tab pos="314318" algn="l"/>
                <a:tab pos="314793" algn="l"/>
                <a:tab pos="1410141" algn="l"/>
              </a:tabLst>
            </a:pPr>
            <a:r>
              <a:rPr sz="1350" b="1" i="1" dirty="0">
                <a:latin typeface="Arial"/>
                <a:cs typeface="Arial"/>
              </a:rPr>
              <a:t>Faz</a:t>
            </a:r>
            <a:r>
              <a:rPr sz="1350" b="1" i="1" spc="8" dirty="0">
                <a:latin typeface="Arial"/>
                <a:cs typeface="Arial"/>
              </a:rPr>
              <a:t> </a:t>
            </a:r>
            <a:r>
              <a:rPr sz="1350" b="1" i="1" spc="-4" dirty="0">
                <a:latin typeface="Arial"/>
                <a:cs typeface="Arial"/>
              </a:rPr>
              <a:t>Gerilimi	</a:t>
            </a:r>
            <a:r>
              <a:rPr sz="1350" spc="-105" dirty="0">
                <a:latin typeface="Arial"/>
                <a:cs typeface="Arial"/>
              </a:rPr>
              <a:t>𝑼</a:t>
            </a:r>
            <a:r>
              <a:rPr sz="1463" spc="-157" baseline="-14957" dirty="0">
                <a:latin typeface="Arial"/>
                <a:cs typeface="Arial"/>
              </a:rPr>
              <a:t>𝒇 </a:t>
            </a:r>
            <a:r>
              <a:rPr sz="1350" b="1" dirty="0">
                <a:latin typeface="Arial"/>
                <a:cs typeface="Arial"/>
              </a:rPr>
              <a:t>, </a:t>
            </a:r>
            <a:r>
              <a:rPr sz="1350" dirty="0">
                <a:latin typeface="Arial"/>
                <a:cs typeface="Arial"/>
              </a:rPr>
              <a:t>Faz </a:t>
            </a:r>
            <a:r>
              <a:rPr sz="1350" spc="-4" dirty="0">
                <a:latin typeface="Arial"/>
                <a:cs typeface="Arial"/>
              </a:rPr>
              <a:t>ile nötr arası</a:t>
            </a:r>
            <a:r>
              <a:rPr sz="1350" spc="8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gerilimdir.</a:t>
            </a:r>
            <a:endParaRPr sz="1350" dirty="0">
              <a:latin typeface="Arial"/>
              <a:cs typeface="Arial"/>
            </a:endParaRPr>
          </a:p>
          <a:p>
            <a:pPr marL="314318" indent="-257645">
              <a:spcBef>
                <a:spcPts val="1061"/>
              </a:spcBef>
              <a:buFont typeface="Arial"/>
              <a:buChar char="•"/>
              <a:tabLst>
                <a:tab pos="314318" algn="l"/>
                <a:tab pos="314793" algn="l"/>
              </a:tabLst>
            </a:pPr>
            <a:r>
              <a:rPr sz="1350" b="1" i="1" dirty="0">
                <a:latin typeface="Arial"/>
                <a:cs typeface="Arial"/>
              </a:rPr>
              <a:t>Faz </a:t>
            </a:r>
            <a:r>
              <a:rPr sz="1350" b="1" i="1" spc="-4" dirty="0">
                <a:latin typeface="Arial"/>
                <a:cs typeface="Arial"/>
              </a:rPr>
              <a:t>Akımı </a:t>
            </a:r>
            <a:r>
              <a:rPr sz="1350" spc="-83" dirty="0">
                <a:latin typeface="Arial"/>
                <a:cs typeface="Arial"/>
              </a:rPr>
              <a:t>(𝑰</a:t>
            </a:r>
            <a:r>
              <a:rPr sz="1463" spc="-124" baseline="-14957" dirty="0">
                <a:latin typeface="Arial"/>
                <a:cs typeface="Arial"/>
              </a:rPr>
              <a:t>𝒇</a:t>
            </a:r>
            <a:r>
              <a:rPr sz="1350" spc="-83" dirty="0">
                <a:latin typeface="Arial"/>
                <a:cs typeface="Arial"/>
              </a:rPr>
              <a:t>) </a:t>
            </a:r>
            <a:r>
              <a:rPr sz="1350" spc="-8" dirty="0">
                <a:latin typeface="Arial"/>
                <a:cs typeface="Arial"/>
              </a:rPr>
              <a:t>Her </a:t>
            </a:r>
            <a:r>
              <a:rPr sz="1350" spc="-4" dirty="0">
                <a:latin typeface="Arial"/>
                <a:cs typeface="Arial"/>
              </a:rPr>
              <a:t>bir </a:t>
            </a:r>
            <a:r>
              <a:rPr sz="1350" spc="-8" dirty="0">
                <a:latin typeface="Arial"/>
                <a:cs typeface="Arial"/>
              </a:rPr>
              <a:t>sargıdan </a:t>
            </a:r>
            <a:r>
              <a:rPr sz="1350" spc="-4" dirty="0">
                <a:latin typeface="Arial"/>
                <a:cs typeface="Arial"/>
              </a:rPr>
              <a:t>geçen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akımdır.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0625" y="2324075"/>
            <a:ext cx="933450" cy="10559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525" marR="3810">
              <a:lnSpc>
                <a:spcPct val="130400"/>
              </a:lnSpc>
              <a:spcBef>
                <a:spcPts val="30"/>
              </a:spcBef>
            </a:pPr>
            <a:r>
              <a:rPr sz="1350" spc="-4" dirty="0">
                <a:latin typeface="Arial"/>
                <a:cs typeface="Arial"/>
              </a:rPr>
              <a:t>Hat Gerilimi  Hat Akımı  </a:t>
            </a:r>
            <a:r>
              <a:rPr sz="1350" dirty="0">
                <a:latin typeface="Arial"/>
                <a:cs typeface="Arial"/>
              </a:rPr>
              <a:t>Faz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Gerilimi  </a:t>
            </a:r>
            <a:r>
              <a:rPr sz="1350" dirty="0">
                <a:latin typeface="Arial"/>
                <a:cs typeface="Arial"/>
              </a:rPr>
              <a:t>Faz</a:t>
            </a:r>
            <a:r>
              <a:rPr sz="1350" spc="-98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Akımı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9260" y="2324076"/>
            <a:ext cx="1804035" cy="8059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8574">
              <a:spcBef>
                <a:spcPts val="525"/>
              </a:spcBef>
            </a:pPr>
            <a:r>
              <a:rPr sz="1350" spc="-71" dirty="0">
                <a:latin typeface="Arial"/>
                <a:cs typeface="Arial"/>
              </a:rPr>
              <a:t>𝑼</a:t>
            </a:r>
            <a:r>
              <a:rPr sz="1463" spc="-107" baseline="-14957" dirty="0">
                <a:latin typeface="Arial"/>
                <a:cs typeface="Arial"/>
              </a:rPr>
              <a:t>𝒉</a:t>
            </a:r>
            <a:r>
              <a:rPr sz="1463" spc="-78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8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𝑼</a:t>
            </a:r>
            <a:r>
              <a:rPr sz="1463" spc="-124" baseline="-14957" dirty="0">
                <a:latin typeface="Arial"/>
                <a:cs typeface="Arial"/>
              </a:rPr>
              <a:t>𝑹𝑺</a:t>
            </a:r>
            <a:r>
              <a:rPr sz="1463" spc="-62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8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𝑼</a:t>
            </a:r>
            <a:r>
              <a:rPr sz="1463" spc="-163" baseline="-14957" dirty="0">
                <a:latin typeface="Arial"/>
                <a:cs typeface="Arial"/>
              </a:rPr>
              <a:t>𝑺𝑻</a:t>
            </a:r>
            <a:r>
              <a:rPr sz="1463" spc="5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𝑼</a:t>
            </a:r>
            <a:r>
              <a:rPr sz="1463" spc="-95" baseline="-14957" dirty="0">
                <a:latin typeface="Arial"/>
                <a:cs typeface="Arial"/>
              </a:rPr>
              <a:t>𝑻𝑹</a:t>
            </a:r>
            <a:endParaRPr sz="1463" baseline="-14957">
              <a:latin typeface="Arial"/>
              <a:cs typeface="Arial"/>
            </a:endParaRPr>
          </a:p>
          <a:p>
            <a:pPr marL="28574">
              <a:spcBef>
                <a:spcPts val="450"/>
              </a:spcBef>
            </a:pPr>
            <a:r>
              <a:rPr sz="1350" spc="-270" dirty="0">
                <a:latin typeface="Arial"/>
                <a:cs typeface="Arial"/>
              </a:rPr>
              <a:t>𝑰</a:t>
            </a:r>
            <a:r>
              <a:rPr sz="1463" spc="-405" baseline="-14957" dirty="0">
                <a:latin typeface="Arial"/>
                <a:cs typeface="Arial"/>
              </a:rPr>
              <a:t>𝒉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8" dirty="0">
                <a:latin typeface="Arial"/>
                <a:cs typeface="Arial"/>
              </a:rPr>
              <a:t> </a:t>
            </a:r>
            <a:r>
              <a:rPr sz="1350" spc="-214" dirty="0">
                <a:latin typeface="Arial"/>
                <a:cs typeface="Arial"/>
              </a:rPr>
              <a:t>𝑰</a:t>
            </a:r>
            <a:r>
              <a:rPr sz="1463" spc="-320" baseline="-14957" dirty="0">
                <a:latin typeface="Arial"/>
                <a:cs typeface="Arial"/>
              </a:rPr>
              <a:t>𝑹𝑺</a:t>
            </a:r>
            <a:r>
              <a:rPr sz="1463" spc="-287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spc="-240" dirty="0">
                <a:latin typeface="Arial"/>
                <a:cs typeface="Arial"/>
              </a:rPr>
              <a:t>𝑰</a:t>
            </a:r>
            <a:r>
              <a:rPr sz="1463" spc="-360" baseline="-14957" dirty="0">
                <a:latin typeface="Arial"/>
                <a:cs typeface="Arial"/>
              </a:rPr>
              <a:t>𝑺𝑻 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8" dirty="0">
                <a:latin typeface="Arial"/>
                <a:cs typeface="Arial"/>
              </a:rPr>
              <a:t> </a:t>
            </a:r>
            <a:r>
              <a:rPr sz="1350" spc="-195" dirty="0">
                <a:latin typeface="Arial"/>
                <a:cs typeface="Arial"/>
              </a:rPr>
              <a:t>𝑰</a:t>
            </a:r>
            <a:r>
              <a:rPr sz="1463" spc="-293" baseline="-14957" dirty="0">
                <a:latin typeface="Arial"/>
                <a:cs typeface="Arial"/>
              </a:rPr>
              <a:t>𝑻𝑹</a:t>
            </a:r>
            <a:endParaRPr sz="1463" baseline="-14957">
              <a:latin typeface="Arial"/>
              <a:cs typeface="Arial"/>
            </a:endParaRPr>
          </a:p>
          <a:p>
            <a:pPr marL="28574">
              <a:spcBef>
                <a:spcPts val="424"/>
              </a:spcBef>
            </a:pPr>
            <a:r>
              <a:rPr sz="1350" spc="-105" dirty="0">
                <a:latin typeface="Arial"/>
                <a:cs typeface="Arial"/>
              </a:rPr>
              <a:t>𝑼</a:t>
            </a:r>
            <a:r>
              <a:rPr sz="1463" spc="-157" baseline="-14957" dirty="0">
                <a:latin typeface="Arial"/>
                <a:cs typeface="Arial"/>
              </a:rPr>
              <a:t>𝒇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38" dirty="0">
                <a:latin typeface="Arial"/>
                <a:cs typeface="Arial"/>
              </a:rPr>
              <a:t>𝑼</a:t>
            </a:r>
            <a:r>
              <a:rPr sz="1463" spc="-56" baseline="-14957" dirty="0">
                <a:latin typeface="Arial"/>
                <a:cs typeface="Arial"/>
              </a:rPr>
              <a:t>𝑹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101" dirty="0">
                <a:latin typeface="Arial"/>
                <a:cs typeface="Arial"/>
              </a:rPr>
              <a:t>𝑼</a:t>
            </a:r>
            <a:r>
              <a:rPr sz="1463" spc="-152" baseline="-14957" dirty="0">
                <a:latin typeface="Arial"/>
                <a:cs typeface="Arial"/>
              </a:rPr>
              <a:t>𝑺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75" dirty="0">
                <a:latin typeface="Arial"/>
                <a:cs typeface="Arial"/>
              </a:rPr>
              <a:t> 𝑼</a:t>
            </a:r>
            <a:r>
              <a:rPr sz="1463" spc="-113" baseline="-14957" dirty="0">
                <a:latin typeface="Arial"/>
                <a:cs typeface="Arial"/>
              </a:rPr>
              <a:t>𝑻</a:t>
            </a:r>
            <a:endParaRPr sz="1463" baseline="-1495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9262" y="3185709"/>
            <a:ext cx="13568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</a:pPr>
            <a:r>
              <a:rPr sz="1350" spc="-300" dirty="0">
                <a:latin typeface="Arial"/>
                <a:cs typeface="Arial"/>
              </a:rPr>
              <a:t>𝑰</a:t>
            </a:r>
            <a:r>
              <a:rPr sz="1463" spc="-450" baseline="-14957" dirty="0">
                <a:latin typeface="Arial"/>
                <a:cs typeface="Arial"/>
              </a:rPr>
              <a:t>𝒇</a:t>
            </a:r>
            <a:r>
              <a:rPr sz="1463" spc="219" baseline="-14957" dirty="0">
                <a:latin typeface="Arial"/>
                <a:cs typeface="Arial"/>
              </a:rPr>
              <a:t> </a:t>
            </a:r>
            <a:r>
              <a:rPr sz="1350" spc="221" dirty="0">
                <a:latin typeface="Arial"/>
                <a:cs typeface="Arial"/>
              </a:rPr>
              <a:t>=</a:t>
            </a:r>
            <a:r>
              <a:rPr sz="1350" spc="-8" dirty="0">
                <a:latin typeface="Arial"/>
                <a:cs typeface="Arial"/>
              </a:rPr>
              <a:t> </a:t>
            </a:r>
            <a:r>
              <a:rPr sz="1350" spc="-236" dirty="0">
                <a:latin typeface="Arial"/>
                <a:cs typeface="Arial"/>
              </a:rPr>
              <a:t>𝑰</a:t>
            </a:r>
            <a:r>
              <a:rPr sz="1463" spc="-354" baseline="-14957" dirty="0">
                <a:latin typeface="Arial"/>
                <a:cs typeface="Arial"/>
              </a:rPr>
              <a:t>𝑹</a:t>
            </a:r>
            <a:r>
              <a:rPr sz="1463" spc="-343" baseline="-14957" dirty="0">
                <a:latin typeface="Arial"/>
                <a:cs typeface="Arial"/>
              </a:rPr>
              <a:t> </a:t>
            </a:r>
            <a:r>
              <a:rPr sz="1350" spc="221" dirty="0">
                <a:latin typeface="Arial"/>
                <a:cs typeface="Arial"/>
              </a:rPr>
              <a:t>=</a:t>
            </a:r>
            <a:r>
              <a:rPr sz="1350" spc="-8" dirty="0">
                <a:latin typeface="Arial"/>
                <a:cs typeface="Arial"/>
              </a:rPr>
              <a:t> </a:t>
            </a:r>
            <a:r>
              <a:rPr sz="1350" spc="-300" dirty="0">
                <a:latin typeface="Arial"/>
                <a:cs typeface="Arial"/>
              </a:rPr>
              <a:t>𝑰</a:t>
            </a:r>
            <a:r>
              <a:rPr sz="1463" spc="-450" baseline="-14957" dirty="0">
                <a:latin typeface="Arial"/>
                <a:cs typeface="Arial"/>
              </a:rPr>
              <a:t>𝑺</a:t>
            </a:r>
            <a:r>
              <a:rPr sz="1463" spc="230" baseline="-14957" dirty="0">
                <a:latin typeface="Arial"/>
                <a:cs typeface="Arial"/>
              </a:rPr>
              <a:t> </a:t>
            </a:r>
            <a:r>
              <a:rPr sz="1350" spc="221" dirty="0">
                <a:latin typeface="Arial"/>
                <a:cs typeface="Arial"/>
              </a:rPr>
              <a:t>=</a:t>
            </a:r>
            <a:r>
              <a:rPr sz="1350" spc="-8" dirty="0">
                <a:latin typeface="Arial"/>
                <a:cs typeface="Arial"/>
              </a:rPr>
              <a:t> </a:t>
            </a:r>
            <a:r>
              <a:rPr sz="1350" spc="-274" dirty="0">
                <a:latin typeface="Arial"/>
                <a:cs typeface="Arial"/>
              </a:rPr>
              <a:t>𝑰</a:t>
            </a:r>
            <a:r>
              <a:rPr sz="1463" spc="-410" baseline="-14957" dirty="0">
                <a:latin typeface="Arial"/>
                <a:cs typeface="Arial"/>
              </a:rPr>
              <a:t>𝑻</a:t>
            </a:r>
            <a:endParaRPr sz="1463" baseline="-1495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107" y="85436"/>
            <a:ext cx="7140893" cy="9047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tr-TR" sz="1500" dirty="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200" dirty="0">
              <a:latin typeface="Arial"/>
              <a:cs typeface="Arial"/>
            </a:endParaRPr>
          </a:p>
          <a:p>
            <a:pPr marL="952476" indent="-257645">
              <a:buFont typeface="Arial"/>
              <a:buChar char="•"/>
              <a:tabLst>
                <a:tab pos="952476" algn="l"/>
                <a:tab pos="952952" algn="l"/>
              </a:tabLst>
            </a:pPr>
            <a:r>
              <a:rPr sz="1350" b="1" i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Yıldız</a:t>
            </a:r>
            <a:r>
              <a:rPr sz="135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bağlantıda;</a:t>
            </a:r>
            <a:r>
              <a:rPr sz="1350" b="1" i="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sargıların çıkış uçları </a:t>
            </a:r>
            <a:r>
              <a:rPr sz="1350" spc="-19" dirty="0">
                <a:latin typeface="Arial"/>
                <a:cs typeface="Arial"/>
              </a:rPr>
              <a:t>(</a:t>
            </a:r>
            <a:r>
              <a:rPr sz="1350" i="1" spc="-19" dirty="0">
                <a:latin typeface="Arial"/>
                <a:cs typeface="Arial"/>
              </a:rPr>
              <a:t>X-Y-Z</a:t>
            </a:r>
            <a:r>
              <a:rPr sz="1350" spc="-19" dirty="0">
                <a:latin typeface="Arial"/>
                <a:cs typeface="Arial"/>
              </a:rPr>
              <a:t>) </a:t>
            </a:r>
            <a:r>
              <a:rPr sz="1350" spc="-8" dirty="0">
                <a:latin typeface="Arial"/>
                <a:cs typeface="Arial"/>
              </a:rPr>
              <a:t>bakır </a:t>
            </a:r>
            <a:r>
              <a:rPr sz="1350" spc="-4" dirty="0">
                <a:latin typeface="Arial"/>
                <a:cs typeface="Arial"/>
              </a:rPr>
              <a:t>lamalar ile kısa devre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edilir.</a:t>
            </a:r>
            <a:endParaRPr sz="1350" dirty="0">
              <a:latin typeface="Arial"/>
              <a:cs typeface="Arial"/>
            </a:endParaRPr>
          </a:p>
          <a:p>
            <a:pPr marL="952476" indent="-257645">
              <a:spcBef>
                <a:spcPts val="454"/>
              </a:spcBef>
              <a:buChar char="•"/>
              <a:tabLst>
                <a:tab pos="952476" algn="l"/>
                <a:tab pos="952952" algn="l"/>
              </a:tabLst>
            </a:pPr>
            <a:r>
              <a:rPr sz="1350" spc="-4" dirty="0">
                <a:latin typeface="Arial"/>
                <a:cs typeface="Arial"/>
              </a:rPr>
              <a:t>Sargıların giriş </a:t>
            </a:r>
            <a:r>
              <a:rPr sz="1350" spc="-8" dirty="0">
                <a:latin typeface="Arial"/>
                <a:cs typeface="Arial"/>
              </a:rPr>
              <a:t>uçlarına </a:t>
            </a:r>
            <a:r>
              <a:rPr sz="1350" spc="-11" dirty="0">
                <a:latin typeface="Arial"/>
                <a:cs typeface="Arial"/>
              </a:rPr>
              <a:t>(</a:t>
            </a:r>
            <a:r>
              <a:rPr sz="1350" i="1" spc="-11" dirty="0">
                <a:latin typeface="Arial"/>
                <a:cs typeface="Arial"/>
              </a:rPr>
              <a:t>U-V-W</a:t>
            </a:r>
            <a:r>
              <a:rPr sz="1350" spc="-11" dirty="0">
                <a:latin typeface="Arial"/>
                <a:cs typeface="Arial"/>
              </a:rPr>
              <a:t>) </a:t>
            </a:r>
            <a:r>
              <a:rPr sz="1350" spc="-4" dirty="0">
                <a:latin typeface="Arial"/>
                <a:cs typeface="Arial"/>
              </a:rPr>
              <a:t>şebeke gerilimi</a:t>
            </a:r>
            <a:r>
              <a:rPr sz="1350" spc="8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uygulanır.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1435" y="1701925"/>
            <a:ext cx="1579626" cy="1223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572226" y="3505200"/>
            <a:ext cx="39995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Asenkron motorun </a:t>
            </a:r>
            <a:r>
              <a:rPr sz="1350" spc="-8" dirty="0">
                <a:latin typeface="Arial"/>
                <a:cs typeface="Arial"/>
              </a:rPr>
              <a:t>yıldız </a:t>
            </a:r>
            <a:r>
              <a:rPr sz="1350" spc="-4" dirty="0">
                <a:latin typeface="Arial"/>
                <a:cs typeface="Arial"/>
              </a:rPr>
              <a:t>sargı </a:t>
            </a:r>
            <a:r>
              <a:rPr sz="1350" dirty="0">
                <a:latin typeface="Arial"/>
                <a:cs typeface="Arial"/>
              </a:rPr>
              <a:t>ve </a:t>
            </a:r>
            <a:r>
              <a:rPr sz="1350" spc="-4" dirty="0">
                <a:latin typeface="Arial"/>
                <a:cs typeface="Arial"/>
              </a:rPr>
              <a:t>klemens</a:t>
            </a:r>
            <a:r>
              <a:rPr sz="1350" spc="56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bağlantısı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99489" y="1922773"/>
            <a:ext cx="824329" cy="1062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4788554" y="1738374"/>
            <a:ext cx="829628" cy="18370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  <a:tabLst>
                <a:tab pos="372419" algn="l"/>
                <a:tab pos="714833" algn="l"/>
              </a:tabLst>
            </a:pPr>
            <a:r>
              <a:rPr sz="1125" b="1" spc="79" dirty="0">
                <a:latin typeface="Times New Roman"/>
                <a:cs typeface="Times New Roman"/>
              </a:rPr>
              <a:t>R	</a:t>
            </a:r>
            <a:r>
              <a:rPr sz="1125" b="1" spc="60" dirty="0">
                <a:latin typeface="Times New Roman"/>
                <a:cs typeface="Times New Roman"/>
              </a:rPr>
              <a:t>S	</a:t>
            </a:r>
            <a:r>
              <a:rPr sz="1125" b="1" spc="71" dirty="0">
                <a:latin typeface="Times New Roman"/>
                <a:cs typeface="Times New Roman"/>
              </a:rPr>
              <a:t>T</a:t>
            </a:r>
            <a:endParaRPr sz="11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4499" y="2045900"/>
            <a:ext cx="886778" cy="18370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  <a:tabLst>
                <a:tab pos="380039" algn="l"/>
                <a:tab pos="719596" algn="l"/>
              </a:tabLst>
            </a:pPr>
            <a:r>
              <a:rPr sz="1125" b="1" spc="79" dirty="0">
                <a:latin typeface="Times New Roman"/>
                <a:cs typeface="Times New Roman"/>
              </a:rPr>
              <a:t>U	V	</a:t>
            </a:r>
            <a:r>
              <a:rPr sz="1125" b="1" spc="109" dirty="0">
                <a:latin typeface="Times New Roman"/>
                <a:cs typeface="Times New Roman"/>
              </a:rPr>
              <a:t>W</a:t>
            </a:r>
            <a:endParaRPr sz="11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7065" y="2696481"/>
            <a:ext cx="830580" cy="18370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  <a:tabLst>
                <a:tab pos="377180" algn="l"/>
                <a:tab pos="715786" algn="l"/>
              </a:tabLst>
            </a:pPr>
            <a:r>
              <a:rPr sz="1125" b="1" spc="79" dirty="0">
                <a:latin typeface="Times New Roman"/>
                <a:cs typeface="Times New Roman"/>
              </a:rPr>
              <a:t>X	Y	</a:t>
            </a:r>
            <a:r>
              <a:rPr sz="1125" b="1" spc="71" dirty="0">
                <a:latin typeface="Times New Roman"/>
                <a:cs typeface="Times New Roman"/>
              </a:rPr>
              <a:t>Z</a:t>
            </a:r>
            <a:endParaRPr sz="11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6269" y="1091432"/>
            <a:ext cx="150019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53" dirty="0">
                <a:latin typeface="Times New Roman"/>
                <a:cs typeface="Times New Roman"/>
              </a:rPr>
              <a:t>R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4976" y="1181426"/>
            <a:ext cx="2525882" cy="1847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371207" y="2838980"/>
            <a:ext cx="151448" cy="615200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45" dirty="0">
                <a:latin typeface="Times New Roman"/>
                <a:cs typeface="Times New Roman"/>
              </a:rPr>
              <a:t>S</a:t>
            </a:r>
            <a:endParaRPr sz="1463">
              <a:latin typeface="Times New Roman"/>
              <a:cs typeface="Times New Roman"/>
            </a:endParaRPr>
          </a:p>
          <a:p>
            <a:pPr marL="21907">
              <a:spcBef>
                <a:spcPts val="1189"/>
              </a:spcBef>
            </a:pPr>
            <a:r>
              <a:rPr sz="1463" spc="49" dirty="0">
                <a:latin typeface="Times New Roman"/>
                <a:cs typeface="Times New Roman"/>
              </a:rPr>
              <a:t>T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6093" y="2573359"/>
            <a:ext cx="204311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75" dirty="0">
                <a:latin typeface="Times New Roman"/>
                <a:cs typeface="Times New Roman"/>
              </a:rPr>
              <a:t>W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5040" y="2265173"/>
            <a:ext cx="139065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49" dirty="0">
                <a:latin typeface="Times New Roman"/>
                <a:cs typeface="Times New Roman"/>
              </a:rPr>
              <a:t>Z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4571" y="1978466"/>
            <a:ext cx="162401" cy="66771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1429">
              <a:lnSpc>
                <a:spcPct val="155600"/>
              </a:lnSpc>
              <a:spcBef>
                <a:spcPts val="71"/>
              </a:spcBef>
            </a:pPr>
            <a:r>
              <a:rPr sz="1463" spc="38" dirty="0">
                <a:latin typeface="Times New Roman"/>
                <a:cs typeface="Times New Roman"/>
              </a:rPr>
              <a:t>X  Y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6539" y="2761679"/>
            <a:ext cx="160972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56" dirty="0">
                <a:latin typeface="Times New Roman"/>
                <a:cs typeface="Times New Roman"/>
              </a:rPr>
              <a:t>V</a:t>
            </a:r>
            <a:endParaRPr sz="1463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84974" y="1271499"/>
            <a:ext cx="2487930" cy="2129314"/>
            <a:chOff x="2010304" y="2855096"/>
            <a:chExt cx="3317240" cy="2839085"/>
          </a:xfrm>
        </p:grpSpPr>
        <p:sp>
          <p:nvSpPr>
            <p:cNvPr id="18" name="object 18"/>
            <p:cNvSpPr/>
            <p:nvPr/>
          </p:nvSpPr>
          <p:spPr>
            <a:xfrm>
              <a:off x="2135682" y="5620143"/>
              <a:ext cx="3188970" cy="14604"/>
            </a:xfrm>
            <a:custGeom>
              <a:avLst/>
              <a:gdLst/>
              <a:ahLst/>
              <a:cxnLst/>
              <a:rect l="l" t="t" r="r" b="b"/>
              <a:pathLst>
                <a:path w="3188970" h="14604">
                  <a:moveTo>
                    <a:pt x="3188449" y="0"/>
                  </a:moveTo>
                  <a:lnTo>
                    <a:pt x="0" y="0"/>
                  </a:lnTo>
                  <a:lnTo>
                    <a:pt x="0" y="14185"/>
                  </a:lnTo>
                  <a:lnTo>
                    <a:pt x="3188449" y="14185"/>
                  </a:lnTo>
                  <a:lnTo>
                    <a:pt x="3188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7911" y="5622268"/>
              <a:ext cx="3188970" cy="14604"/>
            </a:xfrm>
            <a:custGeom>
              <a:avLst/>
              <a:gdLst/>
              <a:ahLst/>
              <a:cxnLst/>
              <a:rect l="l" t="t" r="r" b="b"/>
              <a:pathLst>
                <a:path w="3188970" h="14604">
                  <a:moveTo>
                    <a:pt x="0" y="14175"/>
                  </a:moveTo>
                  <a:lnTo>
                    <a:pt x="3188442" y="14175"/>
                  </a:lnTo>
                  <a:lnTo>
                    <a:pt x="3188442" y="0"/>
                  </a:lnTo>
                  <a:lnTo>
                    <a:pt x="0" y="0"/>
                  </a:lnTo>
                  <a:lnTo>
                    <a:pt x="0" y="141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010304" y="5563640"/>
              <a:ext cx="135390" cy="1301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1742" y="5188800"/>
              <a:ext cx="14604" cy="438784"/>
            </a:xfrm>
            <a:custGeom>
              <a:avLst/>
              <a:gdLst/>
              <a:ahLst/>
              <a:cxnLst/>
              <a:rect l="l" t="t" r="r" b="b"/>
              <a:pathLst>
                <a:path w="14604" h="438785">
                  <a:moveTo>
                    <a:pt x="14605" y="0"/>
                  </a:moveTo>
                  <a:lnTo>
                    <a:pt x="0" y="0"/>
                  </a:lnTo>
                  <a:lnTo>
                    <a:pt x="0" y="438442"/>
                  </a:lnTo>
                  <a:lnTo>
                    <a:pt x="14605" y="43844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3937" y="5190926"/>
              <a:ext cx="14604" cy="438784"/>
            </a:xfrm>
            <a:custGeom>
              <a:avLst/>
              <a:gdLst/>
              <a:ahLst/>
              <a:cxnLst/>
              <a:rect l="l" t="t" r="r" b="b"/>
              <a:pathLst>
                <a:path w="14604" h="438785">
                  <a:moveTo>
                    <a:pt x="0" y="438435"/>
                  </a:moveTo>
                  <a:lnTo>
                    <a:pt x="14588" y="438435"/>
                  </a:lnTo>
                  <a:lnTo>
                    <a:pt x="14588" y="0"/>
                  </a:lnTo>
                  <a:lnTo>
                    <a:pt x="0" y="0"/>
                  </a:lnTo>
                  <a:lnTo>
                    <a:pt x="0" y="438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46883" y="2855096"/>
              <a:ext cx="59690" cy="170180"/>
            </a:xfrm>
            <a:custGeom>
              <a:avLst/>
              <a:gdLst/>
              <a:ahLst/>
              <a:cxnLst/>
              <a:rect l="l" t="t" r="r" b="b"/>
              <a:pathLst>
                <a:path w="59689" h="170180">
                  <a:moveTo>
                    <a:pt x="29812" y="0"/>
                  </a:moveTo>
                  <a:lnTo>
                    <a:pt x="0" y="169711"/>
                  </a:lnTo>
                  <a:lnTo>
                    <a:pt x="59415" y="169711"/>
                  </a:lnTo>
                  <a:lnTo>
                    <a:pt x="2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049103" y="2857184"/>
              <a:ext cx="59690" cy="170180"/>
            </a:xfrm>
            <a:custGeom>
              <a:avLst/>
              <a:gdLst/>
              <a:ahLst/>
              <a:cxnLst/>
              <a:rect l="l" t="t" r="r" b="b"/>
              <a:pathLst>
                <a:path w="59689" h="170180">
                  <a:moveTo>
                    <a:pt x="29812" y="0"/>
                  </a:moveTo>
                  <a:lnTo>
                    <a:pt x="59415" y="169711"/>
                  </a:lnTo>
                  <a:lnTo>
                    <a:pt x="0" y="169711"/>
                  </a:lnTo>
                  <a:lnTo>
                    <a:pt x="2981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69287" y="3024809"/>
              <a:ext cx="14604" cy="742950"/>
            </a:xfrm>
            <a:custGeom>
              <a:avLst/>
              <a:gdLst/>
              <a:ahLst/>
              <a:cxnLst/>
              <a:rect l="l" t="t" r="r" b="b"/>
              <a:pathLst>
                <a:path w="14605" h="742950">
                  <a:moveTo>
                    <a:pt x="14592" y="0"/>
                  </a:moveTo>
                  <a:lnTo>
                    <a:pt x="0" y="0"/>
                  </a:lnTo>
                  <a:lnTo>
                    <a:pt x="0" y="742823"/>
                  </a:lnTo>
                  <a:lnTo>
                    <a:pt x="14592" y="742823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1519" y="3026913"/>
              <a:ext cx="14604" cy="742950"/>
            </a:xfrm>
            <a:custGeom>
              <a:avLst/>
              <a:gdLst/>
              <a:ahLst/>
              <a:cxnLst/>
              <a:rect l="l" t="t" r="r" b="b"/>
              <a:pathLst>
                <a:path w="14605" h="742950">
                  <a:moveTo>
                    <a:pt x="0" y="742805"/>
                  </a:moveTo>
                  <a:lnTo>
                    <a:pt x="14588" y="742805"/>
                  </a:lnTo>
                  <a:lnTo>
                    <a:pt x="14588" y="0"/>
                  </a:lnTo>
                  <a:lnTo>
                    <a:pt x="0" y="0"/>
                  </a:lnTo>
                  <a:lnTo>
                    <a:pt x="0" y="7428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046883" y="4906083"/>
              <a:ext cx="59690" cy="170180"/>
            </a:xfrm>
            <a:custGeom>
              <a:avLst/>
              <a:gdLst/>
              <a:ahLst/>
              <a:cxnLst/>
              <a:rect l="l" t="t" r="r" b="b"/>
              <a:pathLst>
                <a:path w="59689" h="170179">
                  <a:moveTo>
                    <a:pt x="59415" y="0"/>
                  </a:moveTo>
                  <a:lnTo>
                    <a:pt x="0" y="0"/>
                  </a:lnTo>
                  <a:lnTo>
                    <a:pt x="29812" y="169719"/>
                  </a:lnTo>
                  <a:lnTo>
                    <a:pt x="59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049103" y="4908255"/>
              <a:ext cx="59690" cy="170180"/>
            </a:xfrm>
            <a:custGeom>
              <a:avLst/>
              <a:gdLst/>
              <a:ahLst/>
              <a:cxnLst/>
              <a:rect l="l" t="t" r="r" b="b"/>
              <a:pathLst>
                <a:path w="59689" h="170179">
                  <a:moveTo>
                    <a:pt x="29812" y="169669"/>
                  </a:moveTo>
                  <a:lnTo>
                    <a:pt x="0" y="0"/>
                  </a:lnTo>
                  <a:lnTo>
                    <a:pt x="59415" y="0"/>
                  </a:lnTo>
                  <a:lnTo>
                    <a:pt x="29812" y="1696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069287" y="4163263"/>
              <a:ext cx="14604" cy="742950"/>
            </a:xfrm>
            <a:custGeom>
              <a:avLst/>
              <a:gdLst/>
              <a:ahLst/>
              <a:cxnLst/>
              <a:rect l="l" t="t" r="r" b="b"/>
              <a:pathLst>
                <a:path w="14605" h="742950">
                  <a:moveTo>
                    <a:pt x="14592" y="0"/>
                  </a:moveTo>
                  <a:lnTo>
                    <a:pt x="0" y="0"/>
                  </a:lnTo>
                  <a:lnTo>
                    <a:pt x="0" y="742823"/>
                  </a:lnTo>
                  <a:lnTo>
                    <a:pt x="14592" y="742823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95402" y="1950158"/>
            <a:ext cx="1148239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53" dirty="0">
                <a:latin typeface="Times New Roman"/>
                <a:cs typeface="Times New Roman"/>
              </a:rPr>
              <a:t>U</a:t>
            </a:r>
            <a:r>
              <a:rPr sz="975" spc="30" dirty="0">
                <a:latin typeface="Times New Roman"/>
                <a:cs typeface="Times New Roman"/>
              </a:rPr>
              <a:t>RS=</a:t>
            </a:r>
            <a:r>
              <a:rPr sz="1463" spc="56" dirty="0">
                <a:latin typeface="Times New Roman"/>
                <a:cs typeface="Times New Roman"/>
              </a:rPr>
              <a:t>U</a:t>
            </a:r>
            <a:r>
              <a:rPr sz="975" spc="26" dirty="0">
                <a:latin typeface="Times New Roman"/>
                <a:cs typeface="Times New Roman"/>
              </a:rPr>
              <a:t>h</a:t>
            </a:r>
            <a:r>
              <a:rPr sz="1463" spc="45" dirty="0">
                <a:latin typeface="Times New Roman"/>
                <a:cs typeface="Times New Roman"/>
              </a:rPr>
              <a:t>=380V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42187" y="1757731"/>
            <a:ext cx="1066800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56" dirty="0">
                <a:latin typeface="Times New Roman"/>
                <a:cs typeface="Times New Roman"/>
              </a:rPr>
              <a:t>U</a:t>
            </a:r>
            <a:r>
              <a:rPr sz="975" spc="30" dirty="0">
                <a:latin typeface="Times New Roman"/>
                <a:cs typeface="Times New Roman"/>
              </a:rPr>
              <a:t>R=</a:t>
            </a:r>
            <a:r>
              <a:rPr sz="1463" spc="56" dirty="0">
                <a:latin typeface="Times New Roman"/>
                <a:cs typeface="Times New Roman"/>
              </a:rPr>
              <a:t>U</a:t>
            </a:r>
            <a:r>
              <a:rPr sz="975" spc="116" dirty="0">
                <a:latin typeface="Times New Roman"/>
                <a:cs typeface="Times New Roman"/>
              </a:rPr>
              <a:t>f</a:t>
            </a:r>
            <a:r>
              <a:rPr sz="1463" spc="45" dirty="0">
                <a:latin typeface="Times New Roman"/>
                <a:cs typeface="Times New Roman"/>
              </a:rPr>
              <a:t>=220V</a:t>
            </a:r>
            <a:endParaRPr sz="1463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30412" y="1207856"/>
            <a:ext cx="1889284" cy="1604010"/>
            <a:chOff x="2070885" y="2770241"/>
            <a:chExt cx="2519045" cy="2138680"/>
          </a:xfrm>
        </p:grpSpPr>
        <p:sp>
          <p:nvSpPr>
            <p:cNvPr id="33" name="object 33"/>
            <p:cNvSpPr/>
            <p:nvPr/>
          </p:nvSpPr>
          <p:spPr>
            <a:xfrm>
              <a:off x="2071520" y="4165449"/>
              <a:ext cx="14604" cy="742950"/>
            </a:xfrm>
            <a:custGeom>
              <a:avLst/>
              <a:gdLst/>
              <a:ahLst/>
              <a:cxnLst/>
              <a:rect l="l" t="t" r="r" b="b"/>
              <a:pathLst>
                <a:path w="14605" h="742950">
                  <a:moveTo>
                    <a:pt x="0" y="742805"/>
                  </a:moveTo>
                  <a:lnTo>
                    <a:pt x="14588" y="742805"/>
                  </a:lnTo>
                  <a:lnTo>
                    <a:pt x="14588" y="0"/>
                  </a:lnTo>
                  <a:lnTo>
                    <a:pt x="0" y="0"/>
                  </a:lnTo>
                  <a:lnTo>
                    <a:pt x="0" y="7428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409652" y="2855096"/>
              <a:ext cx="59055" cy="170180"/>
            </a:xfrm>
            <a:custGeom>
              <a:avLst/>
              <a:gdLst/>
              <a:ahLst/>
              <a:cxnLst/>
              <a:rect l="l" t="t" r="r" b="b"/>
              <a:pathLst>
                <a:path w="59054" h="170180">
                  <a:moveTo>
                    <a:pt x="29637" y="0"/>
                  </a:moveTo>
                  <a:lnTo>
                    <a:pt x="0" y="169711"/>
                  </a:lnTo>
                  <a:lnTo>
                    <a:pt x="59012" y="169711"/>
                  </a:lnTo>
                  <a:lnTo>
                    <a:pt x="29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411925" y="2857184"/>
              <a:ext cx="59055" cy="170180"/>
            </a:xfrm>
            <a:custGeom>
              <a:avLst/>
              <a:gdLst/>
              <a:ahLst/>
              <a:cxnLst/>
              <a:rect l="l" t="t" r="r" b="b"/>
              <a:pathLst>
                <a:path w="59054" h="170180">
                  <a:moveTo>
                    <a:pt x="29550" y="0"/>
                  </a:moveTo>
                  <a:lnTo>
                    <a:pt x="59012" y="169711"/>
                  </a:lnTo>
                  <a:lnTo>
                    <a:pt x="0" y="169711"/>
                  </a:lnTo>
                  <a:lnTo>
                    <a:pt x="2955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432109" y="3024809"/>
              <a:ext cx="14604" cy="371475"/>
            </a:xfrm>
            <a:custGeom>
              <a:avLst/>
              <a:gdLst/>
              <a:ahLst/>
              <a:cxnLst/>
              <a:rect l="l" t="t" r="r" b="b"/>
              <a:pathLst>
                <a:path w="14604" h="371475">
                  <a:moveTo>
                    <a:pt x="14605" y="0"/>
                  </a:moveTo>
                  <a:lnTo>
                    <a:pt x="0" y="0"/>
                  </a:lnTo>
                  <a:lnTo>
                    <a:pt x="0" y="371170"/>
                  </a:lnTo>
                  <a:lnTo>
                    <a:pt x="14605" y="371170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434306" y="3026938"/>
              <a:ext cx="14604" cy="371475"/>
            </a:xfrm>
            <a:custGeom>
              <a:avLst/>
              <a:gdLst/>
              <a:ahLst/>
              <a:cxnLst/>
              <a:rect l="l" t="t" r="r" b="b"/>
              <a:pathLst>
                <a:path w="14604" h="371475">
                  <a:moveTo>
                    <a:pt x="0" y="371202"/>
                  </a:moveTo>
                  <a:lnTo>
                    <a:pt x="14588" y="371202"/>
                  </a:lnTo>
                  <a:lnTo>
                    <a:pt x="14588" y="0"/>
                  </a:lnTo>
                  <a:lnTo>
                    <a:pt x="0" y="0"/>
                  </a:lnTo>
                  <a:lnTo>
                    <a:pt x="0" y="371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9652" y="4217799"/>
              <a:ext cx="59055" cy="170180"/>
            </a:xfrm>
            <a:custGeom>
              <a:avLst/>
              <a:gdLst/>
              <a:ahLst/>
              <a:cxnLst/>
              <a:rect l="l" t="t" r="r" b="b"/>
              <a:pathLst>
                <a:path w="59054" h="170179">
                  <a:moveTo>
                    <a:pt x="59012" y="0"/>
                  </a:moveTo>
                  <a:lnTo>
                    <a:pt x="0" y="0"/>
                  </a:lnTo>
                  <a:lnTo>
                    <a:pt x="29637" y="169711"/>
                  </a:lnTo>
                  <a:lnTo>
                    <a:pt x="59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411925" y="4219887"/>
              <a:ext cx="59055" cy="170180"/>
            </a:xfrm>
            <a:custGeom>
              <a:avLst/>
              <a:gdLst/>
              <a:ahLst/>
              <a:cxnLst/>
              <a:rect l="l" t="t" r="r" b="b"/>
              <a:pathLst>
                <a:path w="59054" h="170179">
                  <a:moveTo>
                    <a:pt x="29550" y="169711"/>
                  </a:moveTo>
                  <a:lnTo>
                    <a:pt x="0" y="0"/>
                  </a:lnTo>
                  <a:lnTo>
                    <a:pt x="59012" y="0"/>
                  </a:lnTo>
                  <a:lnTo>
                    <a:pt x="29550" y="1697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2109" y="3846563"/>
              <a:ext cx="14604" cy="371475"/>
            </a:xfrm>
            <a:custGeom>
              <a:avLst/>
              <a:gdLst/>
              <a:ahLst/>
              <a:cxnLst/>
              <a:rect l="l" t="t" r="r" b="b"/>
              <a:pathLst>
                <a:path w="14604" h="371475">
                  <a:moveTo>
                    <a:pt x="14605" y="0"/>
                  </a:moveTo>
                  <a:lnTo>
                    <a:pt x="0" y="0"/>
                  </a:lnTo>
                  <a:lnTo>
                    <a:pt x="0" y="371246"/>
                  </a:lnTo>
                  <a:lnTo>
                    <a:pt x="14605" y="371246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434307" y="3848685"/>
              <a:ext cx="14604" cy="371475"/>
            </a:xfrm>
            <a:custGeom>
              <a:avLst/>
              <a:gdLst/>
              <a:ahLst/>
              <a:cxnLst/>
              <a:rect l="l" t="t" r="r" b="b"/>
              <a:pathLst>
                <a:path w="14604" h="371475">
                  <a:moveTo>
                    <a:pt x="0" y="371202"/>
                  </a:moveTo>
                  <a:lnTo>
                    <a:pt x="14588" y="371202"/>
                  </a:lnTo>
                  <a:lnTo>
                    <a:pt x="14588" y="0"/>
                  </a:lnTo>
                  <a:lnTo>
                    <a:pt x="0" y="0"/>
                  </a:lnTo>
                  <a:lnTo>
                    <a:pt x="0" y="371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291711" y="2848165"/>
              <a:ext cx="295910" cy="14604"/>
            </a:xfrm>
            <a:custGeom>
              <a:avLst/>
              <a:gdLst/>
              <a:ahLst/>
              <a:cxnLst/>
              <a:rect l="l" t="t" r="r" b="b"/>
              <a:pathLst>
                <a:path w="295910" h="14605">
                  <a:moveTo>
                    <a:pt x="295325" y="0"/>
                  </a:moveTo>
                  <a:lnTo>
                    <a:pt x="0" y="0"/>
                  </a:lnTo>
                  <a:lnTo>
                    <a:pt x="0" y="14033"/>
                  </a:lnTo>
                  <a:lnTo>
                    <a:pt x="295325" y="14033"/>
                  </a:lnTo>
                  <a:lnTo>
                    <a:pt x="295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293900" y="2850311"/>
              <a:ext cx="295910" cy="13970"/>
            </a:xfrm>
            <a:custGeom>
              <a:avLst/>
              <a:gdLst/>
              <a:ahLst/>
              <a:cxnLst/>
              <a:rect l="l" t="t" r="r" b="b"/>
              <a:pathLst>
                <a:path w="295910" h="13969">
                  <a:moveTo>
                    <a:pt x="0" y="13972"/>
                  </a:moveTo>
                  <a:lnTo>
                    <a:pt x="295378" y="13972"/>
                  </a:lnTo>
                  <a:lnTo>
                    <a:pt x="295378" y="0"/>
                  </a:lnTo>
                  <a:lnTo>
                    <a:pt x="0" y="0"/>
                  </a:lnTo>
                  <a:lnTo>
                    <a:pt x="0" y="139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1711" y="4380585"/>
              <a:ext cx="295910" cy="14604"/>
            </a:xfrm>
            <a:custGeom>
              <a:avLst/>
              <a:gdLst/>
              <a:ahLst/>
              <a:cxnLst/>
              <a:rect l="l" t="t" r="r" b="b"/>
              <a:pathLst>
                <a:path w="295910" h="14604">
                  <a:moveTo>
                    <a:pt x="295325" y="0"/>
                  </a:moveTo>
                  <a:lnTo>
                    <a:pt x="0" y="0"/>
                  </a:lnTo>
                  <a:lnTo>
                    <a:pt x="0" y="14198"/>
                  </a:lnTo>
                  <a:lnTo>
                    <a:pt x="295325" y="14198"/>
                  </a:lnTo>
                  <a:lnTo>
                    <a:pt x="295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293900" y="4382689"/>
              <a:ext cx="295910" cy="14604"/>
            </a:xfrm>
            <a:custGeom>
              <a:avLst/>
              <a:gdLst/>
              <a:ahLst/>
              <a:cxnLst/>
              <a:rect l="l" t="t" r="r" b="b"/>
              <a:pathLst>
                <a:path w="295910" h="14604">
                  <a:moveTo>
                    <a:pt x="0" y="14175"/>
                  </a:moveTo>
                  <a:lnTo>
                    <a:pt x="295378" y="14175"/>
                  </a:lnTo>
                  <a:lnTo>
                    <a:pt x="295378" y="0"/>
                  </a:lnTo>
                  <a:lnTo>
                    <a:pt x="0" y="0"/>
                  </a:lnTo>
                  <a:lnTo>
                    <a:pt x="0" y="141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2936779" y="2770241"/>
              <a:ext cx="177800" cy="56515"/>
            </a:xfrm>
            <a:custGeom>
              <a:avLst/>
              <a:gdLst/>
              <a:ahLst/>
              <a:cxnLst/>
              <a:rect l="l" t="t" r="r" b="b"/>
              <a:pathLst>
                <a:path w="177800" h="56514">
                  <a:moveTo>
                    <a:pt x="0" y="0"/>
                  </a:moveTo>
                  <a:lnTo>
                    <a:pt x="0" y="56459"/>
                  </a:lnTo>
                  <a:lnTo>
                    <a:pt x="177475" y="28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31162" y="987388"/>
            <a:ext cx="150019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26" dirty="0">
                <a:latin typeface="Times New Roman"/>
                <a:cs typeface="Times New Roman"/>
              </a:rPr>
              <a:t>I</a:t>
            </a:r>
            <a:r>
              <a:rPr sz="975" spc="26" dirty="0">
                <a:latin typeface="Times New Roman"/>
                <a:cs typeface="Times New Roman"/>
              </a:rPr>
              <a:t>h</a:t>
            </a:r>
            <a:endParaRPr sz="97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76966" y="1265752"/>
            <a:ext cx="414814" cy="5162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5744">
              <a:spcBef>
                <a:spcPts val="315"/>
              </a:spcBef>
            </a:pPr>
            <a:r>
              <a:rPr sz="1463" spc="26" dirty="0">
                <a:latin typeface="Times New Roman"/>
                <a:cs typeface="Times New Roman"/>
              </a:rPr>
              <a:t>I</a:t>
            </a:r>
            <a:r>
              <a:rPr sz="975" spc="15" dirty="0">
                <a:latin typeface="Times New Roman"/>
                <a:cs typeface="Times New Roman"/>
              </a:rPr>
              <a:t>f</a:t>
            </a:r>
            <a:endParaRPr sz="975">
              <a:latin typeface="Times New Roman"/>
              <a:cs typeface="Times New Roman"/>
            </a:endParaRPr>
          </a:p>
          <a:p>
            <a:pPr marL="9525">
              <a:spcBef>
                <a:spcPts val="240"/>
              </a:spcBef>
            </a:pPr>
            <a:r>
              <a:rPr sz="1463" spc="56" dirty="0">
                <a:latin typeface="Times New Roman"/>
                <a:cs typeface="Times New Roman"/>
              </a:rPr>
              <a:t>U</a:t>
            </a:r>
            <a:endParaRPr sz="1463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281097" y="1208983"/>
            <a:ext cx="747236" cy="1210628"/>
            <a:chOff x="2938465" y="2771741"/>
            <a:chExt cx="996315" cy="1614170"/>
          </a:xfrm>
        </p:grpSpPr>
        <p:sp>
          <p:nvSpPr>
            <p:cNvPr id="50" name="object 50"/>
            <p:cNvSpPr/>
            <p:nvPr/>
          </p:nvSpPr>
          <p:spPr>
            <a:xfrm>
              <a:off x="2939052" y="2772329"/>
              <a:ext cx="177800" cy="57150"/>
            </a:xfrm>
            <a:custGeom>
              <a:avLst/>
              <a:gdLst/>
              <a:ahLst/>
              <a:cxnLst/>
              <a:rect l="l" t="t" r="r" b="b"/>
              <a:pathLst>
                <a:path w="177800" h="57150">
                  <a:moveTo>
                    <a:pt x="177388" y="28396"/>
                  </a:moveTo>
                  <a:lnTo>
                    <a:pt x="0" y="56542"/>
                  </a:lnTo>
                  <a:lnTo>
                    <a:pt x="0" y="0"/>
                  </a:lnTo>
                  <a:lnTo>
                    <a:pt x="177388" y="283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3872679" y="3024808"/>
              <a:ext cx="59055" cy="170180"/>
            </a:xfrm>
            <a:custGeom>
              <a:avLst/>
              <a:gdLst/>
              <a:ahLst/>
              <a:cxnLst/>
              <a:rect l="l" t="t" r="r" b="b"/>
              <a:pathLst>
                <a:path w="59054" h="170180">
                  <a:moveTo>
                    <a:pt x="58925" y="0"/>
                  </a:moveTo>
                  <a:lnTo>
                    <a:pt x="0" y="0"/>
                  </a:lnTo>
                  <a:lnTo>
                    <a:pt x="29550" y="169711"/>
                  </a:lnTo>
                  <a:lnTo>
                    <a:pt x="58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3874865" y="3026896"/>
              <a:ext cx="59055" cy="1358265"/>
            </a:xfrm>
            <a:custGeom>
              <a:avLst/>
              <a:gdLst/>
              <a:ahLst/>
              <a:cxnLst/>
              <a:rect l="l" t="t" r="r" b="b"/>
              <a:pathLst>
                <a:path w="59054" h="1358264">
                  <a:moveTo>
                    <a:pt x="29550" y="169711"/>
                  </a:moveTo>
                  <a:lnTo>
                    <a:pt x="0" y="0"/>
                  </a:lnTo>
                  <a:lnTo>
                    <a:pt x="59012" y="0"/>
                  </a:lnTo>
                  <a:lnTo>
                    <a:pt x="29550" y="169711"/>
                  </a:lnTo>
                  <a:close/>
                </a:path>
                <a:path w="59054" h="1358264">
                  <a:moveTo>
                    <a:pt x="59012" y="1329712"/>
                  </a:moveTo>
                  <a:lnTo>
                    <a:pt x="49046" y="1308665"/>
                  </a:lnTo>
                  <a:lnTo>
                    <a:pt x="46510" y="1306160"/>
                  </a:lnTo>
                  <a:lnTo>
                    <a:pt x="29550" y="1301316"/>
                  </a:lnTo>
                  <a:lnTo>
                    <a:pt x="25965" y="1301566"/>
                  </a:lnTo>
                  <a:lnTo>
                    <a:pt x="0" y="1329712"/>
                  </a:lnTo>
                  <a:lnTo>
                    <a:pt x="174" y="1333137"/>
                  </a:lnTo>
                  <a:lnTo>
                    <a:pt x="29550" y="1358025"/>
                  </a:lnTo>
                  <a:lnTo>
                    <a:pt x="32959" y="1357608"/>
                  </a:lnTo>
                  <a:lnTo>
                    <a:pt x="49046" y="1350759"/>
                  </a:lnTo>
                  <a:lnTo>
                    <a:pt x="51756" y="1348504"/>
                  </a:lnTo>
                  <a:lnTo>
                    <a:pt x="59012" y="1333137"/>
                  </a:lnTo>
                  <a:lnTo>
                    <a:pt x="59012" y="1329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5DD5D59C-B385-4450-9D00-B9E760051FE6}"/>
              </a:ext>
            </a:extLst>
          </p:cNvPr>
          <p:cNvSpPr txBox="1"/>
          <p:nvPr/>
        </p:nvSpPr>
        <p:spPr>
          <a:xfrm>
            <a:off x="3533713" y="85436"/>
            <a:ext cx="3371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b="1" dirty="0">
                <a:solidFill>
                  <a:srgbClr val="FF0000"/>
                </a:solidFill>
                <a:latin typeface="Arial"/>
                <a:cs typeface="Arial"/>
              </a:rPr>
              <a:t>Yıldız</a:t>
            </a:r>
            <a:r>
              <a:rPr lang="tr-TR" sz="1350" b="1" spc="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tr-TR" sz="1350" b="1" spc="-4" dirty="0">
                <a:solidFill>
                  <a:srgbClr val="FF0000"/>
                </a:solidFill>
                <a:latin typeface="Arial"/>
                <a:cs typeface="Arial"/>
              </a:rPr>
              <a:t>Bağlantıları</a:t>
            </a:r>
            <a:endParaRPr lang="tr-TR" sz="13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32186" y="410383"/>
            <a:ext cx="213360" cy="165259"/>
          </a:xfrm>
          <a:custGeom>
            <a:avLst/>
            <a:gdLst/>
            <a:ahLst/>
            <a:cxnLst/>
            <a:rect l="l" t="t" r="r" b="b"/>
            <a:pathLst>
              <a:path w="284479" h="220344">
                <a:moveTo>
                  <a:pt x="284099" y="126"/>
                </a:moveTo>
                <a:lnTo>
                  <a:pt x="131190" y="0"/>
                </a:lnTo>
                <a:lnTo>
                  <a:pt x="76073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8" y="129032"/>
                </a:lnTo>
                <a:lnTo>
                  <a:pt x="22351" y="120650"/>
                </a:lnTo>
                <a:lnTo>
                  <a:pt x="68579" y="219963"/>
                </a:lnTo>
                <a:lnTo>
                  <a:pt x="79375" y="219963"/>
                </a:lnTo>
                <a:lnTo>
                  <a:pt x="139446" y="14859"/>
                </a:lnTo>
                <a:lnTo>
                  <a:pt x="146938" y="14859"/>
                </a:lnTo>
                <a:lnTo>
                  <a:pt x="146938" y="15366"/>
                </a:lnTo>
                <a:lnTo>
                  <a:pt x="284099" y="15366"/>
                </a:lnTo>
                <a:lnTo>
                  <a:pt x="284099" y="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632724" y="21996"/>
            <a:ext cx="7052310" cy="5790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2883" indent="-215260">
              <a:spcBef>
                <a:spcPts val="675"/>
              </a:spcBef>
              <a:buChar char="•"/>
              <a:tabLst>
                <a:tab pos="252883" algn="l"/>
                <a:tab pos="253359" algn="l"/>
              </a:tabLst>
            </a:pPr>
            <a:r>
              <a:rPr sz="1350" spc="-4" dirty="0">
                <a:latin typeface="Arial"/>
                <a:cs typeface="Arial"/>
              </a:rPr>
              <a:t>Motora </a:t>
            </a:r>
            <a:r>
              <a:rPr sz="1350" spc="-8" dirty="0">
                <a:latin typeface="Arial"/>
                <a:cs typeface="Arial"/>
              </a:rPr>
              <a:t>uygulanan </a:t>
            </a:r>
            <a:r>
              <a:rPr sz="1350" spc="-4" dirty="0">
                <a:latin typeface="Arial"/>
                <a:cs typeface="Arial"/>
              </a:rPr>
              <a:t>hat gerilimi </a:t>
            </a:r>
            <a:r>
              <a:rPr sz="1350" spc="-71" dirty="0">
                <a:latin typeface="Arial"/>
                <a:cs typeface="Arial"/>
              </a:rPr>
              <a:t>𝑼</a:t>
            </a:r>
            <a:r>
              <a:rPr sz="1463" spc="-107" baseline="-14957" dirty="0">
                <a:latin typeface="Arial"/>
                <a:cs typeface="Arial"/>
              </a:rPr>
              <a:t>𝒉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94" dirty="0">
                <a:latin typeface="Arial"/>
                <a:cs typeface="Arial"/>
              </a:rPr>
              <a:t> </a:t>
            </a:r>
            <a:r>
              <a:rPr sz="1350" spc="-98" dirty="0">
                <a:latin typeface="Arial"/>
                <a:cs typeface="Arial"/>
              </a:rPr>
              <a:t>𝟑𝟖𝟎𝑽’tur.</a:t>
            </a:r>
            <a:endParaRPr sz="1350">
              <a:latin typeface="Arial"/>
              <a:cs typeface="Arial"/>
            </a:endParaRPr>
          </a:p>
          <a:p>
            <a:pPr marL="252883" indent="-215260">
              <a:spcBef>
                <a:spcPts val="604"/>
              </a:spcBef>
              <a:buChar char="•"/>
              <a:tabLst>
                <a:tab pos="252883" algn="l"/>
                <a:tab pos="253359" algn="l"/>
                <a:tab pos="5710095" algn="l"/>
              </a:tabLst>
            </a:pPr>
            <a:r>
              <a:rPr sz="1350" spc="-4" dirty="0">
                <a:latin typeface="Arial"/>
                <a:cs typeface="Arial"/>
              </a:rPr>
              <a:t>Motorun statorundaki </a:t>
            </a:r>
            <a:r>
              <a:rPr sz="1350" spc="-8" dirty="0">
                <a:latin typeface="Arial"/>
                <a:cs typeface="Arial"/>
              </a:rPr>
              <a:t>her </a:t>
            </a:r>
            <a:r>
              <a:rPr sz="1350" spc="-4" dirty="0">
                <a:latin typeface="Arial"/>
                <a:cs typeface="Arial"/>
              </a:rPr>
              <a:t>bir </a:t>
            </a:r>
            <a:r>
              <a:rPr sz="1350" spc="-8" dirty="0">
                <a:latin typeface="Arial"/>
                <a:cs typeface="Arial"/>
              </a:rPr>
              <a:t>sargıya uygulanan </a:t>
            </a:r>
            <a:r>
              <a:rPr sz="1350" spc="-4" dirty="0">
                <a:latin typeface="Arial"/>
                <a:cs typeface="Arial"/>
              </a:rPr>
              <a:t>gerilim;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hat</a:t>
            </a:r>
            <a:r>
              <a:rPr sz="1350" spc="1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geriliminin	</a:t>
            </a:r>
            <a:r>
              <a:rPr sz="1350" spc="-206" dirty="0">
                <a:latin typeface="Arial"/>
                <a:cs typeface="Arial"/>
              </a:rPr>
              <a:t>𝟑 </a:t>
            </a:r>
            <a:r>
              <a:rPr sz="1350" dirty="0">
                <a:latin typeface="Arial"/>
                <a:cs typeface="Arial"/>
              </a:rPr>
              <a:t>'te </a:t>
            </a:r>
            <a:r>
              <a:rPr sz="1350" spc="-4" dirty="0">
                <a:latin typeface="Arial"/>
                <a:cs typeface="Arial"/>
              </a:rPr>
              <a:t>biri</a:t>
            </a:r>
            <a:r>
              <a:rPr sz="1350" spc="-15" dirty="0">
                <a:latin typeface="Arial"/>
                <a:cs typeface="Arial"/>
              </a:rPr>
              <a:t> kadardır.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97466" y="811670"/>
            <a:ext cx="161449" cy="151924"/>
            <a:chOff x="4617720" y="2163826"/>
            <a:chExt cx="215265" cy="202565"/>
          </a:xfrm>
        </p:grpSpPr>
        <p:sp>
          <p:nvSpPr>
            <p:cNvPr id="6" name="object 6"/>
            <p:cNvSpPr/>
            <p:nvPr/>
          </p:nvSpPr>
          <p:spPr>
            <a:xfrm>
              <a:off x="4617720" y="2163826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3689" y="2204593"/>
              <a:ext cx="207390" cy="1612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71140" y="608213"/>
            <a:ext cx="2707005" cy="580448"/>
          </a:xfrm>
          <a:prstGeom prst="rect">
            <a:avLst/>
          </a:prstGeom>
        </p:spPr>
        <p:txBody>
          <a:bodyPr vert="horz" wrap="square" lIns="0" tIns="87154" rIns="0" bIns="0" rtlCol="0">
            <a:spAutoFit/>
          </a:bodyPr>
          <a:lstStyle/>
          <a:p>
            <a:pPr marL="28574">
              <a:spcBef>
                <a:spcPts val="686"/>
              </a:spcBef>
              <a:tabLst>
                <a:tab pos="1400140" algn="l"/>
                <a:tab pos="1650642" algn="l"/>
              </a:tabLst>
            </a:pPr>
            <a:r>
              <a:rPr sz="1350" dirty="0">
                <a:latin typeface="Arial"/>
                <a:cs typeface="Arial"/>
              </a:rPr>
              <a:t>Faz </a:t>
            </a:r>
            <a:r>
              <a:rPr sz="1350" spc="-4" dirty="0">
                <a:latin typeface="Arial"/>
                <a:cs typeface="Arial"/>
              </a:rPr>
              <a:t>gerilimi	</a:t>
            </a:r>
            <a:r>
              <a:rPr sz="1350" spc="-34" dirty="0">
                <a:latin typeface="Arial"/>
                <a:cs typeface="Arial"/>
              </a:rPr>
              <a:t>𝑼	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463" spc="-73" baseline="44871" dirty="0">
                <a:latin typeface="Arial"/>
                <a:cs typeface="Arial"/>
              </a:rPr>
              <a:t>𝑼</a:t>
            </a:r>
            <a:r>
              <a:rPr sz="1181" spc="-73" baseline="42328" dirty="0">
                <a:latin typeface="Arial"/>
                <a:cs typeface="Arial"/>
              </a:rPr>
              <a:t>𝒉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236" dirty="0">
                <a:latin typeface="Arial"/>
                <a:cs typeface="Arial"/>
              </a:rPr>
              <a:t> </a:t>
            </a:r>
            <a:r>
              <a:rPr sz="1350" spc="-206" dirty="0">
                <a:latin typeface="Arial"/>
                <a:cs typeface="Arial"/>
              </a:rPr>
              <a:t>𝟐𝟐𝟎 </a:t>
            </a:r>
            <a:r>
              <a:rPr sz="1350" spc="-139" dirty="0">
                <a:latin typeface="Arial"/>
                <a:cs typeface="Arial"/>
              </a:rPr>
              <a:t>𝑽</a:t>
            </a:r>
            <a:endParaRPr sz="1350" dirty="0">
              <a:latin typeface="Arial"/>
              <a:cs typeface="Arial"/>
            </a:endParaRPr>
          </a:p>
          <a:p>
            <a:pPr marL="28574">
              <a:spcBef>
                <a:spcPts val="611"/>
              </a:spcBef>
            </a:pPr>
            <a:r>
              <a:rPr sz="1350" spc="-4" dirty="0">
                <a:latin typeface="Arial"/>
                <a:cs typeface="Arial"/>
              </a:rPr>
              <a:t>Hat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gerilimi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8991" y="999028"/>
            <a:ext cx="213360" cy="165259"/>
          </a:xfrm>
          <a:custGeom>
            <a:avLst/>
            <a:gdLst/>
            <a:ahLst/>
            <a:cxnLst/>
            <a:rect l="l" t="t" r="r" b="b"/>
            <a:pathLst>
              <a:path w="284479" h="220344">
                <a:moveTo>
                  <a:pt x="284098" y="126"/>
                </a:moveTo>
                <a:lnTo>
                  <a:pt x="131190" y="0"/>
                </a:lnTo>
                <a:lnTo>
                  <a:pt x="76072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8" y="129031"/>
                </a:lnTo>
                <a:lnTo>
                  <a:pt x="22351" y="120650"/>
                </a:lnTo>
                <a:lnTo>
                  <a:pt x="68579" y="219963"/>
                </a:lnTo>
                <a:lnTo>
                  <a:pt x="79375" y="219963"/>
                </a:lnTo>
                <a:lnTo>
                  <a:pt x="139445" y="14859"/>
                </a:lnTo>
                <a:lnTo>
                  <a:pt x="146938" y="14859"/>
                </a:lnTo>
                <a:lnTo>
                  <a:pt x="146938" y="15366"/>
                </a:lnTo>
                <a:lnTo>
                  <a:pt x="284098" y="15366"/>
                </a:lnTo>
                <a:lnTo>
                  <a:pt x="284098" y="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033500" y="729371"/>
            <a:ext cx="1005840" cy="458684"/>
          </a:xfrm>
          <a:prstGeom prst="rect">
            <a:avLst/>
          </a:prstGeom>
        </p:spPr>
        <p:txBody>
          <a:bodyPr vert="horz" wrap="square" lIns="0" tIns="49054" rIns="0" bIns="0" rtlCol="0">
            <a:spAutoFit/>
          </a:bodyPr>
          <a:lstStyle/>
          <a:p>
            <a:pPr marL="162397">
              <a:spcBef>
                <a:spcPts val="386"/>
              </a:spcBef>
              <a:tabLst>
                <a:tab pos="548627" algn="l"/>
              </a:tabLst>
            </a:pPr>
            <a:r>
              <a:rPr sz="975" spc="-176" dirty="0">
                <a:latin typeface="Arial"/>
                <a:cs typeface="Arial"/>
              </a:rPr>
              <a:t>𝒇	</a:t>
            </a:r>
            <a:r>
              <a:rPr sz="1463" spc="-213" baseline="-23504" dirty="0">
                <a:latin typeface="Arial"/>
                <a:cs typeface="Arial"/>
              </a:rPr>
              <a:t>𝟑</a:t>
            </a:r>
            <a:endParaRPr sz="1463" baseline="-23504">
              <a:latin typeface="Arial"/>
              <a:cs typeface="Arial"/>
            </a:endParaRPr>
          </a:p>
          <a:p>
            <a:pPr marL="38099">
              <a:spcBef>
                <a:spcPts val="409"/>
              </a:spcBef>
              <a:tabLst>
                <a:tab pos="605775" algn="l"/>
              </a:tabLst>
            </a:pPr>
            <a:r>
              <a:rPr sz="1350" spc="8" dirty="0">
                <a:latin typeface="Arial"/>
                <a:cs typeface="Arial"/>
              </a:rPr>
              <a:t>𝑼</a:t>
            </a:r>
            <a:r>
              <a:rPr sz="1463" spc="11" baseline="-14957" dirty="0">
                <a:latin typeface="Arial"/>
                <a:cs typeface="Arial"/>
              </a:rPr>
              <a:t>𝑯</a:t>
            </a:r>
            <a:r>
              <a:rPr sz="1463" spc="242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	</a:t>
            </a:r>
            <a:r>
              <a:rPr sz="1350" spc="-153" dirty="0">
                <a:latin typeface="Arial"/>
                <a:cs typeface="Arial"/>
              </a:rPr>
              <a:t>𝟑.</a:t>
            </a:r>
            <a:r>
              <a:rPr sz="1350" spc="-184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𝑼</a:t>
            </a:r>
            <a:r>
              <a:rPr sz="1463" spc="-157" baseline="-14957" dirty="0">
                <a:latin typeface="Arial"/>
                <a:cs typeface="Arial"/>
              </a:rPr>
              <a:t>𝒇</a:t>
            </a:r>
            <a:endParaRPr sz="1463" baseline="-1495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249" y="1200591"/>
            <a:ext cx="6415564" cy="1359668"/>
          </a:xfrm>
          <a:prstGeom prst="rect">
            <a:avLst/>
          </a:prstGeom>
        </p:spPr>
        <p:txBody>
          <a:bodyPr vert="horz" wrap="square" lIns="0" tIns="63818" rIns="0" bIns="0" rtlCol="0">
            <a:spAutoFit/>
          </a:bodyPr>
          <a:lstStyle/>
          <a:p>
            <a:pPr marL="243358" indent="-215260">
              <a:spcBef>
                <a:spcPts val="503"/>
              </a:spcBef>
              <a:buChar char="•"/>
              <a:tabLst>
                <a:tab pos="243358" algn="l"/>
                <a:tab pos="243834" algn="l"/>
              </a:tabLst>
            </a:pPr>
            <a:r>
              <a:rPr sz="1350" spc="-8" dirty="0">
                <a:latin typeface="Arial"/>
                <a:cs typeface="Arial"/>
              </a:rPr>
              <a:t>Yıldız bağlantıda </a:t>
            </a:r>
            <a:r>
              <a:rPr sz="1350" dirty="0">
                <a:latin typeface="Arial"/>
                <a:cs typeface="Arial"/>
              </a:rPr>
              <a:t>faz </a:t>
            </a:r>
            <a:r>
              <a:rPr sz="1350" spc="-4" dirty="0">
                <a:latin typeface="Arial"/>
                <a:cs typeface="Arial"/>
              </a:rPr>
              <a:t>sargıları 220V’luk gerilimde çalışacak şeklide imal</a:t>
            </a:r>
            <a:r>
              <a:rPr sz="1350" spc="191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edilmiştir.</a:t>
            </a:r>
            <a:endParaRPr sz="1350">
              <a:latin typeface="Arial"/>
              <a:cs typeface="Arial"/>
            </a:endParaRPr>
          </a:p>
          <a:p>
            <a:pPr marL="1057249">
              <a:spcBef>
                <a:spcPts val="431"/>
              </a:spcBef>
              <a:tabLst>
                <a:tab pos="1791131" algn="l"/>
              </a:tabLst>
            </a:pPr>
            <a:r>
              <a:rPr sz="1350" spc="-270" dirty="0">
                <a:latin typeface="Arial"/>
                <a:cs typeface="Arial"/>
              </a:rPr>
              <a:t>𝑰</a:t>
            </a:r>
            <a:r>
              <a:rPr sz="1463" spc="-405" baseline="-17094" dirty="0">
                <a:latin typeface="Arial"/>
                <a:cs typeface="Arial"/>
              </a:rPr>
              <a:t>𝒉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350" spc="221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304" dirty="0">
                <a:latin typeface="Arial"/>
                <a:cs typeface="Arial"/>
              </a:rPr>
              <a:t>𝑰</a:t>
            </a:r>
            <a:r>
              <a:rPr sz="1463" spc="-455" baseline="-17094" dirty="0">
                <a:latin typeface="Arial"/>
                <a:cs typeface="Arial"/>
              </a:rPr>
              <a:t>𝒇	</a:t>
            </a:r>
            <a:r>
              <a:rPr sz="1350" spc="-4" dirty="0">
                <a:latin typeface="Arial"/>
                <a:cs typeface="Arial"/>
              </a:rPr>
              <a:t>(Hat akımları </a:t>
            </a:r>
            <a:r>
              <a:rPr sz="1350" dirty="0">
                <a:latin typeface="Arial"/>
                <a:cs typeface="Arial"/>
              </a:rPr>
              <a:t>faz </a:t>
            </a:r>
            <a:r>
              <a:rPr sz="1350" spc="-8" dirty="0">
                <a:latin typeface="Arial"/>
                <a:cs typeface="Arial"/>
              </a:rPr>
              <a:t>akımlarına</a:t>
            </a:r>
            <a:r>
              <a:rPr sz="1350" spc="30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eşittir)</a:t>
            </a:r>
            <a:endParaRPr sz="1350">
              <a:latin typeface="Arial"/>
              <a:cs typeface="Arial"/>
            </a:endParaRPr>
          </a:p>
          <a:p>
            <a:pPr marL="1057249">
              <a:spcBef>
                <a:spcPts val="626"/>
              </a:spcBef>
            </a:pPr>
            <a:r>
              <a:rPr sz="1350" spc="8" dirty="0">
                <a:latin typeface="Arial"/>
                <a:cs typeface="Arial"/>
              </a:rPr>
              <a:t>𝑼</a:t>
            </a:r>
            <a:r>
              <a:rPr sz="1463" spc="11" baseline="-14957" dirty="0">
                <a:latin typeface="Arial"/>
                <a:cs typeface="Arial"/>
              </a:rPr>
              <a:t>𝑯</a:t>
            </a:r>
            <a:r>
              <a:rPr sz="1463" spc="242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𝑼</a:t>
            </a:r>
            <a:r>
              <a:rPr sz="1463" spc="-124" baseline="-14957" dirty="0">
                <a:latin typeface="Arial"/>
                <a:cs typeface="Arial"/>
              </a:rPr>
              <a:t>𝑹𝑺</a:t>
            </a:r>
            <a:r>
              <a:rPr sz="1463" spc="-50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𝑼</a:t>
            </a:r>
            <a:r>
              <a:rPr sz="1463" spc="-163" baseline="-14957" dirty="0">
                <a:latin typeface="Arial"/>
                <a:cs typeface="Arial"/>
              </a:rPr>
              <a:t>𝑺𝑻</a:t>
            </a:r>
            <a:r>
              <a:rPr sz="1463" spc="5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11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𝑼</a:t>
            </a:r>
            <a:r>
              <a:rPr sz="1463" spc="-95" baseline="-14957" dirty="0">
                <a:latin typeface="Arial"/>
                <a:cs typeface="Arial"/>
              </a:rPr>
              <a:t>𝑻𝑹</a:t>
            </a:r>
            <a:r>
              <a:rPr sz="1463" spc="-84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𝟑𝟖𝟎𝑽</a:t>
            </a:r>
            <a:endParaRPr sz="1350">
              <a:latin typeface="Arial"/>
              <a:cs typeface="Arial"/>
            </a:endParaRPr>
          </a:p>
          <a:p>
            <a:pPr marL="1057249">
              <a:spcBef>
                <a:spcPts val="431"/>
              </a:spcBef>
            </a:pPr>
            <a:r>
              <a:rPr sz="1350" spc="-105" dirty="0">
                <a:latin typeface="Arial"/>
                <a:cs typeface="Arial"/>
              </a:rPr>
              <a:t>𝑼</a:t>
            </a:r>
            <a:r>
              <a:rPr sz="1463" spc="-157" baseline="-14957" dirty="0">
                <a:latin typeface="Arial"/>
                <a:cs typeface="Arial"/>
              </a:rPr>
              <a:t>𝒇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38" dirty="0">
                <a:latin typeface="Arial"/>
                <a:cs typeface="Arial"/>
              </a:rPr>
              <a:t>𝑼</a:t>
            </a:r>
            <a:r>
              <a:rPr sz="1463" spc="-56" baseline="-14957" dirty="0">
                <a:latin typeface="Arial"/>
                <a:cs typeface="Arial"/>
              </a:rPr>
              <a:t>𝑹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101" dirty="0">
                <a:latin typeface="Arial"/>
                <a:cs typeface="Arial"/>
              </a:rPr>
              <a:t>𝑼</a:t>
            </a:r>
            <a:r>
              <a:rPr sz="1463" spc="-152" baseline="-14957" dirty="0">
                <a:latin typeface="Arial"/>
                <a:cs typeface="Arial"/>
              </a:rPr>
              <a:t>𝑺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75" dirty="0">
                <a:latin typeface="Arial"/>
                <a:cs typeface="Arial"/>
              </a:rPr>
              <a:t>𝑼</a:t>
            </a:r>
            <a:r>
              <a:rPr sz="1463" spc="-113" baseline="-14957" dirty="0">
                <a:latin typeface="Arial"/>
                <a:cs typeface="Arial"/>
              </a:rPr>
              <a:t>𝑻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225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𝟐𝟐𝟎𝑽</a:t>
            </a:r>
            <a:endParaRPr sz="1350">
              <a:latin typeface="Arial"/>
              <a:cs typeface="Arial"/>
            </a:endParaRPr>
          </a:p>
          <a:p>
            <a:pPr marL="1057249">
              <a:spcBef>
                <a:spcPts val="619"/>
              </a:spcBef>
            </a:pPr>
            <a:r>
              <a:rPr sz="1350" spc="-191" dirty="0">
                <a:latin typeface="Arial"/>
                <a:cs typeface="Arial"/>
              </a:rPr>
              <a:t>𝑰</a:t>
            </a:r>
            <a:r>
              <a:rPr sz="1463" spc="-287" baseline="-14957" dirty="0">
                <a:latin typeface="Arial"/>
                <a:cs typeface="Arial"/>
              </a:rPr>
              <a:t>𝑯</a:t>
            </a:r>
            <a:r>
              <a:rPr sz="1463" spc="-236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236" dirty="0">
                <a:latin typeface="Arial"/>
                <a:cs typeface="Arial"/>
              </a:rPr>
              <a:t>𝑰</a:t>
            </a:r>
            <a:r>
              <a:rPr sz="1463" spc="-354" baseline="-14957" dirty="0">
                <a:latin typeface="Arial"/>
                <a:cs typeface="Arial"/>
              </a:rPr>
              <a:t>𝑹</a:t>
            </a:r>
            <a:r>
              <a:rPr sz="1463" spc="-326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300" dirty="0">
                <a:latin typeface="Arial"/>
                <a:cs typeface="Arial"/>
              </a:rPr>
              <a:t>𝑰</a:t>
            </a:r>
            <a:r>
              <a:rPr sz="1463" spc="-450" baseline="-14957" dirty="0">
                <a:latin typeface="Arial"/>
                <a:cs typeface="Arial"/>
              </a:rPr>
              <a:t>𝑺</a:t>
            </a:r>
            <a:r>
              <a:rPr sz="1463" spc="248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spc="-274" dirty="0">
                <a:latin typeface="Arial"/>
                <a:cs typeface="Arial"/>
              </a:rPr>
              <a:t>𝑰</a:t>
            </a:r>
            <a:r>
              <a:rPr sz="1463" spc="-410" baseline="-14957" dirty="0">
                <a:latin typeface="Arial"/>
                <a:cs typeface="Arial"/>
              </a:rPr>
              <a:t>𝑻</a:t>
            </a:r>
            <a:endParaRPr sz="1463" baseline="-14957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7316" y="2678376"/>
            <a:ext cx="2668904" cy="1080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2462667" y="3779850"/>
            <a:ext cx="259080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Üç </a:t>
            </a:r>
            <a:r>
              <a:rPr sz="1350" dirty="0">
                <a:latin typeface="Arial"/>
                <a:cs typeface="Arial"/>
              </a:rPr>
              <a:t>fazlı AC </a:t>
            </a:r>
            <a:r>
              <a:rPr sz="1350" spc="-4" dirty="0">
                <a:latin typeface="Arial"/>
                <a:cs typeface="Arial"/>
              </a:rPr>
              <a:t>motor klemens</a:t>
            </a:r>
            <a:r>
              <a:rPr sz="1350" spc="-98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kutusu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9774" y="3779850"/>
            <a:ext cx="14939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Arial"/>
                <a:cs typeface="Arial"/>
              </a:rPr>
              <a:t>Yıldız bağlantı</a:t>
            </a:r>
            <a:r>
              <a:rPr sz="1350" spc="1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şekli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1600" y="2282246"/>
            <a:ext cx="1724614" cy="1424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5719" y="2242019"/>
            <a:ext cx="1461897" cy="1184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256408" y="3871264"/>
            <a:ext cx="40657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Asenkron motorun üçgen sargı </a:t>
            </a:r>
            <a:r>
              <a:rPr sz="1350" dirty="0">
                <a:latin typeface="Arial"/>
                <a:cs typeface="Arial"/>
              </a:rPr>
              <a:t>ve </a:t>
            </a:r>
            <a:r>
              <a:rPr sz="1350" spc="-4" dirty="0">
                <a:latin typeface="Arial"/>
                <a:cs typeface="Arial"/>
              </a:rPr>
              <a:t>klemens</a:t>
            </a:r>
            <a:r>
              <a:rPr sz="1350" spc="19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bağlantısı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2438400"/>
            <a:ext cx="998708" cy="1199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4713525" y="2243539"/>
            <a:ext cx="799624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59084" algn="l"/>
                <a:tab pos="688641" algn="l"/>
              </a:tabLst>
            </a:pPr>
            <a:r>
              <a:rPr sz="1200" b="1" spc="-8" dirty="0">
                <a:latin typeface="Times New Roman"/>
                <a:cs typeface="Times New Roman"/>
              </a:rPr>
              <a:t>R	S	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2805" y="2569538"/>
            <a:ext cx="854869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66227" algn="l"/>
                <a:tab pos="693403" algn="l"/>
              </a:tabLst>
            </a:pPr>
            <a:r>
              <a:rPr sz="1200" b="1" spc="-8" dirty="0">
                <a:latin typeface="Times New Roman"/>
                <a:cs typeface="Times New Roman"/>
              </a:rPr>
              <a:t>U	V	</a:t>
            </a:r>
            <a:r>
              <a:rPr sz="1200" b="1" spc="-11" dirty="0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5337" y="3259536"/>
            <a:ext cx="801053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63370" algn="l"/>
                <a:tab pos="690069" algn="l"/>
              </a:tabLst>
            </a:pPr>
            <a:r>
              <a:rPr sz="1200" b="1" spc="-8" dirty="0">
                <a:latin typeface="Times New Roman"/>
                <a:cs typeface="Times New Roman"/>
              </a:rPr>
              <a:t>X	Y	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3267" y="1982480"/>
            <a:ext cx="150495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8" dirty="0">
                <a:latin typeface="Times New Roman"/>
                <a:cs typeface="Times New Roman"/>
              </a:rPr>
              <a:t>R</a:t>
            </a:r>
            <a:endParaRPr sz="153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2437" y="2076590"/>
            <a:ext cx="1795557" cy="1738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268136" y="3175889"/>
            <a:ext cx="128588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4" dirty="0">
                <a:latin typeface="Times New Roman"/>
                <a:cs typeface="Times New Roman"/>
              </a:rPr>
              <a:t>S</a:t>
            </a:r>
            <a:endParaRPr sz="153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6344" y="3283967"/>
            <a:ext cx="161449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8" dirty="0">
                <a:latin typeface="Times New Roman"/>
                <a:cs typeface="Times New Roman"/>
              </a:rPr>
              <a:t>Y</a:t>
            </a:r>
            <a:endParaRPr sz="153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3838" y="2827834"/>
            <a:ext cx="205264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11" dirty="0">
                <a:latin typeface="Times New Roman"/>
                <a:cs typeface="Times New Roman"/>
              </a:rPr>
              <a:t>W</a:t>
            </a:r>
            <a:endParaRPr sz="153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9784" y="3290284"/>
            <a:ext cx="161449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8" dirty="0">
                <a:latin typeface="Times New Roman"/>
                <a:cs typeface="Times New Roman"/>
              </a:rPr>
              <a:t>V</a:t>
            </a:r>
            <a:endParaRPr sz="153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8354" y="2259278"/>
            <a:ext cx="139541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8" dirty="0">
                <a:latin typeface="Times New Roman"/>
                <a:cs typeface="Times New Roman"/>
              </a:rPr>
              <a:t>Z</a:t>
            </a:r>
            <a:endParaRPr sz="153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0961" y="2809381"/>
            <a:ext cx="161449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8" dirty="0">
                <a:latin typeface="Times New Roman"/>
                <a:cs typeface="Times New Roman"/>
              </a:rPr>
              <a:t>X</a:t>
            </a:r>
            <a:endParaRPr sz="153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0746" y="3669089"/>
            <a:ext cx="139541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8" dirty="0">
                <a:latin typeface="Times New Roman"/>
                <a:cs typeface="Times New Roman"/>
              </a:rPr>
              <a:t>T</a:t>
            </a:r>
            <a:endParaRPr sz="1538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82439" y="2171255"/>
            <a:ext cx="1745933" cy="1694021"/>
            <a:chOff x="2103671" y="3526144"/>
            <a:chExt cx="2327910" cy="2258695"/>
          </a:xfrm>
        </p:grpSpPr>
        <p:sp>
          <p:nvSpPr>
            <p:cNvPr id="19" name="object 19"/>
            <p:cNvSpPr/>
            <p:nvPr/>
          </p:nvSpPr>
          <p:spPr>
            <a:xfrm>
              <a:off x="2229777" y="5708027"/>
              <a:ext cx="2199005" cy="15240"/>
            </a:xfrm>
            <a:custGeom>
              <a:avLst/>
              <a:gdLst/>
              <a:ahLst/>
              <a:cxnLst/>
              <a:rect l="l" t="t" r="r" b="b"/>
              <a:pathLst>
                <a:path w="2199004" h="15239">
                  <a:moveTo>
                    <a:pt x="2198992" y="0"/>
                  </a:moveTo>
                  <a:lnTo>
                    <a:pt x="0" y="0"/>
                  </a:lnTo>
                  <a:lnTo>
                    <a:pt x="0" y="14833"/>
                  </a:lnTo>
                  <a:lnTo>
                    <a:pt x="2198992" y="14833"/>
                  </a:lnTo>
                  <a:lnTo>
                    <a:pt x="2198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1596" y="5709786"/>
              <a:ext cx="2199005" cy="15240"/>
            </a:xfrm>
            <a:custGeom>
              <a:avLst/>
              <a:gdLst/>
              <a:ahLst/>
              <a:cxnLst/>
              <a:rect l="l" t="t" r="r" b="b"/>
              <a:pathLst>
                <a:path w="2199004" h="15239">
                  <a:moveTo>
                    <a:pt x="0" y="14829"/>
                  </a:moveTo>
                  <a:lnTo>
                    <a:pt x="2198921" y="14830"/>
                  </a:lnTo>
                  <a:lnTo>
                    <a:pt x="2198921" y="0"/>
                  </a:lnTo>
                  <a:lnTo>
                    <a:pt x="0" y="0"/>
                  </a:lnTo>
                  <a:lnTo>
                    <a:pt x="0" y="148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3671" y="5648697"/>
              <a:ext cx="135781" cy="135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0867" y="3526144"/>
              <a:ext cx="59690" cy="178435"/>
            </a:xfrm>
            <a:custGeom>
              <a:avLst/>
              <a:gdLst/>
              <a:ahLst/>
              <a:cxnLst/>
              <a:rect l="l" t="t" r="r" b="b"/>
              <a:pathLst>
                <a:path w="59689" h="178435">
                  <a:moveTo>
                    <a:pt x="29547" y="0"/>
                  </a:moveTo>
                  <a:lnTo>
                    <a:pt x="0" y="178137"/>
                  </a:lnTo>
                  <a:lnTo>
                    <a:pt x="59165" y="178137"/>
                  </a:lnTo>
                  <a:lnTo>
                    <a:pt x="29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2605" y="3527881"/>
              <a:ext cx="59690" cy="178435"/>
            </a:xfrm>
            <a:custGeom>
              <a:avLst/>
              <a:gdLst/>
              <a:ahLst/>
              <a:cxnLst/>
              <a:rect l="l" t="t" r="r" b="b"/>
              <a:pathLst>
                <a:path w="59689" h="178435">
                  <a:moveTo>
                    <a:pt x="29617" y="0"/>
                  </a:moveTo>
                  <a:lnTo>
                    <a:pt x="59234" y="178137"/>
                  </a:lnTo>
                  <a:lnTo>
                    <a:pt x="0" y="178137"/>
                  </a:lnTo>
                  <a:lnTo>
                    <a:pt x="2961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63178" y="3704285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39" h="390525">
                  <a:moveTo>
                    <a:pt x="14808" y="0"/>
                  </a:moveTo>
                  <a:lnTo>
                    <a:pt x="0" y="0"/>
                  </a:lnTo>
                  <a:lnTo>
                    <a:pt x="0" y="389915"/>
                  </a:lnTo>
                  <a:lnTo>
                    <a:pt x="14808" y="389915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64992" y="3706039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39" h="390525">
                  <a:moveTo>
                    <a:pt x="0" y="389963"/>
                  </a:moveTo>
                  <a:lnTo>
                    <a:pt x="14796" y="389963"/>
                  </a:lnTo>
                  <a:lnTo>
                    <a:pt x="14796" y="0"/>
                  </a:lnTo>
                  <a:lnTo>
                    <a:pt x="0" y="0"/>
                  </a:lnTo>
                  <a:lnTo>
                    <a:pt x="0" y="3899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40867" y="4824260"/>
              <a:ext cx="59690" cy="178435"/>
            </a:xfrm>
            <a:custGeom>
              <a:avLst/>
              <a:gdLst/>
              <a:ahLst/>
              <a:cxnLst/>
              <a:rect l="l" t="t" r="r" b="b"/>
              <a:pathLst>
                <a:path w="59689" h="178435">
                  <a:moveTo>
                    <a:pt x="59165" y="0"/>
                  </a:moveTo>
                  <a:lnTo>
                    <a:pt x="0" y="0"/>
                  </a:lnTo>
                  <a:lnTo>
                    <a:pt x="29547" y="178137"/>
                  </a:lnTo>
                  <a:lnTo>
                    <a:pt x="59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42605" y="4826068"/>
              <a:ext cx="59690" cy="178435"/>
            </a:xfrm>
            <a:custGeom>
              <a:avLst/>
              <a:gdLst/>
              <a:ahLst/>
              <a:cxnLst/>
              <a:rect l="l" t="t" r="r" b="b"/>
              <a:pathLst>
                <a:path w="59689" h="178435">
                  <a:moveTo>
                    <a:pt x="29617" y="178137"/>
                  </a:moveTo>
                  <a:lnTo>
                    <a:pt x="0" y="0"/>
                  </a:lnTo>
                  <a:lnTo>
                    <a:pt x="59234" y="0"/>
                  </a:lnTo>
                  <a:lnTo>
                    <a:pt x="29617" y="178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163178" y="4378540"/>
              <a:ext cx="15240" cy="445770"/>
            </a:xfrm>
            <a:custGeom>
              <a:avLst/>
              <a:gdLst/>
              <a:ahLst/>
              <a:cxnLst/>
              <a:rect l="l" t="t" r="r" b="b"/>
              <a:pathLst>
                <a:path w="15239" h="445770">
                  <a:moveTo>
                    <a:pt x="14808" y="0"/>
                  </a:moveTo>
                  <a:lnTo>
                    <a:pt x="0" y="0"/>
                  </a:lnTo>
                  <a:lnTo>
                    <a:pt x="0" y="445731"/>
                  </a:lnTo>
                  <a:lnTo>
                    <a:pt x="14808" y="445731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33323" y="2551870"/>
            <a:ext cx="1190625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8" dirty="0">
                <a:latin typeface="Times New Roman"/>
                <a:cs typeface="Times New Roman"/>
              </a:rPr>
              <a:t>U</a:t>
            </a:r>
            <a:r>
              <a:rPr sz="1013" spc="11" dirty="0">
                <a:latin typeface="Times New Roman"/>
                <a:cs typeface="Times New Roman"/>
              </a:rPr>
              <a:t>R</a:t>
            </a:r>
            <a:r>
              <a:rPr sz="1013" spc="8" dirty="0">
                <a:latin typeface="Times New Roman"/>
                <a:cs typeface="Times New Roman"/>
              </a:rPr>
              <a:t>S</a:t>
            </a:r>
            <a:r>
              <a:rPr sz="1538" spc="8" dirty="0">
                <a:latin typeface="Times New Roman"/>
                <a:cs typeface="Times New Roman"/>
              </a:rPr>
              <a:t>=</a:t>
            </a:r>
            <a:r>
              <a:rPr sz="1538" spc="4" dirty="0">
                <a:latin typeface="Times New Roman"/>
                <a:cs typeface="Times New Roman"/>
              </a:rPr>
              <a:t>U</a:t>
            </a:r>
            <a:r>
              <a:rPr sz="1013" spc="8" dirty="0">
                <a:latin typeface="Times New Roman"/>
                <a:cs typeface="Times New Roman"/>
              </a:rPr>
              <a:t>h</a:t>
            </a:r>
            <a:r>
              <a:rPr sz="1538" spc="8" dirty="0">
                <a:latin typeface="Times New Roman"/>
                <a:cs typeface="Times New Roman"/>
              </a:rPr>
              <a:t>=380V</a:t>
            </a:r>
            <a:endParaRPr sz="153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1555" y="2567717"/>
            <a:ext cx="1110139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spc="8" dirty="0">
                <a:latin typeface="Times New Roman"/>
                <a:cs typeface="Times New Roman"/>
              </a:rPr>
              <a:t>U</a:t>
            </a:r>
            <a:r>
              <a:rPr sz="1013" spc="19" dirty="0">
                <a:latin typeface="Times New Roman"/>
                <a:cs typeface="Times New Roman"/>
              </a:rPr>
              <a:t>R</a:t>
            </a:r>
            <a:r>
              <a:rPr sz="1538" spc="8" dirty="0">
                <a:latin typeface="Times New Roman"/>
                <a:cs typeface="Times New Roman"/>
              </a:rPr>
              <a:t>=</a:t>
            </a:r>
            <a:r>
              <a:rPr sz="1538" spc="4" dirty="0">
                <a:latin typeface="Times New Roman"/>
                <a:cs typeface="Times New Roman"/>
              </a:rPr>
              <a:t>U</a:t>
            </a:r>
            <a:r>
              <a:rPr sz="1013" spc="109" dirty="0">
                <a:latin typeface="Times New Roman"/>
                <a:cs typeface="Times New Roman"/>
              </a:rPr>
              <a:t>f</a:t>
            </a:r>
            <a:r>
              <a:rPr sz="1538" spc="8" dirty="0">
                <a:latin typeface="Times New Roman"/>
                <a:cs typeface="Times New Roman"/>
              </a:rPr>
              <a:t>=380V</a:t>
            </a:r>
            <a:endParaRPr sz="1538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27954" y="2104271"/>
            <a:ext cx="507206" cy="1042511"/>
            <a:chOff x="2164357" y="3436832"/>
            <a:chExt cx="676275" cy="1390015"/>
          </a:xfrm>
        </p:grpSpPr>
        <p:sp>
          <p:nvSpPr>
            <p:cNvPr id="32" name="object 32"/>
            <p:cNvSpPr/>
            <p:nvPr/>
          </p:nvSpPr>
          <p:spPr>
            <a:xfrm>
              <a:off x="2164992" y="4380321"/>
              <a:ext cx="15240" cy="445770"/>
            </a:xfrm>
            <a:custGeom>
              <a:avLst/>
              <a:gdLst/>
              <a:ahLst/>
              <a:cxnLst/>
              <a:rect l="l" t="t" r="r" b="b"/>
              <a:pathLst>
                <a:path w="15239" h="445770">
                  <a:moveTo>
                    <a:pt x="0" y="445746"/>
                  </a:moveTo>
                  <a:lnTo>
                    <a:pt x="14796" y="445746"/>
                  </a:lnTo>
                  <a:lnTo>
                    <a:pt x="14796" y="0"/>
                  </a:lnTo>
                  <a:lnTo>
                    <a:pt x="0" y="0"/>
                  </a:lnTo>
                  <a:lnTo>
                    <a:pt x="0" y="4457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2440" y="3436832"/>
              <a:ext cx="177800" cy="59690"/>
            </a:xfrm>
            <a:custGeom>
              <a:avLst/>
              <a:gdLst/>
              <a:ahLst/>
              <a:cxnLst/>
              <a:rect l="l" t="t" r="r" b="b"/>
              <a:pathLst>
                <a:path w="177800" h="59689">
                  <a:moveTo>
                    <a:pt x="0" y="0"/>
                  </a:moveTo>
                  <a:lnTo>
                    <a:pt x="0" y="59634"/>
                  </a:lnTo>
                  <a:lnTo>
                    <a:pt x="177704" y="2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413414" y="2121054"/>
            <a:ext cx="224314" cy="433864"/>
            <a:chOff x="4678303" y="3459212"/>
            <a:chExt cx="299085" cy="578485"/>
          </a:xfrm>
        </p:grpSpPr>
        <p:sp>
          <p:nvSpPr>
            <p:cNvPr id="35" name="object 35"/>
            <p:cNvSpPr/>
            <p:nvPr/>
          </p:nvSpPr>
          <p:spPr>
            <a:xfrm>
              <a:off x="4796981" y="3466787"/>
              <a:ext cx="59690" cy="178435"/>
            </a:xfrm>
            <a:custGeom>
              <a:avLst/>
              <a:gdLst/>
              <a:ahLst/>
              <a:cxnLst/>
              <a:rect l="l" t="t" r="r" b="b"/>
              <a:pathLst>
                <a:path w="59689" h="178435">
                  <a:moveTo>
                    <a:pt x="29617" y="0"/>
                  </a:moveTo>
                  <a:lnTo>
                    <a:pt x="0" y="178137"/>
                  </a:lnTo>
                  <a:lnTo>
                    <a:pt x="59165" y="178137"/>
                  </a:lnTo>
                  <a:lnTo>
                    <a:pt x="29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798720" y="3468595"/>
              <a:ext cx="59690" cy="178435"/>
            </a:xfrm>
            <a:custGeom>
              <a:avLst/>
              <a:gdLst/>
              <a:ahLst/>
              <a:cxnLst/>
              <a:rect l="l" t="t" r="r" b="b"/>
              <a:pathLst>
                <a:path w="59689" h="178435">
                  <a:moveTo>
                    <a:pt x="29617" y="0"/>
                  </a:moveTo>
                  <a:lnTo>
                    <a:pt x="59234" y="178137"/>
                  </a:lnTo>
                  <a:lnTo>
                    <a:pt x="0" y="178137"/>
                  </a:lnTo>
                  <a:lnTo>
                    <a:pt x="2961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9015" y="3644937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39" h="390525">
                  <a:moveTo>
                    <a:pt x="14808" y="0"/>
                  </a:moveTo>
                  <a:lnTo>
                    <a:pt x="0" y="0"/>
                  </a:lnTo>
                  <a:lnTo>
                    <a:pt x="0" y="389978"/>
                  </a:lnTo>
                  <a:lnTo>
                    <a:pt x="14808" y="389978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820759" y="3646683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39" h="390525">
                  <a:moveTo>
                    <a:pt x="0" y="389963"/>
                  </a:moveTo>
                  <a:lnTo>
                    <a:pt x="14796" y="389963"/>
                  </a:lnTo>
                  <a:lnTo>
                    <a:pt x="14796" y="0"/>
                  </a:lnTo>
                  <a:lnTo>
                    <a:pt x="0" y="0"/>
                  </a:lnTo>
                  <a:lnTo>
                    <a:pt x="0" y="3899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678299" y="3459212"/>
              <a:ext cx="296545" cy="15240"/>
            </a:xfrm>
            <a:custGeom>
              <a:avLst/>
              <a:gdLst/>
              <a:ahLst/>
              <a:cxnLst/>
              <a:rect l="l" t="t" r="r" b="b"/>
              <a:pathLst>
                <a:path w="296545" h="15239">
                  <a:moveTo>
                    <a:pt x="296379" y="0"/>
                  </a:moveTo>
                  <a:lnTo>
                    <a:pt x="0" y="0"/>
                  </a:lnTo>
                  <a:lnTo>
                    <a:pt x="0" y="14884"/>
                  </a:lnTo>
                  <a:lnTo>
                    <a:pt x="296379" y="14884"/>
                  </a:lnTo>
                  <a:lnTo>
                    <a:pt x="296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680041" y="3460993"/>
              <a:ext cx="296545" cy="15240"/>
            </a:xfrm>
            <a:custGeom>
              <a:avLst/>
              <a:gdLst/>
              <a:ahLst/>
              <a:cxnLst/>
              <a:rect l="l" t="t" r="r" b="b"/>
              <a:pathLst>
                <a:path w="296545" h="15239">
                  <a:moveTo>
                    <a:pt x="0" y="14829"/>
                  </a:moveTo>
                  <a:lnTo>
                    <a:pt x="296431" y="14829"/>
                  </a:lnTo>
                  <a:lnTo>
                    <a:pt x="296431" y="0"/>
                  </a:lnTo>
                  <a:lnTo>
                    <a:pt x="0" y="0"/>
                  </a:lnTo>
                  <a:lnTo>
                    <a:pt x="0" y="148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413414" y="2907608"/>
            <a:ext cx="224314" cy="433864"/>
            <a:chOff x="4678303" y="4507950"/>
            <a:chExt cx="299085" cy="578485"/>
          </a:xfrm>
        </p:grpSpPr>
        <p:sp>
          <p:nvSpPr>
            <p:cNvPr id="42" name="object 42"/>
            <p:cNvSpPr/>
            <p:nvPr/>
          </p:nvSpPr>
          <p:spPr>
            <a:xfrm>
              <a:off x="4796981" y="4897934"/>
              <a:ext cx="59690" cy="178435"/>
            </a:xfrm>
            <a:custGeom>
              <a:avLst/>
              <a:gdLst/>
              <a:ahLst/>
              <a:cxnLst/>
              <a:rect l="l" t="t" r="r" b="b"/>
              <a:pathLst>
                <a:path w="59689" h="178435">
                  <a:moveTo>
                    <a:pt x="59165" y="0"/>
                  </a:moveTo>
                  <a:lnTo>
                    <a:pt x="0" y="0"/>
                  </a:lnTo>
                  <a:lnTo>
                    <a:pt x="29617" y="178276"/>
                  </a:lnTo>
                  <a:lnTo>
                    <a:pt x="59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8720" y="4899672"/>
              <a:ext cx="59690" cy="178435"/>
            </a:xfrm>
            <a:custGeom>
              <a:avLst/>
              <a:gdLst/>
              <a:ahLst/>
              <a:cxnLst/>
              <a:rect l="l" t="t" r="r" b="b"/>
              <a:pathLst>
                <a:path w="59689" h="178435">
                  <a:moveTo>
                    <a:pt x="29617" y="178345"/>
                  </a:moveTo>
                  <a:lnTo>
                    <a:pt x="0" y="0"/>
                  </a:lnTo>
                  <a:lnTo>
                    <a:pt x="59234" y="0"/>
                  </a:lnTo>
                  <a:lnTo>
                    <a:pt x="29617" y="1783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819015" y="4507953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39" h="390525">
                  <a:moveTo>
                    <a:pt x="14808" y="0"/>
                  </a:moveTo>
                  <a:lnTo>
                    <a:pt x="0" y="0"/>
                  </a:lnTo>
                  <a:lnTo>
                    <a:pt x="0" y="389991"/>
                  </a:lnTo>
                  <a:lnTo>
                    <a:pt x="14808" y="389991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820759" y="450970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39" h="390525">
                  <a:moveTo>
                    <a:pt x="0" y="389963"/>
                  </a:moveTo>
                  <a:lnTo>
                    <a:pt x="14796" y="389963"/>
                  </a:lnTo>
                  <a:lnTo>
                    <a:pt x="14796" y="0"/>
                  </a:lnTo>
                  <a:lnTo>
                    <a:pt x="0" y="0"/>
                  </a:lnTo>
                  <a:lnTo>
                    <a:pt x="0" y="3899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678299" y="5068785"/>
              <a:ext cx="296545" cy="15240"/>
            </a:xfrm>
            <a:custGeom>
              <a:avLst/>
              <a:gdLst/>
              <a:ahLst/>
              <a:cxnLst/>
              <a:rect l="l" t="t" r="r" b="b"/>
              <a:pathLst>
                <a:path w="296545" h="15239">
                  <a:moveTo>
                    <a:pt x="296379" y="0"/>
                  </a:moveTo>
                  <a:lnTo>
                    <a:pt x="0" y="0"/>
                  </a:lnTo>
                  <a:lnTo>
                    <a:pt x="0" y="14871"/>
                  </a:lnTo>
                  <a:lnTo>
                    <a:pt x="296379" y="14871"/>
                  </a:lnTo>
                  <a:lnTo>
                    <a:pt x="296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680041" y="5070554"/>
              <a:ext cx="296545" cy="15240"/>
            </a:xfrm>
            <a:custGeom>
              <a:avLst/>
              <a:gdLst/>
              <a:ahLst/>
              <a:cxnLst/>
              <a:rect l="l" t="t" r="r" b="b"/>
              <a:pathLst>
                <a:path w="296545" h="15239">
                  <a:moveTo>
                    <a:pt x="0" y="14830"/>
                  </a:moveTo>
                  <a:lnTo>
                    <a:pt x="296431" y="14830"/>
                  </a:lnTo>
                  <a:lnTo>
                    <a:pt x="296431" y="0"/>
                  </a:lnTo>
                  <a:lnTo>
                    <a:pt x="0" y="0"/>
                  </a:lnTo>
                  <a:lnTo>
                    <a:pt x="0" y="148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904869" y="1867331"/>
            <a:ext cx="150495" cy="24772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38" dirty="0">
                <a:latin typeface="Times New Roman"/>
                <a:cs typeface="Times New Roman"/>
              </a:rPr>
              <a:t>I</a:t>
            </a:r>
            <a:r>
              <a:rPr sz="1013" spc="8" dirty="0">
                <a:latin typeface="Times New Roman"/>
                <a:cs typeface="Times New Roman"/>
              </a:rPr>
              <a:t>h</a:t>
            </a:r>
            <a:endParaRPr sz="1013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02341" y="2105096"/>
            <a:ext cx="779145" cy="272891"/>
            <a:chOff x="2663543" y="3437934"/>
            <a:chExt cx="1038860" cy="363855"/>
          </a:xfrm>
        </p:grpSpPr>
        <p:sp>
          <p:nvSpPr>
            <p:cNvPr id="50" name="object 50"/>
            <p:cNvSpPr/>
            <p:nvPr/>
          </p:nvSpPr>
          <p:spPr>
            <a:xfrm>
              <a:off x="2664178" y="3438569"/>
              <a:ext cx="177800" cy="59690"/>
            </a:xfrm>
            <a:custGeom>
              <a:avLst/>
              <a:gdLst/>
              <a:ahLst/>
              <a:cxnLst/>
              <a:rect l="l" t="t" r="r" b="b"/>
              <a:pathLst>
                <a:path w="177800" h="59689">
                  <a:moveTo>
                    <a:pt x="177774" y="30025"/>
                  </a:moveTo>
                  <a:lnTo>
                    <a:pt x="0" y="59634"/>
                  </a:lnTo>
                  <a:lnTo>
                    <a:pt x="0" y="0"/>
                  </a:lnTo>
                  <a:lnTo>
                    <a:pt x="177774" y="3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7880" y="3631928"/>
              <a:ext cx="114935" cy="169545"/>
            </a:xfrm>
            <a:custGeom>
              <a:avLst/>
              <a:gdLst/>
              <a:ahLst/>
              <a:cxnLst/>
              <a:rect l="l" t="t" r="r" b="b"/>
              <a:pathLst>
                <a:path w="114935" h="169545">
                  <a:moveTo>
                    <a:pt x="51448" y="0"/>
                  </a:moveTo>
                  <a:lnTo>
                    <a:pt x="0" y="29677"/>
                  </a:lnTo>
                  <a:lnTo>
                    <a:pt x="114506" y="169241"/>
                  </a:lnTo>
                  <a:lnTo>
                    <a:pt x="51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95150" y="2090177"/>
            <a:ext cx="581025" cy="395781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4296">
              <a:lnSpc>
                <a:spcPts val="1526"/>
              </a:lnSpc>
              <a:spcBef>
                <a:spcPts val="86"/>
              </a:spcBef>
              <a:tabLst>
                <a:tab pos="461474" algn="l"/>
              </a:tabLst>
            </a:pPr>
            <a:r>
              <a:rPr sz="1538" spc="4" dirty="0">
                <a:latin typeface="Times New Roman"/>
                <a:cs typeface="Times New Roman"/>
              </a:rPr>
              <a:t>I</a:t>
            </a:r>
            <a:r>
              <a:rPr sz="1013" spc="4" dirty="0">
                <a:latin typeface="Times New Roman"/>
                <a:cs typeface="Times New Roman"/>
              </a:rPr>
              <a:t>f	</a:t>
            </a:r>
            <a:r>
              <a:rPr sz="1538" dirty="0">
                <a:latin typeface="Times New Roman"/>
                <a:cs typeface="Times New Roman"/>
              </a:rPr>
              <a:t>I</a:t>
            </a:r>
            <a:r>
              <a:rPr sz="1013" spc="4" dirty="0">
                <a:latin typeface="Times New Roman"/>
                <a:cs typeface="Times New Roman"/>
              </a:rPr>
              <a:t>f</a:t>
            </a:r>
            <a:endParaRPr sz="1013">
              <a:latin typeface="Times New Roman"/>
              <a:cs typeface="Times New Roman"/>
            </a:endParaRPr>
          </a:p>
          <a:p>
            <a:pPr marL="9525">
              <a:lnSpc>
                <a:spcPts val="1526"/>
              </a:lnSpc>
            </a:pPr>
            <a:r>
              <a:rPr sz="1538" spc="8" dirty="0">
                <a:latin typeface="Times New Roman"/>
                <a:cs typeface="Times New Roman"/>
              </a:rPr>
              <a:t>U</a:t>
            </a:r>
            <a:endParaRPr sz="1538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392551" y="2250591"/>
            <a:ext cx="290989" cy="129064"/>
            <a:chOff x="3317152" y="3631928"/>
            <a:chExt cx="387985" cy="172085"/>
          </a:xfrm>
        </p:grpSpPr>
        <p:sp>
          <p:nvSpPr>
            <p:cNvPr id="54" name="object 54"/>
            <p:cNvSpPr/>
            <p:nvPr/>
          </p:nvSpPr>
          <p:spPr>
            <a:xfrm>
              <a:off x="3589618" y="3633735"/>
              <a:ext cx="114935" cy="169545"/>
            </a:xfrm>
            <a:custGeom>
              <a:avLst/>
              <a:gdLst/>
              <a:ahLst/>
              <a:cxnLst/>
              <a:rect l="l" t="t" r="r" b="b"/>
              <a:pathLst>
                <a:path w="114935" h="169545">
                  <a:moveTo>
                    <a:pt x="114506" y="169171"/>
                  </a:moveTo>
                  <a:lnTo>
                    <a:pt x="0" y="29677"/>
                  </a:lnTo>
                  <a:lnTo>
                    <a:pt x="51448" y="0"/>
                  </a:lnTo>
                  <a:lnTo>
                    <a:pt x="114506" y="1691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5" name="object 55"/>
            <p:cNvSpPr/>
            <p:nvPr/>
          </p:nvSpPr>
          <p:spPr>
            <a:xfrm>
              <a:off x="3317152" y="3631928"/>
              <a:ext cx="116940" cy="1714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65930" y="384302"/>
            <a:ext cx="7833360" cy="123373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4"/>
              </a:spcBef>
            </a:pPr>
            <a:endParaRPr sz="1388" dirty="0">
              <a:latin typeface="Arial"/>
              <a:cs typeface="Arial"/>
            </a:endParaRPr>
          </a:p>
          <a:p>
            <a:pPr marL="619109" indent="-257645">
              <a:buFont typeface="Arial"/>
              <a:buChar char="•"/>
              <a:tabLst>
                <a:tab pos="619109" algn="l"/>
                <a:tab pos="619586" algn="l"/>
              </a:tabLst>
            </a:pPr>
            <a:r>
              <a:rPr sz="1350" b="1" i="1" u="heavy" spc="-4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Üçgen</a:t>
            </a:r>
            <a:r>
              <a:rPr sz="1350" b="1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bağlantıda</a:t>
            </a:r>
            <a:r>
              <a:rPr sz="1350" spc="-4" dirty="0">
                <a:latin typeface="Arial"/>
                <a:cs typeface="Arial"/>
              </a:rPr>
              <a:t>; her bir motor </a:t>
            </a:r>
            <a:r>
              <a:rPr sz="1350" dirty="0">
                <a:latin typeface="Arial"/>
                <a:cs typeface="Arial"/>
              </a:rPr>
              <a:t>faz </a:t>
            </a:r>
            <a:r>
              <a:rPr sz="1350" spc="-4" dirty="0">
                <a:latin typeface="Arial"/>
                <a:cs typeface="Arial"/>
              </a:rPr>
              <a:t>sargısı giriş ucu </a:t>
            </a:r>
            <a:r>
              <a:rPr sz="1350" spc="-8" dirty="0">
                <a:latin typeface="Arial"/>
                <a:cs typeface="Arial"/>
              </a:rPr>
              <a:t>diğer </a:t>
            </a:r>
            <a:r>
              <a:rPr sz="1350" dirty="0">
                <a:latin typeface="Arial"/>
                <a:cs typeface="Arial"/>
              </a:rPr>
              <a:t>faz </a:t>
            </a:r>
            <a:r>
              <a:rPr sz="1350" spc="-4" dirty="0">
                <a:latin typeface="Arial"/>
                <a:cs typeface="Arial"/>
              </a:rPr>
              <a:t>sargısının çıkış ucuna</a:t>
            </a:r>
            <a:r>
              <a:rPr sz="1350" spc="158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bağlanır.</a:t>
            </a:r>
            <a:endParaRPr sz="1350" dirty="0">
              <a:latin typeface="Arial"/>
              <a:cs typeface="Arial"/>
            </a:endParaRPr>
          </a:p>
          <a:p>
            <a:pPr marL="619109" marR="41909" indent="-257645">
              <a:spcBef>
                <a:spcPts val="450"/>
              </a:spcBef>
              <a:buChar char="•"/>
              <a:tabLst>
                <a:tab pos="619109" algn="l"/>
                <a:tab pos="619586" algn="l"/>
              </a:tabLst>
            </a:pPr>
            <a:r>
              <a:rPr sz="1350" spc="-4" dirty="0">
                <a:latin typeface="Arial"/>
                <a:cs typeface="Arial"/>
              </a:rPr>
              <a:t>Üçgen bağlantıda motorun statorundaki her bir sargıya 380V </a:t>
            </a:r>
            <a:r>
              <a:rPr sz="1350" spc="-11" dirty="0">
                <a:latin typeface="Arial"/>
                <a:cs typeface="Arial"/>
              </a:rPr>
              <a:t>uygulanır. </a:t>
            </a:r>
            <a:r>
              <a:rPr sz="1350" spc="-4" dirty="0">
                <a:latin typeface="Arial"/>
                <a:cs typeface="Arial"/>
              </a:rPr>
              <a:t>Bu gerilim, sargının  normal çalışma</a:t>
            </a:r>
            <a:r>
              <a:rPr sz="1350" spc="11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gerilimidir.</a:t>
            </a:r>
            <a:endParaRPr sz="1350" dirty="0">
              <a:latin typeface="Arial"/>
              <a:cs typeface="Arial"/>
            </a:endParaRPr>
          </a:p>
          <a:p>
            <a:pPr marL="1390616">
              <a:spcBef>
                <a:spcPts val="881"/>
              </a:spcBef>
            </a:pPr>
            <a:r>
              <a:rPr sz="1350" spc="-71" dirty="0">
                <a:latin typeface="Arial"/>
                <a:cs typeface="Arial"/>
              </a:rPr>
              <a:t>𝑼</a:t>
            </a:r>
            <a:r>
              <a:rPr sz="1463" spc="-107" baseline="-14957" dirty="0">
                <a:latin typeface="Arial"/>
                <a:cs typeface="Arial"/>
              </a:rPr>
              <a:t>𝒉 </a:t>
            </a:r>
            <a:r>
              <a:rPr sz="1350" spc="221" dirty="0">
                <a:latin typeface="Arial"/>
                <a:cs typeface="Arial"/>
              </a:rPr>
              <a:t>= </a:t>
            </a:r>
            <a:r>
              <a:rPr sz="1350" spc="-105" dirty="0">
                <a:latin typeface="Arial"/>
                <a:cs typeface="Arial"/>
              </a:rPr>
              <a:t>𝑼</a:t>
            </a:r>
            <a:r>
              <a:rPr sz="1463" spc="-157" baseline="-14957" dirty="0">
                <a:latin typeface="Arial"/>
                <a:cs typeface="Arial"/>
              </a:rPr>
              <a:t>𝒇 </a:t>
            </a:r>
            <a:r>
              <a:rPr sz="1350" spc="221" dirty="0">
                <a:latin typeface="Arial"/>
                <a:cs typeface="Arial"/>
              </a:rPr>
              <a:t>=</a:t>
            </a:r>
            <a:r>
              <a:rPr sz="1350" spc="-101" dirty="0">
                <a:latin typeface="Arial"/>
                <a:cs typeface="Arial"/>
              </a:rPr>
              <a:t> </a:t>
            </a:r>
            <a:r>
              <a:rPr sz="1350" spc="-188" dirty="0">
                <a:latin typeface="Arial"/>
                <a:cs typeface="Arial"/>
              </a:rPr>
              <a:t>𝟑𝟖𝟎𝑽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3F36BE5C-DE2A-47E9-8418-AF59338F0BB2}"/>
              </a:ext>
            </a:extLst>
          </p:cNvPr>
          <p:cNvSpPr txBox="1"/>
          <p:nvPr/>
        </p:nvSpPr>
        <p:spPr>
          <a:xfrm>
            <a:off x="3547191" y="117758"/>
            <a:ext cx="3371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Üçgen Bağlantı</a:t>
            </a:r>
            <a:endParaRPr lang="tr-TR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8655" y="216311"/>
            <a:ext cx="570118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3358" indent="-215260">
              <a:spcBef>
                <a:spcPts val="75"/>
              </a:spcBef>
              <a:buChar char="•"/>
              <a:tabLst>
                <a:tab pos="243358" algn="l"/>
                <a:tab pos="243834" algn="l"/>
              </a:tabLst>
            </a:pPr>
            <a:r>
              <a:rPr sz="1350" spc="-4" dirty="0">
                <a:latin typeface="Arial"/>
                <a:cs typeface="Arial"/>
              </a:rPr>
              <a:t>Motorun statorundaki her bir sargıdan geçen </a:t>
            </a:r>
            <a:r>
              <a:rPr sz="1350" spc="-8" dirty="0">
                <a:latin typeface="Arial"/>
                <a:cs typeface="Arial"/>
              </a:rPr>
              <a:t>akım </a:t>
            </a:r>
            <a:r>
              <a:rPr sz="1350" spc="-139" dirty="0">
                <a:latin typeface="Arial"/>
                <a:cs typeface="Arial"/>
              </a:rPr>
              <a:t>(𝑰</a:t>
            </a:r>
            <a:r>
              <a:rPr sz="1463" spc="-208" baseline="-14957" dirty="0">
                <a:latin typeface="Arial"/>
                <a:cs typeface="Arial"/>
              </a:rPr>
              <a:t>𝒇</a:t>
            </a:r>
            <a:r>
              <a:rPr sz="1350" spc="-139" dirty="0">
                <a:latin typeface="Arial"/>
                <a:cs typeface="Arial"/>
              </a:rPr>
              <a:t>) </a:t>
            </a:r>
            <a:r>
              <a:rPr sz="1350" spc="-4" dirty="0">
                <a:latin typeface="Arial"/>
                <a:cs typeface="Arial"/>
              </a:rPr>
              <a:t>hat </a:t>
            </a:r>
            <a:r>
              <a:rPr sz="1350" spc="-8" dirty="0">
                <a:latin typeface="Arial"/>
                <a:cs typeface="Arial"/>
              </a:rPr>
              <a:t>akımının</a:t>
            </a:r>
            <a:r>
              <a:rPr sz="1350" spc="23" dirty="0">
                <a:latin typeface="Arial"/>
                <a:cs typeface="Arial"/>
              </a:rPr>
              <a:t> </a:t>
            </a:r>
            <a:r>
              <a:rPr sz="1350" spc="-120" dirty="0">
                <a:latin typeface="Arial"/>
                <a:cs typeface="Arial"/>
              </a:rPr>
              <a:t>(𝑰</a:t>
            </a:r>
            <a:r>
              <a:rPr sz="1463" spc="-180" baseline="-14957" dirty="0">
                <a:latin typeface="Arial"/>
                <a:cs typeface="Arial"/>
              </a:rPr>
              <a:t>𝒉</a:t>
            </a:r>
            <a:r>
              <a:rPr sz="1350" spc="-120" dirty="0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0892" y="245936"/>
            <a:ext cx="213360" cy="165259"/>
          </a:xfrm>
          <a:custGeom>
            <a:avLst/>
            <a:gdLst/>
            <a:ahLst/>
            <a:cxnLst/>
            <a:rect l="l" t="t" r="r" b="b"/>
            <a:pathLst>
              <a:path w="284479" h="220344">
                <a:moveTo>
                  <a:pt x="284099" y="126"/>
                </a:moveTo>
                <a:lnTo>
                  <a:pt x="131191" y="0"/>
                </a:lnTo>
                <a:lnTo>
                  <a:pt x="76073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9" y="129031"/>
                </a:lnTo>
                <a:lnTo>
                  <a:pt x="22351" y="120650"/>
                </a:lnTo>
                <a:lnTo>
                  <a:pt x="68580" y="219963"/>
                </a:lnTo>
                <a:lnTo>
                  <a:pt x="79375" y="219963"/>
                </a:lnTo>
                <a:lnTo>
                  <a:pt x="139446" y="14731"/>
                </a:lnTo>
                <a:lnTo>
                  <a:pt x="146939" y="14731"/>
                </a:lnTo>
                <a:lnTo>
                  <a:pt x="146939" y="15366"/>
                </a:lnTo>
                <a:lnTo>
                  <a:pt x="284099" y="15366"/>
                </a:lnTo>
                <a:lnTo>
                  <a:pt x="284099" y="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482241" y="216313"/>
            <a:ext cx="13325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06" dirty="0">
                <a:latin typeface="Arial"/>
                <a:cs typeface="Arial"/>
              </a:rPr>
              <a:t>𝟑 </a:t>
            </a:r>
            <a:r>
              <a:rPr sz="1350" dirty="0">
                <a:latin typeface="Arial"/>
                <a:cs typeface="Arial"/>
              </a:rPr>
              <a:t>'te </a:t>
            </a:r>
            <a:r>
              <a:rPr sz="1350" spc="-4" dirty="0">
                <a:latin typeface="Arial"/>
                <a:cs typeface="Arial"/>
              </a:rPr>
              <a:t>biri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kadardır.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593" y="619790"/>
            <a:ext cx="9001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233" dirty="0">
                <a:latin typeface="Arial"/>
                <a:cs typeface="Arial"/>
              </a:rPr>
              <a:t>𝒇</a:t>
            </a:r>
            <a:endParaRPr sz="97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697" y="538639"/>
            <a:ext cx="1465421" cy="5661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380614" algn="l"/>
              </a:tabLst>
            </a:pPr>
            <a:r>
              <a:rPr sz="1350" dirty="0">
                <a:latin typeface="Arial"/>
                <a:cs typeface="Arial"/>
              </a:rPr>
              <a:t>Faz </a:t>
            </a:r>
            <a:r>
              <a:rPr sz="1350" spc="-4" dirty="0">
                <a:latin typeface="Arial"/>
                <a:cs typeface="Arial"/>
              </a:rPr>
              <a:t>ak</a:t>
            </a:r>
            <a:r>
              <a:rPr sz="1350" spc="-11" dirty="0">
                <a:latin typeface="Arial"/>
                <a:cs typeface="Arial"/>
              </a:rPr>
              <a:t>ı</a:t>
            </a:r>
            <a:r>
              <a:rPr sz="1350" dirty="0">
                <a:latin typeface="Arial"/>
                <a:cs typeface="Arial"/>
              </a:rPr>
              <a:t>mı	</a:t>
            </a:r>
            <a:r>
              <a:rPr sz="1350" spc="-566" dirty="0">
                <a:latin typeface="Arial"/>
                <a:cs typeface="Arial"/>
              </a:rPr>
              <a:t>𝑰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061"/>
              </a:spcBef>
            </a:pPr>
            <a:r>
              <a:rPr sz="1350" spc="-4" dirty="0">
                <a:latin typeface="Arial"/>
                <a:cs typeface="Arial"/>
              </a:rPr>
              <a:t>Hat akımı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0678" y="664368"/>
            <a:ext cx="158115" cy="11430"/>
          </a:xfrm>
          <a:custGeom>
            <a:avLst/>
            <a:gdLst/>
            <a:ahLst/>
            <a:cxnLst/>
            <a:rect l="l" t="t" r="r" b="b"/>
            <a:pathLst>
              <a:path w="210820" h="15239">
                <a:moveTo>
                  <a:pt x="210312" y="0"/>
                </a:moveTo>
                <a:lnTo>
                  <a:pt x="0" y="0"/>
                </a:lnTo>
                <a:lnTo>
                  <a:pt x="0" y="15239"/>
                </a:lnTo>
                <a:lnTo>
                  <a:pt x="210312" y="15239"/>
                </a:lnTo>
                <a:lnTo>
                  <a:pt x="210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2926272" y="438055"/>
            <a:ext cx="36909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</a:pPr>
            <a:r>
              <a:rPr sz="2025" spc="326" baseline="-32407" dirty="0">
                <a:latin typeface="Arial"/>
                <a:cs typeface="Arial"/>
              </a:rPr>
              <a:t>=</a:t>
            </a:r>
            <a:r>
              <a:rPr sz="2025" spc="118" baseline="-32407" dirty="0">
                <a:latin typeface="Arial"/>
                <a:cs typeface="Arial"/>
              </a:rPr>
              <a:t> </a:t>
            </a:r>
            <a:r>
              <a:rPr sz="975" spc="-191" dirty="0">
                <a:latin typeface="Arial"/>
                <a:cs typeface="Arial"/>
              </a:rPr>
              <a:t>𝑰</a:t>
            </a:r>
            <a:r>
              <a:rPr sz="1181" spc="-287" baseline="-15873" dirty="0">
                <a:latin typeface="Arial"/>
                <a:cs typeface="Arial"/>
              </a:rPr>
              <a:t>𝒉</a:t>
            </a:r>
            <a:endParaRPr sz="1181" baseline="-1587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2870" y="694946"/>
            <a:ext cx="155543" cy="12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2726248" y="879254"/>
            <a:ext cx="41386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4">
              <a:spcBef>
                <a:spcPts val="75"/>
              </a:spcBef>
            </a:pPr>
            <a:r>
              <a:rPr sz="1350" spc="-191" dirty="0">
                <a:latin typeface="Arial"/>
                <a:cs typeface="Arial"/>
              </a:rPr>
              <a:t>𝑰</a:t>
            </a:r>
            <a:r>
              <a:rPr sz="1463" spc="-287" baseline="-14957" dirty="0">
                <a:latin typeface="Arial"/>
                <a:cs typeface="Arial"/>
              </a:rPr>
              <a:t>𝑯</a:t>
            </a:r>
            <a:r>
              <a:rPr sz="1463" spc="-185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62205" y="908878"/>
            <a:ext cx="213360" cy="165259"/>
          </a:xfrm>
          <a:custGeom>
            <a:avLst/>
            <a:gdLst/>
            <a:ahLst/>
            <a:cxnLst/>
            <a:rect l="l" t="t" r="r" b="b"/>
            <a:pathLst>
              <a:path w="284479" h="220344">
                <a:moveTo>
                  <a:pt x="284099" y="126"/>
                </a:moveTo>
                <a:lnTo>
                  <a:pt x="131190" y="0"/>
                </a:lnTo>
                <a:lnTo>
                  <a:pt x="76073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8" y="129032"/>
                </a:lnTo>
                <a:lnTo>
                  <a:pt x="22351" y="120650"/>
                </a:lnTo>
                <a:lnTo>
                  <a:pt x="68579" y="219963"/>
                </a:lnTo>
                <a:lnTo>
                  <a:pt x="79375" y="219963"/>
                </a:lnTo>
                <a:lnTo>
                  <a:pt x="139446" y="14732"/>
                </a:lnTo>
                <a:lnTo>
                  <a:pt x="146938" y="14732"/>
                </a:lnTo>
                <a:lnTo>
                  <a:pt x="146938" y="15367"/>
                </a:lnTo>
                <a:lnTo>
                  <a:pt x="284099" y="15367"/>
                </a:lnTo>
                <a:lnTo>
                  <a:pt x="284099" y="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184592" y="627334"/>
            <a:ext cx="428149" cy="476252"/>
          </a:xfrm>
          <a:prstGeom prst="rect">
            <a:avLst/>
          </a:prstGeom>
        </p:spPr>
        <p:txBody>
          <a:bodyPr vert="horz" wrap="square" lIns="0" tIns="53816" rIns="0" bIns="0" rtlCol="0">
            <a:spAutoFit/>
          </a:bodyPr>
          <a:lstStyle/>
          <a:p>
            <a:pPr marL="28574">
              <a:spcBef>
                <a:spcPts val="424"/>
              </a:spcBef>
            </a:pPr>
            <a:r>
              <a:rPr sz="975" spc="-143" dirty="0">
                <a:latin typeface="Arial"/>
                <a:cs typeface="Arial"/>
              </a:rPr>
              <a:t>𝟑</a:t>
            </a:r>
            <a:endParaRPr sz="975">
              <a:latin typeface="Arial"/>
              <a:cs typeface="Arial"/>
            </a:endParaRPr>
          </a:p>
          <a:p>
            <a:pPr marL="88104">
              <a:spcBef>
                <a:spcPts val="465"/>
              </a:spcBef>
            </a:pPr>
            <a:r>
              <a:rPr sz="1350" spc="-153" dirty="0">
                <a:latin typeface="Arial"/>
                <a:cs typeface="Arial"/>
              </a:rPr>
              <a:t>𝟑.</a:t>
            </a:r>
            <a:r>
              <a:rPr sz="1350" spc="-191" dirty="0">
                <a:latin typeface="Arial"/>
                <a:cs typeface="Arial"/>
              </a:rPr>
              <a:t> </a:t>
            </a:r>
            <a:r>
              <a:rPr sz="1350" spc="-304" dirty="0">
                <a:latin typeface="Arial"/>
                <a:cs typeface="Arial"/>
              </a:rPr>
              <a:t>𝑰</a:t>
            </a:r>
            <a:r>
              <a:rPr sz="1463" spc="-455" baseline="-14957" dirty="0">
                <a:latin typeface="Arial"/>
                <a:cs typeface="Arial"/>
              </a:rPr>
              <a:t>𝒇</a:t>
            </a:r>
            <a:endParaRPr sz="1463" baseline="-1495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6247" y="1109854"/>
            <a:ext cx="2473166" cy="816410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28574">
              <a:spcBef>
                <a:spcPts val="506"/>
              </a:spcBef>
            </a:pPr>
            <a:r>
              <a:rPr sz="1350" spc="8" dirty="0">
                <a:latin typeface="Arial"/>
                <a:cs typeface="Arial"/>
              </a:rPr>
              <a:t>𝑼</a:t>
            </a:r>
            <a:r>
              <a:rPr sz="1463" spc="11" baseline="-14957" dirty="0">
                <a:latin typeface="Arial"/>
                <a:cs typeface="Arial"/>
              </a:rPr>
              <a:t>𝑯</a:t>
            </a:r>
            <a:r>
              <a:rPr sz="1463" spc="230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𝑼</a:t>
            </a:r>
            <a:r>
              <a:rPr sz="1463" spc="-124" baseline="-14957" dirty="0">
                <a:latin typeface="Arial"/>
                <a:cs typeface="Arial"/>
              </a:rPr>
              <a:t>𝑹𝑺</a:t>
            </a:r>
            <a:r>
              <a:rPr sz="1463" spc="-56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𝑼</a:t>
            </a:r>
            <a:r>
              <a:rPr sz="1463" spc="-163" baseline="-14957" dirty="0">
                <a:latin typeface="Arial"/>
                <a:cs typeface="Arial"/>
              </a:rPr>
              <a:t>𝑺𝑻</a:t>
            </a:r>
            <a:r>
              <a:rPr sz="1463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𝑼</a:t>
            </a:r>
            <a:r>
              <a:rPr sz="1463" spc="-95" baseline="-14957" dirty="0">
                <a:latin typeface="Arial"/>
                <a:cs typeface="Arial"/>
              </a:rPr>
              <a:t>𝑻𝑹</a:t>
            </a:r>
            <a:r>
              <a:rPr sz="1463" spc="-90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𝟑𝟖𝟎𝑽</a:t>
            </a:r>
            <a:endParaRPr sz="1350">
              <a:latin typeface="Arial"/>
              <a:cs typeface="Arial"/>
            </a:endParaRPr>
          </a:p>
          <a:p>
            <a:pPr marL="28574">
              <a:spcBef>
                <a:spcPts val="435"/>
              </a:spcBef>
            </a:pPr>
            <a:r>
              <a:rPr sz="1350" spc="-105" dirty="0">
                <a:latin typeface="Arial"/>
                <a:cs typeface="Arial"/>
              </a:rPr>
              <a:t>𝑼</a:t>
            </a:r>
            <a:r>
              <a:rPr sz="1463" spc="-157" baseline="-14957" dirty="0">
                <a:latin typeface="Arial"/>
                <a:cs typeface="Arial"/>
              </a:rPr>
              <a:t>𝒇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38" dirty="0">
                <a:latin typeface="Arial"/>
                <a:cs typeface="Arial"/>
              </a:rPr>
              <a:t>𝑼</a:t>
            </a:r>
            <a:r>
              <a:rPr sz="1463" spc="-56" baseline="-14957" dirty="0">
                <a:latin typeface="Arial"/>
                <a:cs typeface="Arial"/>
              </a:rPr>
              <a:t>𝑹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101" dirty="0">
                <a:latin typeface="Arial"/>
                <a:cs typeface="Arial"/>
              </a:rPr>
              <a:t>𝑼</a:t>
            </a:r>
            <a:r>
              <a:rPr sz="1463" spc="-152" baseline="-14957" dirty="0">
                <a:latin typeface="Arial"/>
                <a:cs typeface="Arial"/>
              </a:rPr>
              <a:t>𝑺 </a:t>
            </a:r>
            <a:r>
              <a:rPr sz="1350" spc="217" dirty="0">
                <a:latin typeface="Arial"/>
                <a:cs typeface="Arial"/>
              </a:rPr>
              <a:t>= </a:t>
            </a:r>
            <a:r>
              <a:rPr sz="1350" spc="-75" dirty="0">
                <a:latin typeface="Arial"/>
                <a:cs typeface="Arial"/>
              </a:rPr>
              <a:t>𝑼</a:t>
            </a:r>
            <a:r>
              <a:rPr sz="1463" spc="-113" baseline="-14957" dirty="0">
                <a:latin typeface="Arial"/>
                <a:cs typeface="Arial"/>
              </a:rPr>
              <a:t>𝑻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248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𝟑𝟖𝟎𝑽</a:t>
            </a:r>
            <a:endParaRPr sz="1350">
              <a:latin typeface="Arial"/>
              <a:cs typeface="Arial"/>
            </a:endParaRPr>
          </a:p>
          <a:p>
            <a:pPr marL="28574">
              <a:spcBef>
                <a:spcPts val="623"/>
              </a:spcBef>
            </a:pPr>
            <a:r>
              <a:rPr sz="1350" spc="-191" dirty="0">
                <a:latin typeface="Arial"/>
                <a:cs typeface="Arial"/>
              </a:rPr>
              <a:t>𝑰</a:t>
            </a:r>
            <a:r>
              <a:rPr sz="1463" spc="-287" baseline="-14957" dirty="0">
                <a:latin typeface="Arial"/>
                <a:cs typeface="Arial"/>
              </a:rPr>
              <a:t>𝑯</a:t>
            </a:r>
            <a:r>
              <a:rPr sz="1463" spc="-242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214" dirty="0">
                <a:latin typeface="Arial"/>
                <a:cs typeface="Arial"/>
              </a:rPr>
              <a:t>𝑰</a:t>
            </a:r>
            <a:r>
              <a:rPr sz="1463" spc="-320" baseline="-14957" dirty="0">
                <a:latin typeface="Arial"/>
                <a:cs typeface="Arial"/>
              </a:rPr>
              <a:t>𝑹𝑺</a:t>
            </a:r>
            <a:r>
              <a:rPr sz="1463" spc="-287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240" dirty="0">
                <a:latin typeface="Arial"/>
                <a:cs typeface="Arial"/>
              </a:rPr>
              <a:t>𝑰</a:t>
            </a:r>
            <a:r>
              <a:rPr sz="1463" spc="-360" baseline="-14957" dirty="0">
                <a:latin typeface="Arial"/>
                <a:cs typeface="Arial"/>
              </a:rPr>
              <a:t>𝑺𝑻</a:t>
            </a:r>
            <a:r>
              <a:rPr sz="1463" spc="-343" baseline="-14957" dirty="0">
                <a:latin typeface="Arial"/>
                <a:cs typeface="Arial"/>
              </a:rPr>
              <a:t> </a:t>
            </a:r>
            <a:r>
              <a:rPr sz="1350" spc="217" dirty="0">
                <a:latin typeface="Arial"/>
                <a:cs typeface="Arial"/>
              </a:rPr>
              <a:t>=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spc="-195" dirty="0">
                <a:latin typeface="Arial"/>
                <a:cs typeface="Arial"/>
              </a:rPr>
              <a:t>𝑰</a:t>
            </a:r>
            <a:r>
              <a:rPr sz="1463" spc="-293" baseline="-14957" dirty="0">
                <a:latin typeface="Arial"/>
                <a:cs typeface="Arial"/>
              </a:rPr>
              <a:t>𝑻𝑹</a:t>
            </a:r>
            <a:endParaRPr sz="1463" baseline="-1495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0400" y="2057400"/>
            <a:ext cx="4965192" cy="1754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687706" y="3670934"/>
            <a:ext cx="240982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Üçgen </a:t>
            </a:r>
            <a:r>
              <a:rPr sz="1350" spc="-8" dirty="0">
                <a:latin typeface="Arial"/>
                <a:cs typeface="Arial"/>
              </a:rPr>
              <a:t>bağlantı </a:t>
            </a:r>
            <a:r>
              <a:rPr sz="1350" spc="-4" dirty="0">
                <a:latin typeface="Arial"/>
                <a:cs typeface="Arial"/>
              </a:rPr>
              <a:t>klemens</a:t>
            </a:r>
            <a:r>
              <a:rPr sz="1350" spc="23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kutusu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6112" y="2194686"/>
            <a:ext cx="2156774" cy="1454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334" y="506157"/>
            <a:ext cx="7788116" cy="9047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693" marR="3810" indent="-257168">
              <a:spcBef>
                <a:spcPts val="75"/>
              </a:spcBef>
              <a:buChar char="•"/>
              <a:tabLst>
                <a:tab pos="266217" algn="l"/>
                <a:tab pos="266693" algn="l"/>
              </a:tabLst>
            </a:pPr>
            <a:r>
              <a:rPr sz="1350" spc="-4" dirty="0">
                <a:latin typeface="Arial"/>
                <a:cs typeface="Arial"/>
              </a:rPr>
              <a:t>Asenkron </a:t>
            </a:r>
            <a:r>
              <a:rPr sz="1350" dirty="0">
                <a:latin typeface="Arial"/>
                <a:cs typeface="Arial"/>
              </a:rPr>
              <a:t>motorun </a:t>
            </a:r>
            <a:r>
              <a:rPr sz="1350" spc="-4" dirty="0">
                <a:latin typeface="Arial"/>
                <a:cs typeface="Arial"/>
              </a:rPr>
              <a:t>hangi bağlantı şeklinde çalıştırılacağına karar verilebilmesi için </a:t>
            </a:r>
            <a:r>
              <a:rPr sz="1350" dirty="0">
                <a:latin typeface="Arial"/>
                <a:cs typeface="Arial"/>
              </a:rPr>
              <a:t>motor </a:t>
            </a:r>
            <a:r>
              <a:rPr sz="1350" spc="-4" dirty="0">
                <a:latin typeface="Arial"/>
                <a:cs typeface="Arial"/>
              </a:rPr>
              <a:t>etiketine  </a:t>
            </a:r>
            <a:r>
              <a:rPr sz="1350" spc="-11" dirty="0">
                <a:latin typeface="Arial"/>
                <a:cs typeface="Arial"/>
              </a:rPr>
              <a:t>bakılmalıdır.</a:t>
            </a:r>
            <a:endParaRPr sz="1350">
              <a:latin typeface="Arial"/>
              <a:cs typeface="Arial"/>
            </a:endParaRPr>
          </a:p>
          <a:p>
            <a:pPr marL="266693" indent="-257168">
              <a:spcBef>
                <a:spcPts val="450"/>
              </a:spcBef>
              <a:buChar char="•"/>
              <a:tabLst>
                <a:tab pos="266217" algn="l"/>
                <a:tab pos="266693" algn="l"/>
              </a:tabLst>
            </a:pPr>
            <a:r>
              <a:rPr sz="1350" spc="-4" dirty="0">
                <a:latin typeface="Arial"/>
                <a:cs typeface="Arial"/>
              </a:rPr>
              <a:t>Genelde</a:t>
            </a:r>
            <a:r>
              <a:rPr sz="1350" spc="127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üretici</a:t>
            </a:r>
            <a:r>
              <a:rPr sz="1350" spc="139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firmaların</a:t>
            </a:r>
            <a:r>
              <a:rPr sz="1350" spc="124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ürettiği</a:t>
            </a:r>
            <a:r>
              <a:rPr sz="1350" spc="127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motor</a:t>
            </a:r>
            <a:r>
              <a:rPr sz="1350" spc="13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etiketlerinde</a:t>
            </a:r>
            <a:r>
              <a:rPr sz="1350" spc="13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verilen</a:t>
            </a:r>
            <a:r>
              <a:rPr sz="1350" spc="13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etiket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ifadelerine</a:t>
            </a:r>
            <a:r>
              <a:rPr sz="1350" spc="124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göre</a:t>
            </a:r>
            <a:r>
              <a:rPr sz="1350" spc="13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motor</a:t>
            </a:r>
            <a:r>
              <a:rPr sz="1350" spc="131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tiplerinin</a:t>
            </a:r>
            <a:endParaRPr sz="1350">
              <a:latin typeface="Arial"/>
              <a:cs typeface="Arial"/>
            </a:endParaRPr>
          </a:p>
          <a:p>
            <a:pPr marL="266693"/>
            <a:r>
              <a:rPr sz="1350" spc="-4" dirty="0">
                <a:latin typeface="Arial"/>
                <a:cs typeface="Arial"/>
              </a:rPr>
              <a:t>karşılaştırılması </a:t>
            </a:r>
            <a:r>
              <a:rPr sz="1350" spc="-8" dirty="0">
                <a:latin typeface="Arial"/>
                <a:cs typeface="Arial"/>
              </a:rPr>
              <a:t>aşağıdaki </a:t>
            </a:r>
            <a:r>
              <a:rPr sz="1350" spc="-4" dirty="0">
                <a:latin typeface="Arial"/>
                <a:cs typeface="Arial"/>
              </a:rPr>
              <a:t>tabloda</a:t>
            </a:r>
            <a:r>
              <a:rPr sz="1350" spc="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verilmiştir.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91054"/>
              </p:ext>
            </p:extLst>
          </p:nvPr>
        </p:nvGraphicFramePr>
        <p:xfrm>
          <a:off x="1143000" y="1600200"/>
          <a:ext cx="6472713" cy="2521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Etikette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yazılı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ifade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Hat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gerilimi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Açıklama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0966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Y380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0966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R="358140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380V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0966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774700" algn="l"/>
                          <a:tab pos="1231900" algn="l"/>
                          <a:tab pos="2152015" algn="l"/>
                          <a:tab pos="3115310" algn="l"/>
                          <a:tab pos="4010025" algn="l"/>
                          <a:tab pos="4747895" algn="l"/>
                          <a:tab pos="548513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Motor	faz	sargıları	220V’luk	gerilime	uygun	olarak	imal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edilmiştir. </a:t>
                      </a:r>
                      <a:r>
                        <a:rPr sz="1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 tip motorlara</a:t>
                      </a:r>
                      <a:r>
                        <a:rPr sz="1200" u="heavy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yıldız-üçgen </a:t>
                      </a:r>
                      <a:r>
                        <a:rPr sz="1200" i="1" u="heavy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yol</a:t>
                      </a:r>
                      <a:r>
                        <a:rPr sz="1200" i="1" u="heavy" spc="95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verilemez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Δ380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0966" marB="0"/>
                </a:tc>
                <a:tc>
                  <a:txBody>
                    <a:bodyPr/>
                    <a:lstStyle/>
                    <a:p>
                      <a:pPr marR="358140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380V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0966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774700" algn="l"/>
                          <a:tab pos="1231900" algn="l"/>
                          <a:tab pos="2152015" algn="l"/>
                          <a:tab pos="3115310" algn="l"/>
                          <a:tab pos="4010025" algn="l"/>
                          <a:tab pos="4747895" algn="l"/>
                          <a:tab pos="548513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Motor	faz	sargıları	380V’luk	gerilime	uygun	olarak	imal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edilmiştir. </a:t>
                      </a:r>
                      <a:r>
                        <a:rPr sz="1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 tip motorlara</a:t>
                      </a:r>
                      <a:r>
                        <a:rPr sz="1200" u="heavy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yıldız-üçgen </a:t>
                      </a:r>
                      <a:r>
                        <a:rPr sz="1200" i="1" u="heavy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yol</a:t>
                      </a:r>
                      <a:r>
                        <a:rPr sz="1200" i="1" u="heavy" spc="9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verilebil</a:t>
                      </a:r>
                      <a:r>
                        <a:rPr sz="1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64">
                <a:tc rowSpan="2">
                  <a:txBody>
                    <a:bodyPr/>
                    <a:lstStyle/>
                    <a:p>
                      <a:pPr marL="381635" marR="374650" indent="198120">
                        <a:lnSpc>
                          <a:spcPct val="114999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Υ/Δ 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380/220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392" marB="0">
                    <a:lnB w="12700">
                      <a:solidFill>
                        <a:srgbClr val="FD8537"/>
                      </a:solidFill>
                      <a:prstDash val="solid"/>
                    </a:lnB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R="35814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380V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solidFill>
                      <a:srgbClr val="FEE6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Bu  tip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motorların</a:t>
                      </a:r>
                      <a:r>
                        <a:rPr sz="12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faz  sargıları  220V’luk  gerilime  uygun  olarak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imal 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edilmiştir.  </a:t>
                      </a:r>
                      <a:r>
                        <a:rPr sz="1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  nedenle  motor  </a:t>
                      </a:r>
                      <a:r>
                        <a:rPr sz="1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üçgen  </a:t>
                      </a:r>
                      <a:r>
                        <a:rPr sz="1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çalıştırılacaksa</a:t>
                      </a:r>
                      <a:r>
                        <a:rPr sz="1200" u="heavy" spc="-1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fazlar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u="heavy" spc="-4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arası </a:t>
                      </a:r>
                      <a:r>
                        <a:rPr sz="1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gerilim </a:t>
                      </a:r>
                      <a:r>
                        <a:rPr sz="1200" i="1" u="heavy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oto trafosu </a:t>
                      </a:r>
                      <a:r>
                        <a:rPr sz="1200" i="1" u="heavy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ile </a:t>
                      </a:r>
                      <a:r>
                        <a:rPr sz="1200" i="1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220V’a </a:t>
                      </a:r>
                      <a:r>
                        <a:rPr sz="1200" i="1" u="heavy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ayarlanarak</a:t>
                      </a:r>
                      <a:r>
                        <a:rPr sz="1200" i="1" u="heavy" spc="-305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uygulanmalı</a:t>
                      </a:r>
                      <a:r>
                        <a:rPr sz="1200" i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dır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764" marB="0">
                    <a:lnB w="12700">
                      <a:solidFill>
                        <a:srgbClr val="FD8537"/>
                      </a:solidFill>
                      <a:prstDash val="solid"/>
                    </a:lnB>
                    <a:solidFill>
                      <a:srgbClr val="FEE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3189" marB="0">
                    <a:lnB w="12700">
                      <a:solidFill>
                        <a:srgbClr val="FD8537"/>
                      </a:solidFill>
                      <a:prstDash val="solid"/>
                    </a:lnB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R="35814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220V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685" marB="0">
                    <a:lnB w="12700">
                      <a:solidFill>
                        <a:srgbClr val="FD8537"/>
                      </a:solidFill>
                      <a:prstDash val="solid"/>
                    </a:lnB>
                    <a:solidFill>
                      <a:srgbClr val="FEE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EBE4C527-ABB0-44FB-B86E-647C7C80916F}"/>
              </a:ext>
            </a:extLst>
          </p:cNvPr>
          <p:cNvSpPr txBox="1"/>
          <p:nvPr/>
        </p:nvSpPr>
        <p:spPr>
          <a:xfrm>
            <a:off x="2514600" y="111421"/>
            <a:ext cx="3409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Yıldız - </a:t>
            </a:r>
            <a:r>
              <a:rPr lang="tr-TR" sz="135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Üçgen Bağlantı</a:t>
            </a:r>
            <a:r>
              <a:rPr lang="tr-TR" sz="1350" b="1" spc="-4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35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Karşılaştırılması</a:t>
            </a:r>
            <a:endParaRPr lang="tr-TR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2166" y="2895600"/>
            <a:ext cx="6479667" cy="1955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71208" y="770190"/>
            <a:ext cx="7806214" cy="171393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66217" marR="3810" indent="-257168">
              <a:spcBef>
                <a:spcPts val="450"/>
              </a:spcBef>
              <a:buChar char="•"/>
              <a:tabLst>
                <a:tab pos="266217" algn="l"/>
                <a:tab pos="266693" algn="l"/>
              </a:tabLst>
            </a:pPr>
            <a:r>
              <a:rPr sz="1350" spc="-4" dirty="0" err="1">
                <a:latin typeface="Arial"/>
                <a:cs typeface="Arial"/>
              </a:rPr>
              <a:t>Asenkron</a:t>
            </a:r>
            <a:r>
              <a:rPr sz="1350" spc="-4" dirty="0">
                <a:latin typeface="Arial"/>
                <a:cs typeface="Arial"/>
              </a:rPr>
              <a:t> motorda döner manyetik </a:t>
            </a:r>
            <a:r>
              <a:rPr sz="1350" spc="-8" dirty="0">
                <a:latin typeface="Arial"/>
                <a:cs typeface="Arial"/>
              </a:rPr>
              <a:t>alanın </a:t>
            </a:r>
            <a:r>
              <a:rPr sz="1350" spc="-4" dirty="0">
                <a:latin typeface="Arial"/>
                <a:cs typeface="Arial"/>
              </a:rPr>
              <a:t>meydana geldiği duran </a:t>
            </a:r>
            <a:r>
              <a:rPr sz="1350" dirty="0">
                <a:latin typeface="Arial"/>
                <a:cs typeface="Arial"/>
              </a:rPr>
              <a:t>kısmı </a:t>
            </a:r>
            <a:r>
              <a:rPr sz="1350" spc="-4" dirty="0">
                <a:latin typeface="Arial"/>
                <a:cs typeface="Arial"/>
              </a:rPr>
              <a:t>olup ince, bir tarafı silisle  </a:t>
            </a:r>
            <a:r>
              <a:rPr sz="1350" spc="-8" dirty="0">
                <a:latin typeface="Arial"/>
                <a:cs typeface="Arial"/>
              </a:rPr>
              <a:t>yalıtılmış alüminyum yada </a:t>
            </a:r>
            <a:r>
              <a:rPr sz="1350" spc="-4" dirty="0">
                <a:latin typeface="Arial"/>
                <a:cs typeface="Arial"/>
              </a:rPr>
              <a:t>demir sacların paketlenmesi ile imal</a:t>
            </a:r>
            <a:r>
              <a:rPr sz="1350" spc="169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edilir.</a:t>
            </a:r>
            <a:endParaRPr sz="1350" dirty="0">
              <a:latin typeface="Arial"/>
              <a:cs typeface="Arial"/>
            </a:endParaRPr>
          </a:p>
          <a:p>
            <a:pPr marL="266217" marR="3810" indent="-257168">
              <a:spcBef>
                <a:spcPts val="450"/>
              </a:spcBef>
              <a:buChar char="•"/>
              <a:tabLst>
                <a:tab pos="266217" algn="l"/>
                <a:tab pos="266693" algn="l"/>
              </a:tabLst>
            </a:pPr>
            <a:r>
              <a:rPr sz="1350" dirty="0">
                <a:latin typeface="Arial"/>
                <a:cs typeface="Arial"/>
              </a:rPr>
              <a:t>Stator </a:t>
            </a:r>
            <a:r>
              <a:rPr sz="1350" spc="-4" dirty="0">
                <a:latin typeface="Arial"/>
                <a:cs typeface="Arial"/>
              </a:rPr>
              <a:t>üzerinde 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alternatif </a:t>
            </a:r>
            <a:r>
              <a:rPr sz="1350" spc="-8" dirty="0">
                <a:latin typeface="Arial"/>
                <a:cs typeface="Arial"/>
              </a:rPr>
              <a:t>akım </a:t>
            </a:r>
            <a:r>
              <a:rPr sz="1350" spc="-4" dirty="0">
                <a:latin typeface="Arial"/>
                <a:cs typeface="Arial"/>
              </a:rPr>
              <a:t>sargıları </a:t>
            </a:r>
            <a:r>
              <a:rPr sz="1350" spc="-11" dirty="0">
                <a:latin typeface="Arial"/>
                <a:cs typeface="Arial"/>
              </a:rPr>
              <a:t>bulunur. </a:t>
            </a:r>
            <a:r>
              <a:rPr sz="1350" spc="-4" dirty="0">
                <a:latin typeface="Arial"/>
                <a:cs typeface="Arial"/>
              </a:rPr>
              <a:t>Bu sargılar uygun şekilde </a:t>
            </a:r>
            <a:r>
              <a:rPr sz="1350" dirty="0">
                <a:latin typeface="Arial"/>
                <a:cs typeface="Arial"/>
              </a:rPr>
              <a:t>stator </a:t>
            </a:r>
            <a:r>
              <a:rPr sz="1350" spc="-4" dirty="0">
                <a:latin typeface="Arial"/>
                <a:cs typeface="Arial"/>
              </a:rPr>
              <a:t>oyuklarına  </a:t>
            </a:r>
            <a:r>
              <a:rPr sz="1350" spc="-8" dirty="0">
                <a:latin typeface="Arial"/>
                <a:cs typeface="Arial"/>
              </a:rPr>
              <a:t>yerleştirilerek </a:t>
            </a:r>
            <a:r>
              <a:rPr sz="1350" spc="-4" dirty="0">
                <a:latin typeface="Arial"/>
                <a:cs typeface="Arial"/>
              </a:rPr>
              <a:t>motorun istenilen kutup </a:t>
            </a:r>
            <a:r>
              <a:rPr sz="1350" spc="-8" dirty="0">
                <a:latin typeface="Arial"/>
                <a:cs typeface="Arial"/>
              </a:rPr>
              <a:t>sayısında </a:t>
            </a:r>
            <a:r>
              <a:rPr sz="1350" spc="-4" dirty="0">
                <a:latin typeface="Arial"/>
                <a:cs typeface="Arial"/>
              </a:rPr>
              <a:t>üretilmesi</a:t>
            </a:r>
            <a:r>
              <a:rPr sz="1350" spc="127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sağlanır.</a:t>
            </a:r>
            <a:endParaRPr sz="1350" dirty="0">
              <a:latin typeface="Arial"/>
              <a:cs typeface="Arial"/>
            </a:endParaRPr>
          </a:p>
          <a:p>
            <a:pPr marL="266217" marR="3810" indent="-257168">
              <a:spcBef>
                <a:spcPts val="450"/>
              </a:spcBef>
              <a:buChar char="•"/>
              <a:tabLst>
                <a:tab pos="266217" algn="l"/>
                <a:tab pos="266693" algn="l"/>
              </a:tabLst>
            </a:pPr>
            <a:r>
              <a:rPr sz="1350" spc="-4" dirty="0">
                <a:latin typeface="Arial"/>
                <a:cs typeface="Arial"/>
              </a:rPr>
              <a:t>Her bir </a:t>
            </a:r>
            <a:r>
              <a:rPr sz="1350" dirty="0">
                <a:latin typeface="Arial"/>
                <a:cs typeface="Arial"/>
              </a:rPr>
              <a:t>faza </a:t>
            </a:r>
            <a:r>
              <a:rPr sz="1350" spc="-4" dirty="0">
                <a:latin typeface="Arial"/>
                <a:cs typeface="Arial"/>
              </a:rPr>
              <a:t>ait sargı uçları </a:t>
            </a:r>
            <a:r>
              <a:rPr sz="1350" dirty="0">
                <a:latin typeface="Arial"/>
                <a:cs typeface="Arial"/>
              </a:rPr>
              <a:t>motor </a:t>
            </a:r>
            <a:r>
              <a:rPr sz="1350" spc="-4" dirty="0">
                <a:latin typeface="Arial"/>
                <a:cs typeface="Arial"/>
              </a:rPr>
              <a:t>gövdesi üzerindeki bağlantı kutusuna toplam </a:t>
            </a:r>
            <a:r>
              <a:rPr sz="1350" i="1" spc="-4" dirty="0">
                <a:solidFill>
                  <a:srgbClr val="FF0000"/>
                </a:solidFill>
                <a:latin typeface="Arial"/>
                <a:cs typeface="Arial"/>
              </a:rPr>
              <a:t>altı uç </a:t>
            </a:r>
            <a:r>
              <a:rPr sz="1350" spc="-4" dirty="0">
                <a:latin typeface="Arial"/>
                <a:cs typeface="Arial"/>
              </a:rPr>
              <a:t>olarak  </a:t>
            </a:r>
            <a:r>
              <a:rPr sz="1350" spc="-15" dirty="0">
                <a:latin typeface="Arial"/>
                <a:cs typeface="Arial"/>
              </a:rPr>
              <a:t>bağlanır.</a:t>
            </a:r>
            <a:endParaRPr sz="1350" dirty="0">
              <a:latin typeface="Arial"/>
              <a:cs typeface="Arial"/>
            </a:endParaRPr>
          </a:p>
          <a:p>
            <a:pPr marL="266693" indent="-257168">
              <a:spcBef>
                <a:spcPts val="450"/>
              </a:spcBef>
              <a:buChar char="•"/>
              <a:tabLst>
                <a:tab pos="266217" algn="l"/>
                <a:tab pos="266693" algn="l"/>
              </a:tabLst>
            </a:pPr>
            <a:r>
              <a:rPr sz="1350" spc="-4" dirty="0">
                <a:latin typeface="Arial"/>
                <a:cs typeface="Arial"/>
              </a:rPr>
              <a:t>Motorun </a:t>
            </a:r>
            <a:r>
              <a:rPr sz="1350" i="1" spc="-4" dirty="0">
                <a:solidFill>
                  <a:srgbClr val="FF0000"/>
                </a:solidFill>
                <a:latin typeface="Arial"/>
                <a:cs typeface="Arial"/>
              </a:rPr>
              <a:t>üçgen </a:t>
            </a:r>
            <a:r>
              <a:rPr sz="1350" spc="-8" dirty="0">
                <a:latin typeface="Arial"/>
                <a:cs typeface="Arial"/>
              </a:rPr>
              <a:t>yada </a:t>
            </a:r>
            <a:r>
              <a:rPr sz="1350" i="1" dirty="0">
                <a:solidFill>
                  <a:srgbClr val="FF0000"/>
                </a:solidFill>
                <a:latin typeface="Arial"/>
                <a:cs typeface="Arial"/>
              </a:rPr>
              <a:t>yıldız </a:t>
            </a:r>
            <a:r>
              <a:rPr sz="1350" spc="-4" dirty="0">
                <a:latin typeface="Arial"/>
                <a:cs typeface="Arial"/>
              </a:rPr>
              <a:t>çalışma şekline göre sargıların bağlantısı</a:t>
            </a:r>
            <a:r>
              <a:rPr sz="1350" spc="124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gerçekleştirilir.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9412" y="455767"/>
            <a:ext cx="35723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solidFill>
                  <a:srgbClr val="FF0000"/>
                </a:solidFill>
              </a:rPr>
              <a:t>Stator</a:t>
            </a:r>
            <a:endParaRPr sz="135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E052C91-655C-4A79-B6DF-5198E32ACB55}"/>
              </a:ext>
            </a:extLst>
          </p:cNvPr>
          <p:cNvSpPr txBox="1">
            <a:spLocks/>
          </p:cNvSpPr>
          <p:nvPr/>
        </p:nvSpPr>
        <p:spPr>
          <a:xfrm>
            <a:off x="371208" y="81189"/>
            <a:ext cx="35723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>
              <a:spcBef>
                <a:spcPts val="75"/>
              </a:spcBef>
            </a:pPr>
            <a:r>
              <a:rPr lang="tr-TR" sz="1350" kern="0" dirty="0">
                <a:solidFill>
                  <a:srgbClr val="FF0000"/>
                </a:solidFill>
              </a:rPr>
              <a:t>Yapısı</a:t>
            </a:r>
            <a:endParaRPr lang="tr-TR" sz="135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600" y="2362200"/>
            <a:ext cx="3190831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44142" y="525426"/>
            <a:ext cx="8220075" cy="3258424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266217" marR="417185" indent="-257168" algn="just">
              <a:spcBef>
                <a:spcPts val="450"/>
              </a:spcBef>
              <a:buChar char="•"/>
              <a:tabLst>
                <a:tab pos="266693" algn="l"/>
              </a:tabLst>
            </a:pPr>
            <a:r>
              <a:rPr sz="1350" spc="-4" dirty="0" err="1">
                <a:latin typeface="Arial"/>
                <a:cs typeface="Arial"/>
              </a:rPr>
              <a:t>Üç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u="sng" spc="-4" dirty="0">
                <a:latin typeface="Arial"/>
                <a:cs typeface="Arial"/>
              </a:rPr>
              <a:t>asenkron motorların hareket eden (dönen) kısmı olup</a:t>
            </a:r>
            <a:r>
              <a:rPr sz="1350" spc="-4" dirty="0">
                <a:latin typeface="Arial"/>
                <a:cs typeface="Arial"/>
              </a:rPr>
              <a:t>; kısa devre çubuklu </a:t>
            </a:r>
            <a:r>
              <a:rPr sz="1350" dirty="0">
                <a:latin typeface="Arial"/>
                <a:cs typeface="Arial"/>
              </a:rPr>
              <a:t>(sincap </a:t>
            </a:r>
            <a:r>
              <a:rPr sz="1350" spc="-4" dirty="0">
                <a:latin typeface="Arial"/>
                <a:cs typeface="Arial"/>
              </a:rPr>
              <a:t>kafesli)  ve sargılı olmak üzere iki değişik </a:t>
            </a:r>
            <a:r>
              <a:rPr sz="1350" spc="-8" dirty="0">
                <a:latin typeface="Arial"/>
                <a:cs typeface="Arial"/>
              </a:rPr>
              <a:t>yapıda</a:t>
            </a:r>
            <a:r>
              <a:rPr sz="1350" spc="71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yapılır.</a:t>
            </a:r>
            <a:endParaRPr sz="1350" dirty="0">
              <a:latin typeface="Arial"/>
              <a:cs typeface="Arial"/>
            </a:endParaRPr>
          </a:p>
          <a:p>
            <a:pPr marL="266217" marR="415756" indent="-257168" algn="just">
              <a:spcBef>
                <a:spcPts val="450"/>
              </a:spcBef>
              <a:buFont typeface="Arial"/>
              <a:buChar char="•"/>
              <a:tabLst>
                <a:tab pos="266693" algn="l"/>
              </a:tabLst>
            </a:pPr>
            <a:r>
              <a:rPr sz="1350" i="1" dirty="0">
                <a:solidFill>
                  <a:srgbClr val="006FC0"/>
                </a:solidFill>
                <a:latin typeface="Arial"/>
                <a:cs typeface="Arial"/>
              </a:rPr>
              <a:t>Kısa </a:t>
            </a:r>
            <a:r>
              <a:rPr sz="1350" i="1" spc="-4" dirty="0">
                <a:solidFill>
                  <a:srgbClr val="006FC0"/>
                </a:solidFill>
                <a:latin typeface="Arial"/>
                <a:cs typeface="Arial"/>
              </a:rPr>
              <a:t>devre çubuklu rotor</a:t>
            </a:r>
            <a:r>
              <a:rPr sz="1350" spc="-4" dirty="0">
                <a:latin typeface="Arial"/>
                <a:cs typeface="Arial"/>
              </a:rPr>
              <a:t>, gövdesine açılmış olukların içerisine eritilmiş alüminyum dökülerek yada  büyük güçlü motorlarda bakır çubuklar çakılarak </a:t>
            </a:r>
            <a:r>
              <a:rPr sz="1350" spc="-11" dirty="0">
                <a:latin typeface="Arial"/>
                <a:cs typeface="Arial"/>
              </a:rPr>
              <a:t>oluşturulur. </a:t>
            </a:r>
            <a:r>
              <a:rPr sz="1350" spc="-4" dirty="0">
                <a:latin typeface="Arial"/>
                <a:cs typeface="Arial"/>
              </a:rPr>
              <a:t>Bu çubukların uçları birer alüminyum  </a:t>
            </a:r>
            <a:r>
              <a:rPr sz="1350" spc="-8" dirty="0">
                <a:latin typeface="Arial"/>
                <a:cs typeface="Arial"/>
              </a:rPr>
              <a:t>yada </a:t>
            </a:r>
            <a:r>
              <a:rPr sz="1350" spc="-4" dirty="0">
                <a:latin typeface="Arial"/>
                <a:cs typeface="Arial"/>
              </a:rPr>
              <a:t>bakır halka </a:t>
            </a:r>
            <a:r>
              <a:rPr sz="1350" dirty="0">
                <a:latin typeface="Arial"/>
                <a:cs typeface="Arial"/>
              </a:rPr>
              <a:t>ile </a:t>
            </a:r>
            <a:r>
              <a:rPr sz="1350" spc="-4" dirty="0">
                <a:latin typeface="Arial"/>
                <a:cs typeface="Arial"/>
              </a:rPr>
              <a:t>kısa devre </a:t>
            </a:r>
            <a:r>
              <a:rPr sz="1350" spc="-11" dirty="0">
                <a:latin typeface="Arial"/>
                <a:cs typeface="Arial"/>
              </a:rPr>
              <a:t>edilmiştir. </a:t>
            </a:r>
            <a:r>
              <a:rPr sz="1350" spc="-4" dirty="0">
                <a:latin typeface="Arial"/>
                <a:cs typeface="Arial"/>
              </a:rPr>
              <a:t>Asenkron motorların bu tipi rotor sincap kafesi  andırdığından </a:t>
            </a:r>
            <a:r>
              <a:rPr sz="1350" i="1" spc="-4" dirty="0">
                <a:solidFill>
                  <a:srgbClr val="FF0000"/>
                </a:solidFill>
                <a:latin typeface="Arial"/>
                <a:cs typeface="Arial"/>
              </a:rPr>
              <a:t>sincap kafesli </a:t>
            </a:r>
            <a:r>
              <a:rPr sz="1350" i="1" dirty="0">
                <a:solidFill>
                  <a:srgbClr val="FF0000"/>
                </a:solidFill>
                <a:latin typeface="Arial"/>
                <a:cs typeface="Arial"/>
              </a:rPr>
              <a:t>asenkron </a:t>
            </a:r>
            <a:r>
              <a:rPr sz="1350" i="1" spc="-4" dirty="0">
                <a:solidFill>
                  <a:srgbClr val="FF0000"/>
                </a:solidFill>
                <a:latin typeface="Arial"/>
                <a:cs typeface="Arial"/>
              </a:rPr>
              <a:t>motor </a:t>
            </a:r>
            <a:r>
              <a:rPr sz="1350" spc="-4" dirty="0">
                <a:latin typeface="Arial"/>
                <a:cs typeface="Arial"/>
              </a:rPr>
              <a:t>olarak da </a:t>
            </a:r>
            <a:r>
              <a:rPr sz="1350" spc="-11" dirty="0">
                <a:latin typeface="Arial"/>
                <a:cs typeface="Arial"/>
              </a:rPr>
              <a:t>bilinir. </a:t>
            </a:r>
            <a:r>
              <a:rPr sz="1350" spc="-4" dirty="0">
                <a:latin typeface="Arial"/>
                <a:cs typeface="Arial"/>
              </a:rPr>
              <a:t>Kısa </a:t>
            </a:r>
            <a:r>
              <a:rPr sz="1350" dirty="0">
                <a:latin typeface="Arial"/>
                <a:cs typeface="Arial"/>
              </a:rPr>
              <a:t>devre </a:t>
            </a:r>
            <a:r>
              <a:rPr sz="1350" spc="-4" dirty="0">
                <a:latin typeface="Arial"/>
                <a:cs typeface="Arial"/>
              </a:rPr>
              <a:t>çubuklu rotor basit </a:t>
            </a:r>
            <a:r>
              <a:rPr sz="1350" spc="4" dirty="0">
                <a:latin typeface="Arial"/>
                <a:cs typeface="Arial"/>
              </a:rPr>
              <a:t>ve  </a:t>
            </a:r>
            <a:r>
              <a:rPr sz="1350" spc="-4" dirty="0">
                <a:latin typeface="Arial"/>
                <a:cs typeface="Arial"/>
              </a:rPr>
              <a:t>sağlam bir </a:t>
            </a:r>
            <a:r>
              <a:rPr sz="1350" spc="-8" dirty="0">
                <a:latin typeface="Arial"/>
                <a:cs typeface="Arial"/>
              </a:rPr>
              <a:t>yapıya </a:t>
            </a:r>
            <a:r>
              <a:rPr sz="1350" spc="-4" dirty="0">
                <a:latin typeface="Arial"/>
                <a:cs typeface="Arial"/>
              </a:rPr>
              <a:t>sahip olmasından asenkron motorların %90’ı kısa devre çubuklu rotora</a:t>
            </a:r>
            <a:r>
              <a:rPr sz="1350" spc="188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sahiptir.</a:t>
            </a:r>
            <a:endParaRPr sz="1350" dirty="0">
              <a:latin typeface="Arial"/>
              <a:cs typeface="Arial"/>
            </a:endParaRPr>
          </a:p>
          <a:p>
            <a:pPr marL="266693" indent="-257168" algn="just">
              <a:spcBef>
                <a:spcPts val="454"/>
              </a:spcBef>
              <a:buChar char="•"/>
              <a:tabLst>
                <a:tab pos="266693" algn="l"/>
              </a:tabLst>
            </a:pPr>
            <a:r>
              <a:rPr sz="1350" spc="-4" dirty="0">
                <a:latin typeface="Arial"/>
                <a:cs typeface="Arial"/>
              </a:rPr>
              <a:t>Rotorda bulunan kısa devre çubuklar iki nedenden </a:t>
            </a:r>
            <a:r>
              <a:rPr sz="1350" spc="-8" dirty="0">
                <a:latin typeface="Arial"/>
                <a:cs typeface="Arial"/>
              </a:rPr>
              <a:t>dolayı </a:t>
            </a:r>
            <a:r>
              <a:rPr sz="1350" spc="-4" dirty="0">
                <a:latin typeface="Arial"/>
                <a:cs typeface="Arial"/>
              </a:rPr>
              <a:t>mile </a:t>
            </a:r>
            <a:r>
              <a:rPr sz="1350" dirty="0">
                <a:latin typeface="Arial"/>
                <a:cs typeface="Arial"/>
              </a:rPr>
              <a:t>tam </a:t>
            </a:r>
            <a:r>
              <a:rPr sz="1350" spc="-4" dirty="0">
                <a:latin typeface="Arial"/>
                <a:cs typeface="Arial"/>
              </a:rPr>
              <a:t>olarak paralel</a:t>
            </a:r>
            <a:r>
              <a:rPr sz="1350" spc="1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değildir.</a:t>
            </a:r>
            <a:endParaRPr sz="1350" dirty="0">
              <a:latin typeface="Arial"/>
              <a:cs typeface="Arial"/>
            </a:endParaRPr>
          </a:p>
          <a:p>
            <a:pPr marL="606728" marR="3596074" lvl="1" indent="-257168" algn="just">
              <a:spcBef>
                <a:spcPts val="701"/>
              </a:spcBef>
              <a:buFont typeface="Wingdings"/>
              <a:buChar char=""/>
              <a:tabLst>
                <a:tab pos="607204" algn="l"/>
              </a:tabLst>
            </a:pPr>
            <a:r>
              <a:rPr sz="1350" spc="-4" dirty="0">
                <a:latin typeface="Arial"/>
                <a:cs typeface="Arial"/>
              </a:rPr>
              <a:t>Birinci nedeni, motor manyetik gürültüyü azaltarak  sessiz çalışmayı sağlamak </a:t>
            </a:r>
            <a:r>
              <a:rPr sz="1350" dirty="0">
                <a:latin typeface="Arial"/>
                <a:cs typeface="Arial"/>
              </a:rPr>
              <a:t>ve </a:t>
            </a:r>
            <a:r>
              <a:rPr sz="1350" spc="-4" dirty="0">
                <a:latin typeface="Arial"/>
                <a:cs typeface="Arial"/>
              </a:rPr>
              <a:t>oyuk harmoniklerini  azaltmak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içindir.</a:t>
            </a:r>
            <a:endParaRPr sz="1350" dirty="0">
              <a:latin typeface="Arial"/>
              <a:cs typeface="Arial"/>
            </a:endParaRPr>
          </a:p>
          <a:p>
            <a:pPr marL="606728" marR="3595121" lvl="1" indent="-257168" algn="just">
              <a:spcBef>
                <a:spcPts val="450"/>
              </a:spcBef>
              <a:buFont typeface="Wingdings"/>
              <a:buChar char=""/>
              <a:tabLst>
                <a:tab pos="607204" algn="l"/>
              </a:tabLst>
            </a:pPr>
            <a:r>
              <a:rPr sz="1350" dirty="0">
                <a:latin typeface="Arial"/>
                <a:cs typeface="Arial"/>
              </a:rPr>
              <a:t>İkinci </a:t>
            </a:r>
            <a:r>
              <a:rPr sz="1350" spc="-4" dirty="0">
                <a:latin typeface="Arial"/>
                <a:cs typeface="Arial"/>
              </a:rPr>
              <a:t>neden, rotor kilitleme eğilimini </a:t>
            </a:r>
            <a:r>
              <a:rPr sz="1350" i="1" spc="-4" dirty="0">
                <a:latin typeface="Arial"/>
                <a:cs typeface="Arial"/>
              </a:rPr>
              <a:t>azaltmaya  yardımcı </a:t>
            </a:r>
            <a:r>
              <a:rPr sz="1350" i="1" spc="-11" dirty="0">
                <a:latin typeface="Arial"/>
                <a:cs typeface="Arial"/>
              </a:rPr>
              <a:t>olmaktır. </a:t>
            </a:r>
            <a:r>
              <a:rPr sz="1350" i="1" dirty="0">
                <a:latin typeface="Arial"/>
                <a:cs typeface="Arial"/>
              </a:rPr>
              <a:t>Stator </a:t>
            </a:r>
            <a:r>
              <a:rPr sz="1350" i="1" spc="-4" dirty="0">
                <a:latin typeface="Arial"/>
                <a:cs typeface="Arial"/>
              </a:rPr>
              <a:t>dişlerin </a:t>
            </a:r>
            <a:r>
              <a:rPr sz="1350" i="1" dirty="0">
                <a:latin typeface="Arial"/>
                <a:cs typeface="Arial"/>
              </a:rPr>
              <a:t>sayısı rotor </a:t>
            </a:r>
            <a:r>
              <a:rPr sz="1350" i="1" spc="-4" dirty="0">
                <a:latin typeface="Arial"/>
                <a:cs typeface="Arial"/>
              </a:rPr>
              <a:t>dişlerin  </a:t>
            </a:r>
            <a:r>
              <a:rPr sz="1350" i="1" spc="-8" dirty="0">
                <a:latin typeface="Arial"/>
                <a:cs typeface="Arial"/>
              </a:rPr>
              <a:t>sayısına </a:t>
            </a:r>
            <a:r>
              <a:rPr sz="1350" i="1" spc="-4" dirty="0">
                <a:latin typeface="Arial"/>
                <a:cs typeface="Arial"/>
              </a:rPr>
              <a:t>eşit </a:t>
            </a:r>
            <a:r>
              <a:rPr sz="1350" i="1" spc="-8" dirty="0">
                <a:latin typeface="Arial"/>
                <a:cs typeface="Arial"/>
              </a:rPr>
              <a:t>olduğu </a:t>
            </a:r>
            <a:r>
              <a:rPr sz="1350" i="1" spc="-4" dirty="0">
                <a:latin typeface="Arial"/>
                <a:cs typeface="Arial"/>
              </a:rPr>
              <a:t>zaman </a:t>
            </a:r>
            <a:r>
              <a:rPr sz="1350" i="1" spc="-8" dirty="0">
                <a:latin typeface="Arial"/>
                <a:cs typeface="Arial"/>
              </a:rPr>
              <a:t>meydana</a:t>
            </a:r>
            <a:r>
              <a:rPr sz="1350" i="1" spc="101" dirty="0">
                <a:latin typeface="Arial"/>
                <a:cs typeface="Arial"/>
              </a:rPr>
              <a:t> </a:t>
            </a:r>
            <a:r>
              <a:rPr sz="1350" i="1" spc="-19" dirty="0" err="1">
                <a:latin typeface="Arial"/>
                <a:cs typeface="Arial"/>
              </a:rPr>
              <a:t>gelir</a:t>
            </a:r>
            <a:r>
              <a:rPr sz="1350" i="1" spc="-19" dirty="0">
                <a:latin typeface="Arial"/>
                <a:cs typeface="Arial"/>
              </a:rPr>
              <a:t>.</a:t>
            </a:r>
            <a:endParaRPr lang="tr-TR" sz="1350" i="1" spc="-1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3347" y="142561"/>
            <a:ext cx="35347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FF0000"/>
                </a:solidFill>
              </a:rPr>
              <a:t>Rotor</a:t>
            </a:r>
            <a:endParaRPr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78707" y="732665"/>
            <a:ext cx="1650492" cy="1619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419600" y="2514600"/>
            <a:ext cx="3358133" cy="1620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225097" y="1356131"/>
            <a:ext cx="166639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Sincap kafesin içi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boş</a:t>
            </a:r>
            <a:endParaRPr sz="1350">
              <a:latin typeface="Arial"/>
              <a:cs typeface="Arial"/>
            </a:endParaRPr>
          </a:p>
          <a:p>
            <a:pPr algn="ctr">
              <a:spcBef>
                <a:spcPts val="4"/>
              </a:spcBef>
            </a:pPr>
            <a:r>
              <a:rPr sz="1350" spc="-4" dirty="0">
                <a:latin typeface="Arial"/>
                <a:cs typeface="Arial"/>
              </a:rPr>
              <a:t>hali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3651" y="4264154"/>
            <a:ext cx="14763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Sincap kafesli</a:t>
            </a:r>
            <a:r>
              <a:rPr sz="1350" spc="-19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rotor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142" y="2514600"/>
            <a:ext cx="2951225" cy="1620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03953" y="148621"/>
            <a:ext cx="55335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 err="1">
                <a:solidFill>
                  <a:srgbClr val="FF0000"/>
                </a:solidFill>
              </a:rPr>
              <a:t>Sincap</a:t>
            </a:r>
            <a:r>
              <a:rPr sz="1350" spc="-4" dirty="0">
                <a:solidFill>
                  <a:srgbClr val="FF0000"/>
                </a:solidFill>
              </a:rPr>
              <a:t> </a:t>
            </a:r>
            <a:r>
              <a:rPr sz="1350" spc="-8" dirty="0">
                <a:solidFill>
                  <a:srgbClr val="FF0000"/>
                </a:solidFill>
              </a:rPr>
              <a:t>Kafesli </a:t>
            </a:r>
            <a:r>
              <a:rPr sz="1350" dirty="0">
                <a:solidFill>
                  <a:srgbClr val="FF0000"/>
                </a:solidFill>
              </a:rPr>
              <a:t>(Kısa </a:t>
            </a:r>
            <a:r>
              <a:rPr sz="1350" spc="-11" dirty="0">
                <a:solidFill>
                  <a:srgbClr val="FF0000"/>
                </a:solidFill>
              </a:rPr>
              <a:t>Devre </a:t>
            </a:r>
            <a:r>
              <a:rPr sz="1350" spc="-4" dirty="0">
                <a:solidFill>
                  <a:srgbClr val="FF0000"/>
                </a:solidFill>
              </a:rPr>
              <a:t>Çubuklu)</a:t>
            </a:r>
            <a:r>
              <a:rPr sz="1350" spc="49" dirty="0">
                <a:solidFill>
                  <a:srgbClr val="FF0000"/>
                </a:solidFill>
              </a:rPr>
              <a:t> </a:t>
            </a:r>
            <a:r>
              <a:rPr sz="1350" spc="-4" dirty="0">
                <a:solidFill>
                  <a:srgbClr val="FF0000"/>
                </a:solidFill>
              </a:rPr>
              <a:t>Rotor</a:t>
            </a:r>
            <a:endParaRPr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636" y="1631673"/>
            <a:ext cx="3970125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678309" y="3894435"/>
            <a:ext cx="22950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Sargılı rotor bilezikleri </a:t>
            </a:r>
            <a:r>
              <a:rPr sz="1350" dirty="0">
                <a:latin typeface="Arial"/>
                <a:cs typeface="Arial"/>
              </a:rPr>
              <a:t>ve</a:t>
            </a:r>
            <a:r>
              <a:rPr sz="1350" spc="-8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rotor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9373" y="1686539"/>
            <a:ext cx="2336292" cy="148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105400" y="3276600"/>
            <a:ext cx="1972818" cy="1251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64543" y="670982"/>
            <a:ext cx="7807166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17" marR="4286" indent="-257168">
              <a:spcBef>
                <a:spcPts val="75"/>
              </a:spcBef>
              <a:buFont typeface="Arial"/>
              <a:buChar char="•"/>
              <a:tabLst>
                <a:tab pos="266217" algn="l"/>
                <a:tab pos="266693" algn="l"/>
              </a:tabLst>
            </a:pPr>
            <a:r>
              <a:rPr sz="1350" i="1" spc="-4" dirty="0">
                <a:solidFill>
                  <a:srgbClr val="006FC0"/>
                </a:solidFill>
                <a:latin typeface="Arial"/>
                <a:cs typeface="Arial"/>
              </a:rPr>
              <a:t>Rotoru sargılı olanlarda</a:t>
            </a:r>
            <a:r>
              <a:rPr sz="1350" i="1" spc="-4" dirty="0">
                <a:latin typeface="Arial"/>
                <a:cs typeface="Arial"/>
              </a:rPr>
              <a:t>, </a:t>
            </a:r>
            <a:r>
              <a:rPr sz="1350" spc="-4" dirty="0">
                <a:latin typeface="Arial"/>
                <a:cs typeface="Arial"/>
              </a:rPr>
              <a:t>rotor üzerine açılmış oluklara aynen statorda </a:t>
            </a:r>
            <a:r>
              <a:rPr sz="1350" spc="-8" dirty="0">
                <a:latin typeface="Arial"/>
                <a:cs typeface="Arial"/>
              </a:rPr>
              <a:t>olduğu </a:t>
            </a:r>
            <a:r>
              <a:rPr sz="1350" spc="-4" dirty="0">
                <a:latin typeface="Arial"/>
                <a:cs typeface="Arial"/>
              </a:rPr>
              <a:t>gibi üç </a:t>
            </a:r>
            <a:r>
              <a:rPr sz="1350" spc="-8" dirty="0">
                <a:latin typeface="Arial"/>
                <a:cs typeface="Arial"/>
              </a:rPr>
              <a:t>fazlı </a:t>
            </a:r>
            <a:r>
              <a:rPr sz="1350" dirty="0">
                <a:latin typeface="Arial"/>
                <a:cs typeface="Arial"/>
              </a:rPr>
              <a:t>olarak  </a:t>
            </a:r>
            <a:r>
              <a:rPr sz="1350" spc="-4" dirty="0">
                <a:latin typeface="Arial"/>
                <a:cs typeface="Arial"/>
              </a:rPr>
              <a:t>sargılar</a:t>
            </a:r>
            <a:r>
              <a:rPr sz="1350" spc="19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sarılmıştır.</a:t>
            </a:r>
            <a:endParaRPr sz="1350" dirty="0">
              <a:latin typeface="Arial"/>
              <a:cs typeface="Arial"/>
            </a:endParaRPr>
          </a:p>
          <a:p>
            <a:pPr marL="266217" marR="3810" indent="-257168">
              <a:buChar char="•"/>
              <a:tabLst>
                <a:tab pos="266217" algn="l"/>
                <a:tab pos="266693" algn="l"/>
                <a:tab pos="774364" algn="l"/>
                <a:tab pos="1292987" algn="l"/>
                <a:tab pos="1726363" algn="l"/>
                <a:tab pos="2006391" algn="l"/>
                <a:tab pos="2773611" algn="l"/>
                <a:tab pos="3661319" algn="l"/>
                <a:tab pos="4188515" algn="l"/>
                <a:tab pos="5079079" algn="l"/>
                <a:tab pos="5616275" algn="l"/>
                <a:tab pos="6305393" algn="l"/>
                <a:tab pos="7186910" algn="l"/>
              </a:tabLst>
            </a:pPr>
            <a:r>
              <a:rPr sz="1350" dirty="0">
                <a:latin typeface="Arial"/>
                <a:cs typeface="Arial"/>
              </a:rPr>
              <a:t>S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rgı	</a:t>
            </a:r>
            <a:r>
              <a:rPr sz="1350" spc="-4" dirty="0">
                <a:latin typeface="Arial"/>
                <a:cs typeface="Arial"/>
              </a:rPr>
              <a:t>u</a:t>
            </a:r>
            <a:r>
              <a:rPr sz="1350" spc="4" dirty="0">
                <a:latin typeface="Arial"/>
                <a:cs typeface="Arial"/>
              </a:rPr>
              <a:t>ç</a:t>
            </a:r>
            <a:r>
              <a:rPr sz="1350" spc="-4" dirty="0">
                <a:latin typeface="Arial"/>
                <a:cs typeface="Arial"/>
              </a:rPr>
              <a:t>l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spc="8" dirty="0">
                <a:latin typeface="Arial"/>
                <a:cs typeface="Arial"/>
              </a:rPr>
              <a:t>r</a:t>
            </a:r>
            <a:r>
              <a:rPr sz="1350" dirty="0">
                <a:latin typeface="Arial"/>
                <a:cs typeface="Arial"/>
              </a:rPr>
              <a:t>ı	f</a:t>
            </a:r>
            <a:r>
              <a:rPr sz="1350" spc="4" dirty="0">
                <a:latin typeface="Arial"/>
                <a:cs typeface="Arial"/>
              </a:rPr>
              <a:t>ı</a:t>
            </a:r>
            <a:r>
              <a:rPr sz="1350" dirty="0">
                <a:latin typeface="Arial"/>
                <a:cs typeface="Arial"/>
              </a:rPr>
              <a:t>rça	</a:t>
            </a:r>
            <a:r>
              <a:rPr sz="1350" spc="-4" dirty="0">
                <a:latin typeface="Arial"/>
                <a:cs typeface="Arial"/>
              </a:rPr>
              <a:t>ve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4" dirty="0">
                <a:latin typeface="Arial"/>
                <a:cs typeface="Arial"/>
              </a:rPr>
              <a:t>b</a:t>
            </a:r>
            <a:r>
              <a:rPr sz="1350" spc="-11" dirty="0">
                <a:latin typeface="Arial"/>
                <a:cs typeface="Arial"/>
              </a:rPr>
              <a:t>i</a:t>
            </a:r>
            <a:r>
              <a:rPr sz="1350" spc="-4" dirty="0">
                <a:latin typeface="Arial"/>
                <a:cs typeface="Arial"/>
              </a:rPr>
              <a:t>l</a:t>
            </a:r>
            <a:r>
              <a:rPr sz="1350" spc="-11" dirty="0">
                <a:latin typeface="Arial"/>
                <a:cs typeface="Arial"/>
              </a:rPr>
              <a:t>e</a:t>
            </a:r>
            <a:r>
              <a:rPr sz="1350" spc="8" dirty="0">
                <a:latin typeface="Arial"/>
                <a:cs typeface="Arial"/>
              </a:rPr>
              <a:t>z</a:t>
            </a:r>
            <a:r>
              <a:rPr sz="1350" spc="-4" dirty="0">
                <a:latin typeface="Arial"/>
                <a:cs typeface="Arial"/>
              </a:rPr>
              <a:t>ikler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19" dirty="0">
                <a:latin typeface="Arial"/>
                <a:cs typeface="Arial"/>
              </a:rPr>
              <a:t>y</a:t>
            </a:r>
            <a:r>
              <a:rPr sz="1350" spc="-4" dirty="0">
                <a:latin typeface="Arial"/>
                <a:cs typeface="Arial"/>
              </a:rPr>
              <a:t>a</a:t>
            </a:r>
            <a:r>
              <a:rPr sz="1350" spc="4" dirty="0">
                <a:latin typeface="Arial"/>
                <a:cs typeface="Arial"/>
              </a:rPr>
              <a:t>r</a:t>
            </a:r>
            <a:r>
              <a:rPr sz="1350" spc="-4" dirty="0">
                <a:latin typeface="Arial"/>
                <a:cs typeface="Arial"/>
              </a:rPr>
              <a:t>d</a:t>
            </a:r>
            <a:r>
              <a:rPr sz="1350" spc="-11" dirty="0">
                <a:latin typeface="Arial"/>
                <a:cs typeface="Arial"/>
              </a:rPr>
              <a:t>ı</a:t>
            </a:r>
            <a:r>
              <a:rPr sz="1350" spc="8" dirty="0">
                <a:latin typeface="Arial"/>
                <a:cs typeface="Arial"/>
              </a:rPr>
              <a:t>m</a:t>
            </a:r>
            <a:r>
              <a:rPr sz="1350" dirty="0">
                <a:latin typeface="Arial"/>
                <a:cs typeface="Arial"/>
              </a:rPr>
              <a:t>ı</a:t>
            </a:r>
            <a:r>
              <a:rPr sz="1350" spc="-8" dirty="0">
                <a:latin typeface="Arial"/>
                <a:cs typeface="Arial"/>
              </a:rPr>
              <a:t>y</a:t>
            </a:r>
            <a:r>
              <a:rPr sz="1350" spc="4" dirty="0">
                <a:latin typeface="Arial"/>
                <a:cs typeface="Arial"/>
              </a:rPr>
              <a:t>l</a:t>
            </a:r>
            <a:r>
              <a:rPr sz="1350" dirty="0">
                <a:latin typeface="Arial"/>
                <a:cs typeface="Arial"/>
              </a:rPr>
              <a:t>a	</a:t>
            </a:r>
            <a:r>
              <a:rPr sz="1350" spc="-4" dirty="0">
                <a:latin typeface="Arial"/>
                <a:cs typeface="Arial"/>
              </a:rPr>
              <a:t>d</a:t>
            </a:r>
            <a:r>
              <a:rPr sz="1350" spc="-11" dirty="0">
                <a:latin typeface="Arial"/>
                <a:cs typeface="Arial"/>
              </a:rPr>
              <a:t>ı</a:t>
            </a:r>
            <a:r>
              <a:rPr sz="1350" dirty="0">
                <a:latin typeface="Arial"/>
                <a:cs typeface="Arial"/>
              </a:rPr>
              <a:t>şa</a:t>
            </a:r>
            <a:r>
              <a:rPr sz="1350" spc="4" dirty="0">
                <a:latin typeface="Arial"/>
                <a:cs typeface="Arial"/>
              </a:rPr>
              <a:t>r</a:t>
            </a:r>
            <a:r>
              <a:rPr sz="1350" dirty="0">
                <a:latin typeface="Arial"/>
                <a:cs typeface="Arial"/>
              </a:rPr>
              <a:t>ı	ç</a:t>
            </a:r>
            <a:r>
              <a:rPr sz="1350" spc="-8" dirty="0">
                <a:latin typeface="Arial"/>
                <a:cs typeface="Arial"/>
              </a:rPr>
              <a:t>ı</a:t>
            </a:r>
            <a:r>
              <a:rPr sz="1350" spc="8" dirty="0">
                <a:latin typeface="Arial"/>
                <a:cs typeface="Arial"/>
              </a:rPr>
              <a:t>k</a:t>
            </a:r>
            <a:r>
              <a:rPr sz="1350" spc="-4" dirty="0">
                <a:latin typeface="Arial"/>
                <a:cs typeface="Arial"/>
              </a:rPr>
              <a:t>arıl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spc="8" dirty="0">
                <a:latin typeface="Arial"/>
                <a:cs typeface="Arial"/>
              </a:rPr>
              <a:t>r</a:t>
            </a:r>
            <a:r>
              <a:rPr sz="1350" spc="-4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k	mot</a:t>
            </a:r>
            <a:r>
              <a:rPr sz="1350" spc="-8" dirty="0">
                <a:latin typeface="Arial"/>
                <a:cs typeface="Arial"/>
              </a:rPr>
              <a:t>o</a:t>
            </a:r>
            <a:r>
              <a:rPr sz="1350" dirty="0">
                <a:latin typeface="Arial"/>
                <a:cs typeface="Arial"/>
              </a:rPr>
              <a:t>r	</a:t>
            </a:r>
            <a:r>
              <a:rPr sz="1350" spc="-4" dirty="0">
                <a:latin typeface="Arial"/>
                <a:cs typeface="Arial"/>
              </a:rPr>
              <a:t>g</a:t>
            </a:r>
            <a:r>
              <a:rPr sz="1350" spc="-8" dirty="0">
                <a:latin typeface="Arial"/>
                <a:cs typeface="Arial"/>
              </a:rPr>
              <a:t>ö</a:t>
            </a:r>
            <a:r>
              <a:rPr sz="1350" spc="8" dirty="0">
                <a:latin typeface="Arial"/>
                <a:cs typeface="Arial"/>
              </a:rPr>
              <a:t>v</a:t>
            </a:r>
            <a:r>
              <a:rPr sz="1350" spc="-4" dirty="0">
                <a:latin typeface="Arial"/>
                <a:cs typeface="Arial"/>
              </a:rPr>
              <a:t>d</a:t>
            </a:r>
            <a:r>
              <a:rPr sz="1350" spc="-8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si	</a:t>
            </a:r>
            <a:r>
              <a:rPr sz="1350" spc="-4" dirty="0">
                <a:latin typeface="Arial"/>
                <a:cs typeface="Arial"/>
              </a:rPr>
              <a:t>üz</a:t>
            </a:r>
            <a:r>
              <a:rPr sz="1350" spc="-8" dirty="0">
                <a:latin typeface="Arial"/>
                <a:cs typeface="Arial"/>
              </a:rPr>
              <a:t>e</a:t>
            </a:r>
            <a:r>
              <a:rPr sz="1350" spc="8" dirty="0">
                <a:latin typeface="Arial"/>
                <a:cs typeface="Arial"/>
              </a:rPr>
              <a:t>r</a:t>
            </a:r>
            <a:r>
              <a:rPr sz="1350" spc="-4" dirty="0">
                <a:latin typeface="Arial"/>
                <a:cs typeface="Arial"/>
              </a:rPr>
              <a:t>i</a:t>
            </a:r>
            <a:r>
              <a:rPr sz="1350" spc="-8" dirty="0">
                <a:latin typeface="Arial"/>
                <a:cs typeface="Arial"/>
              </a:rPr>
              <a:t>n</a:t>
            </a:r>
            <a:r>
              <a:rPr sz="1350" spc="4" dirty="0">
                <a:latin typeface="Arial"/>
                <a:cs typeface="Arial"/>
              </a:rPr>
              <a:t>d</a:t>
            </a:r>
            <a:r>
              <a:rPr sz="1350" spc="-4" dirty="0">
                <a:latin typeface="Arial"/>
                <a:cs typeface="Arial"/>
              </a:rPr>
              <a:t>e</a:t>
            </a:r>
            <a:r>
              <a:rPr sz="1350" spc="4" dirty="0">
                <a:latin typeface="Arial"/>
                <a:cs typeface="Arial"/>
              </a:rPr>
              <a:t>k</a:t>
            </a:r>
            <a:r>
              <a:rPr sz="1350" dirty="0">
                <a:latin typeface="Arial"/>
                <a:cs typeface="Arial"/>
              </a:rPr>
              <a:t>i	</a:t>
            </a:r>
            <a:r>
              <a:rPr sz="1350" spc="-4" dirty="0">
                <a:latin typeface="Arial"/>
                <a:cs typeface="Arial"/>
              </a:rPr>
              <a:t>b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spc="-4" dirty="0">
                <a:latin typeface="Arial"/>
                <a:cs typeface="Arial"/>
              </a:rPr>
              <a:t>ğla</a:t>
            </a:r>
            <a:r>
              <a:rPr sz="1350" spc="-8" dirty="0">
                <a:latin typeface="Arial"/>
                <a:cs typeface="Arial"/>
              </a:rPr>
              <a:t>n</a:t>
            </a:r>
            <a:r>
              <a:rPr sz="1350" spc="8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ı  </a:t>
            </a:r>
            <a:r>
              <a:rPr sz="1350" spc="-4" dirty="0">
                <a:latin typeface="Arial"/>
                <a:cs typeface="Arial"/>
              </a:rPr>
              <a:t>kutusuna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bağlanır.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01747" y="73307"/>
            <a:ext cx="459152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 err="1">
                <a:solidFill>
                  <a:srgbClr val="FF0000"/>
                </a:solidFill>
              </a:rPr>
              <a:t>Sargılı</a:t>
            </a:r>
            <a:r>
              <a:rPr sz="1350" spc="-4" dirty="0">
                <a:solidFill>
                  <a:srgbClr val="FF0000"/>
                </a:solidFill>
              </a:rPr>
              <a:t> (Bilezikli)</a:t>
            </a:r>
            <a:r>
              <a:rPr sz="1350" spc="-34" dirty="0">
                <a:solidFill>
                  <a:srgbClr val="FF0000"/>
                </a:solidFill>
              </a:rPr>
              <a:t> </a:t>
            </a:r>
            <a:r>
              <a:rPr sz="1350" spc="-4" dirty="0">
                <a:solidFill>
                  <a:srgbClr val="FF0000"/>
                </a:solidFill>
              </a:rPr>
              <a:t>Rotor</a:t>
            </a:r>
            <a:endParaRPr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470" y="498633"/>
            <a:ext cx="7810500" cy="144206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66693" indent="-257168" algn="just">
              <a:spcBef>
                <a:spcPts val="450"/>
              </a:spcBef>
              <a:buChar char="•"/>
              <a:tabLst>
                <a:tab pos="266693" algn="l"/>
              </a:tabLst>
            </a:pPr>
            <a:r>
              <a:rPr sz="1350" spc="-4" dirty="0" err="1">
                <a:latin typeface="Arial"/>
                <a:cs typeface="Arial"/>
              </a:rPr>
              <a:t>İçerisinde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stator sac </a:t>
            </a:r>
            <a:r>
              <a:rPr sz="1350" spc="-4" dirty="0">
                <a:latin typeface="Arial"/>
                <a:cs typeface="Arial"/>
              </a:rPr>
              <a:t>paketi bulunan </a:t>
            </a:r>
            <a:r>
              <a:rPr sz="1350" b="1" spc="-8" dirty="0">
                <a:latin typeface="Arial"/>
                <a:cs typeface="Arial"/>
              </a:rPr>
              <a:t>gövde</a:t>
            </a:r>
            <a:r>
              <a:rPr sz="1350" spc="-8" dirty="0">
                <a:latin typeface="Arial"/>
                <a:cs typeface="Arial"/>
              </a:rPr>
              <a:t>, ayakları </a:t>
            </a:r>
            <a:r>
              <a:rPr sz="1350" spc="-4" dirty="0">
                <a:latin typeface="Arial"/>
                <a:cs typeface="Arial"/>
              </a:rPr>
              <a:t>ile zemine </a:t>
            </a:r>
            <a:r>
              <a:rPr sz="1350" spc="-8" dirty="0">
                <a:latin typeface="Arial"/>
                <a:cs typeface="Arial"/>
              </a:rPr>
              <a:t>veya </a:t>
            </a:r>
            <a:r>
              <a:rPr sz="1350" spc="-4" dirty="0">
                <a:latin typeface="Arial"/>
                <a:cs typeface="Arial"/>
              </a:rPr>
              <a:t>kaide üzerine monte</a:t>
            </a:r>
            <a:r>
              <a:rPr sz="1350" spc="191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edilir.</a:t>
            </a:r>
            <a:endParaRPr sz="1350" dirty="0">
              <a:latin typeface="Arial"/>
              <a:cs typeface="Arial"/>
            </a:endParaRPr>
          </a:p>
          <a:p>
            <a:pPr marL="266693" marR="4763" indent="-257168" algn="just">
              <a:spcBef>
                <a:spcPts val="450"/>
              </a:spcBef>
              <a:buChar char="•"/>
              <a:tabLst>
                <a:tab pos="266693" algn="l"/>
              </a:tabLst>
            </a:pPr>
            <a:r>
              <a:rPr sz="1350" spc="-4" dirty="0">
                <a:latin typeface="Arial"/>
                <a:cs typeface="Arial"/>
              </a:rPr>
              <a:t>Mil üzerine monte edilmiş </a:t>
            </a:r>
            <a:r>
              <a:rPr sz="1350" b="1" spc="-4" dirty="0">
                <a:latin typeface="Arial"/>
                <a:cs typeface="Arial"/>
              </a:rPr>
              <a:t>pervane </a:t>
            </a:r>
            <a:r>
              <a:rPr sz="1350" dirty="0">
                <a:latin typeface="Arial"/>
                <a:cs typeface="Arial"/>
              </a:rPr>
              <a:t>ile </a:t>
            </a:r>
            <a:r>
              <a:rPr sz="1350" spc="-4" dirty="0">
                <a:latin typeface="Arial"/>
                <a:cs typeface="Arial"/>
              </a:rPr>
              <a:t>gövdenin daha fazla hava ile temas etmesi sağlanarak  motorun soğutulması</a:t>
            </a:r>
            <a:r>
              <a:rPr sz="1350" spc="1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sağlanır.</a:t>
            </a:r>
            <a:endParaRPr sz="1350" dirty="0">
              <a:latin typeface="Arial"/>
              <a:cs typeface="Arial"/>
            </a:endParaRPr>
          </a:p>
          <a:p>
            <a:pPr marL="266693" marR="3810" indent="-257168" algn="just">
              <a:spcBef>
                <a:spcPts val="450"/>
              </a:spcBef>
              <a:buFont typeface="Arial"/>
              <a:buChar char="•"/>
              <a:tabLst>
                <a:tab pos="266693" algn="l"/>
              </a:tabLst>
            </a:pPr>
            <a:r>
              <a:rPr sz="1350" b="1" spc="-4" dirty="0">
                <a:latin typeface="Arial"/>
                <a:cs typeface="Arial"/>
              </a:rPr>
              <a:t>Klemens </a:t>
            </a:r>
            <a:r>
              <a:rPr sz="1350" b="1" dirty="0">
                <a:latin typeface="Arial"/>
                <a:cs typeface="Arial"/>
              </a:rPr>
              <a:t>kutusu, </a:t>
            </a:r>
            <a:r>
              <a:rPr sz="1350" spc="-4" dirty="0">
                <a:latin typeface="Arial"/>
                <a:cs typeface="Arial"/>
              </a:rPr>
              <a:t>motorun elektrik bağlantılarının yapılmasını sağlayan terminalleri </a:t>
            </a:r>
            <a:r>
              <a:rPr sz="1350" spc="-11" dirty="0">
                <a:latin typeface="Arial"/>
                <a:cs typeface="Arial"/>
              </a:rPr>
              <a:t>bulundurur.  </a:t>
            </a:r>
            <a:r>
              <a:rPr sz="1350" spc="-23" dirty="0">
                <a:latin typeface="Arial"/>
                <a:cs typeface="Arial"/>
              </a:rPr>
              <a:t>Terminal </a:t>
            </a:r>
            <a:r>
              <a:rPr sz="1350" spc="-4" dirty="0">
                <a:latin typeface="Arial"/>
                <a:cs typeface="Arial"/>
              </a:rPr>
              <a:t>sayıları motorun 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sincap kafesli, 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rotoru sargılı yada bir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asenkron </a:t>
            </a:r>
            <a:r>
              <a:rPr sz="1350" dirty="0">
                <a:latin typeface="Arial"/>
                <a:cs typeface="Arial"/>
              </a:rPr>
              <a:t>motor  </a:t>
            </a:r>
            <a:r>
              <a:rPr sz="1350" spc="-4" dirty="0">
                <a:latin typeface="Arial"/>
                <a:cs typeface="Arial"/>
              </a:rPr>
              <a:t>çeşitlerine göre değişim</a:t>
            </a:r>
            <a:r>
              <a:rPr sz="1350" spc="26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gösterir.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118" y="2286000"/>
            <a:ext cx="3161538" cy="2160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1419" y="125832"/>
            <a:ext cx="42752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 err="1">
                <a:solidFill>
                  <a:srgbClr val="FF0000"/>
                </a:solidFill>
              </a:rPr>
              <a:t>Diğer</a:t>
            </a:r>
            <a:r>
              <a:rPr sz="1350" spc="-19" dirty="0">
                <a:solidFill>
                  <a:srgbClr val="FF0000"/>
                </a:solidFill>
              </a:rPr>
              <a:t> </a:t>
            </a:r>
            <a:r>
              <a:rPr sz="1350" spc="-8" dirty="0">
                <a:solidFill>
                  <a:srgbClr val="FF0000"/>
                </a:solidFill>
              </a:rPr>
              <a:t>Parçalar</a:t>
            </a:r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4572000" y="2286000"/>
            <a:ext cx="3244977" cy="2160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762000"/>
            <a:ext cx="7813358" cy="28546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0546">
              <a:spcBef>
                <a:spcPts val="75"/>
              </a:spcBef>
            </a:pPr>
            <a:r>
              <a:rPr sz="1350" i="1" u="heavy" spc="-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Bir iletkende gerilim </a:t>
            </a:r>
            <a:r>
              <a:rPr sz="1350" i="1" u="heavy" spc="-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indüklenebilmesi</a:t>
            </a:r>
            <a:r>
              <a:rPr sz="1350" i="1" u="heavy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350" i="1" u="heavy" spc="-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için</a:t>
            </a:r>
            <a:r>
              <a:rPr sz="1350" spc="-4" dirty="0">
                <a:latin typeface="Arial"/>
                <a:cs typeface="Arial"/>
              </a:rPr>
              <a:t>;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1388">
              <a:latin typeface="Arial"/>
              <a:cs typeface="Arial"/>
            </a:endParaRPr>
          </a:p>
          <a:p>
            <a:pPr marL="604823" indent="-257645">
              <a:buChar char="•"/>
              <a:tabLst>
                <a:tab pos="604823" algn="l"/>
                <a:tab pos="605299" algn="l"/>
              </a:tabLst>
            </a:pPr>
            <a:r>
              <a:rPr sz="1350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Bir </a:t>
            </a:r>
            <a:r>
              <a:rPr sz="1350" u="heavy" spc="-8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manyetik alan </a:t>
            </a:r>
            <a:r>
              <a:rPr sz="1350"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olmalıdır</a:t>
            </a:r>
            <a:r>
              <a:rPr sz="1350" spc="-15" dirty="0">
                <a:latin typeface="Arial"/>
                <a:cs typeface="Arial"/>
              </a:rPr>
              <a:t>. </a:t>
            </a:r>
            <a:r>
              <a:rPr sz="1350" spc="-4" dirty="0">
                <a:latin typeface="Arial"/>
                <a:cs typeface="Arial"/>
              </a:rPr>
              <a:t>(Sabit mıknatıs </a:t>
            </a:r>
            <a:r>
              <a:rPr sz="1350" spc="-11" dirty="0">
                <a:latin typeface="Arial"/>
                <a:cs typeface="Arial"/>
              </a:rPr>
              <a:t>yada </a:t>
            </a:r>
            <a:r>
              <a:rPr sz="1350" spc="-4" dirty="0">
                <a:latin typeface="Arial"/>
                <a:cs typeface="Arial"/>
              </a:rPr>
              <a:t>elektromıknatıs ile </a:t>
            </a:r>
            <a:r>
              <a:rPr sz="1350" spc="-8" dirty="0">
                <a:latin typeface="Arial"/>
                <a:cs typeface="Arial"/>
              </a:rPr>
              <a:t>elde</a:t>
            </a:r>
            <a:r>
              <a:rPr sz="1350" spc="17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edilir.)</a:t>
            </a:r>
            <a:endParaRPr sz="1350">
              <a:latin typeface="Arial"/>
              <a:cs typeface="Arial"/>
            </a:endParaRPr>
          </a:p>
          <a:p>
            <a:pPr marL="604823" indent="-257645">
              <a:spcBef>
                <a:spcPts val="904"/>
              </a:spcBef>
              <a:buFont typeface="Arial"/>
              <a:buChar char="•"/>
              <a:tabLst>
                <a:tab pos="604823" algn="l"/>
                <a:tab pos="605299" algn="l"/>
              </a:tabLst>
            </a:pPr>
            <a:r>
              <a:rPr sz="1350" u="heavy" spc="-338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İletken </a:t>
            </a:r>
            <a:r>
              <a:rPr sz="1350" u="heavy" spc="-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manyetik alan içerisinde</a:t>
            </a:r>
            <a:r>
              <a:rPr sz="1350" u="heavy" spc="41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sz="1350"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olmalıdır</a:t>
            </a:r>
            <a:r>
              <a:rPr sz="1350" spc="-15" dirty="0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604823" indent="-257645">
              <a:spcBef>
                <a:spcPts val="900"/>
              </a:spcBef>
              <a:buFont typeface="Arial"/>
              <a:buChar char="•"/>
              <a:tabLst>
                <a:tab pos="604823" algn="l"/>
                <a:tab pos="605299" algn="l"/>
              </a:tabLst>
            </a:pPr>
            <a:r>
              <a:rPr sz="1350" u="heavy" spc="-338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heavy" spc="-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Üçüncü madde kanunun olmazsa </a:t>
            </a:r>
            <a:r>
              <a:rPr sz="1350" u="heavy" spc="-11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olmazıdır.</a:t>
            </a:r>
            <a:r>
              <a:rPr sz="1350" spc="-1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Buna göre üç durumda gerilim</a:t>
            </a:r>
            <a:r>
              <a:rPr sz="1350" spc="113" dirty="0">
                <a:latin typeface="Arial"/>
                <a:cs typeface="Arial"/>
              </a:rPr>
              <a:t> </a:t>
            </a:r>
            <a:r>
              <a:rPr sz="1350" spc="-11" dirty="0">
                <a:latin typeface="Arial"/>
                <a:cs typeface="Arial"/>
              </a:rPr>
              <a:t>indüklenebilir.</a:t>
            </a:r>
            <a:endParaRPr sz="1350">
              <a:latin typeface="Arial"/>
              <a:cs typeface="Arial"/>
            </a:endParaRPr>
          </a:p>
          <a:p>
            <a:pPr marL="947714" lvl="1" indent="-257645">
              <a:buFont typeface="Wingdings"/>
              <a:buChar char=""/>
              <a:tabLst>
                <a:tab pos="947714" algn="l"/>
                <a:tab pos="948191" algn="l"/>
              </a:tabLst>
            </a:pPr>
            <a:r>
              <a:rPr sz="1350" spc="-4" dirty="0">
                <a:solidFill>
                  <a:srgbClr val="00AFEF"/>
                </a:solidFill>
                <a:latin typeface="Arial"/>
                <a:cs typeface="Arial"/>
              </a:rPr>
              <a:t>Manyetik alan sabit, iletken hareketli olmalı </a:t>
            </a:r>
            <a:r>
              <a:rPr sz="1350" spc="-4" dirty="0">
                <a:latin typeface="Arial"/>
                <a:cs typeface="Arial"/>
              </a:rPr>
              <a:t>(Doğru </a:t>
            </a:r>
            <a:r>
              <a:rPr sz="1350" spc="-8" dirty="0">
                <a:latin typeface="Arial"/>
                <a:cs typeface="Arial"/>
              </a:rPr>
              <a:t>akım</a:t>
            </a:r>
            <a:r>
              <a:rPr sz="1350" spc="86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generatörleri)</a:t>
            </a:r>
            <a:endParaRPr sz="1350">
              <a:latin typeface="Arial"/>
              <a:cs typeface="Arial"/>
            </a:endParaRPr>
          </a:p>
          <a:p>
            <a:pPr marL="947714" lvl="1" indent="-257645">
              <a:buFont typeface="Wingdings"/>
              <a:buChar char=""/>
              <a:tabLst>
                <a:tab pos="947714" algn="l"/>
                <a:tab pos="948191" algn="l"/>
              </a:tabLst>
            </a:pPr>
            <a:r>
              <a:rPr sz="1350" spc="-4" dirty="0">
                <a:solidFill>
                  <a:srgbClr val="00AFEF"/>
                </a:solidFill>
                <a:latin typeface="Arial"/>
                <a:cs typeface="Arial"/>
              </a:rPr>
              <a:t>Manyetik alan değişken iletken sabit olmalı </a:t>
            </a:r>
            <a:r>
              <a:rPr sz="1350" spc="-8" dirty="0">
                <a:latin typeface="Arial"/>
                <a:cs typeface="Arial"/>
              </a:rPr>
              <a:t>(Transformatörler </a:t>
            </a:r>
            <a:r>
              <a:rPr sz="1350" spc="-4" dirty="0">
                <a:latin typeface="Arial"/>
                <a:cs typeface="Arial"/>
              </a:rPr>
              <a:t>ve Senkron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Generatörler)</a:t>
            </a:r>
            <a:endParaRPr sz="1350">
              <a:latin typeface="Arial"/>
              <a:cs typeface="Arial"/>
            </a:endParaRPr>
          </a:p>
          <a:p>
            <a:pPr marL="947714" marR="3810" lvl="1" indent="-257168">
              <a:buFont typeface="Wingdings"/>
              <a:buChar char=""/>
              <a:tabLst>
                <a:tab pos="947714" algn="l"/>
                <a:tab pos="948191" algn="l"/>
              </a:tabLst>
            </a:pPr>
            <a:r>
              <a:rPr sz="1350" spc="-8" dirty="0">
                <a:solidFill>
                  <a:srgbClr val="00AFEF"/>
                </a:solidFill>
                <a:latin typeface="Arial"/>
                <a:cs typeface="Arial"/>
              </a:rPr>
              <a:t>Hız </a:t>
            </a:r>
            <a:r>
              <a:rPr sz="1350" dirty="0">
                <a:solidFill>
                  <a:srgbClr val="00AFEF"/>
                </a:solidFill>
                <a:latin typeface="Arial"/>
                <a:cs typeface="Arial"/>
              </a:rPr>
              <a:t>farkı </a:t>
            </a:r>
            <a:r>
              <a:rPr sz="1350" spc="-4" dirty="0">
                <a:solidFill>
                  <a:srgbClr val="00AFEF"/>
                </a:solidFill>
                <a:latin typeface="Arial"/>
                <a:cs typeface="Arial"/>
              </a:rPr>
              <a:t>olmak şartıyla </a:t>
            </a:r>
            <a:r>
              <a:rPr sz="1350" dirty="0">
                <a:solidFill>
                  <a:srgbClr val="00AFEF"/>
                </a:solidFill>
                <a:latin typeface="Arial"/>
                <a:cs typeface="Arial"/>
              </a:rPr>
              <a:t>hem </a:t>
            </a:r>
            <a:r>
              <a:rPr sz="1350" spc="-4" dirty="0">
                <a:solidFill>
                  <a:srgbClr val="00AFEF"/>
                </a:solidFill>
                <a:latin typeface="Arial"/>
                <a:cs typeface="Arial"/>
              </a:rPr>
              <a:t>manyetik alan hem de </a:t>
            </a:r>
            <a:r>
              <a:rPr sz="1350" dirty="0">
                <a:solidFill>
                  <a:srgbClr val="00AFEF"/>
                </a:solidFill>
                <a:latin typeface="Arial"/>
                <a:cs typeface="Arial"/>
              </a:rPr>
              <a:t>iletken </a:t>
            </a:r>
            <a:r>
              <a:rPr sz="1350" spc="-4" dirty="0">
                <a:solidFill>
                  <a:srgbClr val="00AFEF"/>
                </a:solidFill>
                <a:latin typeface="Arial"/>
                <a:cs typeface="Arial"/>
              </a:rPr>
              <a:t>hareketli </a:t>
            </a:r>
            <a:r>
              <a:rPr sz="1350" spc="-11" dirty="0">
                <a:solidFill>
                  <a:srgbClr val="00AFEF"/>
                </a:solidFill>
                <a:latin typeface="Arial"/>
                <a:cs typeface="Arial"/>
              </a:rPr>
              <a:t>olabilir</a:t>
            </a:r>
            <a:r>
              <a:rPr sz="1350" spc="-11" dirty="0">
                <a:latin typeface="Arial"/>
                <a:cs typeface="Arial"/>
              </a:rPr>
              <a:t>. </a:t>
            </a:r>
            <a:r>
              <a:rPr sz="1350" spc="-4" dirty="0">
                <a:latin typeface="Arial"/>
                <a:cs typeface="Arial"/>
              </a:rPr>
              <a:t>(Asenkron   Makineler)</a:t>
            </a:r>
            <a:endParaRPr sz="1350">
              <a:latin typeface="Arial"/>
              <a:cs typeface="Arial"/>
            </a:endParaRPr>
          </a:p>
          <a:p>
            <a:pPr marL="9525" marR="3810" indent="681021" algn="just">
              <a:spcBef>
                <a:spcPts val="900"/>
              </a:spcBef>
            </a:pPr>
            <a:r>
              <a:rPr sz="1350" b="1" dirty="0">
                <a:latin typeface="Arial"/>
                <a:cs typeface="Arial"/>
              </a:rPr>
              <a:t>Not: </a:t>
            </a:r>
            <a:r>
              <a:rPr sz="1350" spc="-4" dirty="0">
                <a:latin typeface="Arial"/>
                <a:cs typeface="Arial"/>
              </a:rPr>
              <a:t>İndüksiyon kanunu </a:t>
            </a:r>
            <a:r>
              <a:rPr sz="1350" dirty="0">
                <a:latin typeface="Arial"/>
                <a:cs typeface="Arial"/>
              </a:rPr>
              <a:t>1831 </a:t>
            </a:r>
            <a:r>
              <a:rPr sz="1350" spc="-4" dirty="0">
                <a:latin typeface="Arial"/>
                <a:cs typeface="Arial"/>
              </a:rPr>
              <a:t>yılında birbirinden habersiz olarak Michael Faraday </a:t>
            </a:r>
            <a:r>
              <a:rPr sz="1350" dirty="0">
                <a:latin typeface="Arial"/>
                <a:cs typeface="Arial"/>
              </a:rPr>
              <a:t>ve </a:t>
            </a:r>
            <a:r>
              <a:rPr sz="1350" spc="-4" dirty="0">
                <a:latin typeface="Arial"/>
                <a:cs typeface="Arial"/>
              </a:rPr>
              <a:t>Joseph  Henry tarafından </a:t>
            </a:r>
            <a:r>
              <a:rPr sz="1350" spc="-11" dirty="0">
                <a:latin typeface="Arial"/>
                <a:cs typeface="Arial"/>
              </a:rPr>
              <a:t>bulunmuştur. </a:t>
            </a:r>
            <a:r>
              <a:rPr sz="1350" spc="-8" dirty="0">
                <a:latin typeface="Arial"/>
                <a:cs typeface="Arial"/>
              </a:rPr>
              <a:t>Bulgularını </a:t>
            </a:r>
            <a:r>
              <a:rPr sz="1350" dirty="0">
                <a:latin typeface="Arial"/>
                <a:cs typeface="Arial"/>
              </a:rPr>
              <a:t>ilk </a:t>
            </a:r>
            <a:r>
              <a:rPr sz="1350" spc="-4" dirty="0">
                <a:latin typeface="Arial"/>
                <a:cs typeface="Arial"/>
              </a:rPr>
              <a:t>yayınlayan Faraday olduğundan </a:t>
            </a:r>
            <a:r>
              <a:rPr sz="1350" b="1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Faraday Kanunu</a:t>
            </a:r>
            <a:r>
              <a:rPr sz="1350" b="1" i="1" spc="-4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olarak  </a:t>
            </a:r>
            <a:r>
              <a:rPr sz="1350" spc="-11" dirty="0">
                <a:latin typeface="Arial"/>
                <a:cs typeface="Arial"/>
              </a:rPr>
              <a:t>adlandırılır.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593" y="120315"/>
            <a:ext cx="20134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 err="1">
                <a:solidFill>
                  <a:srgbClr val="FF0000"/>
                </a:solidFill>
              </a:rPr>
              <a:t>Çalışma</a:t>
            </a:r>
            <a:r>
              <a:rPr sz="1350" spc="-19" dirty="0">
                <a:solidFill>
                  <a:srgbClr val="FF0000"/>
                </a:solidFill>
              </a:rPr>
              <a:t> </a:t>
            </a:r>
            <a:r>
              <a:rPr sz="1350" spc="-4" dirty="0" err="1">
                <a:solidFill>
                  <a:srgbClr val="FF0000"/>
                </a:solidFill>
              </a:rPr>
              <a:t>Prensibi</a:t>
            </a:r>
            <a:endParaRPr sz="135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CD0D1A7-25E4-4AE0-829F-77A7E7B25B5E}"/>
              </a:ext>
            </a:extLst>
          </p:cNvPr>
          <p:cNvSpPr txBox="1">
            <a:spLocks/>
          </p:cNvSpPr>
          <p:nvPr/>
        </p:nvSpPr>
        <p:spPr>
          <a:xfrm>
            <a:off x="3436071" y="404415"/>
            <a:ext cx="18979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>
              <a:spcBef>
                <a:spcPts val="75"/>
              </a:spcBef>
            </a:pPr>
            <a:r>
              <a:rPr lang="tr-TR" sz="1350" kern="0" spc="-4" dirty="0">
                <a:solidFill>
                  <a:srgbClr val="FF0000"/>
                </a:solidFill>
              </a:rPr>
              <a:t>İndükleme</a:t>
            </a:r>
            <a:r>
              <a:rPr lang="tr-TR" sz="1350" kern="0" spc="-38" dirty="0">
                <a:solidFill>
                  <a:srgbClr val="FF0000"/>
                </a:solidFill>
              </a:rPr>
              <a:t> </a:t>
            </a:r>
            <a:r>
              <a:rPr lang="tr-TR" sz="1350" kern="0" spc="-4" dirty="0">
                <a:solidFill>
                  <a:srgbClr val="FF0000"/>
                </a:solidFill>
              </a:rPr>
              <a:t>Prensibi</a:t>
            </a:r>
            <a:endParaRPr lang="tr-TR" sz="135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637" y="1320700"/>
            <a:ext cx="2836482" cy="1620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423386" y="555275"/>
            <a:ext cx="7787640" cy="483305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266693" marR="3810" indent="-257168">
              <a:spcBef>
                <a:spcPts val="450"/>
              </a:spcBef>
              <a:buChar char="•"/>
              <a:tabLst>
                <a:tab pos="266217" algn="l"/>
                <a:tab pos="266693" algn="l"/>
              </a:tabLst>
            </a:pPr>
            <a:r>
              <a:rPr sz="1350" dirty="0">
                <a:latin typeface="Arial"/>
                <a:cs typeface="Arial"/>
              </a:rPr>
              <a:t>Stator </a:t>
            </a:r>
            <a:r>
              <a:rPr sz="1350" spc="-4" dirty="0">
                <a:latin typeface="Arial"/>
                <a:cs typeface="Arial"/>
              </a:rPr>
              <a:t>sargılarına 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alternatif gerilim uygulandığında uygulanan gerilimin </a:t>
            </a:r>
            <a:r>
              <a:rPr sz="1350" dirty="0">
                <a:latin typeface="Arial"/>
                <a:cs typeface="Arial"/>
              </a:rPr>
              <a:t>frekansı </a:t>
            </a:r>
            <a:r>
              <a:rPr sz="1350" spc="-4" dirty="0">
                <a:latin typeface="Arial"/>
                <a:cs typeface="Arial"/>
              </a:rPr>
              <a:t>ile orantı  olarak </a:t>
            </a:r>
            <a:r>
              <a:rPr sz="1350" spc="-8" dirty="0">
                <a:latin typeface="Arial"/>
                <a:cs typeface="Arial"/>
              </a:rPr>
              <a:t>dönen </a:t>
            </a:r>
            <a:r>
              <a:rPr sz="1350" spc="-4" dirty="0">
                <a:latin typeface="Arial"/>
                <a:cs typeface="Arial"/>
              </a:rPr>
              <a:t>bir manyetik alan </a:t>
            </a:r>
            <a:r>
              <a:rPr sz="1350" spc="-8" dirty="0">
                <a:latin typeface="Arial"/>
                <a:cs typeface="Arial"/>
              </a:rPr>
              <a:t>meydana</a:t>
            </a:r>
            <a:r>
              <a:rPr sz="1350" spc="98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gelir.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3124200"/>
            <a:ext cx="404764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Üç </a:t>
            </a:r>
            <a:r>
              <a:rPr sz="1350" dirty="0">
                <a:latin typeface="Arial"/>
                <a:cs typeface="Arial"/>
              </a:rPr>
              <a:t>fazlı </a:t>
            </a:r>
            <a:r>
              <a:rPr sz="1350" spc="-4" dirty="0">
                <a:latin typeface="Arial"/>
                <a:cs typeface="Arial"/>
              </a:rPr>
              <a:t>alternatif gerilim </a:t>
            </a:r>
            <a:r>
              <a:rPr sz="1350" spc="-8" dirty="0">
                <a:latin typeface="Arial"/>
                <a:cs typeface="Arial"/>
              </a:rPr>
              <a:t>sinyal</a:t>
            </a:r>
            <a:r>
              <a:rPr sz="1350" spc="23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şekilleri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spc="-4" dirty="0">
                <a:latin typeface="Arial"/>
                <a:cs typeface="Arial"/>
              </a:rPr>
              <a:t>Üç fazlı generatör </a:t>
            </a:r>
            <a:r>
              <a:rPr sz="1350" dirty="0">
                <a:latin typeface="Arial"/>
                <a:cs typeface="Arial"/>
              </a:rPr>
              <a:t>ve </a:t>
            </a:r>
            <a:r>
              <a:rPr sz="1350" spc="-4" dirty="0">
                <a:latin typeface="Arial"/>
                <a:cs typeface="Arial"/>
              </a:rPr>
              <a:t>üç fazlı </a:t>
            </a:r>
            <a:r>
              <a:rPr sz="1350" spc="-11" dirty="0">
                <a:latin typeface="Arial"/>
                <a:cs typeface="Arial"/>
              </a:rPr>
              <a:t>yük </a:t>
            </a:r>
            <a:r>
              <a:rPr sz="1350" spc="-8" dirty="0">
                <a:latin typeface="Arial"/>
                <a:cs typeface="Arial"/>
              </a:rPr>
              <a:t>arasında </a:t>
            </a:r>
            <a:r>
              <a:rPr sz="1350" spc="-4" dirty="0">
                <a:latin typeface="Arial"/>
                <a:cs typeface="Arial"/>
              </a:rPr>
              <a:t>iletim</a:t>
            </a:r>
            <a:r>
              <a:rPr sz="1350" spc="68" dirty="0">
                <a:latin typeface="Arial"/>
                <a:cs typeface="Arial"/>
              </a:rPr>
              <a:t> </a:t>
            </a:r>
            <a:r>
              <a:rPr sz="1350" spc="-4" dirty="0">
                <a:latin typeface="Arial"/>
                <a:cs typeface="Arial"/>
              </a:rPr>
              <a:t>hattı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7206" y="929713"/>
            <a:ext cx="3384422" cy="2061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7214" y="205123"/>
            <a:ext cx="457581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29190"/>
            <a:r>
              <a:rPr sz="1350" spc="-4" dirty="0" err="1">
                <a:solidFill>
                  <a:srgbClr val="FF0000"/>
                </a:solidFill>
              </a:rPr>
              <a:t>Döner</a:t>
            </a:r>
            <a:r>
              <a:rPr sz="1350" spc="-4" dirty="0">
                <a:solidFill>
                  <a:srgbClr val="FF0000"/>
                </a:solidFill>
              </a:rPr>
              <a:t> Manyetik </a:t>
            </a:r>
            <a:r>
              <a:rPr sz="1350" spc="-8" dirty="0">
                <a:solidFill>
                  <a:srgbClr val="FF0000"/>
                </a:solidFill>
              </a:rPr>
              <a:t>Alanın </a:t>
            </a:r>
            <a:r>
              <a:rPr sz="1350" spc="-4" dirty="0">
                <a:solidFill>
                  <a:srgbClr val="FF0000"/>
                </a:solidFill>
              </a:rPr>
              <a:t>Meydana</a:t>
            </a:r>
            <a:r>
              <a:rPr sz="1350" spc="-26" dirty="0">
                <a:solidFill>
                  <a:srgbClr val="FF0000"/>
                </a:solidFill>
              </a:rPr>
              <a:t> </a:t>
            </a:r>
            <a:r>
              <a:rPr sz="1350" spc="-4" dirty="0">
                <a:solidFill>
                  <a:srgbClr val="FF0000"/>
                </a:solidFill>
              </a:rPr>
              <a:t>Gelişi</a:t>
            </a:r>
            <a:endParaRPr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2340</Words>
  <Application>Microsoft Office PowerPoint</Application>
  <PresentationFormat>Ekran Gösterisi (4:3)</PresentationFormat>
  <Paragraphs>279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Tuffy</vt:lpstr>
      <vt:lpstr>Wingdings</vt:lpstr>
      <vt:lpstr>Office Theme</vt:lpstr>
      <vt:lpstr>ÜÇ FAZLI ASENKRON MOTORLAR</vt:lpstr>
      <vt:lpstr>Giriş</vt:lpstr>
      <vt:lpstr>Stator</vt:lpstr>
      <vt:lpstr>Rotor</vt:lpstr>
      <vt:lpstr>Sincap Kafesli (Kısa Devre Çubuklu) Rotor</vt:lpstr>
      <vt:lpstr>Sargılı (Bilezikli) Rotor</vt:lpstr>
      <vt:lpstr>Diğer Parçalar</vt:lpstr>
      <vt:lpstr>Çalışma Prensibi</vt:lpstr>
      <vt:lpstr>Döner Manyetik Alanın Meydana Gelişi</vt:lpstr>
      <vt:lpstr>PowerPoint Sunusu</vt:lpstr>
      <vt:lpstr>PowerPoint Sunusu</vt:lpstr>
      <vt:lpstr>PowerPoint Sunusu</vt:lpstr>
      <vt:lpstr>PowerPoint Sunusu</vt:lpstr>
      <vt:lpstr>Devir Yönünün Değiştirilmesi</vt:lpstr>
      <vt:lpstr>Kayma Kavramı</vt:lpstr>
      <vt:lpstr>Örnek 1</vt:lpstr>
      <vt:lpstr>Örnek 2</vt:lpstr>
      <vt:lpstr>Örnek 3</vt:lpstr>
      <vt:lpstr>Devreye Bağlantısı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ÜÇ FAZLI ASENKRON MOTOR ÇALIŞMA PRENSİBİ</dc:title>
  <dc:creator>Exper Computer</dc:creator>
  <cp:lastModifiedBy>Cengizhan Topcu</cp:lastModifiedBy>
  <cp:revision>22</cp:revision>
  <dcterms:created xsi:type="dcterms:W3CDTF">2021-06-25T23:22:57Z</dcterms:created>
  <dcterms:modified xsi:type="dcterms:W3CDTF">2021-06-30T00:56:55Z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2021-06-25T00:00:00Z</vt:filetime>
  </property>
</Properties>
</file>