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6858000" cy="9906000" type="A4"/>
  <p:notesSz cx="6888163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24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992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8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0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86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132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139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608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046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958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556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933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6EF0-FFEA-43AE-B669-C1DBF4A2F639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63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kdörtgen 22">
            <a:extLst>
              <a:ext uri="{FF2B5EF4-FFF2-40B4-BE49-F238E27FC236}">
                <a16:creationId xmlns:a16="http://schemas.microsoft.com/office/drawing/2014/main" id="{648ABF8D-72BE-4BE8-B12C-F1DE3C7CECB3}"/>
              </a:ext>
            </a:extLst>
          </p:cNvPr>
          <p:cNvSpPr/>
          <p:nvPr/>
        </p:nvSpPr>
        <p:spPr>
          <a:xfrm>
            <a:off x="701040" y="5901226"/>
            <a:ext cx="5557520" cy="4004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F84B7132-9132-4F82-9A22-2767F8DA11E6}"/>
              </a:ext>
            </a:extLst>
          </p:cNvPr>
          <p:cNvSpPr/>
          <p:nvPr/>
        </p:nvSpPr>
        <p:spPr>
          <a:xfrm>
            <a:off x="38989" y="4039515"/>
            <a:ext cx="6740998" cy="1784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AD82302A-3572-40B1-9934-092EAF3E974E}"/>
              </a:ext>
            </a:extLst>
          </p:cNvPr>
          <p:cNvSpPr/>
          <p:nvPr/>
        </p:nvSpPr>
        <p:spPr>
          <a:xfrm>
            <a:off x="50716" y="592725"/>
            <a:ext cx="6740998" cy="3370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4B9C2EA-BA82-441F-A58C-E633022BEB2D}"/>
              </a:ext>
            </a:extLst>
          </p:cNvPr>
          <p:cNvSpPr txBox="1"/>
          <p:nvPr/>
        </p:nvSpPr>
        <p:spPr>
          <a:xfrm>
            <a:off x="1457795" y="15684"/>
            <a:ext cx="4137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u="sng" dirty="0"/>
              <a:t>OTOMATİK KONTROL I SINAV FORMÜL KAĞIDI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A3C79D7-D598-4FA1-B716-81175C32C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6" y="1163994"/>
            <a:ext cx="2320917" cy="225596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0546A5F-5EDC-4C0C-BB7D-2A89501EF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990" y="770411"/>
            <a:ext cx="4355927" cy="3143332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4919C256-3B4A-43A0-9435-B964B7454E6E}"/>
              </a:ext>
            </a:extLst>
          </p:cNvPr>
          <p:cNvSpPr txBox="1"/>
          <p:nvPr/>
        </p:nvSpPr>
        <p:spPr>
          <a:xfrm>
            <a:off x="2598474" y="584569"/>
            <a:ext cx="159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2.2 Laplace Dönüşümü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9CD1E18-CB6F-45DC-ADB8-4816D503211A}"/>
              </a:ext>
            </a:extLst>
          </p:cNvPr>
          <p:cNvSpPr txBox="1"/>
          <p:nvPr/>
        </p:nvSpPr>
        <p:spPr>
          <a:xfrm>
            <a:off x="-3695" y="297022"/>
            <a:ext cx="22638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2.Freakans Uzayında Modelleme</a:t>
            </a:r>
            <a:endParaRPr lang="tr-TR" sz="1200" u="sng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9CC7AA2-FF4A-437D-8DCB-1B9B390C52FF}"/>
              </a:ext>
            </a:extLst>
          </p:cNvPr>
          <p:cNvSpPr txBox="1"/>
          <p:nvPr/>
        </p:nvSpPr>
        <p:spPr>
          <a:xfrm>
            <a:off x="2458939" y="4001003"/>
            <a:ext cx="17327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2.3 Transfer Fonksiyonu</a:t>
            </a:r>
            <a:endParaRPr lang="tr-TR" sz="1200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E48F906D-5E00-4C8C-83D6-6206C0F43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10" y="4278002"/>
            <a:ext cx="5891010" cy="1440712"/>
          </a:xfrm>
          <a:prstGeom prst="rect">
            <a:avLst/>
          </a:prstGeom>
        </p:spPr>
      </p:pic>
      <p:sp>
        <p:nvSpPr>
          <p:cNvPr id="19" name="Metin kutusu 18">
            <a:extLst>
              <a:ext uri="{FF2B5EF4-FFF2-40B4-BE49-F238E27FC236}">
                <a16:creationId xmlns:a16="http://schemas.microsoft.com/office/drawing/2014/main" id="{89F5DD5F-DA4B-4A30-9EA5-24DE1A65390B}"/>
              </a:ext>
            </a:extLst>
          </p:cNvPr>
          <p:cNvSpPr txBox="1"/>
          <p:nvPr/>
        </p:nvSpPr>
        <p:spPr>
          <a:xfrm>
            <a:off x="2040693" y="5901227"/>
            <a:ext cx="44135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2.4 Elektriksel Devrelerin Transfer Fonksiyonu</a:t>
            </a:r>
            <a:endParaRPr lang="tr-TR" sz="1200" dirty="0"/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4C29FFAF-ED9B-4A25-ADA0-2FF2754BA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182" y="6178226"/>
            <a:ext cx="5399448" cy="174753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FD23794-A62A-4810-992A-6B2221B514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97"/>
          <a:stretch/>
        </p:blipFill>
        <p:spPr>
          <a:xfrm>
            <a:off x="1888314" y="8031493"/>
            <a:ext cx="3256696" cy="174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8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ikdörtgen 26">
            <a:extLst>
              <a:ext uri="{FF2B5EF4-FFF2-40B4-BE49-F238E27FC236}">
                <a16:creationId xmlns:a16="http://schemas.microsoft.com/office/drawing/2014/main" id="{72655354-1E32-4D02-8DD1-95A9BD16B357}"/>
              </a:ext>
            </a:extLst>
          </p:cNvPr>
          <p:cNvSpPr/>
          <p:nvPr/>
        </p:nvSpPr>
        <p:spPr>
          <a:xfrm>
            <a:off x="1351926" y="6654138"/>
            <a:ext cx="4236074" cy="3199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EF66B3E9-3BF7-4B22-B4D4-28DCEA00CB67}"/>
              </a:ext>
            </a:extLst>
          </p:cNvPr>
          <p:cNvSpPr/>
          <p:nvPr/>
        </p:nvSpPr>
        <p:spPr>
          <a:xfrm>
            <a:off x="34482" y="3317925"/>
            <a:ext cx="6789036" cy="3275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53CEE62C-F88C-4C1A-8637-51EB18CB7DF1}"/>
              </a:ext>
            </a:extLst>
          </p:cNvPr>
          <p:cNvSpPr/>
          <p:nvPr/>
        </p:nvSpPr>
        <p:spPr>
          <a:xfrm>
            <a:off x="499683" y="-18288"/>
            <a:ext cx="5988446" cy="3275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9E810710-1569-421D-9B0E-3D7C6FEDA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86" y="0"/>
            <a:ext cx="1996570" cy="16256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2C3567B5-CC61-4BA2-BB01-E0EB4D121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16" y="162559"/>
            <a:ext cx="2996127" cy="3058161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D3D9229C-370A-485D-8EEB-911249B52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384" y="8127"/>
            <a:ext cx="2459736" cy="191313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01848351-A097-4E51-A61C-D298B8DCA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092" y="260030"/>
            <a:ext cx="2301279" cy="2863220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BC8A7883-D284-44B7-8763-3C348BB3AC7E}"/>
              </a:ext>
            </a:extLst>
          </p:cNvPr>
          <p:cNvSpPr txBox="1"/>
          <p:nvPr/>
        </p:nvSpPr>
        <p:spPr>
          <a:xfrm>
            <a:off x="1734173" y="3288702"/>
            <a:ext cx="3660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2.5 Doğrusal Mekanik Sistemlerin Transfer Fonksiyonları</a:t>
            </a:r>
            <a:endParaRPr lang="tr-TR" sz="1200" dirty="0"/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E96F32FD-7886-4AD9-AD62-ED3C846DE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42" y="3512107"/>
            <a:ext cx="3840257" cy="2993654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A2C366C9-ECB0-42CD-925E-AE00288538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3859" y="4171572"/>
            <a:ext cx="2796058" cy="1758428"/>
          </a:xfrm>
          <a:prstGeom prst="rect">
            <a:avLst/>
          </a:prstGeom>
        </p:spPr>
      </p:pic>
      <p:sp>
        <p:nvSpPr>
          <p:cNvPr id="26" name="Metin kutusu 25">
            <a:extLst>
              <a:ext uri="{FF2B5EF4-FFF2-40B4-BE49-F238E27FC236}">
                <a16:creationId xmlns:a16="http://schemas.microsoft.com/office/drawing/2014/main" id="{95381B7A-5277-45A0-8709-BE31439D45E4}"/>
              </a:ext>
            </a:extLst>
          </p:cNvPr>
          <p:cNvSpPr txBox="1"/>
          <p:nvPr/>
        </p:nvSpPr>
        <p:spPr>
          <a:xfrm>
            <a:off x="1810049" y="6622770"/>
            <a:ext cx="3508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2.6 Dönen Mekanik Sistemlerin Transfer Fonksiyonları</a:t>
            </a:r>
            <a:endParaRPr lang="tr-TR" sz="1200" dirty="0"/>
          </a:p>
        </p:txBody>
      </p:sp>
      <p:pic>
        <p:nvPicPr>
          <p:cNvPr id="29" name="Resim 28">
            <a:extLst>
              <a:ext uri="{FF2B5EF4-FFF2-40B4-BE49-F238E27FC236}">
                <a16:creationId xmlns:a16="http://schemas.microsoft.com/office/drawing/2014/main" id="{5787CDDF-339E-4866-B522-24C3AFD4DC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5275" y="6870728"/>
            <a:ext cx="4141278" cy="29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0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053E6315-4BA8-4CDE-8FE9-5BD42C595327}"/>
              </a:ext>
            </a:extLst>
          </p:cNvPr>
          <p:cNvSpPr/>
          <p:nvPr/>
        </p:nvSpPr>
        <p:spPr>
          <a:xfrm>
            <a:off x="589128" y="48622"/>
            <a:ext cx="5732060" cy="6071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C0AA25A-51FA-41AA-ABBF-FDFA2D7EFCAE}"/>
              </a:ext>
            </a:extLst>
          </p:cNvPr>
          <p:cNvSpPr txBox="1"/>
          <p:nvPr/>
        </p:nvSpPr>
        <p:spPr>
          <a:xfrm>
            <a:off x="1906138" y="48621"/>
            <a:ext cx="34324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 2.7 Dişili Sistemler için Transfer Fonksiyonları</a:t>
            </a:r>
            <a:endParaRPr lang="tr-TR" sz="1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0C1A7BF-7343-41C7-B55A-777781432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5"/>
          <a:stretch/>
        </p:blipFill>
        <p:spPr>
          <a:xfrm>
            <a:off x="693783" y="664815"/>
            <a:ext cx="2219955" cy="33372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81C8204-4568-429B-86BB-FEA4C7390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738" y="450014"/>
            <a:ext cx="3346786" cy="3753496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D12CAC95-A305-429E-9785-543665A69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703" y="4216842"/>
            <a:ext cx="3013878" cy="1872956"/>
          </a:xfrm>
          <a:prstGeom prst="rect">
            <a:avLst/>
          </a:prstGeom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35703ADF-97A8-406E-8FC6-CCFD917BC1DC}"/>
              </a:ext>
            </a:extLst>
          </p:cNvPr>
          <p:cNvSpPr/>
          <p:nvPr/>
        </p:nvSpPr>
        <p:spPr>
          <a:xfrm>
            <a:off x="100084" y="6179986"/>
            <a:ext cx="6646460" cy="3726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E1DB8BA1-63FF-4F09-A018-2DDE19C98390}"/>
              </a:ext>
            </a:extLst>
          </p:cNvPr>
          <p:cNvSpPr txBox="1"/>
          <p:nvPr/>
        </p:nvSpPr>
        <p:spPr>
          <a:xfrm>
            <a:off x="1611915" y="6179986"/>
            <a:ext cx="4247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2.8 Elektromekanik Sistemlerin Transfer Fonksiyonları</a:t>
            </a:r>
            <a:endParaRPr lang="tr-TR" sz="1200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B073B0A5-556A-4D5A-B428-D02E7CE49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11" y="6482598"/>
            <a:ext cx="3293698" cy="3095581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04C65A3D-1E81-4F0B-AE31-621DB2E5CF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7391" y="6382992"/>
            <a:ext cx="3293698" cy="341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1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5E7F0E4B-6E13-4F3E-A173-3D2DF45BEFC2}"/>
              </a:ext>
            </a:extLst>
          </p:cNvPr>
          <p:cNvSpPr/>
          <p:nvPr/>
        </p:nvSpPr>
        <p:spPr>
          <a:xfrm>
            <a:off x="777240" y="-13648"/>
            <a:ext cx="5243245" cy="378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38E3638-8768-48A4-8EDE-319F157CA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4"/>
          <a:stretch/>
        </p:blipFill>
        <p:spPr>
          <a:xfrm>
            <a:off x="837515" y="0"/>
            <a:ext cx="2964635" cy="360568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30EA4F7-68ED-491D-BD7A-6A3589813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150" y="15905"/>
            <a:ext cx="2197608" cy="369646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D167074F-9728-4397-A49A-B60906A262BD}"/>
              </a:ext>
            </a:extLst>
          </p:cNvPr>
          <p:cNvSpPr txBox="1"/>
          <p:nvPr/>
        </p:nvSpPr>
        <p:spPr>
          <a:xfrm>
            <a:off x="13647" y="3855311"/>
            <a:ext cx="13511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u="sng" dirty="0">
                <a:effectLst/>
                <a:latin typeface="Calibri" panose="020F0502020204030204" pitchFamily="34" charset="0"/>
              </a:rPr>
              <a:t>4.Zaman Cevabı</a:t>
            </a:r>
            <a:endParaRPr lang="tr-TR" sz="1200" u="sng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0971EDD0-701F-43BB-84B5-363548DCA84C}"/>
              </a:ext>
            </a:extLst>
          </p:cNvPr>
          <p:cNvSpPr/>
          <p:nvPr/>
        </p:nvSpPr>
        <p:spPr>
          <a:xfrm>
            <a:off x="388620" y="4132310"/>
            <a:ext cx="6012179" cy="4485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F5156142-F3DB-492C-A074-A359942694BE}"/>
              </a:ext>
            </a:extLst>
          </p:cNvPr>
          <p:cNvSpPr txBox="1"/>
          <p:nvPr/>
        </p:nvSpPr>
        <p:spPr>
          <a:xfrm>
            <a:off x="2386354" y="4132310"/>
            <a:ext cx="2514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4.3 Birinci Mertebe Sistemler</a:t>
            </a:r>
            <a:endParaRPr lang="tr-TR" sz="1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9A6053E-4CF2-492F-9CA6-4D9429F670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5"/>
          <a:stretch/>
        </p:blipFill>
        <p:spPr>
          <a:xfrm>
            <a:off x="457201" y="5433223"/>
            <a:ext cx="2773529" cy="188408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E7810A5-141F-44BB-AACB-8D0E5B207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742" y="4409308"/>
            <a:ext cx="3108618" cy="402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3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CA338501-74AB-4EA7-90FE-0284D419390B}"/>
              </a:ext>
            </a:extLst>
          </p:cNvPr>
          <p:cNvSpPr/>
          <p:nvPr/>
        </p:nvSpPr>
        <p:spPr>
          <a:xfrm>
            <a:off x="273157" y="82634"/>
            <a:ext cx="6394343" cy="2823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9356906-7134-49C0-916D-FF2B73546392}"/>
              </a:ext>
            </a:extLst>
          </p:cNvPr>
          <p:cNvSpPr txBox="1"/>
          <p:nvPr/>
        </p:nvSpPr>
        <p:spPr>
          <a:xfrm>
            <a:off x="2218506" y="82635"/>
            <a:ext cx="34324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4.4 İkinci Mertebe Sistemlere Giriş</a:t>
            </a:r>
            <a:endParaRPr lang="tr-TR" sz="12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96729223-0228-4473-881C-5136505FC295}"/>
              </a:ext>
            </a:extLst>
          </p:cNvPr>
          <p:cNvSpPr/>
          <p:nvPr/>
        </p:nvSpPr>
        <p:spPr>
          <a:xfrm>
            <a:off x="53340" y="2975457"/>
            <a:ext cx="6743700" cy="4896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50E5292-B4F6-4696-BCBE-7DA44A94C811}"/>
              </a:ext>
            </a:extLst>
          </p:cNvPr>
          <p:cNvSpPr txBox="1"/>
          <p:nvPr/>
        </p:nvSpPr>
        <p:spPr>
          <a:xfrm>
            <a:off x="2084695" y="2975457"/>
            <a:ext cx="34324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4.5 Genel İkinci Mertebe Sistemler</a:t>
            </a:r>
            <a:endParaRPr lang="tr-TR" sz="1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A194176-2891-4818-9687-BDA0A4A02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342"/>
          <a:stretch/>
        </p:blipFill>
        <p:spPr>
          <a:xfrm>
            <a:off x="2998105" y="394483"/>
            <a:ext cx="3638915" cy="2326731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1CCFB51-0543-4D4F-9DC0-2B1CF1CFA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76" y="429332"/>
            <a:ext cx="2683029" cy="2326731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A6A4C6A5-E94B-41E0-B60D-6EBB961CB6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30" r="2207"/>
          <a:stretch/>
        </p:blipFill>
        <p:spPr>
          <a:xfrm>
            <a:off x="91440" y="4177169"/>
            <a:ext cx="2278380" cy="2492577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853376BB-CDFA-42BC-8861-8DADB722C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988" y="3217220"/>
            <a:ext cx="4413572" cy="45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B4A762BD-BA7C-4EF7-804C-763A1308EBD8}"/>
              </a:ext>
            </a:extLst>
          </p:cNvPr>
          <p:cNvSpPr/>
          <p:nvPr/>
        </p:nvSpPr>
        <p:spPr>
          <a:xfrm>
            <a:off x="1490237" y="7614556"/>
            <a:ext cx="3298035" cy="153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CA338501-74AB-4EA7-90FE-0284D419390B}"/>
              </a:ext>
            </a:extLst>
          </p:cNvPr>
          <p:cNvSpPr/>
          <p:nvPr/>
        </p:nvSpPr>
        <p:spPr>
          <a:xfrm>
            <a:off x="434341" y="44091"/>
            <a:ext cx="5928360" cy="7265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9356906-7134-49C0-916D-FF2B73546392}"/>
              </a:ext>
            </a:extLst>
          </p:cNvPr>
          <p:cNvSpPr txBox="1"/>
          <p:nvPr/>
        </p:nvSpPr>
        <p:spPr>
          <a:xfrm>
            <a:off x="2137097" y="28851"/>
            <a:ext cx="2660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4.6 Sönümlü İkinci Mertebe Sistemler</a:t>
            </a:r>
            <a:endParaRPr lang="tr-TR" sz="1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EA872DA-3013-485E-9DED-ED1CA1F4D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"/>
          <a:stretch/>
        </p:blipFill>
        <p:spPr>
          <a:xfrm>
            <a:off x="464821" y="651643"/>
            <a:ext cx="2933700" cy="223694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211276D-7565-42CE-862C-F5344AC81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630" y="262310"/>
            <a:ext cx="2382250" cy="1507804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630196B6-04C0-47D4-9EF3-FDABB9621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383" y="1779707"/>
            <a:ext cx="2825978" cy="1955884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E7E16203-89A1-495D-B3DC-1A18D6A7D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863" y="3711044"/>
            <a:ext cx="2711509" cy="3550364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8A661BBF-D35A-405B-85FC-5732561E5233}"/>
              </a:ext>
            </a:extLst>
          </p:cNvPr>
          <p:cNvSpPr txBox="1"/>
          <p:nvPr/>
        </p:nvSpPr>
        <p:spPr>
          <a:xfrm>
            <a:off x="0" y="7337557"/>
            <a:ext cx="5145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5.Karmaşık Sistemlerin Sadeleştirilmesi</a:t>
            </a:r>
            <a:endParaRPr lang="tr-TR" sz="1200" u="sng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3AEE7808-CE1E-4ED4-89DF-26584EA021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1550" y="7908499"/>
            <a:ext cx="2155508" cy="1211527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CCF85009-91F9-4122-8A94-693AEFCF43A7}"/>
              </a:ext>
            </a:extLst>
          </p:cNvPr>
          <p:cNvSpPr txBox="1"/>
          <p:nvPr/>
        </p:nvSpPr>
        <p:spPr>
          <a:xfrm>
            <a:off x="1503885" y="7581834"/>
            <a:ext cx="53541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5.3 Geri Besleme Sistemlerin Tasarımı Ve Analizleri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42701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kdörtgen 13">
            <a:extLst>
              <a:ext uri="{FF2B5EF4-FFF2-40B4-BE49-F238E27FC236}">
                <a16:creationId xmlns:a16="http://schemas.microsoft.com/office/drawing/2014/main" id="{E591A23D-A4FB-47E6-A780-3D5BEA8622FA}"/>
              </a:ext>
            </a:extLst>
          </p:cNvPr>
          <p:cNvSpPr/>
          <p:nvPr/>
        </p:nvSpPr>
        <p:spPr>
          <a:xfrm>
            <a:off x="2072640" y="3024139"/>
            <a:ext cx="3002280" cy="2731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FC567846-E030-47B6-B375-D5410A4D18ED}"/>
              </a:ext>
            </a:extLst>
          </p:cNvPr>
          <p:cNvSpPr/>
          <p:nvPr/>
        </p:nvSpPr>
        <p:spPr>
          <a:xfrm>
            <a:off x="1615440" y="293778"/>
            <a:ext cx="3647440" cy="2693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4F66674-DAF4-46A2-AEDE-EA72CBD5636D}"/>
              </a:ext>
            </a:extLst>
          </p:cNvPr>
          <p:cNvSpPr txBox="1"/>
          <p:nvPr/>
        </p:nvSpPr>
        <p:spPr>
          <a:xfrm>
            <a:off x="13648" y="-7280"/>
            <a:ext cx="5145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6.Kararlılık</a:t>
            </a:r>
            <a:endParaRPr lang="tr-TR" sz="1200" u="sng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D009341-FD44-4518-8D37-EDABF5A85D7D}"/>
              </a:ext>
            </a:extLst>
          </p:cNvPr>
          <p:cNvSpPr txBox="1"/>
          <p:nvPr/>
        </p:nvSpPr>
        <p:spPr>
          <a:xfrm>
            <a:off x="2403322" y="293778"/>
            <a:ext cx="2112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6.2 </a:t>
            </a:r>
            <a:r>
              <a:rPr lang="tr-TR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Routh-Hurwitz</a:t>
            </a:r>
            <a:r>
              <a:rPr lang="tr-TR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Kriteri</a:t>
            </a:r>
            <a:endParaRPr lang="tr-TR" sz="1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6BEED9C-8C8D-468A-9D97-CEF51B8D5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234" y="570777"/>
            <a:ext cx="3464620" cy="2274804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D41A3B55-F11E-4839-A432-0BBCE1D9EF52}"/>
              </a:ext>
            </a:extLst>
          </p:cNvPr>
          <p:cNvSpPr txBox="1"/>
          <p:nvPr/>
        </p:nvSpPr>
        <p:spPr>
          <a:xfrm>
            <a:off x="13648" y="5755640"/>
            <a:ext cx="5145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7.Kararlı Hal Hataları</a:t>
            </a:r>
            <a:endParaRPr lang="tr-TR" sz="1200" u="sng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DF349259-1350-4803-AA2C-81C7B28291C5}"/>
              </a:ext>
            </a:extLst>
          </p:cNvPr>
          <p:cNvSpPr/>
          <p:nvPr/>
        </p:nvSpPr>
        <p:spPr>
          <a:xfrm>
            <a:off x="1381304" y="6012319"/>
            <a:ext cx="4380325" cy="3267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060910F-A703-4D95-8F25-7239746AFA4E}"/>
              </a:ext>
            </a:extLst>
          </p:cNvPr>
          <p:cNvSpPr txBox="1"/>
          <p:nvPr/>
        </p:nvSpPr>
        <p:spPr>
          <a:xfrm>
            <a:off x="3107415" y="5973662"/>
            <a:ext cx="9463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7.1 Giriş</a:t>
            </a:r>
            <a:endParaRPr lang="tr-TR" sz="1200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2266ABFF-CB71-492C-9C43-5731E44A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602" y="3176064"/>
            <a:ext cx="2905731" cy="2501988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0164264E-E79C-469D-99C7-2C6E1B9B9705}"/>
              </a:ext>
            </a:extLst>
          </p:cNvPr>
          <p:cNvSpPr txBox="1"/>
          <p:nvPr/>
        </p:nvSpPr>
        <p:spPr>
          <a:xfrm>
            <a:off x="2366581" y="3003819"/>
            <a:ext cx="2561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6.3 Routh-Hurwitz Kriteri: Özel Durum</a:t>
            </a:r>
            <a:endParaRPr lang="tr-TR" sz="12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386673B-A5E1-492E-9924-0D33396EA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058" y="6183063"/>
            <a:ext cx="4069687" cy="30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5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>
            <a:extLst>
              <a:ext uri="{FF2B5EF4-FFF2-40B4-BE49-F238E27FC236}">
                <a16:creationId xmlns:a16="http://schemas.microsoft.com/office/drawing/2014/main" id="{DF349259-1350-4803-AA2C-81C7B28291C5}"/>
              </a:ext>
            </a:extLst>
          </p:cNvPr>
          <p:cNvSpPr/>
          <p:nvPr/>
        </p:nvSpPr>
        <p:spPr>
          <a:xfrm>
            <a:off x="1493520" y="81280"/>
            <a:ext cx="3969761" cy="487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060910F-A703-4D95-8F25-7239746AFA4E}"/>
              </a:ext>
            </a:extLst>
          </p:cNvPr>
          <p:cNvSpPr txBox="1"/>
          <p:nvPr/>
        </p:nvSpPr>
        <p:spPr>
          <a:xfrm>
            <a:off x="1574124" y="96338"/>
            <a:ext cx="3889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7.2 Bütün Geri Besleme Sistemleri İçin Kararlı Durum Hatası</a:t>
            </a:r>
            <a:endParaRPr lang="tr-TR" sz="12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77E49AE-CD91-427F-AE55-C9E43032B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986" y="373337"/>
            <a:ext cx="3236028" cy="217563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4CCF6577-6161-4724-9079-256CF0FBC1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1" r="-1"/>
          <a:stretch/>
        </p:blipFill>
        <p:spPr>
          <a:xfrm>
            <a:off x="1685068" y="2582811"/>
            <a:ext cx="3586664" cy="2297513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F2FA8D71-C51D-4C2B-9103-AA4AEE2F807E}"/>
              </a:ext>
            </a:extLst>
          </p:cNvPr>
          <p:cNvSpPr/>
          <p:nvPr/>
        </p:nvSpPr>
        <p:spPr>
          <a:xfrm>
            <a:off x="101600" y="5062908"/>
            <a:ext cx="6654800" cy="4131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60DF010B-5EFF-43EA-853C-AFFB6A3C8858}"/>
              </a:ext>
            </a:extLst>
          </p:cNvPr>
          <p:cNvSpPr txBox="1"/>
          <p:nvPr/>
        </p:nvSpPr>
        <p:spPr>
          <a:xfrm>
            <a:off x="2046565" y="5037113"/>
            <a:ext cx="2759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7.3 Statik Hata Sabitleri ve Sistem Tipleri</a:t>
            </a:r>
            <a:endParaRPr lang="tr-TR" sz="12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42D1788-DE0D-42B8-A1DA-B868FEF0F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201" y="5229999"/>
            <a:ext cx="2596397" cy="142055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783260E-DB7D-428E-A94F-A393FD1176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64"/>
          <a:stretch/>
        </p:blipFill>
        <p:spPr>
          <a:xfrm>
            <a:off x="164591" y="6675120"/>
            <a:ext cx="6493037" cy="250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0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>
            <a:extLst>
              <a:ext uri="{FF2B5EF4-FFF2-40B4-BE49-F238E27FC236}">
                <a16:creationId xmlns:a16="http://schemas.microsoft.com/office/drawing/2014/main" id="{DF349259-1350-4803-AA2C-81C7B28291C5}"/>
              </a:ext>
            </a:extLst>
          </p:cNvPr>
          <p:cNvSpPr/>
          <p:nvPr/>
        </p:nvSpPr>
        <p:spPr>
          <a:xfrm>
            <a:off x="647700" y="55879"/>
            <a:ext cx="5600700" cy="52019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060910F-A703-4D95-8F25-7239746AFA4E}"/>
              </a:ext>
            </a:extLst>
          </p:cNvPr>
          <p:cNvSpPr txBox="1"/>
          <p:nvPr/>
        </p:nvSpPr>
        <p:spPr>
          <a:xfrm>
            <a:off x="2003643" y="81280"/>
            <a:ext cx="3889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 7.5 Bozulmalar için Kararlı Durum Hatası</a:t>
            </a:r>
            <a:endParaRPr lang="tr-TR" sz="1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D2672E9-4E74-447B-AE09-C9F0ECC05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59"/>
          <a:stretch/>
        </p:blipFill>
        <p:spPr>
          <a:xfrm>
            <a:off x="869087" y="383679"/>
            <a:ext cx="5157925" cy="480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5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3291</TotalTime>
  <Words>123</Words>
  <Application>Microsoft Office PowerPoint</Application>
  <PresentationFormat>A4 Kağıt (210x297 mm)</PresentationFormat>
  <Paragraphs>24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;cengizhanTOP�U</cp:lastModifiedBy>
  <cp:revision>79</cp:revision>
  <cp:lastPrinted>2021-01-15T12:40:43Z</cp:lastPrinted>
  <dcterms:created xsi:type="dcterms:W3CDTF">2020-11-16T15:04:35Z</dcterms:created>
  <dcterms:modified xsi:type="dcterms:W3CDTF">2022-03-27T23:34:08Z</dcterms:modified>
</cp:coreProperties>
</file>