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58" r:id="rId9"/>
  </p:sldIdLst>
  <p:sldSz cx="6858000" cy="9906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7" autoAdjust="0"/>
  </p:normalViewPr>
  <p:slideViewPr>
    <p:cSldViewPr snapToGrid="0">
      <p:cViewPr>
        <p:scale>
          <a:sx n="125" d="100"/>
          <a:sy n="125" d="100"/>
        </p:scale>
        <p:origin x="1128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B896F-3411-49DF-866C-1FD7CA1D512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2538"/>
            <a:ext cx="23431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8976" y="4822827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69EF-3307-4E2B-AC1C-38A64E5334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97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42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0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5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09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8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39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4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3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0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7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1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5889-42A7-4B45-81E8-28B46A113C97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4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567498"/>
            <a:ext cx="6709388" cy="9253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4B9C2EA-BA82-441F-A58C-E633022BEB2D}"/>
              </a:ext>
            </a:extLst>
          </p:cNvPr>
          <p:cNvSpPr txBox="1"/>
          <p:nvPr/>
        </p:nvSpPr>
        <p:spPr>
          <a:xfrm>
            <a:off x="1930138" y="-7486"/>
            <a:ext cx="334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ROBOT TEORİSİ FORMÜL KAĞIDI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259721"/>
            <a:ext cx="2897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400" u="sng" dirty="0"/>
              <a:t>2.Genel Tanımlamalar ve Dönüşümler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1930138" y="569839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2.2 Konum, Yönelim ve Koordinat Sistemlerinin Tanımlanması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8BC2ECD-2F0E-4DB4-B4EC-0714E372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1" y="2338210"/>
            <a:ext cx="2897137" cy="191075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2F2F5DB-19BB-43D5-A112-B11C8644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31" y="4338027"/>
            <a:ext cx="3062736" cy="233071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2F146CBE-BC36-4C73-A86F-5B37E37C4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5" y="875275"/>
            <a:ext cx="2803039" cy="136849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28E66F84-F214-4DA6-93A1-6E6BFBD44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77" y="6794377"/>
            <a:ext cx="2404853" cy="517453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E3B87E37-4A3D-497C-B023-5CE4F1BC9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11" y="7500954"/>
            <a:ext cx="2721783" cy="1765961"/>
          </a:xfrm>
          <a:prstGeom prst="rect">
            <a:avLst/>
          </a:prstGeom>
        </p:spPr>
      </p:pic>
      <p:sp>
        <p:nvSpPr>
          <p:cNvPr id="20" name="Dikdörtgen 19">
            <a:extLst>
              <a:ext uri="{FF2B5EF4-FFF2-40B4-BE49-F238E27FC236}">
                <a16:creationId xmlns:a16="http://schemas.microsoft.com/office/drawing/2014/main" id="{F89C29E2-6697-41F1-97E7-225AFA06107D}"/>
              </a:ext>
            </a:extLst>
          </p:cNvPr>
          <p:cNvSpPr/>
          <p:nvPr/>
        </p:nvSpPr>
        <p:spPr>
          <a:xfrm>
            <a:off x="185430" y="843330"/>
            <a:ext cx="3112506" cy="1424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7D60D59B-6F71-4306-977B-2F607B26AEF2}"/>
              </a:ext>
            </a:extLst>
          </p:cNvPr>
          <p:cNvSpPr/>
          <p:nvPr/>
        </p:nvSpPr>
        <p:spPr>
          <a:xfrm>
            <a:off x="185429" y="2309732"/>
            <a:ext cx="3112507" cy="19608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1CFB720-2C82-4489-92CA-ED4795B2D5CE}"/>
              </a:ext>
            </a:extLst>
          </p:cNvPr>
          <p:cNvSpPr/>
          <p:nvPr/>
        </p:nvSpPr>
        <p:spPr>
          <a:xfrm>
            <a:off x="185428" y="4319382"/>
            <a:ext cx="3112508" cy="23801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B6BDE886-F8A5-4B6A-9E19-094588E78569}"/>
              </a:ext>
            </a:extLst>
          </p:cNvPr>
          <p:cNvSpPr/>
          <p:nvPr/>
        </p:nvSpPr>
        <p:spPr>
          <a:xfrm>
            <a:off x="185427" y="7422918"/>
            <a:ext cx="3112505" cy="19107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0FA2A1E1-241D-4335-8A35-E8A2F6B8AACB}"/>
              </a:ext>
            </a:extLst>
          </p:cNvPr>
          <p:cNvSpPr/>
          <p:nvPr/>
        </p:nvSpPr>
        <p:spPr>
          <a:xfrm>
            <a:off x="185428" y="6748337"/>
            <a:ext cx="3112508" cy="6095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6786BB80-FEDB-4A72-A626-BB633CCDE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464" y="855548"/>
            <a:ext cx="2251929" cy="2380122"/>
          </a:xfrm>
          <a:prstGeom prst="rect">
            <a:avLst/>
          </a:prstGeom>
        </p:spPr>
      </p:pic>
      <p:sp>
        <p:nvSpPr>
          <p:cNvPr id="29" name="Dikdörtgen 28">
            <a:extLst>
              <a:ext uri="{FF2B5EF4-FFF2-40B4-BE49-F238E27FC236}">
                <a16:creationId xmlns:a16="http://schemas.microsoft.com/office/drawing/2014/main" id="{0A25146D-6F61-4829-99BA-1344DC03C115}"/>
              </a:ext>
            </a:extLst>
          </p:cNvPr>
          <p:cNvSpPr/>
          <p:nvPr/>
        </p:nvSpPr>
        <p:spPr>
          <a:xfrm>
            <a:off x="3600783" y="824238"/>
            <a:ext cx="3112506" cy="24114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0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7" y="65229"/>
            <a:ext cx="3319133" cy="5857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1001310" y="65229"/>
            <a:ext cx="1530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2.3 Genel Dönüşümler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89C29E2-6697-41F1-97E7-225AFA06107D}"/>
              </a:ext>
            </a:extLst>
          </p:cNvPr>
          <p:cNvSpPr/>
          <p:nvPr/>
        </p:nvSpPr>
        <p:spPr>
          <a:xfrm>
            <a:off x="130839" y="338363"/>
            <a:ext cx="1799257" cy="4236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5D24CD3-5DB5-4842-8192-28D763F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" y="401816"/>
            <a:ext cx="1742439" cy="326531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AD81A70C-0E51-4ACC-8E21-A7C17C48A6CA}"/>
              </a:ext>
            </a:extLst>
          </p:cNvPr>
          <p:cNvSpPr/>
          <p:nvPr/>
        </p:nvSpPr>
        <p:spPr>
          <a:xfrm>
            <a:off x="130838" y="818377"/>
            <a:ext cx="3008261" cy="16200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70A4482-A855-4683-BDDF-D81BE59D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6" y="836851"/>
            <a:ext cx="2950844" cy="156790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1A78F84-CFA0-4A31-9018-C100CF08F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57" y="2533143"/>
            <a:ext cx="2876219" cy="137147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BABA5042-73A7-43B2-B7DA-942A3AC609FD}"/>
              </a:ext>
            </a:extLst>
          </p:cNvPr>
          <p:cNvSpPr/>
          <p:nvPr/>
        </p:nvSpPr>
        <p:spPr>
          <a:xfrm>
            <a:off x="130839" y="2494779"/>
            <a:ext cx="2916858" cy="14269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E516A24-120A-4E75-96A7-C931BE5BA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91" y="3989721"/>
            <a:ext cx="3103879" cy="716050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F2E1778B-9AEC-4545-BC71-2B04CE874EC3}"/>
              </a:ext>
            </a:extLst>
          </p:cNvPr>
          <p:cNvSpPr/>
          <p:nvPr/>
        </p:nvSpPr>
        <p:spPr>
          <a:xfrm>
            <a:off x="149386" y="3978139"/>
            <a:ext cx="3152310" cy="7529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E6C64D0B-0E29-489A-957D-7FB037BE0570}"/>
              </a:ext>
            </a:extLst>
          </p:cNvPr>
          <p:cNvSpPr/>
          <p:nvPr/>
        </p:nvSpPr>
        <p:spPr>
          <a:xfrm>
            <a:off x="149386" y="4807580"/>
            <a:ext cx="3152310" cy="10194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8892546D-4C69-4BC9-B772-D7B43A2DA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91" y="4831360"/>
            <a:ext cx="3103879" cy="937598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:a16="http://schemas.microsoft.com/office/drawing/2014/main" id="{4BA4867B-86B6-4727-B4BB-3A85EC4C40AB}"/>
              </a:ext>
            </a:extLst>
          </p:cNvPr>
          <p:cNvSpPr/>
          <p:nvPr/>
        </p:nvSpPr>
        <p:spPr>
          <a:xfrm>
            <a:off x="3464561" y="65229"/>
            <a:ext cx="3337682" cy="7249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B1BD6018-AF42-46E1-BEE3-421975B06A93}"/>
              </a:ext>
            </a:extLst>
          </p:cNvPr>
          <p:cNvSpPr txBox="1"/>
          <p:nvPr/>
        </p:nvSpPr>
        <p:spPr>
          <a:xfrm>
            <a:off x="4732741" y="65229"/>
            <a:ext cx="8349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2.4 İşlemler</a:t>
            </a: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4C7B4337-AD27-49ED-8531-1516B861D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029" y="2284216"/>
            <a:ext cx="2453472" cy="987111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02A010F4-233E-45A2-A68E-467FEBBEC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708" y="401816"/>
            <a:ext cx="3170115" cy="1764381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F1CAEB95-3A01-4F16-BB23-EB735D971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3898" y="3421819"/>
            <a:ext cx="3183734" cy="1254879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570BEECB-C047-4DDB-A6BA-F5602FE834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7282" y="4687854"/>
            <a:ext cx="3268831" cy="1415871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28190DC9-E171-4583-8459-12BD60EDC8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061" y="6113885"/>
            <a:ext cx="3211286" cy="1175825"/>
          </a:xfrm>
          <a:prstGeom prst="rect">
            <a:avLst/>
          </a:prstGeom>
        </p:spPr>
      </p:pic>
      <p:sp>
        <p:nvSpPr>
          <p:cNvPr id="22" name="Dikdörtgen 21">
            <a:extLst>
              <a:ext uri="{FF2B5EF4-FFF2-40B4-BE49-F238E27FC236}">
                <a16:creationId xmlns:a16="http://schemas.microsoft.com/office/drawing/2014/main" id="{4E7ECB61-C044-4854-8603-4B410FA2CB3B}"/>
              </a:ext>
            </a:extLst>
          </p:cNvPr>
          <p:cNvSpPr/>
          <p:nvPr/>
        </p:nvSpPr>
        <p:spPr>
          <a:xfrm>
            <a:off x="3506978" y="372379"/>
            <a:ext cx="3220183" cy="18222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9E20AEE-EB56-43E7-9CBA-982A5AEEF086}"/>
              </a:ext>
            </a:extLst>
          </p:cNvPr>
          <p:cNvSpPr/>
          <p:nvPr/>
        </p:nvSpPr>
        <p:spPr>
          <a:xfrm>
            <a:off x="3517061" y="2254195"/>
            <a:ext cx="3220183" cy="10274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1ECC42F9-66D8-41FF-851B-31E8FCBA2B50}"/>
              </a:ext>
            </a:extLst>
          </p:cNvPr>
          <p:cNvSpPr/>
          <p:nvPr/>
        </p:nvSpPr>
        <p:spPr>
          <a:xfrm>
            <a:off x="3523898" y="3341268"/>
            <a:ext cx="3220183" cy="39179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55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ikdörtgen 53">
            <a:extLst>
              <a:ext uri="{FF2B5EF4-FFF2-40B4-BE49-F238E27FC236}">
                <a16:creationId xmlns:a16="http://schemas.microsoft.com/office/drawing/2014/main" id="{1B7F3566-AA2A-426A-90B8-490902C78A1E}"/>
              </a:ext>
            </a:extLst>
          </p:cNvPr>
          <p:cNvSpPr/>
          <p:nvPr/>
        </p:nvSpPr>
        <p:spPr>
          <a:xfrm>
            <a:off x="3486932" y="4796151"/>
            <a:ext cx="3319133" cy="571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4317896-8596-4EC1-869C-E0DBBE82B67E}"/>
              </a:ext>
            </a:extLst>
          </p:cNvPr>
          <p:cNvSpPr/>
          <p:nvPr/>
        </p:nvSpPr>
        <p:spPr>
          <a:xfrm>
            <a:off x="110631" y="5367680"/>
            <a:ext cx="3319133" cy="447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4285DDA-3667-4F7A-A9CD-E5D32EACB09C}"/>
              </a:ext>
            </a:extLst>
          </p:cNvPr>
          <p:cNvSpPr/>
          <p:nvPr/>
        </p:nvSpPr>
        <p:spPr>
          <a:xfrm>
            <a:off x="74307" y="1578676"/>
            <a:ext cx="3319133" cy="764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7" y="65229"/>
            <a:ext cx="3319133" cy="723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381829" y="65229"/>
            <a:ext cx="2697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2.5 Dönüşüm Matrislerinin İleri Yönlü Çarpılması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89C29E2-6697-41F1-97E7-225AFA06107D}"/>
              </a:ext>
            </a:extLst>
          </p:cNvPr>
          <p:cNvSpPr/>
          <p:nvPr/>
        </p:nvSpPr>
        <p:spPr>
          <a:xfrm>
            <a:off x="130837" y="311450"/>
            <a:ext cx="3199215" cy="4118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BA4867B-86B6-4727-B4BB-3A85EC4C40AB}"/>
              </a:ext>
            </a:extLst>
          </p:cNvPr>
          <p:cNvSpPr/>
          <p:nvPr/>
        </p:nvSpPr>
        <p:spPr>
          <a:xfrm>
            <a:off x="3464562" y="70737"/>
            <a:ext cx="3337682" cy="247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BBEABD4C-27EC-4F8E-ACF6-7C3443DB28F8}"/>
              </a:ext>
            </a:extLst>
          </p:cNvPr>
          <p:cNvSpPr/>
          <p:nvPr/>
        </p:nvSpPr>
        <p:spPr>
          <a:xfrm>
            <a:off x="74307" y="880056"/>
            <a:ext cx="3319133" cy="60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603387A-1146-4172-B6F7-C98C50DFF491}"/>
              </a:ext>
            </a:extLst>
          </p:cNvPr>
          <p:cNvSpPr txBox="1"/>
          <p:nvPr/>
        </p:nvSpPr>
        <p:spPr>
          <a:xfrm>
            <a:off x="381829" y="880055"/>
            <a:ext cx="2697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2.6 Dönüşüm Matrislerinin Önden Çarpılması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712DAC1-3BF7-4A37-840E-FD190C9DFAB5}"/>
              </a:ext>
            </a:extLst>
          </p:cNvPr>
          <p:cNvSpPr/>
          <p:nvPr/>
        </p:nvSpPr>
        <p:spPr>
          <a:xfrm>
            <a:off x="130837" y="1126277"/>
            <a:ext cx="3199215" cy="2961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7A33019-727C-46B7-92BC-DF5660241933}"/>
              </a:ext>
            </a:extLst>
          </p:cNvPr>
          <p:cNvSpPr txBox="1"/>
          <p:nvPr/>
        </p:nvSpPr>
        <p:spPr>
          <a:xfrm>
            <a:off x="696207" y="1578676"/>
            <a:ext cx="2697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2.7 Dönüşüm Matrisinin Özellikleri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D653733-5DCF-490B-BBB2-5DDD8566199A}"/>
              </a:ext>
            </a:extLst>
          </p:cNvPr>
          <p:cNvSpPr/>
          <p:nvPr/>
        </p:nvSpPr>
        <p:spPr>
          <a:xfrm>
            <a:off x="130837" y="1824897"/>
            <a:ext cx="3199215" cy="461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48842C1-4182-4A8F-9033-1EE87C44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5" y="1867584"/>
            <a:ext cx="3112549" cy="37423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E4061F6A-DC1F-49D5-9448-0FAD814F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7" y="1166214"/>
            <a:ext cx="3121481" cy="22037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C8BB98C-51CE-4992-B150-EDF87291D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37" y="343088"/>
            <a:ext cx="3121481" cy="344815"/>
          </a:xfrm>
          <a:prstGeom prst="rect">
            <a:avLst/>
          </a:prstGeom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A47D0377-7930-4BD2-802C-6CA510E6701F}"/>
              </a:ext>
            </a:extLst>
          </p:cNvPr>
          <p:cNvSpPr txBox="1"/>
          <p:nvPr/>
        </p:nvSpPr>
        <p:spPr>
          <a:xfrm>
            <a:off x="1067975" y="2386264"/>
            <a:ext cx="14495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2.8 Ardışık Dönüşümler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C27877-EC90-4243-B9DB-9AF9329F6B67}"/>
              </a:ext>
            </a:extLst>
          </p:cNvPr>
          <p:cNvSpPr/>
          <p:nvPr/>
        </p:nvSpPr>
        <p:spPr>
          <a:xfrm>
            <a:off x="157602" y="2576840"/>
            <a:ext cx="3199215" cy="26172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0AC303-D975-47EC-B729-587F64DA7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4"/>
          <a:stretch/>
        </p:blipFill>
        <p:spPr>
          <a:xfrm>
            <a:off x="553040" y="2613783"/>
            <a:ext cx="2394465" cy="256203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A1797ED-E223-46D6-A9E3-A582315AD4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80"/>
          <a:stretch/>
        </p:blipFill>
        <p:spPr>
          <a:xfrm>
            <a:off x="677748" y="5613901"/>
            <a:ext cx="2077561" cy="941427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34927202-DA69-4782-A41E-C0355F5D2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97" y="6657720"/>
            <a:ext cx="3238584" cy="3093708"/>
          </a:xfrm>
          <a:prstGeom prst="rect">
            <a:avLst/>
          </a:prstGeom>
        </p:spPr>
      </p:pic>
      <p:sp>
        <p:nvSpPr>
          <p:cNvPr id="32" name="Dikdörtgen 31">
            <a:extLst>
              <a:ext uri="{FF2B5EF4-FFF2-40B4-BE49-F238E27FC236}">
                <a16:creationId xmlns:a16="http://schemas.microsoft.com/office/drawing/2014/main" id="{CFD039C0-81DD-49DF-884B-730ED5FE00A5}"/>
              </a:ext>
            </a:extLst>
          </p:cNvPr>
          <p:cNvSpPr/>
          <p:nvPr/>
        </p:nvSpPr>
        <p:spPr>
          <a:xfrm>
            <a:off x="164735" y="6600663"/>
            <a:ext cx="3199215" cy="3149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3B2E3A5B-7197-4ACC-A367-7622D4A19823}"/>
              </a:ext>
            </a:extLst>
          </p:cNvPr>
          <p:cNvSpPr/>
          <p:nvPr/>
        </p:nvSpPr>
        <p:spPr>
          <a:xfrm>
            <a:off x="165237" y="5582268"/>
            <a:ext cx="3199215" cy="9730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B3B9E25-D07E-4C98-B2D4-1EB886D7F3EF}"/>
              </a:ext>
            </a:extLst>
          </p:cNvPr>
          <p:cNvSpPr txBox="1"/>
          <p:nvPr/>
        </p:nvSpPr>
        <p:spPr>
          <a:xfrm>
            <a:off x="4364737" y="50800"/>
            <a:ext cx="13994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</a:rPr>
              <a:t>2.9.2 ZYX Euler </a:t>
            </a:r>
            <a:r>
              <a:rPr lang="en-US" sz="1000" dirty="0" err="1">
                <a:effectLst/>
              </a:rPr>
              <a:t>Açı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Seti</a:t>
            </a:r>
            <a:endParaRPr lang="tr-TR" sz="1000" dirty="0">
              <a:effectLst/>
            </a:endParaRPr>
          </a:p>
        </p:txBody>
      </p:sp>
      <p:pic>
        <p:nvPicPr>
          <p:cNvPr id="36" name="Resim 35">
            <a:extLst>
              <a:ext uri="{FF2B5EF4-FFF2-40B4-BE49-F238E27FC236}">
                <a16:creationId xmlns:a16="http://schemas.microsoft.com/office/drawing/2014/main" id="{1A12FEF3-110C-4426-838A-64EFEF0F2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7948" y="321256"/>
            <a:ext cx="3183635" cy="2167511"/>
          </a:xfrm>
          <a:prstGeom prst="rect">
            <a:avLst/>
          </a:prstGeom>
        </p:spPr>
      </p:pic>
      <p:sp>
        <p:nvSpPr>
          <p:cNvPr id="37" name="Dikdörtgen 36">
            <a:extLst>
              <a:ext uri="{FF2B5EF4-FFF2-40B4-BE49-F238E27FC236}">
                <a16:creationId xmlns:a16="http://schemas.microsoft.com/office/drawing/2014/main" id="{357FC4D5-DD2F-4389-B95F-7D7B0AC5383D}"/>
              </a:ext>
            </a:extLst>
          </p:cNvPr>
          <p:cNvSpPr/>
          <p:nvPr/>
        </p:nvSpPr>
        <p:spPr>
          <a:xfrm>
            <a:off x="3527948" y="269292"/>
            <a:ext cx="3199215" cy="22296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CE5DEEF-FA5B-4E7B-A869-FFB1AD28852C}"/>
              </a:ext>
            </a:extLst>
          </p:cNvPr>
          <p:cNvSpPr txBox="1"/>
          <p:nvPr/>
        </p:nvSpPr>
        <p:spPr>
          <a:xfrm>
            <a:off x="705191" y="5367680"/>
            <a:ext cx="22423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</a:rPr>
              <a:t>2.9.1 Roll-Pitch-Yaw (XYZ </a:t>
            </a:r>
            <a:r>
              <a:rPr lang="en-US" sz="1000" dirty="0" err="1">
                <a:effectLst/>
              </a:rPr>
              <a:t>Sabit</a:t>
            </a:r>
            <a:r>
              <a:rPr lang="en-US" sz="1000" dirty="0">
                <a:effectLst/>
              </a:rPr>
              <a:t>) </a:t>
            </a:r>
            <a:r>
              <a:rPr lang="en-US" sz="1000" dirty="0" err="1">
                <a:effectLst/>
              </a:rPr>
              <a:t>Açı</a:t>
            </a:r>
            <a:r>
              <a:rPr lang="en-US" sz="1000" dirty="0">
                <a:effectLst/>
              </a:rPr>
              <a:t> Set</a:t>
            </a:r>
            <a:r>
              <a:rPr lang="tr-TR" sz="1000" dirty="0">
                <a:effectLst/>
              </a:rPr>
              <a:t>i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304E5A0-6379-40EF-AB5D-FD381301957D}"/>
              </a:ext>
            </a:extLst>
          </p:cNvPr>
          <p:cNvSpPr txBox="1"/>
          <p:nvPr/>
        </p:nvSpPr>
        <p:spPr>
          <a:xfrm>
            <a:off x="4281834" y="4796151"/>
            <a:ext cx="16297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2.12 </a:t>
            </a:r>
            <a:r>
              <a:rPr lang="tr-TR" sz="1000" dirty="0" err="1">
                <a:effectLst/>
              </a:rPr>
              <a:t>Vektörsel</a:t>
            </a:r>
            <a:r>
              <a:rPr lang="tr-TR" sz="1000" dirty="0">
                <a:effectLst/>
              </a:rPr>
              <a:t> Büyüklükler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92586710-7FC0-40F3-BAAF-D9FD35AFACFF}"/>
              </a:ext>
            </a:extLst>
          </p:cNvPr>
          <p:cNvSpPr/>
          <p:nvPr/>
        </p:nvSpPr>
        <p:spPr>
          <a:xfrm>
            <a:off x="3560182" y="5042373"/>
            <a:ext cx="3199215" cy="2728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9" name="Resim 48">
            <a:extLst>
              <a:ext uri="{FF2B5EF4-FFF2-40B4-BE49-F238E27FC236}">
                <a16:creationId xmlns:a16="http://schemas.microsoft.com/office/drawing/2014/main" id="{EF2682C0-D8B6-414F-9C37-4026D81E40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8434" y="5050706"/>
            <a:ext cx="512063" cy="226014"/>
          </a:xfrm>
          <a:prstGeom prst="rect">
            <a:avLst/>
          </a:prstGeom>
        </p:spPr>
      </p:pic>
      <p:sp>
        <p:nvSpPr>
          <p:cNvPr id="51" name="Dikdörtgen 50">
            <a:extLst>
              <a:ext uri="{FF2B5EF4-FFF2-40B4-BE49-F238E27FC236}">
                <a16:creationId xmlns:a16="http://schemas.microsoft.com/office/drawing/2014/main" id="{521D6450-2A4B-4A54-8785-9FF78E331EF2}"/>
              </a:ext>
            </a:extLst>
          </p:cNvPr>
          <p:cNvSpPr/>
          <p:nvPr/>
        </p:nvSpPr>
        <p:spPr>
          <a:xfrm>
            <a:off x="3479016" y="2632071"/>
            <a:ext cx="3319133" cy="2082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3413025-6056-46D2-A83D-55D427233E78}"/>
              </a:ext>
            </a:extLst>
          </p:cNvPr>
          <p:cNvSpPr txBox="1"/>
          <p:nvPr/>
        </p:nvSpPr>
        <p:spPr>
          <a:xfrm>
            <a:off x="4163632" y="2622993"/>
            <a:ext cx="16297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2.9.3 Eşdeğer Açı-Eksen Seti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D4804466-6033-4BAE-8513-0F2F841302C7}"/>
              </a:ext>
            </a:extLst>
          </p:cNvPr>
          <p:cNvSpPr/>
          <p:nvPr/>
        </p:nvSpPr>
        <p:spPr>
          <a:xfrm>
            <a:off x="3527948" y="2854475"/>
            <a:ext cx="3183635" cy="1786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2" name="Resim 51">
            <a:extLst>
              <a:ext uri="{FF2B5EF4-FFF2-40B4-BE49-F238E27FC236}">
                <a16:creationId xmlns:a16="http://schemas.microsoft.com/office/drawing/2014/main" id="{01C34729-048B-42DD-A408-2AD2F87B20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0182" y="2916047"/>
            <a:ext cx="3025182" cy="16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8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327109"/>
            <a:ext cx="6709388" cy="952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55001"/>
            <a:ext cx="1764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3.İleri Kinematik</a:t>
            </a:r>
            <a:endParaRPr lang="nn-NO" sz="1400" u="sng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2021911" y="380929"/>
            <a:ext cx="22458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3.2 Eklem Değişkenlerinin Belirlenmesi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AC6D65-8FAA-4CDC-A5C1-BE08486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59" y="624132"/>
            <a:ext cx="4428519" cy="32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87B00C91-53E3-448B-9E57-855543AA6A44}"/>
              </a:ext>
            </a:extLst>
          </p:cNvPr>
          <p:cNvSpPr/>
          <p:nvPr/>
        </p:nvSpPr>
        <p:spPr>
          <a:xfrm>
            <a:off x="78118" y="272108"/>
            <a:ext cx="6709388" cy="5665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142E3A-49C7-4125-A225-9C8ED6C7976C}"/>
              </a:ext>
            </a:extLst>
          </p:cNvPr>
          <p:cNvSpPr txBox="1"/>
          <p:nvPr/>
        </p:nvSpPr>
        <p:spPr>
          <a:xfrm>
            <a:off x="0" y="0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4.Ters Kinematik</a:t>
            </a:r>
            <a:endParaRPr lang="nn-NO" sz="1400" u="sng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CD99B74-7196-4FEA-B61C-923BADB13336}"/>
              </a:ext>
            </a:extLst>
          </p:cNvPr>
          <p:cNvSpPr txBox="1"/>
          <p:nvPr/>
        </p:nvSpPr>
        <p:spPr>
          <a:xfrm>
            <a:off x="78118" y="297509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3.1 Kinetiğe İlişkin Temel Kavramlar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0A6B9E2-82ED-0EE2-044E-F733EFA8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2" y="569131"/>
            <a:ext cx="4093913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>
            <a:extLst>
              <a:ext uri="{FF2B5EF4-FFF2-40B4-BE49-F238E27FC236}">
                <a16:creationId xmlns:a16="http://schemas.microsoft.com/office/drawing/2014/main" id="{F6008376-670A-42E7-93C1-9D5285E5D07D}"/>
              </a:ext>
            </a:extLst>
          </p:cNvPr>
          <p:cNvSpPr/>
          <p:nvPr/>
        </p:nvSpPr>
        <p:spPr>
          <a:xfrm>
            <a:off x="78118" y="272109"/>
            <a:ext cx="6709388" cy="2389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6BBE55-EC09-496F-A002-73FBFD504434}"/>
              </a:ext>
            </a:extLst>
          </p:cNvPr>
          <p:cNvSpPr txBox="1"/>
          <p:nvPr/>
        </p:nvSpPr>
        <p:spPr>
          <a:xfrm>
            <a:off x="0" y="0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5.Jakobiyen</a:t>
            </a:r>
            <a:endParaRPr lang="nn-NO" sz="1400" u="sng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76E10530-6ACD-473C-91ED-30A80374F958}"/>
              </a:ext>
            </a:extLst>
          </p:cNvPr>
          <p:cNvSpPr txBox="1"/>
          <p:nvPr/>
        </p:nvSpPr>
        <p:spPr>
          <a:xfrm>
            <a:off x="62565" y="302985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5.1 Konum Vektörlerinde Yer Değiştirme</a:t>
            </a:r>
          </a:p>
        </p:txBody>
      </p:sp>
    </p:spTree>
    <p:extLst>
      <p:ext uri="{BB962C8B-B14F-4D97-AF65-F5344CB8AC3E}">
        <p14:creationId xmlns:p14="http://schemas.microsoft.com/office/powerpoint/2010/main" val="241923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60B8226C-E2F9-414E-ACFE-B33E87BB2CF3}"/>
              </a:ext>
            </a:extLst>
          </p:cNvPr>
          <p:cNvSpPr/>
          <p:nvPr/>
        </p:nvSpPr>
        <p:spPr>
          <a:xfrm>
            <a:off x="78118" y="272108"/>
            <a:ext cx="6709388" cy="4680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0E842F9-7A8B-4BA4-951B-BB30E0B18AB0}"/>
              </a:ext>
            </a:extLst>
          </p:cNvPr>
          <p:cNvSpPr txBox="1"/>
          <p:nvPr/>
        </p:nvSpPr>
        <p:spPr>
          <a:xfrm>
            <a:off x="0" y="0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6.Yörünge Planlanması</a:t>
            </a:r>
            <a:endParaRPr lang="nn-NO" sz="1400" u="sng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AB59FDF-69DF-42E7-941B-8AA571507A21}"/>
              </a:ext>
            </a:extLst>
          </p:cNvPr>
          <p:cNvSpPr txBox="1"/>
          <p:nvPr/>
        </p:nvSpPr>
        <p:spPr>
          <a:xfrm>
            <a:off x="97779" y="287650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3.1 Moment ve Tork Vektörlerinin Tanımı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85FED13-BD9E-EB5A-1663-6EA5FBA6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05" y="579885"/>
            <a:ext cx="4838990" cy="160932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8BFC2A4-3C3A-CE50-9CAA-03E39502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3" y="2235221"/>
            <a:ext cx="5661533" cy="26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327109"/>
            <a:ext cx="6709388" cy="9523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72EE26CD-75BB-4073-9646-FA049FD9C998}"/>
              </a:ext>
            </a:extLst>
          </p:cNvPr>
          <p:cNvSpPr/>
          <p:nvPr/>
        </p:nvSpPr>
        <p:spPr>
          <a:xfrm>
            <a:off x="202614" y="4896916"/>
            <a:ext cx="6522720" cy="2126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7B8A5C9-A2BE-41CF-B090-FF7B3A3C2CAF}"/>
              </a:ext>
            </a:extLst>
          </p:cNvPr>
          <p:cNvSpPr/>
          <p:nvPr/>
        </p:nvSpPr>
        <p:spPr>
          <a:xfrm>
            <a:off x="172720" y="2266347"/>
            <a:ext cx="6522720" cy="2537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2D13988-71AB-4FE5-8A69-1E2B757B37B1}"/>
              </a:ext>
            </a:extLst>
          </p:cNvPr>
          <p:cNvSpPr/>
          <p:nvPr/>
        </p:nvSpPr>
        <p:spPr>
          <a:xfrm>
            <a:off x="172720" y="413048"/>
            <a:ext cx="6522720" cy="178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55001"/>
            <a:ext cx="1764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Notlar</a:t>
            </a:r>
            <a:endParaRPr lang="nn-NO" sz="1400" u="sng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13C85D1-5D51-47F1-9011-AF75CD5B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9" y="632335"/>
            <a:ext cx="3639096" cy="143600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4E82521-4ED7-48CC-A20B-A74971C1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40" y="2526657"/>
            <a:ext cx="3147967" cy="223620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E623614-A882-4710-A58F-0BAD90832D38}"/>
              </a:ext>
            </a:extLst>
          </p:cNvPr>
          <p:cNvSpPr txBox="1"/>
          <p:nvPr/>
        </p:nvSpPr>
        <p:spPr>
          <a:xfrm>
            <a:off x="2986737" y="412469"/>
            <a:ext cx="884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/>
              <a:t>Trigonometri</a:t>
            </a:r>
            <a:endParaRPr lang="tr-TR" sz="1000" dirty="0">
              <a:effectLst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DA01C48-BEFB-46BD-92B1-228C4D66B7E2}"/>
              </a:ext>
            </a:extLst>
          </p:cNvPr>
          <p:cNvSpPr txBox="1"/>
          <p:nvPr/>
        </p:nvSpPr>
        <p:spPr>
          <a:xfrm>
            <a:off x="2791400" y="2280436"/>
            <a:ext cx="1275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/>
              <a:t>Matris Çarpımı</a:t>
            </a:r>
            <a:endParaRPr lang="tr-TR" sz="1000" dirty="0">
              <a:effectLst/>
            </a:endParaRPr>
          </a:p>
        </p:txBody>
      </p:sp>
      <p:pic>
        <p:nvPicPr>
          <p:cNvPr id="1026" name="Picture 2" descr="Take out pitch from rotation matrix while preserving yaw and roll -  Scripting Support - DevForum | Roblox">
            <a:extLst>
              <a:ext uri="{FF2B5EF4-FFF2-40B4-BE49-F238E27FC236}">
                <a16:creationId xmlns:a16="http://schemas.microsoft.com/office/drawing/2014/main" id="{6EBDCA9F-A247-4FD3-9F39-FA01AF58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97" y="5133090"/>
            <a:ext cx="1940338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FC668D-16A6-4244-A577-F642C50985E7}"/>
              </a:ext>
            </a:extLst>
          </p:cNvPr>
          <p:cNvSpPr txBox="1"/>
          <p:nvPr/>
        </p:nvSpPr>
        <p:spPr>
          <a:xfrm>
            <a:off x="2627623" y="4896915"/>
            <a:ext cx="1275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 err="1"/>
              <a:t>Roll</a:t>
            </a:r>
            <a:r>
              <a:rPr lang="tr-TR" sz="1000" dirty="0"/>
              <a:t>-Pitch-</a:t>
            </a:r>
            <a:r>
              <a:rPr lang="tr-TR" sz="1000" dirty="0" err="1"/>
              <a:t>Yaw</a:t>
            </a:r>
            <a:endParaRPr lang="tr-TR" sz="1000" dirty="0">
              <a:effectLst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F6B5077-259C-40B7-8DFD-52B0CB85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543" y="5143136"/>
            <a:ext cx="2159001" cy="1787743"/>
          </a:xfrm>
          <a:prstGeom prst="rect">
            <a:avLst/>
          </a:prstGeom>
        </p:spPr>
      </p:pic>
      <p:pic>
        <p:nvPicPr>
          <p:cNvPr id="1028" name="Picture 4" descr="Trigonometrik değerleri bulurken onlarca formülü ezberlemeye son! – Ali  SANCI | Matematik Öğretmeni">
            <a:extLst>
              <a:ext uri="{FF2B5EF4-FFF2-40B4-BE49-F238E27FC236}">
                <a16:creationId xmlns:a16="http://schemas.microsoft.com/office/drawing/2014/main" id="{D2835330-2D40-4EBA-A6FB-0191BE98B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889" y="612012"/>
            <a:ext cx="1879908" cy="14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8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4868</TotalTime>
  <Words>102</Words>
  <Application>Microsoft Office PowerPoint</Application>
  <PresentationFormat>A4 Kağıt (210x297 mm)</PresentationFormat>
  <Paragraphs>25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137</cp:revision>
  <cp:lastPrinted>2021-04-15T12:21:19Z</cp:lastPrinted>
  <dcterms:created xsi:type="dcterms:W3CDTF">2020-11-10T13:02:26Z</dcterms:created>
  <dcterms:modified xsi:type="dcterms:W3CDTF">2022-05-31T14:15:40Z</dcterms:modified>
</cp:coreProperties>
</file>