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57" r:id="rId4"/>
    <p:sldId id="258" r:id="rId5"/>
    <p:sldId id="289" r:id="rId6"/>
    <p:sldId id="259" r:id="rId7"/>
    <p:sldId id="266" r:id="rId8"/>
    <p:sldId id="309" r:id="rId9"/>
    <p:sldId id="267" r:id="rId10"/>
    <p:sldId id="268" r:id="rId11"/>
    <p:sldId id="270" r:id="rId12"/>
    <p:sldId id="269" r:id="rId13"/>
    <p:sldId id="271"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79" r:id="rId30"/>
    <p:sldId id="280" r:id="rId31"/>
    <p:sldId id="281" r:id="rId32"/>
    <p:sldId id="285" r:id="rId33"/>
    <p:sldId id="282" r:id="rId34"/>
    <p:sldId id="283" r:id="rId35"/>
    <p:sldId id="284"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76" autoAdjust="0"/>
  </p:normalViewPr>
  <p:slideViewPr>
    <p:cSldViewPr>
      <p:cViewPr varScale="1">
        <p:scale>
          <a:sx n="82" d="100"/>
          <a:sy n="82" d="100"/>
        </p:scale>
        <p:origin x="16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3D731A2-3A4A-4FEA-B808-48BA2085246C}" type="datetimeFigureOut">
              <a:rPr lang="tr-TR" smtClean="0"/>
              <a:pPr/>
              <a:t>15.2.2017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522AAD-63BA-4130-AE2A-A5C704583FF2}"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31A2-3A4A-4FEA-B808-48BA2085246C}" type="datetimeFigureOut">
              <a:rPr lang="tr-TR" smtClean="0"/>
              <a:pPr/>
              <a:t>15.2.2017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22AAD-63BA-4130-AE2A-A5C704583FF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3.bin"/><Relationship Id="rId15" Type="http://schemas.openxmlformats.org/officeDocument/2006/relationships/image" Target="../media/image18.wmf"/><Relationship Id="rId10" Type="http://schemas.openxmlformats.org/officeDocument/2006/relationships/oleObject" Target="../embeddings/oleObject6.bin"/><Relationship Id="rId4" Type="http://schemas.openxmlformats.org/officeDocument/2006/relationships/image" Target="../media/image13.wmf"/><Relationship Id="rId9" Type="http://schemas.openxmlformats.org/officeDocument/2006/relationships/image" Target="../media/image15.wmf"/><Relationship Id="rId1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14348" y="1000108"/>
            <a:ext cx="7772400" cy="1885962"/>
          </a:xfrm>
        </p:spPr>
        <p:txBody>
          <a:bodyPr>
            <a:normAutofit fontScale="90000"/>
          </a:bodyPr>
          <a:lstStyle/>
          <a:p>
            <a:br>
              <a:rPr lang="tr-TR" sz="3200" dirty="0">
                <a:latin typeface="Times New Roman" pitchFamily="18" charset="0"/>
                <a:cs typeface="Times New Roman" pitchFamily="18" charset="0"/>
              </a:rPr>
            </a:br>
            <a:br>
              <a:rPr lang="tr-TR" sz="3200" dirty="0">
                <a:latin typeface="Times New Roman" pitchFamily="18" charset="0"/>
                <a:cs typeface="Times New Roman" pitchFamily="18" charset="0"/>
              </a:rPr>
            </a:br>
            <a:r>
              <a:rPr lang="tr-TR" sz="3200" dirty="0">
                <a:latin typeface="Times New Roman" pitchFamily="18" charset="0"/>
                <a:cs typeface="Times New Roman" pitchFamily="18" charset="0"/>
              </a:rPr>
              <a:t>SİSTEM DİNAMİĞİ VE KONTROL</a:t>
            </a:r>
            <a:br>
              <a:rPr lang="tr-TR" sz="3200" dirty="0">
                <a:latin typeface="Times New Roman" pitchFamily="18" charset="0"/>
                <a:cs typeface="Times New Roman" pitchFamily="18" charset="0"/>
              </a:rPr>
            </a:br>
            <a:endParaRPr lang="tr-TR" sz="3200" dirty="0">
              <a:latin typeface="Times New Roman" pitchFamily="18" charset="0"/>
              <a:cs typeface="Times New Roman" pitchFamily="18" charset="0"/>
            </a:endParaRPr>
          </a:p>
        </p:txBody>
      </p:sp>
      <p:sp>
        <p:nvSpPr>
          <p:cNvPr id="3" name="2 Alt Başlık"/>
          <p:cNvSpPr>
            <a:spLocks noGrp="1"/>
          </p:cNvSpPr>
          <p:nvPr>
            <p:ph type="subTitle" idx="1"/>
          </p:nvPr>
        </p:nvSpPr>
        <p:spPr/>
        <p:txBody>
          <a:bodyPr>
            <a:normAutofit/>
          </a:bodyPr>
          <a:lstStyle/>
          <a:p>
            <a:endParaRPr lang="tr-TR" sz="2800" dirty="0">
              <a:latin typeface="Times New Roman" pitchFamily="18" charset="0"/>
              <a:cs typeface="Times New Roman" pitchFamily="18" charset="0"/>
            </a:endParaRPr>
          </a:p>
          <a:p>
            <a:pPr algn="l"/>
            <a:endParaRPr lang="tr-TR"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214290"/>
            <a:ext cx="8229600" cy="511156"/>
          </a:xfrm>
        </p:spPr>
        <p:txBody>
          <a:bodyPr>
            <a:normAutofit fontScale="90000"/>
          </a:bodyPr>
          <a:lstStyle/>
          <a:p>
            <a:pPr algn="l"/>
            <a:r>
              <a:rPr lang="tr-TR" sz="2800" dirty="0">
                <a:solidFill>
                  <a:srgbClr val="FF0000"/>
                </a:solidFill>
                <a:latin typeface="Times New Roman" pitchFamily="18" charset="0"/>
                <a:cs typeface="Times New Roman" pitchFamily="18" charset="0"/>
              </a:rPr>
              <a:t>1.2.1. Açık döngü ve Kapalı döngü Kontrol Sistemleri</a:t>
            </a:r>
            <a:endParaRPr lang="en-US" sz="2800" dirty="0">
              <a:solidFill>
                <a:srgbClr val="FF0000"/>
              </a:solidFill>
              <a:latin typeface="Times New Roman" pitchFamily="18" charset="0"/>
              <a:cs typeface="Times New Roman" pitchFamily="18" charset="0"/>
            </a:endParaRPr>
          </a:p>
        </p:txBody>
      </p:sp>
      <p:sp>
        <p:nvSpPr>
          <p:cNvPr id="12" name="11 Dikdörtgen"/>
          <p:cNvSpPr/>
          <p:nvPr/>
        </p:nvSpPr>
        <p:spPr>
          <a:xfrm>
            <a:off x="642910" y="785794"/>
            <a:ext cx="3788473" cy="400110"/>
          </a:xfrm>
          <a:prstGeom prst="rect">
            <a:avLst/>
          </a:prstGeom>
        </p:spPr>
        <p:txBody>
          <a:bodyPr wrap="none">
            <a:spAutoFit/>
          </a:bodyPr>
          <a:lstStyle/>
          <a:p>
            <a:r>
              <a:rPr lang="tr-TR" altLang="zh-CN" sz="2000" dirty="0">
                <a:solidFill>
                  <a:srgbClr val="FF0000"/>
                </a:solidFill>
                <a:latin typeface="Times New Roman" pitchFamily="18" charset="0"/>
                <a:ea typeface="SimSun" pitchFamily="2" charset="-122"/>
                <a:cs typeface="CIPMHK+TimesNewRoman"/>
              </a:rPr>
              <a:t>A. Açık çevrim Kontrol Sistemleri:</a:t>
            </a:r>
            <a:endParaRPr lang="en-US" sz="2000" dirty="0"/>
          </a:p>
        </p:txBody>
      </p:sp>
      <p:sp>
        <p:nvSpPr>
          <p:cNvPr id="8" name="Rectangle 4"/>
          <p:cNvSpPr>
            <a:spLocks noChangeArrowheads="1"/>
          </p:cNvSpPr>
          <p:nvPr/>
        </p:nvSpPr>
        <p:spPr bwMode="auto">
          <a:xfrm>
            <a:off x="467544" y="2858453"/>
            <a:ext cx="680861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defTabSz="914400" rtl="0" eaLnBrk="1" fontAlgn="base" latinLnBrk="0" hangingPunct="1">
              <a:lnSpc>
                <a:spcPct val="100000"/>
              </a:lnSpc>
              <a:spcBef>
                <a:spcPct val="0"/>
              </a:spcBef>
              <a:spcAft>
                <a:spcPct val="0"/>
              </a:spcAft>
              <a:buClrTx/>
              <a:buSzTx/>
              <a:buFontTx/>
              <a:buNone/>
              <a:tabLst/>
            </a:pPr>
            <a:r>
              <a:rPr kumimoji="0" lang="tr-TR"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Şekil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tr-TR"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tr-TR"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Basit bir </a:t>
            </a:r>
            <a:r>
              <a:rPr kumimoji="0" lang="tr-TR" altLang="zh-CN"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Açık Döngü</a:t>
            </a:r>
            <a:r>
              <a:rPr kumimoji="0" lang="tr-TR" altLang="zh-CN"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kontrol sistemi: Kontrol işlemi çıkış değerinden bağımsızdır. </a:t>
            </a:r>
            <a:r>
              <a:rPr kumimoji="0" lang="tr-TR" altLang="zh-CN" b="0" i="0" u="none" strike="noStrike" cap="none" normalizeH="0" dirty="0">
                <a:ln>
                  <a:noFill/>
                </a:ln>
                <a:solidFill>
                  <a:srgbClr val="0070C0"/>
                </a:solidFill>
                <a:effectLst/>
                <a:latin typeface="Times New Roman" pitchFamily="18" charset="0"/>
                <a:ea typeface="Times New Roman" pitchFamily="18" charset="0"/>
                <a:cs typeface="Times New Roman" pitchFamily="18" charset="0"/>
              </a:rPr>
              <a:t>Geri besleme yoktur !!</a:t>
            </a:r>
            <a:endParaRPr kumimoji="0" lang="en-US" altLang="zh-CN" b="0" i="0" u="none" strike="noStrike" cap="none" normalizeH="0" baseline="0" dirty="0">
              <a:ln>
                <a:noFill/>
              </a:ln>
              <a:solidFill>
                <a:srgbClr val="0070C0"/>
              </a:solidFill>
              <a:effectLst/>
              <a:latin typeface="Arial" pitchFamily="34" charset="0"/>
              <a:cs typeface="Arial" pitchFamily="34" charset="0"/>
            </a:endParaRPr>
          </a:p>
        </p:txBody>
      </p:sp>
      <p:sp>
        <p:nvSpPr>
          <p:cNvPr id="16" name="15 Metin kutusu"/>
          <p:cNvSpPr txBox="1"/>
          <p:nvPr/>
        </p:nvSpPr>
        <p:spPr>
          <a:xfrm>
            <a:off x="467544" y="3717032"/>
            <a:ext cx="8424936" cy="2862322"/>
          </a:xfrm>
          <a:prstGeom prst="rect">
            <a:avLst/>
          </a:prstGeom>
          <a:noFill/>
        </p:spPr>
        <p:txBody>
          <a:bodyPr wrap="square" rtlCol="0">
            <a:spAutoFit/>
          </a:bodyPr>
          <a:lstStyle/>
          <a:p>
            <a:pPr>
              <a:buFont typeface="Arial" pitchFamily="34" charset="0"/>
              <a:buChar char="•"/>
            </a:pPr>
            <a:r>
              <a:rPr lang="tr-TR" dirty="0">
                <a:latin typeface="Times New Roman" pitchFamily="18" charset="0"/>
                <a:cs typeface="Times New Roman" pitchFamily="18" charset="0"/>
              </a:rPr>
              <a:t> Açık-Döngü kontrol sistemi: Çıkış değişkeninin kontrol girişi üzerinde hiçbir etkisi olmayan sistemlerdir. </a:t>
            </a:r>
          </a:p>
          <a:p>
            <a:endParaRPr lang="tr-TR" dirty="0">
              <a:latin typeface="Times New Roman" pitchFamily="18" charset="0"/>
              <a:cs typeface="Times New Roman" pitchFamily="18" charset="0"/>
            </a:endParaRPr>
          </a:p>
          <a:p>
            <a:pPr>
              <a:buFont typeface="Arial" pitchFamily="34" charset="0"/>
              <a:buChar char="•"/>
            </a:pPr>
            <a:r>
              <a:rPr lang="tr-TR" dirty="0">
                <a:latin typeface="Times New Roman" pitchFamily="18" charset="0"/>
                <a:cs typeface="Times New Roman" pitchFamily="18" charset="0"/>
              </a:rPr>
              <a:t> Verilen bir giriş için sistemden belirli bir çıkış elde edilir.  </a:t>
            </a:r>
          </a:p>
          <a:p>
            <a:endParaRPr lang="tr-TR" dirty="0">
              <a:latin typeface="Times New Roman" pitchFamily="18" charset="0"/>
              <a:cs typeface="Times New Roman" pitchFamily="18" charset="0"/>
            </a:endParaRPr>
          </a:p>
          <a:p>
            <a:pPr>
              <a:buFont typeface="Arial" pitchFamily="34" charset="0"/>
              <a:buChar char="•"/>
            </a:pPr>
            <a:r>
              <a:rPr lang="tr-TR" dirty="0">
                <a:latin typeface="Times New Roman" pitchFamily="18" charset="0"/>
                <a:cs typeface="Times New Roman" pitchFamily="18" charset="0"/>
              </a:rPr>
              <a:t> Eğer sisteme bir bozucu etki ederse, verilen giriş için elde edilen çıkış değeri değişir ve sistemden istenilen cevabı almak için hiçbir düzenleme yapılamaz. </a:t>
            </a:r>
          </a:p>
          <a:p>
            <a:endParaRPr lang="tr-TR" dirty="0">
              <a:latin typeface="Times New Roman" pitchFamily="18" charset="0"/>
              <a:cs typeface="Times New Roman" pitchFamily="18" charset="0"/>
            </a:endParaRPr>
          </a:p>
          <a:p>
            <a:pPr>
              <a:buFont typeface="Arial" pitchFamily="34" charset="0"/>
              <a:buChar char="•"/>
            </a:pPr>
            <a:r>
              <a:rPr lang="tr-TR" dirty="0">
                <a:latin typeface="Times New Roman" pitchFamily="18" charset="0"/>
                <a:cs typeface="Times New Roman" pitchFamily="18" charset="0"/>
              </a:rPr>
              <a:t>  Çok iyi kalibrasyon gerektirir.    </a:t>
            </a:r>
          </a:p>
          <a:p>
            <a:endParaRPr lang="en-US" dirty="0">
              <a:latin typeface="Times New Roman" pitchFamily="18" charset="0"/>
              <a:cs typeface="Times New Roman" pitchFamily="18" charset="0"/>
            </a:endParaRPr>
          </a:p>
        </p:txBody>
      </p:sp>
      <p:pic>
        <p:nvPicPr>
          <p:cNvPr id="17" name="Picture 1"/>
          <p:cNvPicPr>
            <a:picLocks noChangeAspect="1" noChangeArrowheads="1"/>
          </p:cNvPicPr>
          <p:nvPr/>
        </p:nvPicPr>
        <p:blipFill>
          <a:blip r:embed="rId2" cstate="print"/>
          <a:srcRect l="10204" t="58747" r="33035" b="28524"/>
          <a:stretch>
            <a:fillRect/>
          </a:stretch>
        </p:blipFill>
        <p:spPr bwMode="auto">
          <a:xfrm>
            <a:off x="571472" y="1643050"/>
            <a:ext cx="6357982" cy="92869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00034" y="2714620"/>
            <a:ext cx="8358246" cy="3785652"/>
          </a:xfrm>
          <a:prstGeom prst="rect">
            <a:avLst/>
          </a:prstGeom>
        </p:spPr>
        <p:txBody>
          <a:bodyPr wrap="square">
            <a:spAutoFit/>
          </a:bodyPr>
          <a:lstStyle/>
          <a:p>
            <a:pPr lvl="0" eaLnBrk="0" fontAlgn="base" hangingPunct="0">
              <a:spcBef>
                <a:spcPct val="0"/>
              </a:spcBef>
              <a:spcAft>
                <a:spcPct val="0"/>
              </a:spcAft>
            </a:pPr>
            <a:endParaRPr lang="tr-TR" sz="2000" b="1" u="sng" dirty="0">
              <a:solidFill>
                <a:srgbClr val="FF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tr-TR" sz="2000" b="1" u="sng" dirty="0">
                <a:solidFill>
                  <a:srgbClr val="FF0000"/>
                </a:solidFill>
                <a:latin typeface="Times New Roman" pitchFamily="18" charset="0"/>
                <a:ea typeface="Times New Roman" pitchFamily="18" charset="0"/>
                <a:cs typeface="Times New Roman" pitchFamily="18" charset="0"/>
              </a:rPr>
              <a:t>Örnekler:  </a:t>
            </a:r>
          </a:p>
          <a:p>
            <a:pPr lvl="0" eaLnBrk="0" fontAlgn="base" hangingPunct="0">
              <a:spcBef>
                <a:spcPct val="0"/>
              </a:spcBef>
              <a:spcAft>
                <a:spcPct val="0"/>
              </a:spcAft>
            </a:pPr>
            <a:endParaRPr lang="tr-TR" sz="2000" dirty="0">
              <a:solidFill>
                <a:srgbClr val="FF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Ø"/>
            </a:pPr>
            <a:r>
              <a:rPr lang="tr-TR" sz="2000" dirty="0">
                <a:latin typeface="Times New Roman" pitchFamily="18" charset="0"/>
                <a:ea typeface="Times New Roman" pitchFamily="18" charset="0"/>
                <a:cs typeface="Times New Roman" pitchFamily="18" charset="0"/>
              </a:rPr>
              <a:t> </a:t>
            </a:r>
            <a:r>
              <a:rPr lang="tr-TR" sz="2000" u="sng" dirty="0">
                <a:latin typeface="Times New Roman" pitchFamily="18" charset="0"/>
                <a:ea typeface="Times New Roman" pitchFamily="18" charset="0"/>
                <a:cs typeface="Times New Roman" pitchFamily="18" charset="0"/>
              </a:rPr>
              <a:t>Trafik kontrol sistemleri: </a:t>
            </a:r>
            <a:r>
              <a:rPr lang="tr-TR" sz="2000" dirty="0">
                <a:latin typeface="Times New Roman" pitchFamily="18" charset="0"/>
                <a:ea typeface="Times New Roman" pitchFamily="18" charset="0"/>
                <a:cs typeface="Times New Roman" pitchFamily="18" charset="0"/>
              </a:rPr>
              <a:t>Trafik ışıkları yanma sırası önceden belirlenen zamanlara göre ayarlanır ve trafik yoğunluğuna göre bu zaman aralıkları değişim göstermez. </a:t>
            </a:r>
          </a:p>
          <a:p>
            <a:pPr lvl="0" eaLnBrk="0" fontAlgn="base" hangingPunct="0">
              <a:spcBef>
                <a:spcPct val="0"/>
              </a:spcBef>
              <a:spcAft>
                <a:spcPct val="0"/>
              </a:spcAft>
              <a:buFont typeface="Arial" pitchFamily="34" charset="0"/>
              <a:buChar char="•"/>
            </a:pPr>
            <a:endParaRPr lang="tr-TR" sz="2000" dirty="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Ø"/>
            </a:pPr>
            <a:r>
              <a:rPr lang="tr-TR" sz="2000" u="sng" dirty="0">
                <a:latin typeface="Times New Roman" pitchFamily="18" charset="0"/>
                <a:ea typeface="Times New Roman" pitchFamily="18" charset="0"/>
                <a:cs typeface="Times New Roman" pitchFamily="18" charset="0"/>
              </a:rPr>
              <a:t>Çamaşır makineleri: </a:t>
            </a:r>
            <a:r>
              <a:rPr lang="tr-TR" sz="2000" dirty="0">
                <a:latin typeface="Times New Roman" pitchFamily="18" charset="0"/>
                <a:ea typeface="Times New Roman" pitchFamily="18" charset="0"/>
                <a:cs typeface="Times New Roman" pitchFamily="18" charset="0"/>
              </a:rPr>
              <a:t>Çamaşırlar önceden belirlenen zaman aralıklarına göre yıkanır, durulanır ve kurutulur. Bu işlemler sırasında yıkamanın kalitesi, veya çamaşırların kuruyup kurumadığı hakkında bir bilgi geri beslemesi yoktur. </a:t>
            </a:r>
          </a:p>
          <a:p>
            <a:pPr lvl="0" eaLnBrk="0" fontAlgn="base" hangingPunct="0">
              <a:spcBef>
                <a:spcPct val="0"/>
              </a:spcBef>
              <a:spcAft>
                <a:spcPct val="0"/>
              </a:spcAft>
              <a:buFont typeface="Wingdings" pitchFamily="2" charset="2"/>
              <a:buChar char="Ø"/>
            </a:pPr>
            <a:endParaRPr lang="tr-TR" sz="2000" dirty="0">
              <a:latin typeface="Times New Roman" pitchFamily="18" charset="0"/>
              <a:cs typeface="Times New Roman" pitchFamily="18" charset="0"/>
            </a:endParaRPr>
          </a:p>
          <a:p>
            <a:pPr lvl="0" eaLnBrk="0" fontAlgn="base" hangingPunct="0">
              <a:spcBef>
                <a:spcPct val="0"/>
              </a:spcBef>
              <a:spcAft>
                <a:spcPct val="0"/>
              </a:spcAft>
            </a:pPr>
            <a:endParaRPr lang="tr-TR" sz="2000" dirty="0">
              <a:latin typeface="Times New Roman" pitchFamily="18" charset="0"/>
              <a:cs typeface="Times New Roman" pitchFamily="18" charset="0"/>
            </a:endParaRP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6 Dikdörtgen"/>
          <p:cNvSpPr/>
          <p:nvPr/>
        </p:nvSpPr>
        <p:spPr>
          <a:xfrm>
            <a:off x="539552" y="404664"/>
            <a:ext cx="5683607" cy="461665"/>
          </a:xfrm>
          <a:prstGeom prst="rect">
            <a:avLst/>
          </a:prstGeom>
        </p:spPr>
        <p:txBody>
          <a:bodyPr wrap="none">
            <a:spAutoFit/>
          </a:bodyPr>
          <a:lstStyle/>
          <a:p>
            <a:r>
              <a:rPr lang="tr-TR" altLang="zh-CN" sz="2400" dirty="0">
                <a:solidFill>
                  <a:srgbClr val="FF0000"/>
                </a:solidFill>
                <a:latin typeface="Times New Roman" pitchFamily="18" charset="0"/>
                <a:ea typeface="SimSun" pitchFamily="2" charset="-122"/>
                <a:cs typeface="CIPMHK+TimesNewRoman"/>
              </a:rPr>
              <a:t>A. Açık çevrim Kontrol Sistemleri (Devam):</a:t>
            </a:r>
            <a:endParaRPr lang="en-US" sz="2400" dirty="0"/>
          </a:p>
        </p:txBody>
      </p:sp>
      <p:pic>
        <p:nvPicPr>
          <p:cNvPr id="5" name="Picture 1"/>
          <p:cNvPicPr>
            <a:picLocks noChangeAspect="1" noChangeArrowheads="1"/>
          </p:cNvPicPr>
          <p:nvPr/>
        </p:nvPicPr>
        <p:blipFill>
          <a:blip r:embed="rId2" cstate="print"/>
          <a:srcRect l="7653" t="24478" r="3698" b="55940"/>
          <a:stretch>
            <a:fillRect/>
          </a:stretch>
        </p:blipFill>
        <p:spPr bwMode="auto">
          <a:xfrm>
            <a:off x="214282" y="1071546"/>
            <a:ext cx="8440397" cy="1214446"/>
          </a:xfrm>
          <a:prstGeom prst="rect">
            <a:avLst/>
          </a:prstGeom>
          <a:noFill/>
          <a:ln w="9525">
            <a:noFill/>
            <a:miter lim="800000"/>
            <a:headEnd/>
            <a:tailEnd/>
          </a:ln>
        </p:spPr>
      </p:pic>
      <p:sp>
        <p:nvSpPr>
          <p:cNvPr id="6" name="Rectangle 4"/>
          <p:cNvSpPr>
            <a:spLocks noChangeArrowheads="1"/>
          </p:cNvSpPr>
          <p:nvPr/>
        </p:nvSpPr>
        <p:spPr bwMode="auto">
          <a:xfrm>
            <a:off x="500034" y="2500306"/>
            <a:ext cx="6808612" cy="3659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defTabSz="914400" rtl="0" eaLnBrk="1" fontAlgn="base" latinLnBrk="0" hangingPunct="1">
              <a:lnSpc>
                <a:spcPct val="100000"/>
              </a:lnSpc>
              <a:spcBef>
                <a:spcPct val="0"/>
              </a:spcBef>
              <a:spcAft>
                <a:spcPct val="0"/>
              </a:spcAft>
              <a:buClrTx/>
              <a:buSzTx/>
              <a:buFontTx/>
              <a:buNone/>
              <a:tabLst/>
            </a:pPr>
            <a:r>
              <a:rPr kumimoji="0" lang="tr-TR"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Şekil </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tr-TR"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tr-TR" altLang="zh-CN"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Açık Döngü</a:t>
            </a:r>
            <a:r>
              <a:rPr kumimoji="0" lang="tr-TR" altLang="zh-CN"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kontrol sistemi elemanları</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67544" y="3140968"/>
            <a:ext cx="778674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tr-TR" altLang="zh-CN" b="0" i="0" u="none" strike="noStrike" cap="none" normalizeH="0" baseline="0" dirty="0">
                <a:ln>
                  <a:noFill/>
                </a:ln>
                <a:solidFill>
                  <a:srgbClr val="000000"/>
                </a:solidFill>
                <a:effectLst/>
                <a:latin typeface="Times New Roman" pitchFamily="18" charset="0"/>
                <a:ea typeface="SimSun" pitchFamily="2" charset="-122"/>
                <a:cs typeface="CIPMHK+TimesNewRoman"/>
              </a:rPr>
              <a:t>Şekil 1.4. Basit bir geri</a:t>
            </a:r>
            <a:r>
              <a:rPr kumimoji="0" lang="tr-TR" altLang="zh-CN" b="0" i="0" u="none" strike="noStrike" cap="none" normalizeH="0" dirty="0">
                <a:ln>
                  <a:noFill/>
                </a:ln>
                <a:solidFill>
                  <a:srgbClr val="000000"/>
                </a:solidFill>
                <a:effectLst/>
                <a:latin typeface="Times New Roman" pitchFamily="18" charset="0"/>
                <a:ea typeface="SimSun" pitchFamily="2" charset="-122"/>
                <a:cs typeface="CIPMHK+TimesNewRoman"/>
              </a:rPr>
              <a:t> beslemeli kontrol sistemi</a:t>
            </a:r>
            <a:endParaRPr kumimoji="0" lang="tr-TR" altLang="zh-CN" b="0" i="0" u="none" strike="noStrike" cap="none" normalizeH="0" baseline="0" dirty="0">
              <a:ln>
                <a:noFill/>
              </a:ln>
              <a:solidFill>
                <a:schemeClr val="tx1"/>
              </a:solidFill>
              <a:effectLst/>
              <a:latin typeface="Arial" pitchFamily="34" charset="0"/>
              <a:cs typeface="Arial" pitchFamily="34" charset="0"/>
            </a:endParaRPr>
          </a:p>
        </p:txBody>
      </p:sp>
      <p:sp>
        <p:nvSpPr>
          <p:cNvPr id="6" name="5 Metin kutusu"/>
          <p:cNvSpPr txBox="1"/>
          <p:nvPr/>
        </p:nvSpPr>
        <p:spPr>
          <a:xfrm>
            <a:off x="500034" y="6286520"/>
            <a:ext cx="6204776" cy="369332"/>
          </a:xfrm>
          <a:prstGeom prst="rect">
            <a:avLst/>
          </a:prstGeom>
          <a:noFill/>
        </p:spPr>
        <p:txBody>
          <a:bodyPr wrap="none" rtlCol="0">
            <a:spAutoFit/>
          </a:bodyPr>
          <a:lstStyle/>
          <a:p>
            <a:r>
              <a:rPr lang="tr-TR" dirty="0">
                <a:solidFill>
                  <a:srgbClr val="0070C0"/>
                </a:solidFill>
                <a:latin typeface="Times New Roman" pitchFamily="18" charset="0"/>
                <a:cs typeface="Times New Roman" pitchFamily="18" charset="0"/>
              </a:rPr>
              <a:t>* Bu derste Geri beslemeli kontrol sistemlerine odaklanacağız !!!</a:t>
            </a:r>
            <a:endParaRPr lang="en-US" dirty="0">
              <a:solidFill>
                <a:srgbClr val="0070C0"/>
              </a:solidFill>
              <a:latin typeface="Times New Roman" pitchFamily="18" charset="0"/>
              <a:cs typeface="Times New Roman" pitchFamily="18" charset="0"/>
            </a:endParaRPr>
          </a:p>
        </p:txBody>
      </p:sp>
      <p:sp>
        <p:nvSpPr>
          <p:cNvPr id="8" name="7 Dikdörtgen"/>
          <p:cNvSpPr/>
          <p:nvPr/>
        </p:nvSpPr>
        <p:spPr>
          <a:xfrm>
            <a:off x="500034" y="357166"/>
            <a:ext cx="5636479" cy="400110"/>
          </a:xfrm>
          <a:prstGeom prst="rect">
            <a:avLst/>
          </a:prstGeom>
        </p:spPr>
        <p:txBody>
          <a:bodyPr wrap="none">
            <a:spAutoFit/>
          </a:bodyPr>
          <a:lstStyle/>
          <a:p>
            <a:r>
              <a:rPr lang="tr-TR" altLang="zh-CN" sz="2000" dirty="0">
                <a:solidFill>
                  <a:srgbClr val="FF0000"/>
                </a:solidFill>
                <a:latin typeface="Times New Roman" pitchFamily="18" charset="0"/>
                <a:ea typeface="SimSun" pitchFamily="2" charset="-122"/>
                <a:cs typeface="CIPMHK+TimesNewRoman"/>
              </a:rPr>
              <a:t>B. Kapalı döngü (Geri beslemeli) Kontrol Sistemleri:</a:t>
            </a:r>
            <a:endParaRPr lang="en-US" sz="2000" dirty="0"/>
          </a:p>
        </p:txBody>
      </p:sp>
      <p:sp>
        <p:nvSpPr>
          <p:cNvPr id="9" name="8 Metin kutusu"/>
          <p:cNvSpPr txBox="1"/>
          <p:nvPr/>
        </p:nvSpPr>
        <p:spPr>
          <a:xfrm>
            <a:off x="467544" y="3717032"/>
            <a:ext cx="8143932" cy="2031325"/>
          </a:xfrm>
          <a:prstGeom prst="rect">
            <a:avLst/>
          </a:prstGeom>
          <a:noFill/>
        </p:spPr>
        <p:txBody>
          <a:bodyPr wrap="square" rtlCol="0">
            <a:spAutoFit/>
          </a:bodyPr>
          <a:lstStyle/>
          <a:p>
            <a:r>
              <a:rPr lang="tr-TR" dirty="0">
                <a:latin typeface="Times New Roman" pitchFamily="18" charset="0"/>
                <a:cs typeface="Times New Roman" pitchFamily="18" charset="0"/>
              </a:rPr>
              <a:t>Geri Beslemeli Kontrol  Sistemi: </a:t>
            </a:r>
          </a:p>
          <a:p>
            <a:pPr>
              <a:buFont typeface="Wingdings" pitchFamily="2" charset="2"/>
              <a:buChar char="Ø"/>
            </a:pPr>
            <a:r>
              <a:rPr lang="tr-TR" dirty="0">
                <a:latin typeface="Times New Roman" pitchFamily="18" charset="0"/>
                <a:cs typeface="Times New Roman" pitchFamily="18" charset="0"/>
              </a:rPr>
              <a:t> Kontrol girişini, kontrol edilen değişken ve referans girişi arasındaki hatayı kullanarak üreten kontrol sistemidir. </a:t>
            </a:r>
          </a:p>
          <a:p>
            <a:endParaRPr lang="tr-TR" dirty="0">
              <a:latin typeface="Times New Roman" pitchFamily="18" charset="0"/>
              <a:cs typeface="Times New Roman" pitchFamily="18" charset="0"/>
            </a:endParaRPr>
          </a:p>
          <a:p>
            <a:pPr>
              <a:buFont typeface="Wingdings" pitchFamily="2" charset="2"/>
              <a:buChar char="Ø"/>
            </a:pPr>
            <a:r>
              <a:rPr lang="tr-TR" dirty="0">
                <a:latin typeface="Times New Roman" pitchFamily="18" charset="0"/>
                <a:cs typeface="Times New Roman" pitchFamily="18" charset="0"/>
              </a:rPr>
              <a:t> Sistemin çıkışı bir </a:t>
            </a:r>
            <a:r>
              <a:rPr lang="tr-TR" dirty="0" err="1">
                <a:latin typeface="Times New Roman" pitchFamily="18" charset="0"/>
                <a:cs typeface="Times New Roman" pitchFamily="18" charset="0"/>
              </a:rPr>
              <a:t>sensör</a:t>
            </a:r>
            <a:r>
              <a:rPr lang="tr-TR" dirty="0">
                <a:latin typeface="Times New Roman" pitchFamily="18" charset="0"/>
                <a:cs typeface="Times New Roman" pitchFamily="18" charset="0"/>
              </a:rPr>
              <a:t>  aracılığı ile ölçülerek  geri beslenir ve istenilen referans sinyali ile karşılaştırılır. Elde edilen hata kontrolcü algoritmasına girerek  istenilen çıkış değerine ulaşılmaya çalışılır. </a:t>
            </a:r>
            <a:endParaRPr lang="en-US" dirty="0">
              <a:latin typeface="Times New Roman" pitchFamily="18" charset="0"/>
              <a:cs typeface="Times New Roman" pitchFamily="18" charset="0"/>
            </a:endParaRPr>
          </a:p>
        </p:txBody>
      </p:sp>
      <p:pic>
        <p:nvPicPr>
          <p:cNvPr id="63489" name="Picture 1"/>
          <p:cNvPicPr>
            <a:picLocks noChangeAspect="1" noChangeArrowheads="1"/>
          </p:cNvPicPr>
          <p:nvPr/>
        </p:nvPicPr>
        <p:blipFill>
          <a:blip r:embed="rId2" cstate="print"/>
          <a:srcRect l="2551" t="28394" r="4336" b="28524"/>
          <a:stretch>
            <a:fillRect/>
          </a:stretch>
        </p:blipFill>
        <p:spPr bwMode="auto">
          <a:xfrm>
            <a:off x="571472" y="928670"/>
            <a:ext cx="6500858" cy="1959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6 Metin kutusu"/>
          <p:cNvSpPr txBox="1"/>
          <p:nvPr/>
        </p:nvSpPr>
        <p:spPr>
          <a:xfrm>
            <a:off x="500034" y="4283804"/>
            <a:ext cx="5214974" cy="369332"/>
          </a:xfrm>
          <a:prstGeom prst="rect">
            <a:avLst/>
          </a:prstGeom>
          <a:noFill/>
        </p:spPr>
        <p:txBody>
          <a:bodyPr wrap="square" rtlCol="0">
            <a:spAutoFit/>
          </a:bodyPr>
          <a:lstStyle/>
          <a:p>
            <a:r>
              <a:rPr lang="tr-TR" dirty="0">
                <a:latin typeface="Times New Roman" pitchFamily="18" charset="0"/>
                <a:cs typeface="Times New Roman" pitchFamily="18" charset="0"/>
              </a:rPr>
              <a:t>Şekil 1.5. Kapalı döngü kontrol sistemi elemanları.</a:t>
            </a:r>
            <a:endParaRPr lang="en-US" dirty="0">
              <a:latin typeface="Times New Roman" pitchFamily="18" charset="0"/>
              <a:cs typeface="Times New Roman" pitchFamily="18" charset="0"/>
            </a:endParaRPr>
          </a:p>
        </p:txBody>
      </p:sp>
      <p:sp>
        <p:nvSpPr>
          <p:cNvPr id="8" name="7 Metin kutusu"/>
          <p:cNvSpPr txBox="1"/>
          <p:nvPr/>
        </p:nvSpPr>
        <p:spPr>
          <a:xfrm>
            <a:off x="539553" y="4710623"/>
            <a:ext cx="8280920" cy="2246769"/>
          </a:xfrm>
          <a:prstGeom prst="rect">
            <a:avLst/>
          </a:prstGeom>
          <a:noFill/>
        </p:spPr>
        <p:txBody>
          <a:bodyPr wrap="square" rtlCol="0">
            <a:spAutoFit/>
          </a:bodyPr>
          <a:lstStyle/>
          <a:p>
            <a:r>
              <a:rPr lang="tr-TR" sz="2000" dirty="0">
                <a:latin typeface="Times New Roman" pitchFamily="18" charset="0"/>
                <a:cs typeface="Times New Roman" pitchFamily="18" charset="0"/>
              </a:rPr>
              <a:t>r(t) : Referans girişi</a:t>
            </a:r>
          </a:p>
          <a:p>
            <a:r>
              <a:rPr lang="tr-TR" sz="2000" dirty="0">
                <a:latin typeface="Times New Roman" pitchFamily="18" charset="0"/>
                <a:cs typeface="Times New Roman" pitchFamily="18" charset="0"/>
              </a:rPr>
              <a:t>e(t) : Hata</a:t>
            </a:r>
          </a:p>
          <a:p>
            <a:r>
              <a:rPr lang="tr-TR" sz="2000" dirty="0">
                <a:latin typeface="Times New Roman" pitchFamily="18" charset="0"/>
                <a:cs typeface="Times New Roman" pitchFamily="18" charset="0"/>
              </a:rPr>
              <a:t>u(t) : Kontrol girişi, (m(t) : Ayarlanan değişken)  </a:t>
            </a:r>
          </a:p>
          <a:p>
            <a:r>
              <a:rPr lang="tr-TR" sz="2000" dirty="0">
                <a:latin typeface="Times New Roman" pitchFamily="18" charset="0"/>
                <a:cs typeface="Times New Roman" pitchFamily="18" charset="0"/>
              </a:rPr>
              <a:t>w(t): Bozucu giriş</a:t>
            </a:r>
          </a:p>
          <a:p>
            <a:r>
              <a:rPr lang="tr-TR" sz="2000" dirty="0">
                <a:latin typeface="Times New Roman" pitchFamily="18" charset="0"/>
                <a:cs typeface="Times New Roman" pitchFamily="18" charset="0"/>
              </a:rPr>
              <a:t>c(t) : Kontrol edilen değişken (Gerçek çıkış değeri)</a:t>
            </a:r>
          </a:p>
          <a:p>
            <a:r>
              <a:rPr lang="tr-TR" sz="2000" dirty="0">
                <a:latin typeface="Times New Roman" pitchFamily="18" charset="0"/>
                <a:cs typeface="Times New Roman" pitchFamily="18" charset="0"/>
              </a:rPr>
              <a:t>b(t) : Geri besleme sinyali (</a:t>
            </a:r>
            <a:r>
              <a:rPr lang="tr-TR" sz="2000" dirty="0" err="1">
                <a:latin typeface="Times New Roman" pitchFamily="18" charset="0"/>
                <a:cs typeface="Times New Roman" pitchFamily="18" charset="0"/>
              </a:rPr>
              <a:t>Sensör</a:t>
            </a:r>
            <a:r>
              <a:rPr lang="tr-TR" sz="2000" dirty="0">
                <a:latin typeface="Times New Roman" pitchFamily="18" charset="0"/>
                <a:cs typeface="Times New Roman" pitchFamily="18" charset="0"/>
              </a:rPr>
              <a:t> ile ölçülen değer)</a:t>
            </a:r>
          </a:p>
          <a:p>
            <a:endParaRPr lang="en-US" sz="2000" dirty="0">
              <a:latin typeface="Times New Roman" pitchFamily="18" charset="0"/>
              <a:cs typeface="Times New Roman" pitchFamily="18" charset="0"/>
            </a:endParaRPr>
          </a:p>
        </p:txBody>
      </p:sp>
      <p:sp>
        <p:nvSpPr>
          <p:cNvPr id="6" name="5 Dikdörtgen"/>
          <p:cNvSpPr/>
          <p:nvPr/>
        </p:nvSpPr>
        <p:spPr>
          <a:xfrm>
            <a:off x="179512" y="188640"/>
            <a:ext cx="6553397" cy="400110"/>
          </a:xfrm>
          <a:prstGeom prst="rect">
            <a:avLst/>
          </a:prstGeom>
        </p:spPr>
        <p:txBody>
          <a:bodyPr wrap="none">
            <a:spAutoFit/>
          </a:bodyPr>
          <a:lstStyle/>
          <a:p>
            <a:r>
              <a:rPr lang="tr-TR" altLang="zh-CN" sz="2000" dirty="0">
                <a:solidFill>
                  <a:srgbClr val="FF0000"/>
                </a:solidFill>
                <a:latin typeface="Times New Roman" pitchFamily="18" charset="0"/>
                <a:ea typeface="SimSun" pitchFamily="2" charset="-122"/>
                <a:cs typeface="CIPMHK+TimesNewRoman"/>
              </a:rPr>
              <a:t>B. Kapalı döngü (Geri beslemeli) Kontrol Sistemleri (Devam):</a:t>
            </a:r>
            <a:endParaRPr lang="en-US" sz="2000" dirty="0"/>
          </a:p>
        </p:txBody>
      </p:sp>
      <p:pic>
        <p:nvPicPr>
          <p:cNvPr id="9" name="Picture 3"/>
          <p:cNvPicPr>
            <a:picLocks noChangeAspect="1" noChangeArrowheads="1"/>
          </p:cNvPicPr>
          <p:nvPr/>
        </p:nvPicPr>
        <p:blipFill>
          <a:blip r:embed="rId2" cstate="print"/>
          <a:srcRect l="2551" t="39165" r="11989" b="9791"/>
          <a:stretch>
            <a:fillRect/>
          </a:stretch>
        </p:blipFill>
        <p:spPr bwMode="auto">
          <a:xfrm>
            <a:off x="0" y="571480"/>
            <a:ext cx="9001156" cy="350191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7 Metin kutusu"/>
          <p:cNvSpPr txBox="1"/>
          <p:nvPr/>
        </p:nvSpPr>
        <p:spPr>
          <a:xfrm>
            <a:off x="467544" y="1628800"/>
            <a:ext cx="8280920" cy="3785652"/>
          </a:xfrm>
          <a:prstGeom prst="rect">
            <a:avLst/>
          </a:prstGeom>
          <a:noFill/>
        </p:spPr>
        <p:txBody>
          <a:bodyPr wrap="square" rtlCol="0">
            <a:spAutoFit/>
          </a:bodyPr>
          <a:lstStyle/>
          <a:p>
            <a:r>
              <a:rPr lang="tr-TR" sz="2000" dirty="0">
                <a:latin typeface="Times New Roman" pitchFamily="18" charset="0"/>
                <a:cs typeface="Times New Roman" pitchFamily="18" charset="0"/>
              </a:rPr>
              <a:t> Geri beslemeli kontrol sistemleri: </a:t>
            </a:r>
          </a:p>
          <a:p>
            <a:pPr>
              <a:buFont typeface="Wingdings" pitchFamily="2" charset="2"/>
              <a:buChar char="Ø"/>
            </a:pPr>
            <a:endParaRPr lang="tr-TR"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 Açık-döngü sistemlere göre çok daha komplekstir, daha çok elemandan oluşurlar. </a:t>
            </a:r>
            <a:r>
              <a:rPr lang="en-US" sz="2000" dirty="0">
                <a:latin typeface="Times New Roman" pitchFamily="18" charset="0"/>
                <a:cs typeface="Times New Roman" pitchFamily="18" charset="0"/>
              </a:rPr>
              <a:t> </a:t>
            </a:r>
            <a:endParaRPr lang="tr-TR" sz="2000" dirty="0">
              <a:latin typeface="Times New Roman" pitchFamily="18" charset="0"/>
              <a:cs typeface="Times New Roman" pitchFamily="18" charset="0"/>
            </a:endParaRPr>
          </a:p>
          <a:p>
            <a:pPr>
              <a:buFont typeface="Wingdings" pitchFamily="2" charset="2"/>
              <a:buChar char="Ø"/>
            </a:pPr>
            <a:endParaRPr lang="tr-TR"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 Açık-döngü kontrole oranla dış bozuculara ve sistemdeki parametre değişikliklerine karşı dayanıklıdır, diğer bir deyişle kontrol tasarımı bu etkileri telafi edecek şekilde tasarlanabilir.  </a:t>
            </a:r>
          </a:p>
          <a:p>
            <a:pPr>
              <a:buFont typeface="Wingdings" pitchFamily="2" charset="2"/>
              <a:buChar char="Ø"/>
            </a:pPr>
            <a:endParaRPr lang="tr-TR"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 Açık-döngü sistemlere göre bakımları daha zor ve maliyetlidir. </a:t>
            </a:r>
            <a:endParaRPr lang="en-US" sz="2000" dirty="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6" name="5 Dikdörtgen"/>
          <p:cNvSpPr/>
          <p:nvPr/>
        </p:nvSpPr>
        <p:spPr>
          <a:xfrm>
            <a:off x="323528" y="404664"/>
            <a:ext cx="6553397" cy="400110"/>
          </a:xfrm>
          <a:prstGeom prst="rect">
            <a:avLst/>
          </a:prstGeom>
        </p:spPr>
        <p:txBody>
          <a:bodyPr wrap="none">
            <a:spAutoFit/>
          </a:bodyPr>
          <a:lstStyle/>
          <a:p>
            <a:r>
              <a:rPr lang="tr-TR" altLang="zh-CN" sz="2000" dirty="0">
                <a:solidFill>
                  <a:srgbClr val="FF0000"/>
                </a:solidFill>
                <a:latin typeface="Times New Roman" pitchFamily="18" charset="0"/>
                <a:ea typeface="SimSun" pitchFamily="2" charset="-122"/>
                <a:cs typeface="CIPMHK+TimesNewRoman"/>
              </a:rPr>
              <a:t>B. Kapalı döngü (Geri beslemeli) Kontrol Sistemleri (Devam):</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467544" y="1700808"/>
            <a:ext cx="8280920" cy="4524315"/>
          </a:xfrm>
          <a:prstGeom prst="rect">
            <a:avLst/>
          </a:prstGeom>
          <a:noFill/>
        </p:spPr>
        <p:txBody>
          <a:bodyPr wrap="square" rtlCol="0">
            <a:spAutoFit/>
          </a:bodyPr>
          <a:lstStyle/>
          <a:p>
            <a:r>
              <a:rPr lang="tr-TR" dirty="0">
                <a:latin typeface="Times New Roman" pitchFamily="18" charset="0"/>
                <a:cs typeface="Times New Roman" pitchFamily="18" charset="0"/>
              </a:rPr>
              <a:t>Dikkate değer ilk otomatik kontrol sistemi </a:t>
            </a:r>
            <a:r>
              <a:rPr lang="en-US" dirty="0">
                <a:latin typeface="Times New Roman" pitchFamily="18" charset="0"/>
                <a:cs typeface="Times New Roman" pitchFamily="18" charset="0"/>
              </a:rPr>
              <a:t>James Watt‘</a:t>
            </a:r>
            <a:r>
              <a:rPr lang="tr-TR" dirty="0" err="1">
                <a:latin typeface="Times New Roman" pitchFamily="18" charset="0"/>
                <a:cs typeface="Times New Roman" pitchFamily="18" charset="0"/>
              </a:rPr>
              <a:t>ın</a:t>
            </a:r>
            <a:r>
              <a:rPr lang="tr-TR" dirty="0">
                <a:latin typeface="Times New Roman" pitchFamily="18" charset="0"/>
                <a:cs typeface="Times New Roman" pitchFamily="18" charset="0"/>
              </a:rPr>
              <a:t> </a:t>
            </a:r>
            <a:r>
              <a:rPr lang="tr-TR" dirty="0"/>
              <a:t>uçan toplu denetleyicisidir. Bu sistemde amaç buhar türbini milinin sabit hızda dönmesini sağlamaktır. </a:t>
            </a:r>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r>
              <a:rPr lang="tr-TR" b="1" u="sng" dirty="0">
                <a:solidFill>
                  <a:srgbClr val="0070C0"/>
                </a:solidFill>
                <a:latin typeface="Times New Roman" pitchFamily="18" charset="0"/>
                <a:cs typeface="Times New Roman" pitchFamily="18" charset="0"/>
              </a:rPr>
              <a:t>Sistemin çalışma prensibi:</a:t>
            </a:r>
            <a:r>
              <a:rPr lang="tr-TR" b="1" dirty="0">
                <a:solidFill>
                  <a:srgbClr val="0070C0"/>
                </a:solidFill>
                <a:latin typeface="Times New Roman" pitchFamily="18" charset="0"/>
                <a:cs typeface="Times New Roman" pitchFamily="18" charset="0"/>
              </a:rPr>
              <a:t> </a:t>
            </a:r>
            <a:r>
              <a:rPr lang="tr-TR" dirty="0"/>
              <a:t>Bu hız kontrol sisteminde önce sistemin girişi istenilen buhar </a:t>
            </a:r>
            <a:r>
              <a:rPr lang="tr-TR" dirty="0" err="1"/>
              <a:t>makinası</a:t>
            </a:r>
            <a:r>
              <a:rPr lang="tr-TR" dirty="0"/>
              <a:t> çalışma hızını (buhar türbin mili dönüş hızını) verecek şekilde belli bir değere ayarlanır. Pilot silindirinden güç silindirine basınçlı yağ akışını sağlayan her iki </a:t>
            </a:r>
            <a:r>
              <a:rPr lang="tr-TR" dirty="0" err="1"/>
              <a:t>port</a:t>
            </a:r>
            <a:r>
              <a:rPr lang="tr-TR" dirty="0"/>
              <a:t> kapalı konumdadır. Eğer çalışma anındaki dönme hızı azalırsa, ağırlıklara etkiyen merkezkaç kuvvet azalır. Ağırlıklar dönme merkezine doğru yaklaşır. Ağırlıkların bağlı olduğu mekanizmanın yay üzerindeki baskı kuvveti azalır, yaylar uzamaya çalışarak alt tablayı ve ona bağlı olan pilot silindirin pistonlarını aşağı doğru iter. Güç silindirinin alt bölmesine basınçlı yağ girer ve pistonu yukarı doğru iterek kontrol vanasını açar, buhar girişinde artma olur. Bu nedenle buhar </a:t>
            </a:r>
            <a:r>
              <a:rPr lang="tr-TR" dirty="0" err="1"/>
              <a:t>makinasının</a:t>
            </a:r>
            <a:r>
              <a:rPr lang="tr-TR" dirty="0"/>
              <a:t> hızı artar. Artan merkezkaç kuvvet nedeniyle ağırlıklar uzaklaşmaya çalışır. Bu durumda alt tabla ve pilot silindirin pistonları yukarı doğru hareket ederek </a:t>
            </a:r>
            <a:r>
              <a:rPr lang="tr-TR" dirty="0" err="1"/>
              <a:t>portları</a:t>
            </a:r>
            <a:r>
              <a:rPr lang="tr-TR" dirty="0"/>
              <a:t> kapatır. Bu sayede buhar </a:t>
            </a:r>
            <a:r>
              <a:rPr lang="tr-TR" dirty="0" err="1"/>
              <a:t>makinası</a:t>
            </a:r>
            <a:r>
              <a:rPr lang="tr-TR" dirty="0"/>
              <a:t> önceden ayarlandığı dönme hızına farklı bir yükleme durumunda da ulaşmış olur. </a:t>
            </a:r>
          </a:p>
          <a:p>
            <a:endParaRPr lang="en-US" dirty="0"/>
          </a:p>
        </p:txBody>
      </p:sp>
      <p:sp>
        <p:nvSpPr>
          <p:cNvPr id="6" name="5 Metin kutusu"/>
          <p:cNvSpPr txBox="1"/>
          <p:nvPr/>
        </p:nvSpPr>
        <p:spPr>
          <a:xfrm>
            <a:off x="395536" y="980728"/>
            <a:ext cx="3545394" cy="461665"/>
          </a:xfrm>
          <a:prstGeom prst="rect">
            <a:avLst/>
          </a:prstGeom>
          <a:noFill/>
        </p:spPr>
        <p:txBody>
          <a:bodyPr wrap="none" rtlCol="0">
            <a:spAutoFit/>
          </a:bodyPr>
          <a:lstStyle/>
          <a:p>
            <a:r>
              <a:rPr lang="tr-TR" sz="2400" b="1" dirty="0">
                <a:solidFill>
                  <a:srgbClr val="FF0000"/>
                </a:solidFill>
                <a:latin typeface="Times New Roman" pitchFamily="18" charset="0"/>
                <a:cs typeface="Times New Roman" pitchFamily="18" charset="0"/>
              </a:rPr>
              <a:t>1.3.1. Hız kontrol sistemi:</a:t>
            </a:r>
            <a:endParaRPr lang="en-US" sz="2400" dirty="0"/>
          </a:p>
        </p:txBody>
      </p:sp>
      <p:sp>
        <p:nvSpPr>
          <p:cNvPr id="4" name="3 Dikdörtgen"/>
          <p:cNvSpPr/>
          <p:nvPr/>
        </p:nvSpPr>
        <p:spPr>
          <a:xfrm>
            <a:off x="683568" y="188640"/>
            <a:ext cx="5730992" cy="523220"/>
          </a:xfrm>
          <a:prstGeom prst="rect">
            <a:avLst/>
          </a:prstGeom>
        </p:spPr>
        <p:txBody>
          <a:bodyPr wrap="none">
            <a:spAutoFit/>
          </a:bodyPr>
          <a:lstStyle/>
          <a:p>
            <a:r>
              <a:rPr lang="en-US" sz="2800" b="1" dirty="0">
                <a:solidFill>
                  <a:srgbClr val="FF0000"/>
                </a:solidFill>
                <a:latin typeface="Times New Roman" pitchFamily="18" charset="0"/>
                <a:cs typeface="Times New Roman" pitchFamily="18" charset="0"/>
              </a:rPr>
              <a:t>1.</a:t>
            </a:r>
            <a:r>
              <a:rPr lang="tr-TR" sz="2800" b="1" dirty="0">
                <a:solidFill>
                  <a:srgbClr val="FF0000"/>
                </a:solidFill>
                <a:latin typeface="Times New Roman" pitchFamily="18" charset="0"/>
                <a:cs typeface="Times New Roman" pitchFamily="18" charset="0"/>
              </a:rPr>
              <a:t>3</a:t>
            </a:r>
            <a:r>
              <a:rPr lang="en-US" sz="2800" b="1" dirty="0">
                <a:solidFill>
                  <a:srgbClr val="FF0000"/>
                </a:solidFill>
                <a:latin typeface="Times New Roman" pitchFamily="18" charset="0"/>
                <a:cs typeface="Times New Roman" pitchFamily="18" charset="0"/>
              </a:rPr>
              <a:t>. </a:t>
            </a:r>
            <a:r>
              <a:rPr lang="tr-TR" sz="2800" b="1" dirty="0">
                <a:solidFill>
                  <a:srgbClr val="FF0000"/>
                </a:solidFill>
                <a:latin typeface="Times New Roman" pitchFamily="18" charset="0"/>
                <a:cs typeface="Times New Roman" pitchFamily="18" charset="0"/>
              </a:rPr>
              <a:t>Kontrol sistemleri uygulamaları</a:t>
            </a:r>
            <a:endParaRPr lang="en-US" sz="2800" dirty="0"/>
          </a:p>
        </p:txBody>
      </p:sp>
    </p:spTree>
    <p:extLst>
      <p:ext uri="{BB962C8B-B14F-4D97-AF65-F5344CB8AC3E}">
        <p14:creationId xmlns:p14="http://schemas.microsoft.com/office/powerpoint/2010/main" val="340134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D:\DERSLER - vermekte olduğum\- GÜZ YARIYILI\ME 311 SYSTEM DYNAMICS and CONTROL\ME 311-System Dynamics and Control -DersNotları\ME 311-MM 311 - DersNotları -1-\cf00-56.gif"/>
          <p:cNvPicPr>
            <a:picLocks noGrp="1" noChangeAspect="1" noChangeArrowheads="1"/>
          </p:cNvPicPr>
          <p:nvPr>
            <p:ph idx="1"/>
          </p:nvPr>
        </p:nvPicPr>
        <p:blipFill>
          <a:blip r:embed="rId2" cstate="print"/>
          <a:srcRect/>
          <a:stretch>
            <a:fillRect/>
          </a:stretch>
        </p:blipFill>
        <p:spPr bwMode="auto">
          <a:xfrm>
            <a:off x="642910" y="285728"/>
            <a:ext cx="2381250" cy="2819400"/>
          </a:xfrm>
          <a:prstGeom prst="rect">
            <a:avLst/>
          </a:prstGeom>
          <a:noFill/>
        </p:spPr>
      </p:pic>
      <p:pic>
        <p:nvPicPr>
          <p:cNvPr id="82947" name="Picture 3" descr="D:\DERSLER - vermekte olduğum\- GÜZ YARIYILI\ME 311 SYSTEM DYNAMICS and CONTROL\ME 311-System Dynamics and Control -DersNotları\ME 311-MM 311 - DersNotları -1-\watt.gif"/>
          <p:cNvPicPr>
            <a:picLocks noChangeAspect="1" noChangeArrowheads="1"/>
          </p:cNvPicPr>
          <p:nvPr/>
        </p:nvPicPr>
        <p:blipFill>
          <a:blip r:embed="rId3" cstate="print"/>
          <a:srcRect/>
          <a:stretch>
            <a:fillRect/>
          </a:stretch>
        </p:blipFill>
        <p:spPr bwMode="auto">
          <a:xfrm>
            <a:off x="5357818" y="428604"/>
            <a:ext cx="2057400" cy="2867025"/>
          </a:xfrm>
          <a:prstGeom prst="rect">
            <a:avLst/>
          </a:prstGeom>
          <a:noFill/>
        </p:spPr>
      </p:pic>
      <p:pic>
        <p:nvPicPr>
          <p:cNvPr id="82948" name="Picture 4" descr="D:\DERSLER - vermekte olduğum\- GÜZ YARIYILI\ME 311 SYSTEM DYNAMICS and CONTROL\ME 311-System Dynamics and Control -DersNotları\ME 311-MM 311 - DersNotları -1-\450px-Steam_engine_in_action.gif"/>
          <p:cNvPicPr>
            <a:picLocks noChangeAspect="1" noChangeArrowheads="1" noCrop="1"/>
          </p:cNvPicPr>
          <p:nvPr/>
        </p:nvPicPr>
        <p:blipFill>
          <a:blip r:embed="rId4" cstate="print"/>
          <a:srcRect/>
          <a:stretch>
            <a:fillRect/>
          </a:stretch>
        </p:blipFill>
        <p:spPr bwMode="auto">
          <a:xfrm>
            <a:off x="2214546" y="3643314"/>
            <a:ext cx="4286250" cy="2790825"/>
          </a:xfrm>
          <a:prstGeom prst="rect">
            <a:avLst/>
          </a:prstGeom>
          <a:noFill/>
        </p:spPr>
      </p:pic>
    </p:spTree>
    <p:extLst>
      <p:ext uri="{BB962C8B-B14F-4D97-AF65-F5344CB8AC3E}">
        <p14:creationId xmlns:p14="http://schemas.microsoft.com/office/powerpoint/2010/main" val="203728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285720" y="6429396"/>
            <a:ext cx="4089902" cy="369332"/>
          </a:xfrm>
          <a:prstGeom prst="rect">
            <a:avLst/>
          </a:prstGeom>
          <a:noFill/>
        </p:spPr>
        <p:txBody>
          <a:bodyPr wrap="none" rtlCol="0">
            <a:spAutoFit/>
          </a:bodyPr>
          <a:lstStyle/>
          <a:p>
            <a:r>
              <a:rPr lang="tr-TR" dirty="0"/>
              <a:t>Şekil 1.6. </a:t>
            </a:r>
            <a:r>
              <a:rPr lang="en-US" dirty="0">
                <a:latin typeface="Times New Roman" pitchFamily="18" charset="0"/>
                <a:cs typeface="Times New Roman" pitchFamily="18" charset="0"/>
              </a:rPr>
              <a:t>Watt‘</a:t>
            </a:r>
            <a:r>
              <a:rPr lang="tr-TR" dirty="0" err="1">
                <a:latin typeface="Times New Roman" pitchFamily="18" charset="0"/>
                <a:cs typeface="Times New Roman" pitchFamily="18" charset="0"/>
              </a:rPr>
              <a:t>ın</a:t>
            </a:r>
            <a:r>
              <a:rPr lang="tr-TR" dirty="0">
                <a:latin typeface="Times New Roman" pitchFamily="18" charset="0"/>
                <a:cs typeface="Times New Roman" pitchFamily="18" charset="0"/>
              </a:rPr>
              <a:t> </a:t>
            </a:r>
            <a:r>
              <a:rPr lang="tr-TR" dirty="0"/>
              <a:t>uçan toplu denetleyicisi.</a:t>
            </a:r>
            <a:endParaRPr lang="en-US" dirty="0"/>
          </a:p>
        </p:txBody>
      </p:sp>
      <p:pic>
        <p:nvPicPr>
          <p:cNvPr id="73729" name="Picture 1"/>
          <p:cNvPicPr>
            <a:picLocks noChangeAspect="1" noChangeArrowheads="1"/>
          </p:cNvPicPr>
          <p:nvPr/>
        </p:nvPicPr>
        <p:blipFill>
          <a:blip r:embed="rId2" cstate="print"/>
          <a:srcRect l="14668" t="7833" r="11351" b="5025"/>
          <a:stretch>
            <a:fillRect/>
          </a:stretch>
        </p:blipFill>
        <p:spPr bwMode="auto">
          <a:xfrm>
            <a:off x="142844" y="0"/>
            <a:ext cx="8286808" cy="6357982"/>
          </a:xfrm>
          <a:prstGeom prst="rect">
            <a:avLst/>
          </a:prstGeom>
          <a:noFill/>
          <a:ln w="9525">
            <a:noFill/>
            <a:miter lim="800000"/>
            <a:headEnd/>
            <a:tailEnd/>
          </a:ln>
        </p:spPr>
      </p:pic>
    </p:spTree>
    <p:extLst>
      <p:ext uri="{BB962C8B-B14F-4D97-AF65-F5344CB8AC3E}">
        <p14:creationId xmlns:p14="http://schemas.microsoft.com/office/powerpoint/2010/main" val="408760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
          <p:cNvPicPr>
            <a:picLocks noChangeAspect="1" noChangeArrowheads="1"/>
          </p:cNvPicPr>
          <p:nvPr/>
        </p:nvPicPr>
        <p:blipFill>
          <a:blip r:embed="rId2" cstate="print"/>
          <a:srcRect l="10842" t="1958" r="6887" b="2088"/>
          <a:stretch>
            <a:fillRect/>
          </a:stretch>
        </p:blipFill>
        <p:spPr bwMode="auto">
          <a:xfrm>
            <a:off x="0" y="0"/>
            <a:ext cx="8929718" cy="6783817"/>
          </a:xfrm>
          <a:prstGeom prst="rect">
            <a:avLst/>
          </a:prstGeom>
          <a:noFill/>
          <a:ln w="9525">
            <a:noFill/>
            <a:miter lim="800000"/>
            <a:headEnd/>
            <a:tailEnd/>
          </a:ln>
        </p:spPr>
      </p:pic>
    </p:spTree>
    <p:extLst>
      <p:ext uri="{BB962C8B-B14F-4D97-AF65-F5344CB8AC3E}">
        <p14:creationId xmlns:p14="http://schemas.microsoft.com/office/powerpoint/2010/main" val="157238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274638"/>
            <a:ext cx="8892480" cy="654032"/>
          </a:xfrm>
        </p:spPr>
        <p:txBody>
          <a:bodyPr>
            <a:noAutofit/>
          </a:bodyPr>
          <a:lstStyle/>
          <a:p>
            <a:pPr algn="l"/>
            <a:r>
              <a:rPr lang="tr-TR" sz="2400" dirty="0">
                <a:solidFill>
                  <a:srgbClr val="FF0000"/>
                </a:solidFill>
                <a:latin typeface="Times New Roman" pitchFamily="18" charset="0"/>
                <a:cs typeface="Times New Roman" pitchFamily="18" charset="0"/>
              </a:rPr>
              <a:t>1.3.2. Sıcaklık kontrol sistemi (Elektrikli bir fırının sıcaklık kontrolü)</a:t>
            </a:r>
            <a:r>
              <a:rPr lang="en-US" sz="2400" dirty="0">
                <a:solidFill>
                  <a:srgbClr val="FF0000"/>
                </a:solidFill>
                <a:latin typeface="Times New Roman" pitchFamily="18" charset="0"/>
                <a:cs typeface="Times New Roman" pitchFamily="18" charset="0"/>
              </a:rPr>
              <a:t>:</a:t>
            </a:r>
          </a:p>
        </p:txBody>
      </p:sp>
      <p:sp>
        <p:nvSpPr>
          <p:cNvPr id="5" name="4 Metin kutusu"/>
          <p:cNvSpPr txBox="1"/>
          <p:nvPr/>
        </p:nvSpPr>
        <p:spPr>
          <a:xfrm>
            <a:off x="467544" y="3995678"/>
            <a:ext cx="8286808" cy="2862322"/>
          </a:xfrm>
          <a:prstGeom prst="rect">
            <a:avLst/>
          </a:prstGeom>
          <a:noFill/>
        </p:spPr>
        <p:txBody>
          <a:bodyPr wrap="square" rtlCol="0">
            <a:spAutoFit/>
          </a:bodyPr>
          <a:lstStyle/>
          <a:p>
            <a:r>
              <a:rPr lang="tr-TR" dirty="0">
                <a:latin typeface="Times New Roman" pitchFamily="18" charset="0"/>
                <a:cs typeface="Times New Roman" pitchFamily="18" charset="0"/>
              </a:rPr>
              <a:t>Fırının sıcaklığı termometre ile ölçülmektedir. Termometre olarak </a:t>
            </a:r>
            <a:r>
              <a:rPr lang="tr-TR" dirty="0" err="1">
                <a:latin typeface="Times New Roman" pitchFamily="18" charset="0"/>
                <a:cs typeface="Times New Roman" pitchFamily="18" charset="0"/>
              </a:rPr>
              <a:t>termoçift</a:t>
            </a:r>
            <a:r>
              <a:rPr lang="tr-TR" dirty="0">
                <a:latin typeface="Times New Roman" pitchFamily="18" charset="0"/>
                <a:cs typeface="Times New Roman" pitchFamily="18" charset="0"/>
              </a:rPr>
              <a:t> (</a:t>
            </a:r>
            <a:r>
              <a:rPr lang="tr-TR" b="1" i="1" dirty="0" err="1">
                <a:latin typeface="Times New Roman" pitchFamily="18" charset="0"/>
                <a:cs typeface="Times New Roman" pitchFamily="18" charset="0"/>
              </a:rPr>
              <a:t>termokupl</a:t>
            </a:r>
            <a:r>
              <a:rPr lang="tr-TR" dirty="0">
                <a:latin typeface="Times New Roman" pitchFamily="18" charset="0"/>
                <a:cs typeface="Times New Roman" pitchFamily="18" charset="0"/>
              </a:rPr>
              <a:t>) kullanılmıştır. </a:t>
            </a:r>
            <a:r>
              <a:rPr lang="tr-TR" dirty="0" err="1">
                <a:latin typeface="Times New Roman" pitchFamily="18" charset="0"/>
                <a:cs typeface="Times New Roman" pitchFamily="18" charset="0"/>
              </a:rPr>
              <a:t>Termokupl</a:t>
            </a:r>
            <a:r>
              <a:rPr lang="tr-TR" dirty="0">
                <a:latin typeface="Times New Roman" pitchFamily="18" charset="0"/>
                <a:cs typeface="Times New Roman" pitchFamily="18" charset="0"/>
              </a:rPr>
              <a:t> çeşitli endüstrilerde, geniş uygulama alanlarında sıcaklık ölçmede kullanılır. İki farklı alaşım veya metalin  (</a:t>
            </a:r>
            <a:r>
              <a:rPr lang="tr-TR" dirty="0" err="1">
                <a:latin typeface="Times New Roman" pitchFamily="18" charset="0"/>
                <a:cs typeface="Times New Roman" pitchFamily="18" charset="0"/>
              </a:rPr>
              <a:t>ısılçift</a:t>
            </a:r>
            <a:r>
              <a:rPr lang="tr-TR" dirty="0">
                <a:latin typeface="Times New Roman" pitchFamily="18" charset="0"/>
                <a:cs typeface="Times New Roman" pitchFamily="18" charset="0"/>
              </a:rPr>
              <a:t>) uçlarının kaynatılması ile oluşan bir sıcaklık ölçü elemanıdır. Sıcaklık değişimlerini </a:t>
            </a:r>
            <a:r>
              <a:rPr lang="tr-TR" dirty="0" err="1">
                <a:latin typeface="Times New Roman" pitchFamily="18" charset="0"/>
                <a:cs typeface="Times New Roman" pitchFamily="18" charset="0"/>
              </a:rPr>
              <a:t>milivolt</a:t>
            </a:r>
            <a:r>
              <a:rPr lang="tr-TR" dirty="0">
                <a:latin typeface="Times New Roman" pitchFamily="18" charset="0"/>
                <a:cs typeface="Times New Roman" pitchFamily="18" charset="0"/>
              </a:rPr>
              <a:t> mertebesinde vermektedir. Çıktı olarak </a:t>
            </a:r>
            <a:r>
              <a:rPr lang="tr-TR" dirty="0" err="1">
                <a:latin typeface="Times New Roman" pitchFamily="18" charset="0"/>
                <a:cs typeface="Times New Roman" pitchFamily="18" charset="0"/>
              </a:rPr>
              <a:t>analog</a:t>
            </a:r>
            <a:r>
              <a:rPr lang="tr-TR" dirty="0">
                <a:latin typeface="Times New Roman" pitchFamily="18" charset="0"/>
                <a:cs typeface="Times New Roman" pitchFamily="18" charset="0"/>
              </a:rPr>
              <a:t> yani zamanla değişen sürekli sinyal ürettikleri için bu sinyal A/D çeviricisi ile sayısallaştırılarak bir </a:t>
            </a:r>
            <a:r>
              <a:rPr lang="tr-TR" dirty="0" err="1">
                <a:latin typeface="Times New Roman" pitchFamily="18" charset="0"/>
                <a:cs typeface="Times New Roman" pitchFamily="18" charset="0"/>
              </a:rPr>
              <a:t>arayüz</a:t>
            </a:r>
            <a:r>
              <a:rPr lang="tr-TR" dirty="0">
                <a:latin typeface="Times New Roman" pitchFamily="18" charset="0"/>
                <a:cs typeface="Times New Roman" pitchFamily="18" charset="0"/>
              </a:rPr>
              <a:t> (yazılım ve donanım) vasıtasıyla bilgisayara gönderilir. Sayısal sıcaklık değeri bilgisayarda mukayese edilerek </a:t>
            </a:r>
            <a:r>
              <a:rPr lang="tr-TR" dirty="0" err="1">
                <a:latin typeface="Times New Roman" pitchFamily="18" charset="0"/>
                <a:cs typeface="Times New Roman" pitchFamily="18" charset="0"/>
              </a:rPr>
              <a:t>arayüz</a:t>
            </a:r>
            <a:r>
              <a:rPr lang="tr-TR" dirty="0">
                <a:latin typeface="Times New Roman" pitchFamily="18" charset="0"/>
                <a:cs typeface="Times New Roman" pitchFamily="18" charset="0"/>
              </a:rPr>
              <a:t> vasıtasıyla D/A çeviricisinde </a:t>
            </a:r>
            <a:r>
              <a:rPr lang="en-US" dirty="0">
                <a:latin typeface="Times New Roman" pitchFamily="18" charset="0"/>
                <a:cs typeface="Times New Roman" pitchFamily="18" charset="0"/>
              </a:rPr>
              <a:t>analog</a:t>
            </a:r>
            <a:r>
              <a:rPr lang="tr-TR" dirty="0">
                <a:latin typeface="Times New Roman" pitchFamily="18" charset="0"/>
                <a:cs typeface="Times New Roman" pitchFamily="18" charset="0"/>
              </a:rPr>
              <a:t> sinyale çevrilir, güçlendirilir ve bir röle vasıtasıyla 220 V gerilime aç-kapa işlemi uygulanarak fırın ısıtılır veya ısıtmaya son verilir.  </a:t>
            </a:r>
          </a:p>
          <a:p>
            <a:endParaRPr lang="tr-TR" dirty="0">
              <a:latin typeface="Times New Roman" pitchFamily="18" charset="0"/>
              <a:cs typeface="Times New Roman" pitchFamily="18" charset="0"/>
            </a:endParaRPr>
          </a:p>
        </p:txBody>
      </p:sp>
      <p:sp>
        <p:nvSpPr>
          <p:cNvPr id="6" name="5 Metin kutusu"/>
          <p:cNvSpPr txBox="1"/>
          <p:nvPr/>
        </p:nvSpPr>
        <p:spPr>
          <a:xfrm>
            <a:off x="539552" y="3573016"/>
            <a:ext cx="5378395" cy="369332"/>
          </a:xfrm>
          <a:prstGeom prst="rect">
            <a:avLst/>
          </a:prstGeom>
          <a:noFill/>
        </p:spPr>
        <p:txBody>
          <a:bodyPr wrap="none" rtlCol="0">
            <a:spAutoFit/>
          </a:bodyPr>
          <a:lstStyle/>
          <a:p>
            <a:r>
              <a:rPr lang="tr-TR" dirty="0">
                <a:latin typeface="Times New Roman" pitchFamily="18" charset="0"/>
                <a:cs typeface="Times New Roman" pitchFamily="18" charset="0"/>
              </a:rPr>
              <a:t>Şekil 1.7. Elektrikli bir fırın için sıcaklık kontrol sistemi</a:t>
            </a:r>
            <a:endParaRPr lang="en-US"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l="5102" t="36228" r="-128" b="17754"/>
          <a:stretch>
            <a:fillRect/>
          </a:stretch>
        </p:blipFill>
        <p:spPr bwMode="auto">
          <a:xfrm>
            <a:off x="357158" y="857232"/>
            <a:ext cx="8501122" cy="2681543"/>
          </a:xfrm>
          <a:prstGeom prst="rect">
            <a:avLst/>
          </a:prstGeom>
          <a:noFill/>
          <a:ln w="9525">
            <a:noFill/>
            <a:miter lim="800000"/>
            <a:headEnd/>
            <a:tailEnd/>
          </a:ln>
        </p:spPr>
      </p:pic>
    </p:spTree>
    <p:extLst>
      <p:ext uri="{BB962C8B-B14F-4D97-AF65-F5344CB8AC3E}">
        <p14:creationId xmlns:p14="http://schemas.microsoft.com/office/powerpoint/2010/main" val="182496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a:off x="683568" y="1412776"/>
            <a:ext cx="7560840" cy="1338828"/>
          </a:xfrm>
          <a:prstGeom prst="rect">
            <a:avLst/>
          </a:prstGeom>
        </p:spPr>
        <p:txBody>
          <a:bodyPr wrap="square">
            <a:spAutoFit/>
          </a:bodyPr>
          <a:lstStyle/>
          <a:p>
            <a:pPr>
              <a:lnSpc>
                <a:spcPct val="90000"/>
              </a:lnSpc>
              <a:buFontTx/>
              <a:buNone/>
            </a:pPr>
            <a:r>
              <a:rPr lang="tr-TR" dirty="0">
                <a:solidFill>
                  <a:srgbClr val="FF0000"/>
                </a:solidFill>
                <a:latin typeface="Times New Roman" pitchFamily="18" charset="0"/>
              </a:rPr>
              <a:t>Ders Kitapları</a:t>
            </a:r>
          </a:p>
          <a:p>
            <a:pPr>
              <a:lnSpc>
                <a:spcPct val="90000"/>
              </a:lnSpc>
              <a:buFontTx/>
              <a:buNone/>
            </a:pPr>
            <a:endParaRPr lang="tr-TR" dirty="0">
              <a:latin typeface="Times New Roman" pitchFamily="18" charset="0"/>
            </a:endParaRPr>
          </a:p>
          <a:p>
            <a:pPr marL="342900" indent="-342900">
              <a:lnSpc>
                <a:spcPct val="90000"/>
              </a:lnSpc>
            </a:pPr>
            <a:r>
              <a:rPr lang="tr-TR" dirty="0">
                <a:latin typeface="Times New Roman" pitchFamily="18" charset="0"/>
              </a:rPr>
              <a:t>1.  B. </a:t>
            </a:r>
            <a:r>
              <a:rPr lang="tr-TR" dirty="0" err="1">
                <a:latin typeface="Times New Roman" pitchFamily="18" charset="0"/>
              </a:rPr>
              <a:t>Kuo</a:t>
            </a:r>
            <a:r>
              <a:rPr lang="tr-TR" dirty="0">
                <a:latin typeface="Times New Roman" pitchFamily="18" charset="0"/>
              </a:rPr>
              <a:t>, Otomatik Kontrol Sistemleri, Literatür (Çeviri: Atilla Bir)</a:t>
            </a:r>
          </a:p>
          <a:p>
            <a:pPr marL="342900" indent="-342900">
              <a:lnSpc>
                <a:spcPct val="90000"/>
              </a:lnSpc>
            </a:pPr>
            <a:endParaRPr lang="en-US" dirty="0">
              <a:latin typeface="Times New Roman" pitchFamily="18" charset="0"/>
            </a:endParaRPr>
          </a:p>
          <a:p>
            <a:pPr>
              <a:lnSpc>
                <a:spcPct val="90000"/>
              </a:lnSpc>
              <a:buFontTx/>
              <a:buNone/>
            </a:pPr>
            <a:r>
              <a:rPr lang="tr-TR" dirty="0">
                <a:latin typeface="Times New Roman" pitchFamily="18" charset="0"/>
              </a:rPr>
              <a:t>2.  İ. Yüksel, Otomatik Kontrol: Sistem Dinamiği ve Denetim Sistemleri, </a:t>
            </a:r>
            <a:r>
              <a:rPr lang="tr-TR" dirty="0" err="1">
                <a:latin typeface="Times New Roman" pitchFamily="18" charset="0"/>
              </a:rPr>
              <a:t>Vipaş</a:t>
            </a:r>
            <a:r>
              <a:rPr lang="tr-TR" dirty="0">
                <a:latin typeface="Times New Roman" pitchFamily="18" charset="0"/>
              </a:rPr>
              <a:t>.</a:t>
            </a:r>
            <a:endParaRPr lang="en-US" dirty="0">
              <a:latin typeface="Times New Roman" pitchFamily="18" charset="0"/>
            </a:endParaRPr>
          </a:p>
        </p:txBody>
      </p:sp>
      <p:sp>
        <p:nvSpPr>
          <p:cNvPr id="7" name="6 Dikdörtgen"/>
          <p:cNvSpPr/>
          <p:nvPr/>
        </p:nvSpPr>
        <p:spPr>
          <a:xfrm>
            <a:off x="611560" y="548680"/>
            <a:ext cx="4575291" cy="584775"/>
          </a:xfrm>
          <a:prstGeom prst="rect">
            <a:avLst/>
          </a:prstGeom>
        </p:spPr>
        <p:txBody>
          <a:bodyPr wrap="none">
            <a:spAutoFit/>
          </a:bodyPr>
          <a:lstStyle/>
          <a:p>
            <a:r>
              <a:rPr lang="tr-TR" sz="3200" dirty="0">
                <a:solidFill>
                  <a:srgbClr val="FF0000"/>
                </a:solidFill>
                <a:latin typeface="Times New Roman" pitchFamily="18" charset="0"/>
              </a:rPr>
              <a:t>Ders Kitabı ve Referanslar</a:t>
            </a:r>
            <a:endParaRPr lang="en-US" sz="3200" dirty="0"/>
          </a:p>
        </p:txBody>
      </p:sp>
      <p:sp>
        <p:nvSpPr>
          <p:cNvPr id="8" name="7 Dikdörtgen"/>
          <p:cNvSpPr/>
          <p:nvPr/>
        </p:nvSpPr>
        <p:spPr>
          <a:xfrm>
            <a:off x="827584" y="3212976"/>
            <a:ext cx="7848872" cy="3333220"/>
          </a:xfrm>
          <a:prstGeom prst="rect">
            <a:avLst/>
          </a:prstGeom>
        </p:spPr>
        <p:txBody>
          <a:bodyPr wrap="square">
            <a:spAutoFit/>
          </a:bodyPr>
          <a:lstStyle/>
          <a:p>
            <a:pPr>
              <a:lnSpc>
                <a:spcPct val="90000"/>
              </a:lnSpc>
              <a:buFontTx/>
              <a:buNone/>
            </a:pPr>
            <a:r>
              <a:rPr lang="tr-TR" dirty="0">
                <a:solidFill>
                  <a:srgbClr val="FF0000"/>
                </a:solidFill>
                <a:latin typeface="Times New Roman" pitchFamily="18" charset="0"/>
              </a:rPr>
              <a:t>Referanslar</a:t>
            </a:r>
          </a:p>
          <a:p>
            <a:pPr>
              <a:lnSpc>
                <a:spcPct val="90000"/>
              </a:lnSpc>
              <a:buFontTx/>
              <a:buNone/>
            </a:pPr>
            <a:endParaRPr lang="tr-TR" dirty="0">
              <a:latin typeface="Times New Roman" pitchFamily="18" charset="0"/>
            </a:endParaRPr>
          </a:p>
          <a:p>
            <a:pPr marL="342900" indent="-342900">
              <a:lnSpc>
                <a:spcPct val="90000"/>
              </a:lnSpc>
            </a:pPr>
            <a:r>
              <a:rPr lang="tr-TR" dirty="0">
                <a:latin typeface="Times New Roman" pitchFamily="18" charset="0"/>
              </a:rPr>
              <a:t>1.  Franklin et al., </a:t>
            </a:r>
            <a:r>
              <a:rPr lang="tr-TR" dirty="0" err="1">
                <a:latin typeface="Times New Roman" pitchFamily="18" charset="0"/>
              </a:rPr>
              <a:t>Feedback</a:t>
            </a:r>
            <a:r>
              <a:rPr lang="tr-TR" dirty="0">
                <a:latin typeface="Times New Roman" pitchFamily="18" charset="0"/>
              </a:rPr>
              <a:t> </a:t>
            </a:r>
            <a:r>
              <a:rPr lang="tr-TR" dirty="0" err="1">
                <a:latin typeface="Times New Roman" pitchFamily="18" charset="0"/>
              </a:rPr>
              <a:t>Control</a:t>
            </a:r>
            <a:r>
              <a:rPr lang="tr-TR" dirty="0">
                <a:latin typeface="Times New Roman" pitchFamily="18" charset="0"/>
              </a:rPr>
              <a:t> of </a:t>
            </a:r>
            <a:r>
              <a:rPr lang="tr-TR" dirty="0" err="1">
                <a:latin typeface="Times New Roman" pitchFamily="18" charset="0"/>
              </a:rPr>
              <a:t>Dynamic</a:t>
            </a:r>
            <a:r>
              <a:rPr lang="tr-TR" dirty="0">
                <a:latin typeface="Times New Roman" pitchFamily="18" charset="0"/>
              </a:rPr>
              <a:t> </a:t>
            </a:r>
            <a:r>
              <a:rPr lang="tr-TR" dirty="0" err="1">
                <a:latin typeface="Times New Roman" pitchFamily="18" charset="0"/>
              </a:rPr>
              <a:t>Systems</a:t>
            </a:r>
            <a:r>
              <a:rPr lang="tr-TR" dirty="0">
                <a:latin typeface="Times New Roman" pitchFamily="18" charset="0"/>
              </a:rPr>
              <a:t>, </a:t>
            </a:r>
            <a:r>
              <a:rPr lang="tr-TR" dirty="0" err="1">
                <a:latin typeface="Times New Roman" pitchFamily="18" charset="0"/>
              </a:rPr>
              <a:t>Pearson</a:t>
            </a:r>
            <a:r>
              <a:rPr lang="tr-TR" dirty="0">
                <a:latin typeface="Times New Roman" pitchFamily="18" charset="0"/>
              </a:rPr>
              <a:t>. </a:t>
            </a:r>
          </a:p>
          <a:p>
            <a:pPr marL="342900" indent="-342900">
              <a:lnSpc>
                <a:spcPct val="90000"/>
              </a:lnSpc>
            </a:pPr>
            <a:endParaRPr lang="en-US" dirty="0">
              <a:latin typeface="Times New Roman" pitchFamily="18" charset="0"/>
            </a:endParaRPr>
          </a:p>
          <a:p>
            <a:pPr>
              <a:lnSpc>
                <a:spcPct val="90000"/>
              </a:lnSpc>
              <a:buFontTx/>
              <a:buNone/>
            </a:pPr>
            <a:r>
              <a:rPr lang="tr-TR" dirty="0">
                <a:latin typeface="Times New Roman" pitchFamily="18" charset="0"/>
              </a:rPr>
              <a:t>2.  N. </a:t>
            </a:r>
            <a:r>
              <a:rPr lang="tr-TR" dirty="0" err="1">
                <a:latin typeface="Times New Roman" pitchFamily="18" charset="0"/>
              </a:rPr>
              <a:t>Nise</a:t>
            </a:r>
            <a:r>
              <a:rPr lang="tr-TR" dirty="0">
                <a:latin typeface="Times New Roman" pitchFamily="18" charset="0"/>
              </a:rPr>
              <a:t>, </a:t>
            </a:r>
            <a:r>
              <a:rPr lang="tr-TR" dirty="0" err="1">
                <a:latin typeface="Times New Roman" pitchFamily="18" charset="0"/>
              </a:rPr>
              <a:t>Control</a:t>
            </a:r>
            <a:r>
              <a:rPr lang="tr-TR" dirty="0">
                <a:latin typeface="Times New Roman" pitchFamily="18" charset="0"/>
              </a:rPr>
              <a:t> </a:t>
            </a:r>
            <a:r>
              <a:rPr lang="tr-TR" dirty="0" err="1">
                <a:latin typeface="Times New Roman" pitchFamily="18" charset="0"/>
              </a:rPr>
              <a:t>Systems</a:t>
            </a:r>
            <a:r>
              <a:rPr lang="tr-TR" dirty="0">
                <a:latin typeface="Times New Roman" pitchFamily="18" charset="0"/>
              </a:rPr>
              <a:t> </a:t>
            </a:r>
            <a:r>
              <a:rPr lang="tr-TR" dirty="0" err="1">
                <a:latin typeface="Times New Roman" pitchFamily="18" charset="0"/>
              </a:rPr>
              <a:t>Engineering</a:t>
            </a:r>
            <a:r>
              <a:rPr lang="tr-TR" dirty="0">
                <a:latin typeface="Times New Roman" pitchFamily="18" charset="0"/>
              </a:rPr>
              <a:t>, John </a:t>
            </a:r>
            <a:r>
              <a:rPr lang="tr-TR" dirty="0" err="1">
                <a:latin typeface="Times New Roman" pitchFamily="18" charset="0"/>
              </a:rPr>
              <a:t>Wiley</a:t>
            </a:r>
            <a:r>
              <a:rPr lang="tr-TR" dirty="0">
                <a:latin typeface="Times New Roman" pitchFamily="18" charset="0"/>
              </a:rPr>
              <a:t> &amp; </a:t>
            </a:r>
            <a:r>
              <a:rPr lang="tr-TR" dirty="0" err="1">
                <a:latin typeface="Times New Roman" pitchFamily="18" charset="0"/>
              </a:rPr>
              <a:t>Sons</a:t>
            </a:r>
            <a:r>
              <a:rPr lang="tr-TR" dirty="0">
                <a:latin typeface="Times New Roman" pitchFamily="18" charset="0"/>
              </a:rPr>
              <a:t>.</a:t>
            </a:r>
          </a:p>
          <a:p>
            <a:pPr>
              <a:lnSpc>
                <a:spcPct val="90000"/>
              </a:lnSpc>
              <a:buFontTx/>
              <a:buNone/>
            </a:pPr>
            <a:endParaRPr lang="tr-TR" dirty="0">
              <a:latin typeface="Times New Roman" pitchFamily="18" charset="0"/>
            </a:endParaRPr>
          </a:p>
          <a:p>
            <a:pPr marL="342900" indent="-342900">
              <a:lnSpc>
                <a:spcPct val="90000"/>
              </a:lnSpc>
              <a:buFontTx/>
              <a:buAutoNum type="arabicPeriod" startAt="3"/>
            </a:pPr>
            <a:r>
              <a:rPr lang="tr-TR" dirty="0">
                <a:latin typeface="Times New Roman" pitchFamily="18" charset="0"/>
              </a:rPr>
              <a:t>B. </a:t>
            </a:r>
            <a:r>
              <a:rPr lang="tr-TR" dirty="0" err="1">
                <a:latin typeface="Times New Roman" pitchFamily="18" charset="0"/>
              </a:rPr>
              <a:t>Kuo</a:t>
            </a:r>
            <a:r>
              <a:rPr lang="tr-TR" dirty="0">
                <a:latin typeface="Times New Roman" pitchFamily="18" charset="0"/>
              </a:rPr>
              <a:t>, </a:t>
            </a:r>
            <a:r>
              <a:rPr lang="tr-TR" dirty="0" err="1">
                <a:latin typeface="Times New Roman" pitchFamily="18" charset="0"/>
              </a:rPr>
              <a:t>Automatic</a:t>
            </a:r>
            <a:r>
              <a:rPr lang="tr-TR" dirty="0">
                <a:latin typeface="Times New Roman" pitchFamily="18" charset="0"/>
              </a:rPr>
              <a:t> </a:t>
            </a:r>
            <a:r>
              <a:rPr lang="tr-TR" dirty="0" err="1">
                <a:latin typeface="Times New Roman" pitchFamily="18" charset="0"/>
              </a:rPr>
              <a:t>Control</a:t>
            </a:r>
            <a:r>
              <a:rPr lang="tr-TR" dirty="0">
                <a:latin typeface="Times New Roman" pitchFamily="18" charset="0"/>
              </a:rPr>
              <a:t> </a:t>
            </a:r>
            <a:r>
              <a:rPr lang="tr-TR" dirty="0" err="1">
                <a:latin typeface="Times New Roman" pitchFamily="18" charset="0"/>
              </a:rPr>
              <a:t>Systems</a:t>
            </a:r>
            <a:r>
              <a:rPr lang="tr-TR" dirty="0">
                <a:latin typeface="Times New Roman" pitchFamily="18" charset="0"/>
              </a:rPr>
              <a:t>, John </a:t>
            </a:r>
            <a:r>
              <a:rPr lang="tr-TR" dirty="0" err="1">
                <a:latin typeface="Times New Roman" pitchFamily="18" charset="0"/>
              </a:rPr>
              <a:t>Wiley</a:t>
            </a:r>
            <a:r>
              <a:rPr lang="tr-TR" dirty="0">
                <a:latin typeface="Times New Roman" pitchFamily="18" charset="0"/>
              </a:rPr>
              <a:t> &amp; </a:t>
            </a:r>
            <a:r>
              <a:rPr lang="tr-TR" dirty="0" err="1">
                <a:latin typeface="Times New Roman" pitchFamily="18" charset="0"/>
              </a:rPr>
              <a:t>Sons</a:t>
            </a:r>
            <a:r>
              <a:rPr lang="tr-TR" dirty="0">
                <a:latin typeface="Times New Roman" pitchFamily="18" charset="0"/>
              </a:rPr>
              <a:t>.</a:t>
            </a:r>
          </a:p>
          <a:p>
            <a:pPr marL="342900" indent="-342900">
              <a:lnSpc>
                <a:spcPct val="90000"/>
              </a:lnSpc>
              <a:buFontTx/>
              <a:buAutoNum type="arabicPeriod" startAt="3"/>
            </a:pPr>
            <a:endParaRPr lang="tr-TR" dirty="0">
              <a:latin typeface="Times New Roman" pitchFamily="18" charset="0"/>
            </a:endParaRPr>
          </a:p>
          <a:p>
            <a:pPr marL="342900" indent="-342900">
              <a:lnSpc>
                <a:spcPct val="90000"/>
              </a:lnSpc>
              <a:buFontTx/>
              <a:buAutoNum type="arabicPeriod" startAt="3"/>
            </a:pPr>
            <a:r>
              <a:rPr lang="en-US" dirty="0">
                <a:latin typeface="Times New Roman" pitchFamily="18" charset="0"/>
              </a:rPr>
              <a:t>R. </a:t>
            </a:r>
            <a:r>
              <a:rPr lang="en-US" dirty="0" err="1">
                <a:latin typeface="Times New Roman" pitchFamily="18" charset="0"/>
              </a:rPr>
              <a:t>Dorf</a:t>
            </a:r>
            <a:r>
              <a:rPr lang="en-US" dirty="0">
                <a:latin typeface="Times New Roman" pitchFamily="18" charset="0"/>
              </a:rPr>
              <a:t> et al</a:t>
            </a:r>
            <a:r>
              <a:rPr lang="tr-TR" dirty="0">
                <a:latin typeface="Times New Roman" pitchFamily="18" charset="0"/>
              </a:rPr>
              <a:t>.</a:t>
            </a:r>
            <a:r>
              <a:rPr lang="en-US" dirty="0">
                <a:latin typeface="Times New Roman" pitchFamily="18" charset="0"/>
              </a:rPr>
              <a:t>, </a:t>
            </a:r>
            <a:r>
              <a:rPr lang="en-US" i="1" dirty="0">
                <a:latin typeface="Times New Roman" pitchFamily="18" charset="0"/>
              </a:rPr>
              <a:t>Modern Control Systems</a:t>
            </a:r>
            <a:r>
              <a:rPr lang="en-US" dirty="0">
                <a:latin typeface="Times New Roman" pitchFamily="18" charset="0"/>
              </a:rPr>
              <a:t>, P</a:t>
            </a:r>
            <a:r>
              <a:rPr lang="tr-TR" dirty="0" err="1">
                <a:latin typeface="Times New Roman" pitchFamily="18" charset="0"/>
              </a:rPr>
              <a:t>earson</a:t>
            </a:r>
            <a:r>
              <a:rPr lang="tr-TR" dirty="0">
                <a:latin typeface="Times New Roman" pitchFamily="18" charset="0"/>
              </a:rPr>
              <a:t>.</a:t>
            </a:r>
          </a:p>
          <a:p>
            <a:pPr marL="342900" indent="-342900">
              <a:lnSpc>
                <a:spcPct val="90000"/>
              </a:lnSpc>
              <a:buFontTx/>
              <a:buAutoNum type="arabicPeriod" startAt="3"/>
            </a:pPr>
            <a:endParaRPr lang="tr-TR" dirty="0">
              <a:latin typeface="Times New Roman" pitchFamily="18" charset="0"/>
            </a:endParaRPr>
          </a:p>
          <a:p>
            <a:pPr marL="342900" indent="-342900">
              <a:lnSpc>
                <a:spcPct val="90000"/>
              </a:lnSpc>
              <a:buFontTx/>
              <a:buAutoNum type="arabicPeriod" startAt="3"/>
            </a:pPr>
            <a:r>
              <a:rPr lang="en-US" dirty="0">
                <a:latin typeface="Times New Roman" pitchFamily="18" charset="0"/>
              </a:rPr>
              <a:t>K. Ogata, </a:t>
            </a:r>
            <a:r>
              <a:rPr lang="en-US" i="1" dirty="0">
                <a:latin typeface="Times New Roman" pitchFamily="18" charset="0"/>
              </a:rPr>
              <a:t>Modern Control Engineering</a:t>
            </a:r>
            <a:r>
              <a:rPr lang="en-US" dirty="0">
                <a:latin typeface="Times New Roman" pitchFamily="18" charset="0"/>
              </a:rPr>
              <a:t>, </a:t>
            </a:r>
            <a:r>
              <a:rPr lang="tr-TR" dirty="0" err="1">
                <a:latin typeface="Times New Roman" pitchFamily="18" charset="0"/>
              </a:rPr>
              <a:t>Pearson</a:t>
            </a:r>
            <a:r>
              <a:rPr lang="tr-TR" dirty="0">
                <a:latin typeface="Times New Roman" pitchFamily="18" charset="0"/>
              </a:rPr>
              <a:t>. </a:t>
            </a:r>
          </a:p>
          <a:p>
            <a:pPr marL="342900" indent="-342900">
              <a:lnSpc>
                <a:spcPct val="90000"/>
              </a:lnSpc>
              <a:buFontTx/>
              <a:buAutoNum type="arabicPeriod" startAt="3"/>
            </a:pPr>
            <a:endParaRPr lang="tr-TR" dirty="0">
              <a:latin typeface="Times New Roman" pitchFamily="18" charset="0"/>
            </a:endParaRPr>
          </a:p>
          <a:p>
            <a:pPr marL="342900" indent="-342900">
              <a:lnSpc>
                <a:spcPct val="90000"/>
              </a:lnSpc>
              <a:buFontTx/>
              <a:buAutoNum type="arabicPeriod" startAt="3"/>
            </a:pPr>
            <a:endParaRPr lang="en-US" dirty="0">
              <a:latin typeface="Times New Roman" pitchFamily="18" charset="0"/>
            </a:endParaRPr>
          </a:p>
        </p:txBody>
      </p:sp>
    </p:spTree>
    <p:extLst>
      <p:ext uri="{BB962C8B-B14F-4D97-AF65-F5344CB8AC3E}">
        <p14:creationId xmlns:p14="http://schemas.microsoft.com/office/powerpoint/2010/main" val="311117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582594"/>
          </a:xfrm>
        </p:spPr>
        <p:txBody>
          <a:bodyPr>
            <a:normAutofit/>
          </a:bodyPr>
          <a:lstStyle/>
          <a:p>
            <a:pPr algn="l"/>
            <a:r>
              <a:rPr lang="tr-TR" sz="2400" dirty="0">
                <a:solidFill>
                  <a:srgbClr val="FF0000"/>
                </a:solidFill>
                <a:latin typeface="Times New Roman" pitchFamily="18" charset="0"/>
                <a:cs typeface="Times New Roman" pitchFamily="18" charset="0"/>
              </a:rPr>
              <a:t>1.3.3. Üç Eksenli Konum Kontrolü</a:t>
            </a:r>
            <a:endParaRPr lang="en-US" sz="2400" dirty="0">
              <a:solidFill>
                <a:srgbClr val="FF0000"/>
              </a:solidFill>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642910" y="785794"/>
            <a:ext cx="7572428" cy="4214842"/>
          </a:xfrm>
          <a:prstGeom prst="rect">
            <a:avLst/>
          </a:prstGeom>
          <a:noFill/>
          <a:ln w="9525">
            <a:noFill/>
            <a:miter lim="800000"/>
            <a:headEnd/>
            <a:tailEnd/>
          </a:ln>
          <a:effectLst/>
        </p:spPr>
      </p:pic>
      <p:sp>
        <p:nvSpPr>
          <p:cNvPr id="6" name="5 Metin kutusu"/>
          <p:cNvSpPr txBox="1"/>
          <p:nvPr/>
        </p:nvSpPr>
        <p:spPr>
          <a:xfrm>
            <a:off x="428596" y="5786454"/>
            <a:ext cx="7887820" cy="923330"/>
          </a:xfrm>
          <a:prstGeom prst="rect">
            <a:avLst/>
          </a:prstGeom>
          <a:noFill/>
        </p:spPr>
        <p:txBody>
          <a:bodyPr wrap="square" rtlCol="0">
            <a:spAutoFit/>
          </a:bodyPr>
          <a:lstStyle/>
          <a:p>
            <a:r>
              <a:rPr lang="tr-TR" dirty="0">
                <a:latin typeface="Times New Roman" pitchFamily="18" charset="0"/>
                <a:cs typeface="Times New Roman" pitchFamily="18" charset="0"/>
              </a:rPr>
              <a:t>Şekildeki sistem ince levhayı (</a:t>
            </a:r>
            <a:r>
              <a:rPr lang="tr-TR" dirty="0" err="1">
                <a:latin typeface="Times New Roman" pitchFamily="18" charset="0"/>
                <a:cs typeface="Times New Roman" pitchFamily="18" charset="0"/>
              </a:rPr>
              <a:t>wafer</a:t>
            </a:r>
            <a:r>
              <a:rPr lang="tr-TR" dirty="0">
                <a:latin typeface="Times New Roman" pitchFamily="18" charset="0"/>
                <a:cs typeface="Times New Roman" pitchFamily="18" charset="0"/>
              </a:rPr>
              <a:t>) x,y,z koordinatlarında istenilen konuma getirmek için 3 farklı motor kullanmaktadır. Motorların dönme miktarları </a:t>
            </a:r>
            <a:r>
              <a:rPr lang="tr-TR" dirty="0" err="1">
                <a:latin typeface="Times New Roman" pitchFamily="18" charset="0"/>
                <a:cs typeface="Times New Roman" pitchFamily="18" charset="0"/>
              </a:rPr>
              <a:t>enkoder</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encoder</a:t>
            </a:r>
            <a:r>
              <a:rPr lang="tr-TR" dirty="0">
                <a:latin typeface="Times New Roman" pitchFamily="18" charset="0"/>
                <a:cs typeface="Times New Roman" pitchFamily="18" charset="0"/>
              </a:rPr>
              <a:t>) aracılığı ile ölçülmektedir. </a:t>
            </a:r>
          </a:p>
        </p:txBody>
      </p:sp>
      <p:sp>
        <p:nvSpPr>
          <p:cNvPr id="7" name="6 Metin kutusu"/>
          <p:cNvSpPr txBox="1"/>
          <p:nvPr/>
        </p:nvSpPr>
        <p:spPr>
          <a:xfrm>
            <a:off x="500034" y="5214950"/>
            <a:ext cx="4205318" cy="369332"/>
          </a:xfrm>
          <a:prstGeom prst="rect">
            <a:avLst/>
          </a:prstGeom>
          <a:noFill/>
        </p:spPr>
        <p:txBody>
          <a:bodyPr wrap="none" rtlCol="0">
            <a:spAutoFit/>
          </a:bodyPr>
          <a:lstStyle/>
          <a:p>
            <a:r>
              <a:rPr lang="tr-TR" dirty="0"/>
              <a:t>Şekil 1.8. Üç eksenli konum kontrol sistemi.</a:t>
            </a:r>
            <a:endParaRPr lang="en-US" dirty="0"/>
          </a:p>
        </p:txBody>
      </p:sp>
    </p:spTree>
    <p:extLst>
      <p:ext uri="{BB962C8B-B14F-4D97-AF65-F5344CB8AC3E}">
        <p14:creationId xmlns:p14="http://schemas.microsoft.com/office/powerpoint/2010/main" val="30329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90066"/>
          </a:xfrm>
        </p:spPr>
        <p:txBody>
          <a:bodyPr>
            <a:normAutofit/>
          </a:bodyPr>
          <a:lstStyle/>
          <a:p>
            <a:pPr algn="l"/>
            <a:r>
              <a:rPr lang="tr-TR" sz="2400" dirty="0">
                <a:solidFill>
                  <a:srgbClr val="FF0000"/>
                </a:solidFill>
                <a:latin typeface="Times New Roman" pitchFamily="18" charset="0"/>
                <a:cs typeface="Times New Roman" pitchFamily="18" charset="0"/>
              </a:rPr>
              <a:t>1.3.4. Kontrol sistemlerine diğer örnekler</a:t>
            </a:r>
            <a:endParaRPr lang="en-US" sz="2400" dirty="0"/>
          </a:p>
        </p:txBody>
      </p:sp>
      <p:sp>
        <p:nvSpPr>
          <p:cNvPr id="5" name="4 Metin kutusu"/>
          <p:cNvSpPr txBox="1"/>
          <p:nvPr/>
        </p:nvSpPr>
        <p:spPr>
          <a:xfrm>
            <a:off x="223416" y="980728"/>
            <a:ext cx="8920584" cy="5632311"/>
          </a:xfrm>
          <a:prstGeom prst="rect">
            <a:avLst/>
          </a:prstGeom>
          <a:noFill/>
        </p:spPr>
        <p:txBody>
          <a:bodyPr wrap="square" rtlCol="0">
            <a:spAutoFit/>
          </a:bodyPr>
          <a:lstStyle/>
          <a:p>
            <a:r>
              <a:rPr lang="tr-TR" dirty="0">
                <a:latin typeface="Times New Roman" pitchFamily="18" charset="0"/>
                <a:cs typeface="Times New Roman" pitchFamily="18" charset="0"/>
              </a:rPr>
              <a:t>Kontrol Mühendisliği disiplinler arası bir mühendisliktir.  Her alanda kontrol uygulamalarını görmek mümkündür. Bazı örnekler aşağıda verilmiştir:  </a:t>
            </a:r>
          </a:p>
          <a:p>
            <a:endParaRPr lang="tr-TR" b="1" dirty="0">
              <a:latin typeface="Times New Roman" pitchFamily="18" charset="0"/>
              <a:cs typeface="Times New Roman" pitchFamily="18" charset="0"/>
            </a:endParaRPr>
          </a:p>
          <a:p>
            <a:pPr>
              <a:buFont typeface="Wingdings" pitchFamily="2" charset="2"/>
              <a:buChar char="Ø"/>
            </a:pPr>
            <a:r>
              <a:rPr lang="tr-TR" b="1" dirty="0">
                <a:latin typeface="Times New Roman" pitchFamily="18" charset="0"/>
                <a:cs typeface="Times New Roman" pitchFamily="18" charset="0"/>
              </a:rPr>
              <a:t>  Havacılık ve Askeri Uygulamalar: </a:t>
            </a:r>
          </a:p>
          <a:p>
            <a:pPr marL="442913">
              <a:buFont typeface="Wingdings" pitchFamily="2" charset="2"/>
              <a:buChar char="Ø"/>
            </a:pPr>
            <a:r>
              <a:rPr lang="tr-TR" dirty="0">
                <a:latin typeface="Times New Roman" pitchFamily="18" charset="0"/>
                <a:cs typeface="Times New Roman" pitchFamily="18" charset="0"/>
              </a:rPr>
              <a:t> Uçuş kontrol sistemleri (</a:t>
            </a:r>
            <a:r>
              <a:rPr lang="tr-TR" dirty="0" err="1">
                <a:latin typeface="Times New Roman" pitchFamily="18" charset="0"/>
                <a:cs typeface="Times New Roman" pitchFamily="18" charset="0"/>
              </a:rPr>
              <a:t>Otopilot</a:t>
            </a:r>
            <a:r>
              <a:rPr lang="tr-TR" dirty="0">
                <a:latin typeface="Times New Roman" pitchFamily="18" charset="0"/>
                <a:cs typeface="Times New Roman" pitchFamily="18" charset="0"/>
              </a:rPr>
              <a:t> sistemleri, iniş ve kalkış kontrolü),</a:t>
            </a:r>
          </a:p>
          <a:p>
            <a:pPr marL="442913">
              <a:buFont typeface="Wingdings" pitchFamily="2" charset="2"/>
              <a:buChar char="Ø"/>
            </a:pPr>
            <a:r>
              <a:rPr lang="tr-TR" dirty="0">
                <a:latin typeface="Times New Roman" pitchFamily="18" charset="0"/>
                <a:cs typeface="Times New Roman" pitchFamily="18" charset="0"/>
              </a:rPr>
              <a:t> Uzay araçları (Yörünge takip sistemleri, iniş ve kalkış kontrolü), </a:t>
            </a:r>
          </a:p>
          <a:p>
            <a:pPr marL="442913">
              <a:buFont typeface="Wingdings" pitchFamily="2" charset="2"/>
              <a:buChar char="Ø"/>
            </a:pPr>
            <a:r>
              <a:rPr lang="tr-TR" dirty="0">
                <a:latin typeface="Times New Roman" pitchFamily="18" charset="0"/>
                <a:cs typeface="Times New Roman" pitchFamily="18" charset="0"/>
              </a:rPr>
              <a:t>  İnsansız araçlar, </a:t>
            </a:r>
          </a:p>
          <a:p>
            <a:pPr marL="442913">
              <a:buFont typeface="Wingdings" pitchFamily="2" charset="2"/>
              <a:buChar char="Ø"/>
            </a:pPr>
            <a:r>
              <a:rPr lang="tr-TR" dirty="0">
                <a:latin typeface="Times New Roman" pitchFamily="18" charset="0"/>
                <a:cs typeface="Times New Roman" pitchFamily="18" charset="0"/>
              </a:rPr>
              <a:t>  Füze güdüm sistemleri.</a:t>
            </a:r>
          </a:p>
          <a:p>
            <a:pPr>
              <a:buFont typeface="Arial" pitchFamily="34" charset="0"/>
              <a:buChar char="•"/>
            </a:pPr>
            <a:endParaRPr lang="tr-TR" dirty="0">
              <a:latin typeface="Times New Roman" pitchFamily="18" charset="0"/>
              <a:cs typeface="Times New Roman" pitchFamily="18" charset="0"/>
            </a:endParaRPr>
          </a:p>
          <a:p>
            <a:pPr>
              <a:buFont typeface="Wingdings" pitchFamily="2" charset="2"/>
              <a:buChar char="Ø"/>
            </a:pPr>
            <a:r>
              <a:rPr lang="tr-TR" dirty="0">
                <a:latin typeface="Times New Roman" pitchFamily="18" charset="0"/>
                <a:cs typeface="Times New Roman" pitchFamily="18" charset="0"/>
              </a:rPr>
              <a:t>  </a:t>
            </a:r>
            <a:r>
              <a:rPr lang="tr-TR" b="1" dirty="0">
                <a:latin typeface="Times New Roman" pitchFamily="18" charset="0"/>
                <a:cs typeface="Times New Roman" pitchFamily="18" charset="0"/>
              </a:rPr>
              <a:t>Gürültü ve Titreşim Kontrolü: </a:t>
            </a:r>
            <a:r>
              <a:rPr lang="tr-TR" dirty="0">
                <a:latin typeface="Times New Roman" pitchFamily="18" charset="0"/>
                <a:cs typeface="Times New Roman" pitchFamily="18" charset="0"/>
              </a:rPr>
              <a:t> </a:t>
            </a:r>
          </a:p>
          <a:p>
            <a:pPr marL="442913">
              <a:buFont typeface="Wingdings" pitchFamily="2" charset="2"/>
              <a:buChar char="Ø"/>
            </a:pPr>
            <a:r>
              <a:rPr lang="tr-TR" dirty="0">
                <a:latin typeface="Times New Roman" pitchFamily="18" charset="0"/>
                <a:cs typeface="Times New Roman" pitchFamily="18" charset="0"/>
              </a:rPr>
              <a:t> Aktif veya pasif kontrollü depreme dayanıklı binalar, </a:t>
            </a:r>
          </a:p>
          <a:p>
            <a:pPr marL="442913">
              <a:buFont typeface="Wingdings" pitchFamily="2" charset="2"/>
              <a:buChar char="Ø"/>
            </a:pPr>
            <a:r>
              <a:rPr lang="tr-TR" dirty="0">
                <a:latin typeface="Times New Roman" pitchFamily="18" charset="0"/>
                <a:cs typeface="Times New Roman" pitchFamily="18" charset="0"/>
              </a:rPr>
              <a:t> Uçak kanatları ve helikopter pervanelerinde titreşimin </a:t>
            </a:r>
            <a:r>
              <a:rPr lang="tr-TR" dirty="0" err="1">
                <a:latin typeface="Times New Roman" pitchFamily="18" charset="0"/>
                <a:cs typeface="Times New Roman" pitchFamily="18" charset="0"/>
              </a:rPr>
              <a:t>sönümlenmesi</a:t>
            </a:r>
            <a:r>
              <a:rPr lang="tr-TR" dirty="0">
                <a:latin typeface="Times New Roman" pitchFamily="18" charset="0"/>
                <a:cs typeface="Times New Roman" pitchFamily="18" charset="0"/>
              </a:rPr>
              <a:t>, </a:t>
            </a:r>
          </a:p>
          <a:p>
            <a:pPr marL="442913">
              <a:buFont typeface="Wingdings" pitchFamily="2" charset="2"/>
              <a:buChar char="Ø"/>
            </a:pPr>
            <a:r>
              <a:rPr lang="tr-TR" dirty="0">
                <a:latin typeface="Times New Roman" pitchFamily="18" charset="0"/>
                <a:cs typeface="Times New Roman" pitchFamily="18" charset="0"/>
              </a:rPr>
              <a:t> Otomobil süspansiyonlarının aktif kontrol sistemleri, </a:t>
            </a:r>
          </a:p>
          <a:p>
            <a:pPr marL="442913">
              <a:buFont typeface="Wingdings" pitchFamily="2" charset="2"/>
              <a:buChar char="Ø"/>
            </a:pPr>
            <a:r>
              <a:rPr lang="tr-TR" dirty="0">
                <a:latin typeface="Times New Roman" pitchFamily="18" charset="0"/>
                <a:cs typeface="Times New Roman" pitchFamily="18" charset="0"/>
              </a:rPr>
              <a:t> Kulaklıklarda gürültü yok etme kontrol sistemleri.</a:t>
            </a:r>
          </a:p>
          <a:p>
            <a:pPr marL="442913"/>
            <a:endParaRPr lang="tr-TR" dirty="0">
              <a:latin typeface="Times New Roman" pitchFamily="18" charset="0"/>
              <a:cs typeface="Times New Roman" pitchFamily="18" charset="0"/>
            </a:endParaRPr>
          </a:p>
          <a:p>
            <a:pPr>
              <a:buFont typeface="Wingdings" pitchFamily="2" charset="2"/>
              <a:buChar char="Ø"/>
            </a:pPr>
            <a:r>
              <a:rPr lang="tr-TR" dirty="0">
                <a:latin typeface="Times New Roman" pitchFamily="18" charset="0"/>
                <a:cs typeface="Times New Roman" pitchFamily="18" charset="0"/>
              </a:rPr>
              <a:t>  </a:t>
            </a:r>
            <a:r>
              <a:rPr lang="tr-TR" b="1" dirty="0">
                <a:latin typeface="Times New Roman" pitchFamily="18" charset="0"/>
                <a:cs typeface="Times New Roman" pitchFamily="18" charset="0"/>
              </a:rPr>
              <a:t>Bilgisayar Sistemleri:</a:t>
            </a:r>
            <a:r>
              <a:rPr lang="tr-TR" dirty="0">
                <a:latin typeface="Times New Roman" pitchFamily="18" charset="0"/>
                <a:cs typeface="Times New Roman" pitchFamily="18" charset="0"/>
              </a:rPr>
              <a:t> </a:t>
            </a:r>
          </a:p>
          <a:p>
            <a:pPr marL="442913">
              <a:buFont typeface="Wingdings" pitchFamily="2" charset="2"/>
              <a:buChar char="Ø"/>
            </a:pPr>
            <a:r>
              <a:rPr lang="tr-TR" dirty="0">
                <a:latin typeface="Times New Roman" pitchFamily="18" charset="0"/>
                <a:cs typeface="Times New Roman" pitchFamily="18" charset="0"/>
              </a:rPr>
              <a:t> Yazıcılardaki konum kontrol sistemleri, </a:t>
            </a:r>
          </a:p>
          <a:p>
            <a:pPr marL="442913">
              <a:buFont typeface="Wingdings" pitchFamily="2" charset="2"/>
              <a:buChar char="Ø"/>
            </a:pPr>
            <a:r>
              <a:rPr lang="tr-TR" dirty="0">
                <a:latin typeface="Times New Roman" pitchFamily="18" charset="0"/>
                <a:cs typeface="Times New Roman" pitchFamily="18" charset="0"/>
              </a:rPr>
              <a:t> CD/DVD sürücülerindeki konum, hız kontrolü ve veri akış transferi kontrolü,</a:t>
            </a:r>
          </a:p>
          <a:p>
            <a:pPr marL="442913">
              <a:buFont typeface="Wingdings" pitchFamily="2" charset="2"/>
              <a:buChar char="Ø"/>
            </a:pPr>
            <a:r>
              <a:rPr lang="tr-TR" dirty="0">
                <a:latin typeface="Times New Roman" pitchFamily="18" charset="0"/>
                <a:cs typeface="Times New Roman" pitchFamily="18" charset="0"/>
              </a:rPr>
              <a:t> Ağ ve İnternet trafiği kontrolü.</a:t>
            </a:r>
          </a:p>
          <a:p>
            <a:pPr marL="457200" lvl="2"/>
            <a:endParaRPr lang="tr-TR" dirty="0"/>
          </a:p>
        </p:txBody>
      </p:sp>
    </p:spTree>
    <p:extLst>
      <p:ext uri="{BB962C8B-B14F-4D97-AF65-F5344CB8AC3E}">
        <p14:creationId xmlns:p14="http://schemas.microsoft.com/office/powerpoint/2010/main" val="261269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90066"/>
          </a:xfrm>
        </p:spPr>
        <p:txBody>
          <a:bodyPr>
            <a:normAutofit/>
          </a:bodyPr>
          <a:lstStyle/>
          <a:p>
            <a:pPr algn="l"/>
            <a:r>
              <a:rPr lang="tr-TR" sz="2400" dirty="0">
                <a:solidFill>
                  <a:srgbClr val="FF0000"/>
                </a:solidFill>
                <a:latin typeface="Times New Roman" pitchFamily="18" charset="0"/>
                <a:cs typeface="Times New Roman" pitchFamily="18" charset="0"/>
              </a:rPr>
              <a:t>1.3.4. Kontrol sistemlerine diğer örnekler (Devam)</a:t>
            </a:r>
            <a:endParaRPr lang="en-US" sz="2400" dirty="0"/>
          </a:p>
        </p:txBody>
      </p:sp>
      <p:sp>
        <p:nvSpPr>
          <p:cNvPr id="5" name="4 Metin kutusu"/>
          <p:cNvSpPr txBox="1"/>
          <p:nvPr/>
        </p:nvSpPr>
        <p:spPr>
          <a:xfrm>
            <a:off x="223416" y="857232"/>
            <a:ext cx="8920584" cy="6032806"/>
          </a:xfrm>
          <a:prstGeom prst="rect">
            <a:avLst/>
          </a:prstGeom>
          <a:noFill/>
        </p:spPr>
        <p:txBody>
          <a:bodyPr wrap="square" rtlCol="0">
            <a:spAutoFit/>
          </a:bodyPr>
          <a:lstStyle/>
          <a:p>
            <a:pPr marL="0" lvl="1">
              <a:buFont typeface="Wingdings" pitchFamily="2" charset="2"/>
              <a:buChar char="Ø"/>
            </a:pPr>
            <a:r>
              <a:rPr lang="tr-TR" b="1" dirty="0">
                <a:latin typeface="Times New Roman" pitchFamily="18" charset="0"/>
                <a:cs typeface="Times New Roman" pitchFamily="18" charset="0"/>
              </a:rPr>
              <a:t>  Robot Sistemleri:</a:t>
            </a:r>
            <a:r>
              <a:rPr lang="tr-TR" dirty="0">
                <a:latin typeface="Times New Roman" pitchFamily="18" charset="0"/>
                <a:cs typeface="Times New Roman" pitchFamily="18" charset="0"/>
              </a:rPr>
              <a:t> </a:t>
            </a:r>
          </a:p>
          <a:p>
            <a:pPr marL="539750" lvl="1">
              <a:buFont typeface="Wingdings" pitchFamily="2" charset="2"/>
              <a:buChar char="Ø"/>
            </a:pPr>
            <a:r>
              <a:rPr lang="tr-TR" dirty="0">
                <a:latin typeface="Times New Roman" pitchFamily="18" charset="0"/>
                <a:cs typeface="Times New Roman" pitchFamily="18" charset="0"/>
              </a:rPr>
              <a:t> Robotik kolların konum, hız ve kuvvet kontrolü, </a:t>
            </a:r>
          </a:p>
          <a:p>
            <a:pPr marL="539750" lvl="1">
              <a:buFont typeface="Wingdings" pitchFamily="2" charset="2"/>
              <a:buChar char="Ø"/>
            </a:pPr>
            <a:r>
              <a:rPr lang="tr-TR" dirty="0">
                <a:latin typeface="Times New Roman" pitchFamily="18" charset="0"/>
                <a:cs typeface="Times New Roman" pitchFamily="18" charset="0"/>
              </a:rPr>
              <a:t> İnsansı robotların denge ve hareket kontrolü, </a:t>
            </a:r>
          </a:p>
          <a:p>
            <a:pPr marL="539750" lvl="1">
              <a:buFont typeface="Wingdings" pitchFamily="2" charset="2"/>
              <a:buChar char="Ø"/>
            </a:pPr>
            <a:r>
              <a:rPr lang="tr-TR" dirty="0">
                <a:latin typeface="Times New Roman" pitchFamily="18" charset="0"/>
                <a:cs typeface="Times New Roman" pitchFamily="18" charset="0"/>
              </a:rPr>
              <a:t> Tıbbi uygulamalar için cerrahi robotlar,</a:t>
            </a:r>
          </a:p>
          <a:p>
            <a:pPr marL="539750" lvl="1">
              <a:buFont typeface="Wingdings" pitchFamily="2" charset="2"/>
              <a:buChar char="Ø"/>
            </a:pPr>
            <a:r>
              <a:rPr lang="tr-TR" dirty="0">
                <a:latin typeface="Times New Roman" pitchFamily="18" charset="0"/>
                <a:cs typeface="Times New Roman" pitchFamily="18" charset="0"/>
              </a:rPr>
              <a:t>  Mobil robotlar (bomba tespit ve imha robotları, mikro boyuttaki hayvansı robotlar, </a:t>
            </a:r>
            <a:r>
              <a:rPr lang="tr-TR" dirty="0" err="1">
                <a:latin typeface="Times New Roman" pitchFamily="18" charset="0"/>
                <a:cs typeface="Times New Roman" pitchFamily="18" charset="0"/>
              </a:rPr>
              <a:t>etc</a:t>
            </a:r>
            <a:r>
              <a:rPr lang="tr-TR" dirty="0">
                <a:latin typeface="Times New Roman" pitchFamily="18" charset="0"/>
                <a:cs typeface="Times New Roman" pitchFamily="18" charset="0"/>
              </a:rPr>
              <a:t>.).</a:t>
            </a:r>
          </a:p>
          <a:p>
            <a:pPr marL="539750" lvl="1"/>
            <a:endParaRPr lang="tr-TR" dirty="0">
              <a:latin typeface="Times New Roman" pitchFamily="18" charset="0"/>
              <a:cs typeface="Times New Roman" pitchFamily="18" charset="0"/>
            </a:endParaRPr>
          </a:p>
          <a:p>
            <a:pPr marL="0" lvl="2">
              <a:buFont typeface="Wingdings" pitchFamily="2" charset="2"/>
              <a:buChar char="Ø"/>
            </a:pPr>
            <a:r>
              <a:rPr lang="tr-TR" dirty="0">
                <a:latin typeface="Times New Roman" pitchFamily="18" charset="0"/>
                <a:cs typeface="Times New Roman" pitchFamily="18" charset="0"/>
              </a:rPr>
              <a:t> </a:t>
            </a:r>
            <a:r>
              <a:rPr lang="tr-TR" b="1" dirty="0">
                <a:latin typeface="Times New Roman" pitchFamily="18" charset="0"/>
                <a:cs typeface="Times New Roman" pitchFamily="18" charset="0"/>
              </a:rPr>
              <a:t>Biyolojik Sistemler</a:t>
            </a:r>
            <a:r>
              <a:rPr lang="tr-TR" dirty="0">
                <a:latin typeface="Times New Roman" pitchFamily="18" charset="0"/>
                <a:cs typeface="Times New Roman" pitchFamily="18" charset="0"/>
              </a:rPr>
              <a:t>: </a:t>
            </a:r>
          </a:p>
          <a:p>
            <a:pPr marL="539750" lvl="2">
              <a:buFont typeface="Wingdings" pitchFamily="2" charset="2"/>
              <a:buChar char="Ø"/>
            </a:pPr>
            <a:r>
              <a:rPr lang="tr-TR" dirty="0">
                <a:latin typeface="Times New Roman" pitchFamily="18" charset="0"/>
                <a:cs typeface="Times New Roman" pitchFamily="18" charset="0"/>
              </a:rPr>
              <a:t> Şeker hastaları için </a:t>
            </a:r>
            <a:r>
              <a:rPr lang="tr-TR" dirty="0" err="1">
                <a:latin typeface="Times New Roman" pitchFamily="18" charset="0"/>
                <a:cs typeface="Times New Roman" pitchFamily="18" charset="0"/>
              </a:rPr>
              <a:t>insülin</a:t>
            </a:r>
            <a:r>
              <a:rPr lang="tr-TR" dirty="0">
                <a:latin typeface="Times New Roman" pitchFamily="18" charset="0"/>
                <a:cs typeface="Times New Roman" pitchFamily="18" charset="0"/>
              </a:rPr>
              <a:t> seviyesi kontrolü, </a:t>
            </a:r>
          </a:p>
          <a:p>
            <a:pPr marL="539750" lvl="2">
              <a:buFont typeface="Wingdings" pitchFamily="2" charset="2"/>
              <a:buChar char="Ø"/>
            </a:pPr>
            <a:r>
              <a:rPr lang="tr-TR" dirty="0">
                <a:latin typeface="Times New Roman" pitchFamily="18" charset="0"/>
                <a:cs typeface="Times New Roman" pitchFamily="18" charset="0"/>
              </a:rPr>
              <a:t> Kanser hastaları için kemoterapi miktarının en iyimsi (optimal) kontrolü.</a:t>
            </a:r>
          </a:p>
          <a:p>
            <a:pPr marL="539750" lvl="2"/>
            <a:endParaRPr lang="tr-TR" dirty="0">
              <a:latin typeface="Times New Roman" pitchFamily="18" charset="0"/>
              <a:cs typeface="Times New Roman" pitchFamily="18" charset="0"/>
            </a:endParaRPr>
          </a:p>
          <a:p>
            <a:pPr marL="0" lvl="2">
              <a:buFont typeface="Wingdings" pitchFamily="2" charset="2"/>
              <a:buChar char="Ø"/>
            </a:pPr>
            <a:r>
              <a:rPr lang="tr-TR" b="1" dirty="0">
                <a:latin typeface="Times New Roman" pitchFamily="18" charset="0"/>
                <a:cs typeface="Times New Roman" pitchFamily="18" charset="0"/>
              </a:rPr>
              <a:t> Otomotiv Endüstrisi</a:t>
            </a:r>
            <a:r>
              <a:rPr lang="tr-TR" dirty="0">
                <a:latin typeface="Times New Roman" pitchFamily="18" charset="0"/>
                <a:cs typeface="Times New Roman" pitchFamily="18" charset="0"/>
              </a:rPr>
              <a:t>:</a:t>
            </a:r>
          </a:p>
          <a:p>
            <a:pPr marL="539750" lvl="2">
              <a:buFont typeface="Wingdings" pitchFamily="2" charset="2"/>
              <a:buChar char="Ø"/>
            </a:pPr>
            <a:r>
              <a:rPr lang="tr-TR" dirty="0">
                <a:latin typeface="Times New Roman" pitchFamily="18" charset="0"/>
                <a:cs typeface="Times New Roman" pitchFamily="18" charset="0"/>
              </a:rPr>
              <a:t> Fren kilitlenmesini önleyici sistem (Anti-</a:t>
            </a:r>
            <a:r>
              <a:rPr lang="tr-TR" dirty="0" err="1">
                <a:latin typeface="Times New Roman" pitchFamily="18" charset="0"/>
                <a:cs typeface="Times New Roman" pitchFamily="18" charset="0"/>
              </a:rPr>
              <a:t>Lock</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brake</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system</a:t>
            </a:r>
            <a:r>
              <a:rPr lang="tr-TR" dirty="0">
                <a:latin typeface="Times New Roman" pitchFamily="18" charset="0"/>
                <a:cs typeface="Times New Roman" pitchFamily="18" charset="0"/>
              </a:rPr>
              <a:t>),</a:t>
            </a:r>
          </a:p>
          <a:p>
            <a:pPr marL="539750" lvl="2">
              <a:buFont typeface="Wingdings" pitchFamily="2" charset="2"/>
              <a:buChar char="Ø"/>
            </a:pPr>
            <a:r>
              <a:rPr lang="tr-TR" dirty="0">
                <a:latin typeface="Times New Roman" pitchFamily="18" charset="0"/>
                <a:cs typeface="Times New Roman" pitchFamily="18" charset="0"/>
              </a:rPr>
              <a:t> Otomatik araç park etme sistemi, </a:t>
            </a:r>
          </a:p>
          <a:p>
            <a:pPr marL="539750" lvl="2">
              <a:buFont typeface="Wingdings" pitchFamily="2" charset="2"/>
              <a:buChar char="Ø"/>
            </a:pPr>
            <a:r>
              <a:rPr lang="tr-TR" dirty="0">
                <a:latin typeface="Times New Roman" pitchFamily="18" charset="0"/>
                <a:cs typeface="Times New Roman" pitchFamily="18" charset="0"/>
              </a:rPr>
              <a:t> Sabit hızda yolculuk için hız kontrol sistemi (</a:t>
            </a:r>
            <a:r>
              <a:rPr lang="tr-TR" dirty="0" err="1">
                <a:latin typeface="Times New Roman" pitchFamily="18" charset="0"/>
                <a:cs typeface="Times New Roman" pitchFamily="18" charset="0"/>
              </a:rPr>
              <a:t>Cuise</a:t>
            </a: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control</a:t>
            </a:r>
            <a:r>
              <a:rPr lang="tr-TR" dirty="0">
                <a:latin typeface="Times New Roman" pitchFamily="18" charset="0"/>
                <a:cs typeface="Times New Roman" pitchFamily="18" charset="0"/>
              </a:rPr>
              <a:t>).</a:t>
            </a:r>
          </a:p>
          <a:p>
            <a:pPr marL="539750" lvl="2"/>
            <a:endParaRPr lang="tr-TR" dirty="0">
              <a:latin typeface="Times New Roman" pitchFamily="18" charset="0"/>
              <a:cs typeface="Times New Roman" pitchFamily="18" charset="0"/>
            </a:endParaRPr>
          </a:p>
          <a:p>
            <a:pPr marL="0" lvl="2">
              <a:buFont typeface="Wingdings" pitchFamily="2" charset="2"/>
              <a:buChar char="Ø"/>
            </a:pPr>
            <a:r>
              <a:rPr lang="tr-TR" dirty="0">
                <a:latin typeface="Times New Roman" pitchFamily="18" charset="0"/>
                <a:cs typeface="Times New Roman" pitchFamily="18" charset="0"/>
              </a:rPr>
              <a:t> </a:t>
            </a:r>
            <a:r>
              <a:rPr lang="tr-TR" b="1" dirty="0">
                <a:latin typeface="Times New Roman" pitchFamily="18" charset="0"/>
                <a:cs typeface="Times New Roman" pitchFamily="18" charset="0"/>
              </a:rPr>
              <a:t>Üretim Sistemleri: </a:t>
            </a:r>
          </a:p>
          <a:p>
            <a:pPr marL="539750" lvl="2">
              <a:buFont typeface="Wingdings" pitchFamily="2" charset="2"/>
              <a:buChar char="Ø"/>
            </a:pP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CNC’ler</a:t>
            </a:r>
            <a:r>
              <a:rPr lang="tr-TR" dirty="0">
                <a:latin typeface="Times New Roman" pitchFamily="18" charset="0"/>
                <a:cs typeface="Times New Roman" pitchFamily="18" charset="0"/>
              </a:rPr>
              <a:t>, </a:t>
            </a:r>
          </a:p>
          <a:p>
            <a:pPr marL="539750" lvl="2">
              <a:buFont typeface="Wingdings" pitchFamily="2" charset="2"/>
              <a:buChar char="Ø"/>
            </a:pPr>
            <a:r>
              <a:rPr lang="tr-TR" dirty="0">
                <a:latin typeface="Times New Roman" pitchFamily="18" charset="0"/>
                <a:cs typeface="Times New Roman" pitchFamily="18" charset="0"/>
              </a:rPr>
              <a:t> Otomatik paketleme makineleri, </a:t>
            </a:r>
          </a:p>
          <a:p>
            <a:pPr marL="539750" lvl="2">
              <a:buFont typeface="Wingdings" pitchFamily="2" charset="2"/>
              <a:buChar char="Ø"/>
            </a:pPr>
            <a:r>
              <a:rPr lang="tr-TR" dirty="0">
                <a:latin typeface="Times New Roman" pitchFamily="18" charset="0"/>
                <a:cs typeface="Times New Roman" pitchFamily="18" charset="0"/>
              </a:rPr>
              <a:t> Otomasyonlu montaj hatları.</a:t>
            </a:r>
          </a:p>
          <a:p>
            <a:pPr marL="457200" lvl="2"/>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183924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90066"/>
          </a:xfrm>
        </p:spPr>
        <p:txBody>
          <a:bodyPr>
            <a:normAutofit/>
          </a:bodyPr>
          <a:lstStyle/>
          <a:p>
            <a:pPr algn="l"/>
            <a:r>
              <a:rPr lang="tr-TR" sz="2400" dirty="0">
                <a:solidFill>
                  <a:srgbClr val="FF0000"/>
                </a:solidFill>
                <a:latin typeface="Times New Roman" pitchFamily="18" charset="0"/>
                <a:cs typeface="Times New Roman" pitchFamily="18" charset="0"/>
              </a:rPr>
              <a:t>1.3.4. Kontrol sistemlerine diğer örnekler (Devam)</a:t>
            </a:r>
            <a:endParaRPr lang="en-US" sz="2400" dirty="0"/>
          </a:p>
        </p:txBody>
      </p:sp>
      <p:sp>
        <p:nvSpPr>
          <p:cNvPr id="5" name="4 Metin kutusu"/>
          <p:cNvSpPr txBox="1"/>
          <p:nvPr/>
        </p:nvSpPr>
        <p:spPr>
          <a:xfrm>
            <a:off x="223416" y="980728"/>
            <a:ext cx="8920584" cy="2308324"/>
          </a:xfrm>
          <a:prstGeom prst="rect">
            <a:avLst/>
          </a:prstGeom>
          <a:noFill/>
        </p:spPr>
        <p:txBody>
          <a:bodyPr wrap="square" rtlCol="0">
            <a:spAutoFit/>
          </a:bodyPr>
          <a:lstStyle/>
          <a:p>
            <a:pPr marL="0" lvl="1">
              <a:buFont typeface="Wingdings" pitchFamily="2" charset="2"/>
              <a:buChar char="Ø"/>
            </a:pPr>
            <a:r>
              <a:rPr lang="tr-TR" b="1" dirty="0">
                <a:latin typeface="Times New Roman" pitchFamily="18" charset="0"/>
                <a:cs typeface="Times New Roman" pitchFamily="18" charset="0"/>
              </a:rPr>
              <a:t>  Proses kontrolü (</a:t>
            </a:r>
            <a:r>
              <a:rPr lang="en-US" b="1" dirty="0">
                <a:latin typeface="Times New Roman" pitchFamily="18" charset="0"/>
                <a:cs typeface="Times New Roman" pitchFamily="18" charset="0"/>
              </a:rPr>
              <a:t>Process control</a:t>
            </a:r>
            <a:r>
              <a:rPr lang="tr-TR" b="1" dirty="0">
                <a:latin typeface="Times New Roman" pitchFamily="18" charset="0"/>
                <a:cs typeface="Times New Roman" pitchFamily="18" charset="0"/>
              </a:rPr>
              <a:t>):</a:t>
            </a:r>
            <a:r>
              <a:rPr lang="tr-TR" dirty="0">
                <a:latin typeface="Times New Roman" pitchFamily="18" charset="0"/>
                <a:cs typeface="Times New Roman" pitchFamily="18" charset="0"/>
              </a:rPr>
              <a:t> </a:t>
            </a:r>
          </a:p>
          <a:p>
            <a:pPr marL="539750" lvl="1">
              <a:buFont typeface="Wingdings" pitchFamily="2" charset="2"/>
              <a:buChar char="Ø"/>
            </a:pPr>
            <a:r>
              <a:rPr lang="tr-TR" dirty="0">
                <a:latin typeface="Times New Roman" pitchFamily="18" charset="0"/>
                <a:cs typeface="Times New Roman" pitchFamily="18" charset="0"/>
              </a:rPr>
              <a:t> Kimyasal üretim hatları, </a:t>
            </a:r>
          </a:p>
          <a:p>
            <a:pPr marL="539750" lvl="1">
              <a:buFont typeface="Wingdings" pitchFamily="2" charset="2"/>
              <a:buChar char="Ø"/>
            </a:pPr>
            <a:r>
              <a:rPr lang="tr-TR" dirty="0">
                <a:latin typeface="Times New Roman" pitchFamily="18" charset="0"/>
                <a:cs typeface="Times New Roman" pitchFamily="18" charset="0"/>
              </a:rPr>
              <a:t> Nükleer santraller. </a:t>
            </a:r>
          </a:p>
          <a:p>
            <a:pPr marL="539750" lvl="1"/>
            <a:endParaRPr lang="tr-TR" dirty="0">
              <a:latin typeface="Times New Roman" pitchFamily="18" charset="0"/>
              <a:cs typeface="Times New Roman" pitchFamily="18" charset="0"/>
            </a:endParaRPr>
          </a:p>
          <a:p>
            <a:pPr marL="0" lvl="2">
              <a:buFont typeface="Wingdings" pitchFamily="2" charset="2"/>
              <a:buChar char="Ø"/>
            </a:pPr>
            <a:r>
              <a:rPr lang="tr-TR" dirty="0">
                <a:latin typeface="Times New Roman" pitchFamily="18" charset="0"/>
                <a:cs typeface="Times New Roman" pitchFamily="18" charset="0"/>
              </a:rPr>
              <a:t> </a:t>
            </a:r>
            <a:r>
              <a:rPr lang="tr-TR" b="1" dirty="0">
                <a:latin typeface="Times New Roman" pitchFamily="18" charset="0"/>
                <a:cs typeface="Times New Roman" pitchFamily="18" charset="0"/>
              </a:rPr>
              <a:t>Güç Sistemleri (</a:t>
            </a:r>
            <a:r>
              <a:rPr lang="en-US" b="1" dirty="0">
                <a:latin typeface="Times New Roman" pitchFamily="18" charset="0"/>
                <a:cs typeface="Times New Roman" pitchFamily="18" charset="0"/>
              </a:rPr>
              <a:t>Power Systems</a:t>
            </a:r>
            <a:r>
              <a:rPr lang="tr-TR" b="1" dirty="0">
                <a:latin typeface="Times New Roman" pitchFamily="18" charset="0"/>
                <a:cs typeface="Times New Roman" pitchFamily="18" charset="0"/>
              </a:rPr>
              <a:t>)</a:t>
            </a:r>
            <a:r>
              <a:rPr lang="tr-TR" dirty="0">
                <a:latin typeface="Times New Roman" pitchFamily="18" charset="0"/>
                <a:cs typeface="Times New Roman" pitchFamily="18" charset="0"/>
              </a:rPr>
              <a:t>: </a:t>
            </a:r>
          </a:p>
          <a:p>
            <a:pPr marL="539750" lvl="2">
              <a:buFont typeface="Wingdings" pitchFamily="2" charset="2"/>
              <a:buChar char="Ø"/>
            </a:pPr>
            <a:r>
              <a:rPr lang="tr-TR" dirty="0">
                <a:latin typeface="Times New Roman" pitchFamily="18" charset="0"/>
                <a:cs typeface="Times New Roman" pitchFamily="18" charset="0"/>
              </a:rPr>
              <a:t> Enerji üretim sistemlerinde voltaj regülasyonu (Hidrolik, Termik, Rüzgar türbin,…), </a:t>
            </a:r>
          </a:p>
          <a:p>
            <a:pPr marL="539750" lvl="2">
              <a:buFont typeface="Wingdings" pitchFamily="2" charset="2"/>
              <a:buChar char="Ø"/>
            </a:pPr>
            <a:r>
              <a:rPr lang="tr-TR" dirty="0">
                <a:latin typeface="Times New Roman" pitchFamily="18" charset="0"/>
                <a:cs typeface="Times New Roman" pitchFamily="18" charset="0"/>
              </a:rPr>
              <a:t> Evlere güvenli elektrik dağıtımı için şebeke geriliminin düzenlenmesi. </a:t>
            </a:r>
          </a:p>
          <a:p>
            <a:pPr marL="0" lvl="2"/>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54256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5 Dikdörtgen"/>
          <p:cNvSpPr/>
          <p:nvPr/>
        </p:nvSpPr>
        <p:spPr>
          <a:xfrm>
            <a:off x="395536" y="188640"/>
            <a:ext cx="7128792" cy="954107"/>
          </a:xfrm>
          <a:prstGeom prst="rect">
            <a:avLst/>
          </a:prstGeom>
        </p:spPr>
        <p:txBody>
          <a:bodyPr wrap="square">
            <a:spAutoFit/>
          </a:bodyPr>
          <a:lstStyle/>
          <a:p>
            <a:r>
              <a:rPr lang="tr-TR" sz="2800" dirty="0">
                <a:solidFill>
                  <a:srgbClr val="FF0000"/>
                </a:solidFill>
                <a:latin typeface="Times New Roman" pitchFamily="18" charset="0"/>
                <a:cs typeface="Times New Roman" pitchFamily="18" charset="0"/>
              </a:rPr>
              <a:t>1.4. Temel Kavramlar ve Tanımlar:</a:t>
            </a:r>
            <a:br>
              <a:rPr lang="tr-TR" sz="2800" dirty="0"/>
            </a:br>
            <a:endParaRPr lang="en-US" sz="2800" dirty="0"/>
          </a:p>
        </p:txBody>
      </p:sp>
      <p:pic>
        <p:nvPicPr>
          <p:cNvPr id="5" name="Picture 3"/>
          <p:cNvPicPr>
            <a:picLocks noChangeAspect="1" noChangeArrowheads="1"/>
          </p:cNvPicPr>
          <p:nvPr/>
        </p:nvPicPr>
        <p:blipFill>
          <a:blip r:embed="rId2" cstate="print"/>
          <a:srcRect l="2551" t="39165" r="11989" b="9791"/>
          <a:stretch>
            <a:fillRect/>
          </a:stretch>
        </p:blipFill>
        <p:spPr bwMode="auto">
          <a:xfrm>
            <a:off x="71422" y="1678041"/>
            <a:ext cx="9001156" cy="3501917"/>
          </a:xfrm>
          <a:prstGeom prst="rect">
            <a:avLst/>
          </a:prstGeom>
          <a:noFill/>
          <a:ln w="9525">
            <a:noFill/>
            <a:miter lim="800000"/>
            <a:headEnd/>
            <a:tailEnd/>
          </a:ln>
        </p:spPr>
      </p:pic>
    </p:spTree>
    <p:extLst>
      <p:ext uri="{BB962C8B-B14F-4D97-AF65-F5344CB8AC3E}">
        <p14:creationId xmlns:p14="http://schemas.microsoft.com/office/powerpoint/2010/main" val="809540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457200" y="142852"/>
            <a:ext cx="8229600" cy="571504"/>
          </a:xfrm>
        </p:spPr>
        <p:txBody>
          <a:bodyPr>
            <a:normAutofit fontScale="90000"/>
          </a:bodyPr>
          <a:lstStyle/>
          <a:p>
            <a:pPr algn="l"/>
            <a:br>
              <a:rPr lang="tr-TR" sz="3100" dirty="0">
                <a:solidFill>
                  <a:srgbClr val="FF0000"/>
                </a:solidFill>
                <a:latin typeface="Times New Roman" pitchFamily="18" charset="0"/>
                <a:cs typeface="Times New Roman" pitchFamily="18" charset="0"/>
              </a:rPr>
            </a:br>
            <a:r>
              <a:rPr lang="tr-TR" sz="3100" dirty="0">
                <a:solidFill>
                  <a:srgbClr val="FF0000"/>
                </a:solidFill>
                <a:latin typeface="Times New Roman" pitchFamily="18" charset="0"/>
                <a:cs typeface="Times New Roman" pitchFamily="18" charset="0"/>
              </a:rPr>
              <a:t>1.4.  Temel Kavramlar ve Tanımlar (Devam):</a:t>
            </a:r>
            <a:br>
              <a:rPr lang="tr-TR" sz="2800" dirty="0"/>
            </a:br>
            <a:endParaRPr lang="en-US" sz="2800" dirty="0">
              <a:solidFill>
                <a:srgbClr val="FF0000"/>
              </a:solidFill>
              <a:latin typeface="Times New Roman" pitchFamily="18" charset="0"/>
              <a:cs typeface="Times New Roman" pitchFamily="18" charset="0"/>
            </a:endParaRPr>
          </a:p>
        </p:txBody>
      </p:sp>
      <p:sp>
        <p:nvSpPr>
          <p:cNvPr id="5" name="4 Metin kutusu"/>
          <p:cNvSpPr txBox="1"/>
          <p:nvPr/>
        </p:nvSpPr>
        <p:spPr>
          <a:xfrm>
            <a:off x="428596" y="1000108"/>
            <a:ext cx="8286808" cy="5355312"/>
          </a:xfrm>
          <a:prstGeom prst="rect">
            <a:avLst/>
          </a:prstGeom>
          <a:noFill/>
        </p:spPr>
        <p:txBody>
          <a:bodyPr wrap="square" rtlCol="0">
            <a:spAutoFit/>
          </a:bodyPr>
          <a:lstStyle/>
          <a:p>
            <a:r>
              <a:rPr lang="tr-TR" b="1" i="1" dirty="0">
                <a:latin typeface="Times New Roman" pitchFamily="18" charset="0"/>
                <a:cs typeface="Times New Roman" pitchFamily="18" charset="0"/>
              </a:rPr>
              <a:t>Sistem, Proses (</a:t>
            </a:r>
            <a:r>
              <a:rPr lang="en-US" b="1" i="1" dirty="0">
                <a:latin typeface="Times New Roman" pitchFamily="18" charset="0"/>
                <a:cs typeface="Times New Roman" pitchFamily="18" charset="0"/>
              </a:rPr>
              <a:t>Plant</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G</a:t>
            </a:r>
            <a:r>
              <a:rPr lang="tr-TR" b="1" i="1" dirty="0">
                <a:latin typeface="Times New Roman" pitchFamily="18" charset="0"/>
                <a:cs typeface="Times New Roman" pitchFamily="18" charset="0"/>
              </a:rPr>
              <a:t>: </a:t>
            </a:r>
            <a:r>
              <a:rPr lang="tr-TR" dirty="0">
                <a:latin typeface="Times New Roman" pitchFamily="18" charset="0"/>
                <a:cs typeface="Times New Roman" pitchFamily="18" charset="0"/>
              </a:rPr>
              <a:t>Kontrol edilecek sistemdir. </a:t>
            </a:r>
            <a:r>
              <a:rPr lang="tr-TR" b="1" dirty="0">
                <a:latin typeface="Times New Roman" pitchFamily="18" charset="0"/>
                <a:cs typeface="Times New Roman" pitchFamily="18" charset="0"/>
              </a:rPr>
              <a:t>Bu bir mekanik aparat</a:t>
            </a:r>
            <a:r>
              <a:rPr lang="en-US" dirty="0">
                <a:latin typeface="Times New Roman" pitchFamily="18" charset="0"/>
                <a:cs typeface="Times New Roman" pitchFamily="18" charset="0"/>
              </a:rPr>
              <a:t>, </a:t>
            </a:r>
            <a:r>
              <a:rPr lang="tr-TR" dirty="0">
                <a:latin typeface="Times New Roman" pitchFamily="18" charset="0"/>
                <a:cs typeface="Times New Roman" pitchFamily="18" charset="0"/>
              </a:rPr>
              <a:t>fırın, kimyasal reaktör veya bir uzay aracı olabilir.  Bu sadece fiziksel sistemlerle sınırlı değildir. Biyolojik ekonomik ve bunun gibi dinamik olaylar olabilir</a:t>
            </a:r>
            <a:r>
              <a:rPr lang="en-US" dirty="0">
                <a:latin typeface="Times New Roman" pitchFamily="18" charset="0"/>
                <a:cs typeface="Times New Roman" pitchFamily="18" charset="0"/>
              </a:rPr>
              <a:t>.</a:t>
            </a:r>
            <a:endParaRPr lang="tr-TR" dirty="0">
              <a:latin typeface="Times New Roman" pitchFamily="18" charset="0"/>
              <a:cs typeface="Times New Roman" pitchFamily="18" charset="0"/>
            </a:endParaRPr>
          </a:p>
          <a:p>
            <a:pPr>
              <a:buFont typeface="Arial" pitchFamily="34" charset="0"/>
              <a:buChar char="•"/>
            </a:pPr>
            <a:r>
              <a:rPr lang="tr-TR" dirty="0">
                <a:solidFill>
                  <a:srgbClr val="0070C0"/>
                </a:solidFill>
                <a:latin typeface="Times New Roman" pitchFamily="18" charset="0"/>
                <a:cs typeface="Times New Roman" pitchFamily="18" charset="0"/>
              </a:rPr>
              <a:t> Kontrolcü tasarımı için kontrol edilecek sistemin matematiksel modelini elde etmemiz gerekir. </a:t>
            </a:r>
          </a:p>
          <a:p>
            <a:pPr>
              <a:buFont typeface="Arial" pitchFamily="34" charset="0"/>
              <a:buChar char="•"/>
            </a:pPr>
            <a:endParaRPr lang="tr-TR" dirty="0">
              <a:solidFill>
                <a:srgbClr val="0070C0"/>
              </a:solidFill>
              <a:latin typeface="Times New Roman" pitchFamily="18" charset="0"/>
              <a:cs typeface="Times New Roman" pitchFamily="18" charset="0"/>
            </a:endParaRPr>
          </a:p>
          <a:p>
            <a:pPr lvl="0"/>
            <a:r>
              <a:rPr lang="tr-TR" b="1" i="1" dirty="0">
                <a:latin typeface="Times New Roman" pitchFamily="18" charset="0"/>
                <a:cs typeface="Times New Roman" pitchFamily="18" charset="0"/>
              </a:rPr>
              <a:t>Referans Giriş (</a:t>
            </a:r>
            <a:r>
              <a:rPr lang="en-US" b="1" i="1" dirty="0">
                <a:latin typeface="Times New Roman" pitchFamily="18" charset="0"/>
                <a:cs typeface="Times New Roman" pitchFamily="18" charset="0"/>
              </a:rPr>
              <a:t>Reference input, Desired output</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r</a:t>
            </a:r>
            <a:r>
              <a:rPr lang="tr-TR" b="1" i="1" dirty="0">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tr-TR" dirty="0">
                <a:latin typeface="Times New Roman" pitchFamily="18" charset="0"/>
                <a:cs typeface="Times New Roman" pitchFamily="18" charset="0"/>
              </a:rPr>
              <a:t> Sistemden istenilen çıkış değerini kontrolcüye tanıtmak için belirtilen sinyaldir. Ayar noktası ve/veya Ayar değeri olarak da adlandırılır.  </a:t>
            </a:r>
          </a:p>
          <a:p>
            <a:pPr lvl="0"/>
            <a:endParaRPr lang="tr-TR" dirty="0">
              <a:latin typeface="Times New Roman" pitchFamily="18" charset="0"/>
              <a:cs typeface="Times New Roman" pitchFamily="18" charset="0"/>
            </a:endParaRPr>
          </a:p>
          <a:p>
            <a:r>
              <a:rPr lang="tr-TR" b="1" i="1" dirty="0">
                <a:latin typeface="Times New Roman" pitchFamily="18" charset="0"/>
                <a:cs typeface="Times New Roman" pitchFamily="18" charset="0"/>
              </a:rPr>
              <a:t>Sistem Çıkışı (</a:t>
            </a:r>
            <a:r>
              <a:rPr lang="en-US" b="1" i="1" dirty="0">
                <a:latin typeface="Times New Roman" pitchFamily="18" charset="0"/>
                <a:cs typeface="Times New Roman" pitchFamily="18" charset="0"/>
              </a:rPr>
              <a:t>System</a:t>
            </a:r>
            <a:r>
              <a:rPr lang="tr-TR" b="1" i="1" dirty="0">
                <a:latin typeface="Times New Roman" pitchFamily="18" charset="0"/>
                <a:cs typeface="Times New Roman" pitchFamily="18" charset="0"/>
              </a:rPr>
              <a:t> </a:t>
            </a:r>
            <a:r>
              <a:rPr lang="en-US" b="1" i="1" dirty="0">
                <a:latin typeface="Times New Roman" pitchFamily="18" charset="0"/>
                <a:cs typeface="Times New Roman" pitchFamily="18" charset="0"/>
              </a:rPr>
              <a:t>output, Controlled variable</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c</a:t>
            </a:r>
            <a:r>
              <a:rPr lang="tr-TR" b="1" i="1" dirty="0">
                <a:latin typeface="Times New Roman" pitchFamily="18" charset="0"/>
                <a:cs typeface="Times New Roman" pitchFamily="18" charset="0"/>
              </a:rPr>
              <a:t>(t):  </a:t>
            </a:r>
            <a:r>
              <a:rPr lang="en-US" b="1" i="1" dirty="0">
                <a:latin typeface="Times New Roman" pitchFamily="18" charset="0"/>
                <a:cs typeface="Times New Roman" pitchFamily="18" charset="0"/>
              </a:rPr>
              <a:t> </a:t>
            </a:r>
            <a:r>
              <a:rPr lang="tr-TR" dirty="0">
                <a:latin typeface="Times New Roman" pitchFamily="18" charset="0"/>
                <a:cs typeface="Times New Roman" pitchFamily="18" charset="0"/>
              </a:rPr>
              <a:t>Kontrol etmek istediğimiz sistem değişkenidir. </a:t>
            </a:r>
          </a:p>
          <a:p>
            <a:endParaRPr lang="tr-TR" dirty="0">
              <a:latin typeface="Times New Roman" pitchFamily="18" charset="0"/>
              <a:cs typeface="Times New Roman" pitchFamily="18" charset="0"/>
            </a:endParaRPr>
          </a:p>
          <a:p>
            <a:pPr lvl="0"/>
            <a:r>
              <a:rPr lang="tr-TR" b="1" i="1" dirty="0">
                <a:latin typeface="Times New Roman" pitchFamily="18" charset="0"/>
                <a:cs typeface="Times New Roman" pitchFamily="18" charset="0"/>
              </a:rPr>
              <a:t>Karşılaştırıcı veya Hata seçici (</a:t>
            </a:r>
            <a:r>
              <a:rPr lang="en-US" b="1" i="1" dirty="0">
                <a:latin typeface="Times New Roman" pitchFamily="18" charset="0"/>
                <a:cs typeface="Times New Roman" pitchFamily="18" charset="0"/>
              </a:rPr>
              <a:t>Comparison unit, Error detector</a:t>
            </a:r>
            <a:r>
              <a:rPr lang="tr-TR" b="1" i="1" dirty="0">
                <a:latin typeface="Times New Roman" pitchFamily="18" charset="0"/>
                <a:cs typeface="Times New Roman" pitchFamily="18" charset="0"/>
              </a:rPr>
              <a:t>): </a:t>
            </a:r>
            <a:r>
              <a:rPr lang="tr-TR" dirty="0">
                <a:latin typeface="Times New Roman" pitchFamily="18" charset="0"/>
                <a:cs typeface="Times New Roman" pitchFamily="18" charset="0"/>
              </a:rPr>
              <a:t>Referans giriş sinyali ile geri besleme sinyalini karşılaştırıp bir hata sinyali üreten elemandır. </a:t>
            </a:r>
          </a:p>
          <a:p>
            <a:pPr lvl="0"/>
            <a:endParaRPr lang="tr-TR" dirty="0">
              <a:latin typeface="Times New Roman" pitchFamily="18" charset="0"/>
              <a:cs typeface="Times New Roman" pitchFamily="18" charset="0"/>
            </a:endParaRPr>
          </a:p>
          <a:p>
            <a:r>
              <a:rPr lang="tr-TR" b="1" i="1" dirty="0"/>
              <a:t>Kontrolcü veya Denetim organı (C</a:t>
            </a:r>
            <a:r>
              <a:rPr lang="en-US" b="1" i="1"/>
              <a:t>ontroller</a:t>
            </a:r>
            <a:r>
              <a:rPr lang="tr-TR" b="1" i="1" dirty="0"/>
              <a:t>)</a:t>
            </a:r>
            <a:r>
              <a:rPr lang="en-US" b="1" i="1" dirty="0"/>
              <a:t>, D</a:t>
            </a:r>
            <a:r>
              <a:rPr lang="tr-TR" b="1" i="1" dirty="0"/>
              <a:t>: </a:t>
            </a:r>
            <a:r>
              <a:rPr lang="tr-TR" dirty="0">
                <a:latin typeface="Times New Roman" pitchFamily="18" charset="0"/>
                <a:cs typeface="Times New Roman" pitchFamily="18" charset="0"/>
              </a:rPr>
              <a:t>Denetlenen sisteme uygulanacak denetim sinyalini üreten elemandır. </a:t>
            </a:r>
          </a:p>
          <a:p>
            <a:endParaRPr lang="en-US"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23781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95536" y="1052736"/>
            <a:ext cx="8215370" cy="5632311"/>
          </a:xfrm>
          <a:prstGeom prst="rect">
            <a:avLst/>
          </a:prstGeom>
          <a:noFill/>
        </p:spPr>
        <p:txBody>
          <a:bodyPr wrap="square" rtlCol="0">
            <a:spAutoFit/>
          </a:bodyPr>
          <a:lstStyle/>
          <a:p>
            <a:pPr lvl="0"/>
            <a:r>
              <a:rPr lang="tr-TR" b="1" i="1" dirty="0">
                <a:latin typeface="Times New Roman" pitchFamily="18" charset="0"/>
                <a:cs typeface="Times New Roman" pitchFamily="18" charset="0"/>
              </a:rPr>
              <a:t>Kontrol veya Denetim Sinyali (</a:t>
            </a:r>
            <a:r>
              <a:rPr lang="en-US" b="1" i="1" dirty="0">
                <a:latin typeface="Times New Roman" pitchFamily="18" charset="0"/>
                <a:cs typeface="Times New Roman" pitchFamily="18" charset="0"/>
              </a:rPr>
              <a:t>Control input</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u</a:t>
            </a:r>
            <a:r>
              <a:rPr lang="tr-TR" b="1" i="1" dirty="0">
                <a:latin typeface="Times New Roman" pitchFamily="18" charset="0"/>
                <a:cs typeface="Times New Roman" pitchFamily="18" charset="0"/>
              </a:rPr>
              <a:t>(t):  </a:t>
            </a:r>
            <a:r>
              <a:rPr lang="tr-TR" dirty="0">
                <a:latin typeface="Times New Roman" pitchFamily="18" charset="0"/>
                <a:cs typeface="Times New Roman" pitchFamily="18" charset="0"/>
              </a:rPr>
              <a:t>Denetim elemanında hesaplanıp sisteme uygulanan sinyaldir.  Bazen ayarlanan değişken </a:t>
            </a:r>
            <a:r>
              <a:rPr lang="tr-TR" i="1" dirty="0">
                <a:latin typeface="Times New Roman" pitchFamily="18" charset="0"/>
                <a:cs typeface="Times New Roman" pitchFamily="18" charset="0"/>
              </a:rPr>
              <a:t>m(t)  </a:t>
            </a:r>
            <a:r>
              <a:rPr lang="tr-TR" dirty="0">
                <a:latin typeface="Times New Roman" pitchFamily="18" charset="0"/>
                <a:cs typeface="Times New Roman" pitchFamily="18" charset="0"/>
              </a:rPr>
              <a:t>olarak da adlandırılır. Bu sinyal genellikle kuvvetlendirilerek bir eyleyiciye (</a:t>
            </a:r>
            <a:r>
              <a:rPr lang="en-US" dirty="0">
                <a:latin typeface="Times New Roman" pitchFamily="18" charset="0"/>
                <a:cs typeface="Times New Roman" pitchFamily="18" charset="0"/>
              </a:rPr>
              <a:t>actuator</a:t>
            </a:r>
            <a:r>
              <a:rPr lang="tr-TR" dirty="0">
                <a:latin typeface="Times New Roman" pitchFamily="18" charset="0"/>
                <a:cs typeface="Times New Roman" pitchFamily="18" charset="0"/>
              </a:rPr>
              <a:t>) gönderilir. Eyleyici ise sistemin denetlenmek istenen değişkeninde düzeltme hareketi oluşturur. </a:t>
            </a:r>
          </a:p>
          <a:p>
            <a:pPr lvl="0"/>
            <a:endParaRPr lang="tr-TR" i="1" dirty="0">
              <a:latin typeface="Times New Roman" pitchFamily="18" charset="0"/>
              <a:cs typeface="Times New Roman" pitchFamily="18" charset="0"/>
            </a:endParaRPr>
          </a:p>
          <a:p>
            <a:r>
              <a:rPr lang="tr-TR" b="1" i="1" dirty="0">
                <a:latin typeface="Times New Roman" pitchFamily="18" charset="0"/>
                <a:cs typeface="Times New Roman" pitchFamily="18" charset="0"/>
              </a:rPr>
              <a:t>İleri besleme Yolu (</a:t>
            </a:r>
            <a:r>
              <a:rPr lang="en-US" b="1" i="1" dirty="0">
                <a:latin typeface="Times New Roman" pitchFamily="18" charset="0"/>
                <a:cs typeface="Times New Roman" pitchFamily="18" charset="0"/>
              </a:rPr>
              <a:t>Forward path</a:t>
            </a:r>
            <a:r>
              <a:rPr lang="tr-TR" b="1" i="1" dirty="0">
                <a:latin typeface="Times New Roman" pitchFamily="18" charset="0"/>
                <a:cs typeface="Times New Roman" pitchFamily="18" charset="0"/>
              </a:rPr>
              <a:t>): </a:t>
            </a:r>
            <a:r>
              <a:rPr lang="en-US" b="1" i="1" dirty="0">
                <a:latin typeface="Times New Roman" pitchFamily="18" charset="0"/>
                <a:cs typeface="Times New Roman" pitchFamily="18" charset="0"/>
              </a:rPr>
              <a:t> </a:t>
            </a:r>
            <a:r>
              <a:rPr lang="tr-TR" dirty="0">
                <a:latin typeface="Times New Roman" pitchFamily="18" charset="0"/>
                <a:cs typeface="Times New Roman" pitchFamily="18" charset="0"/>
              </a:rPr>
              <a:t>Hata sinyalinden sistem çıkışına kadar olan ve kontrolcü ve sistemi de kapsayan iletim yoludur. </a:t>
            </a:r>
          </a:p>
          <a:p>
            <a:endParaRPr lang="tr-TR" dirty="0">
              <a:latin typeface="Times New Roman" pitchFamily="18" charset="0"/>
              <a:cs typeface="Times New Roman" pitchFamily="18" charset="0"/>
            </a:endParaRPr>
          </a:p>
          <a:p>
            <a:r>
              <a:rPr lang="tr-TR" b="1" i="1" dirty="0">
                <a:latin typeface="Times New Roman" pitchFamily="18" charset="0"/>
                <a:cs typeface="Times New Roman" pitchFamily="18" charset="0"/>
              </a:rPr>
              <a:t>Bozucu (</a:t>
            </a:r>
            <a:r>
              <a:rPr lang="en-US" b="1" i="1" dirty="0">
                <a:latin typeface="Times New Roman" pitchFamily="18" charset="0"/>
                <a:cs typeface="Times New Roman" pitchFamily="18" charset="0"/>
              </a:rPr>
              <a:t>Disturbance</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w</a:t>
            </a:r>
            <a:r>
              <a:rPr lang="tr-TR" b="1" i="1" dirty="0">
                <a:latin typeface="Times New Roman" pitchFamily="18" charset="0"/>
                <a:cs typeface="Times New Roman" pitchFamily="18" charset="0"/>
              </a:rPr>
              <a:t>: </a:t>
            </a:r>
            <a:r>
              <a:rPr lang="tr-TR" dirty="0">
                <a:latin typeface="Times New Roman" pitchFamily="18" charset="0"/>
                <a:cs typeface="Times New Roman" pitchFamily="18" charset="0"/>
              </a:rPr>
              <a:t>Sistemin denetlenen çıkışı üzerinde arzu edilmeyen yönde etki yapan girişlerdir. Bu bozucu sistemin kendi içinden kaynaklanabileceği gibi dışarıdan da gelebilir. </a:t>
            </a:r>
          </a:p>
          <a:p>
            <a:endParaRPr lang="tr-TR" dirty="0">
              <a:latin typeface="Times New Roman" pitchFamily="18" charset="0"/>
              <a:cs typeface="Times New Roman" pitchFamily="18" charset="0"/>
            </a:endParaRPr>
          </a:p>
          <a:p>
            <a:pPr lvl="0"/>
            <a:r>
              <a:rPr lang="tr-TR" b="1" i="1" dirty="0">
                <a:latin typeface="Times New Roman" pitchFamily="18" charset="0"/>
                <a:cs typeface="Times New Roman" pitchFamily="18" charset="0"/>
              </a:rPr>
              <a:t>Geri besleme elemanı (</a:t>
            </a:r>
            <a:r>
              <a:rPr lang="en-US" b="1" i="1" dirty="0">
                <a:latin typeface="Times New Roman" pitchFamily="18" charset="0"/>
                <a:cs typeface="Times New Roman" pitchFamily="18" charset="0"/>
              </a:rPr>
              <a:t>Feedback element, Sensor</a:t>
            </a:r>
            <a:r>
              <a:rPr lang="tr-TR" b="1" i="1" dirty="0">
                <a:latin typeface="Times New Roman" pitchFamily="18" charset="0"/>
                <a:cs typeface="Times New Roman" pitchFamily="18" charset="0"/>
              </a:rPr>
              <a:t>) </a:t>
            </a:r>
            <a:r>
              <a:rPr lang="en-US" b="1" i="1" dirty="0">
                <a:latin typeface="Times New Roman" pitchFamily="18" charset="0"/>
                <a:cs typeface="Times New Roman" pitchFamily="18" charset="0"/>
              </a:rPr>
              <a:t>H </a:t>
            </a:r>
            <a:r>
              <a:rPr lang="tr-TR" b="1" i="1" dirty="0">
                <a:latin typeface="Times New Roman" pitchFamily="18" charset="0"/>
                <a:cs typeface="Times New Roman" pitchFamily="18" charset="0"/>
              </a:rPr>
              <a:t>: </a:t>
            </a:r>
            <a:r>
              <a:rPr lang="tr-TR" dirty="0">
                <a:latin typeface="Times New Roman" pitchFamily="18" charset="0"/>
                <a:cs typeface="Times New Roman" pitchFamily="18" charset="0"/>
              </a:rPr>
              <a:t>Ölçüm cihazının karakteristiğini belirtir.  Sistemin herhangi bir yerindeki değişimi ölçer. Geri besleme elemanları özellikle denetlenen değişken ile referans sinyalinin farklı fiziksel yapıda olduğu durumlarda bir dönüştürücüden (</a:t>
            </a:r>
            <a:r>
              <a:rPr lang="en-US" dirty="0">
                <a:latin typeface="Times New Roman" pitchFamily="18" charset="0"/>
                <a:cs typeface="Times New Roman" pitchFamily="18" charset="0"/>
              </a:rPr>
              <a:t>Transducer</a:t>
            </a:r>
            <a:r>
              <a:rPr lang="tr-TR" dirty="0">
                <a:latin typeface="Times New Roman" pitchFamily="18" charset="0"/>
                <a:cs typeface="Times New Roman" pitchFamily="18" charset="0"/>
              </a:rPr>
              <a:t>) ibarettir. </a:t>
            </a:r>
          </a:p>
          <a:p>
            <a:pPr lvl="0"/>
            <a:endParaRPr lang="tr-TR" b="1" i="1" dirty="0">
              <a:latin typeface="Times New Roman" pitchFamily="18" charset="0"/>
              <a:cs typeface="Times New Roman" pitchFamily="18" charset="0"/>
            </a:endParaRPr>
          </a:p>
          <a:p>
            <a:r>
              <a:rPr lang="tr-TR" b="1" i="1" dirty="0">
                <a:latin typeface="Times New Roman" pitchFamily="18" charset="0"/>
                <a:cs typeface="Times New Roman" pitchFamily="18" charset="0"/>
              </a:rPr>
              <a:t>Geri besleme Yolu (</a:t>
            </a:r>
            <a:r>
              <a:rPr lang="en-US" b="1" i="1" dirty="0">
                <a:latin typeface="Times New Roman" pitchFamily="18" charset="0"/>
                <a:cs typeface="Times New Roman" pitchFamily="18" charset="0"/>
              </a:rPr>
              <a:t>Feedback path</a:t>
            </a:r>
            <a:r>
              <a:rPr lang="tr-TR" b="1" i="1" dirty="0">
                <a:latin typeface="Times New Roman" pitchFamily="18" charset="0"/>
                <a:cs typeface="Times New Roman" pitchFamily="18" charset="0"/>
              </a:rPr>
              <a:t>):</a:t>
            </a:r>
            <a:r>
              <a:rPr lang="en-US" b="1" i="1" dirty="0">
                <a:latin typeface="Times New Roman" pitchFamily="18" charset="0"/>
                <a:cs typeface="Times New Roman" pitchFamily="18" charset="0"/>
              </a:rPr>
              <a:t> </a:t>
            </a:r>
            <a:r>
              <a:rPr lang="tr-TR" dirty="0">
                <a:latin typeface="Times New Roman" pitchFamily="18" charset="0"/>
                <a:cs typeface="Times New Roman" pitchFamily="18" charset="0"/>
              </a:rPr>
              <a:t>Denetlenen çıkış sinyalinden geri besleme sinyaline kadar uzanan iletim yoludur. </a:t>
            </a:r>
          </a:p>
          <a:p>
            <a:endParaRPr lang="en-US" dirty="0">
              <a:latin typeface="Times New Roman" pitchFamily="18" charset="0"/>
              <a:cs typeface="Times New Roman" pitchFamily="18" charset="0"/>
            </a:endParaRPr>
          </a:p>
        </p:txBody>
      </p:sp>
      <p:sp>
        <p:nvSpPr>
          <p:cNvPr id="3" name="2 Dikdörtgen"/>
          <p:cNvSpPr/>
          <p:nvPr/>
        </p:nvSpPr>
        <p:spPr>
          <a:xfrm>
            <a:off x="323528" y="260648"/>
            <a:ext cx="5745868"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1.4.  Temel Kavramlar ve Tanımlar (Devam):</a:t>
            </a:r>
            <a:endParaRPr lang="en-US" sz="2400" dirty="0"/>
          </a:p>
        </p:txBody>
      </p:sp>
    </p:spTree>
    <p:extLst>
      <p:ext uri="{BB962C8B-B14F-4D97-AF65-F5344CB8AC3E}">
        <p14:creationId xmlns:p14="http://schemas.microsoft.com/office/powerpoint/2010/main" val="3479287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467544" y="1124744"/>
            <a:ext cx="8215370" cy="2862322"/>
          </a:xfrm>
          <a:prstGeom prst="rect">
            <a:avLst/>
          </a:prstGeom>
          <a:noFill/>
        </p:spPr>
        <p:txBody>
          <a:bodyPr wrap="square" rtlCol="0">
            <a:spAutoFit/>
          </a:bodyPr>
          <a:lstStyle/>
          <a:p>
            <a:pPr lvl="0"/>
            <a:r>
              <a:rPr lang="tr-TR" b="1" i="1" dirty="0" err="1">
                <a:latin typeface="Times New Roman" pitchFamily="18" charset="0"/>
                <a:cs typeface="Times New Roman" pitchFamily="18" charset="0"/>
              </a:rPr>
              <a:t>Servo</a:t>
            </a:r>
            <a:r>
              <a:rPr lang="tr-TR" b="1" i="1" dirty="0">
                <a:latin typeface="Times New Roman" pitchFamily="18" charset="0"/>
                <a:cs typeface="Times New Roman" pitchFamily="18" charset="0"/>
              </a:rPr>
              <a:t> sistemler (</a:t>
            </a:r>
            <a:r>
              <a:rPr lang="en-US" b="1" i="1" dirty="0">
                <a:latin typeface="Times New Roman" pitchFamily="18" charset="0"/>
                <a:cs typeface="Times New Roman" pitchFamily="18" charset="0"/>
              </a:rPr>
              <a:t>Servo Systems</a:t>
            </a:r>
            <a:r>
              <a:rPr lang="tr-TR" b="1" i="1" dirty="0">
                <a:latin typeface="Times New Roman" pitchFamily="18" charset="0"/>
                <a:cs typeface="Times New Roman" pitchFamily="18" charset="0"/>
              </a:rPr>
              <a:t>) : </a:t>
            </a:r>
            <a:r>
              <a:rPr lang="tr-TR" dirty="0">
                <a:latin typeface="Times New Roman" pitchFamily="18" charset="0"/>
                <a:cs typeface="Times New Roman" pitchFamily="18" charset="0"/>
              </a:rPr>
              <a:t>Çıkışı mekaniksel konum, hız veya ivme olan geri beslemeli denetim sistemidir. </a:t>
            </a:r>
            <a:r>
              <a:rPr lang="tr-TR" dirty="0" err="1">
                <a:latin typeface="Times New Roman" pitchFamily="18" charset="0"/>
                <a:cs typeface="Times New Roman" pitchFamily="18" charset="0"/>
              </a:rPr>
              <a:t>Servo</a:t>
            </a:r>
            <a:r>
              <a:rPr lang="tr-TR" dirty="0">
                <a:latin typeface="Times New Roman" pitchFamily="18" charset="0"/>
                <a:cs typeface="Times New Roman" pitchFamily="18" charset="0"/>
              </a:rPr>
              <a:t> sistemlerde çıkış değeri giriş değerini takip eder. Daha çok güç yükseltilmesi gerekli sistemlerdir ve kalıcı durum hatası sıfırdır. </a:t>
            </a:r>
          </a:p>
          <a:p>
            <a:pPr lvl="0"/>
            <a:endParaRPr lang="tr-TR" dirty="0">
              <a:latin typeface="Times New Roman" pitchFamily="18" charset="0"/>
              <a:cs typeface="Times New Roman" pitchFamily="18" charset="0"/>
            </a:endParaRPr>
          </a:p>
          <a:p>
            <a:r>
              <a:rPr lang="tr-TR" b="1" i="1" dirty="0">
                <a:latin typeface="Times New Roman" pitchFamily="18" charset="0"/>
                <a:cs typeface="Times New Roman" pitchFamily="18" charset="0"/>
              </a:rPr>
              <a:t>Düzenleyici sistemler (</a:t>
            </a:r>
            <a:r>
              <a:rPr lang="en-US" b="1" i="1" dirty="0">
                <a:latin typeface="Times New Roman" pitchFamily="18" charset="0"/>
                <a:cs typeface="Times New Roman" pitchFamily="18" charset="0"/>
              </a:rPr>
              <a:t>Regulator Systems</a:t>
            </a:r>
            <a:r>
              <a:rPr lang="tr-TR" b="1" i="1" dirty="0">
                <a:latin typeface="Times New Roman" pitchFamily="18" charset="0"/>
                <a:cs typeface="Times New Roman" pitchFamily="18" charset="0"/>
              </a:rPr>
              <a:t>) </a:t>
            </a:r>
            <a:r>
              <a:rPr lang="tr-TR" dirty="0">
                <a:latin typeface="Times New Roman" pitchFamily="18" charset="0"/>
                <a:cs typeface="Times New Roman" pitchFamily="18" charset="0"/>
              </a:rPr>
              <a:t>: Referans girişin uzun zaman aralıkları içerisinde belli bir çalışma koşulu için değişmez veya sabit tutulduğu geri beslemeli denetim sistemidir. Düzenleyici sistemlerde sisteme etki eden bozucu girişlere rağmen çıkışın arzu edilen değerde tutulması esastır. </a:t>
            </a:r>
          </a:p>
          <a:p>
            <a:endParaRPr lang="en-US" dirty="0">
              <a:latin typeface="Times New Roman" pitchFamily="18" charset="0"/>
              <a:cs typeface="Times New Roman" pitchFamily="18" charset="0"/>
            </a:endParaRPr>
          </a:p>
          <a:p>
            <a:pPr lvl="0"/>
            <a:endParaRPr lang="tr-TR" dirty="0">
              <a:latin typeface="Times New Roman" pitchFamily="18" charset="0"/>
              <a:cs typeface="Times New Roman" pitchFamily="18" charset="0"/>
            </a:endParaRPr>
          </a:p>
        </p:txBody>
      </p:sp>
      <p:sp>
        <p:nvSpPr>
          <p:cNvPr id="3" name="2 Dikdörtgen"/>
          <p:cNvSpPr/>
          <p:nvPr/>
        </p:nvSpPr>
        <p:spPr>
          <a:xfrm>
            <a:off x="395536" y="476672"/>
            <a:ext cx="5745868"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1.4.  Temel Kavramlar ve Tanımlar (Devam):</a:t>
            </a:r>
            <a:endParaRPr lang="en-US" sz="2400" dirty="0"/>
          </a:p>
        </p:txBody>
      </p:sp>
    </p:spTree>
    <p:extLst>
      <p:ext uri="{BB962C8B-B14F-4D97-AF65-F5344CB8AC3E}">
        <p14:creationId xmlns:p14="http://schemas.microsoft.com/office/powerpoint/2010/main" val="410957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548680"/>
            <a:ext cx="4597925" cy="461665"/>
          </a:xfrm>
          <a:prstGeom prst="rect">
            <a:avLst/>
          </a:prstGeom>
          <a:noFill/>
        </p:spPr>
        <p:txBody>
          <a:bodyPr wrap="none" rtlCol="0">
            <a:spAutoFit/>
          </a:bodyPr>
          <a:lstStyle/>
          <a:p>
            <a:r>
              <a:rPr lang="tr-TR" sz="2400" dirty="0">
                <a:solidFill>
                  <a:srgbClr val="FF0000"/>
                </a:solidFill>
                <a:latin typeface="Times New Roman" pitchFamily="18" charset="0"/>
                <a:cs typeface="Times New Roman" pitchFamily="18" charset="0"/>
              </a:rPr>
              <a:t>1.5. Kontrol Sistemi Tasarım Süreci</a:t>
            </a:r>
            <a:endParaRPr lang="en-US" sz="2400" dirty="0">
              <a:solidFill>
                <a:srgbClr val="FF0000"/>
              </a:solidFill>
              <a:latin typeface="Times New Roman" pitchFamily="18" charset="0"/>
              <a:cs typeface="Times New Roman" pitchFamily="18" charset="0"/>
            </a:endParaRPr>
          </a:p>
        </p:txBody>
      </p:sp>
      <p:sp>
        <p:nvSpPr>
          <p:cNvPr id="7" name="6 Dikdörtgen"/>
          <p:cNvSpPr/>
          <p:nvPr/>
        </p:nvSpPr>
        <p:spPr>
          <a:xfrm>
            <a:off x="323528" y="1916832"/>
            <a:ext cx="1800200" cy="158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Sistemin matematiksel modelini elde et</a:t>
            </a:r>
            <a:endParaRPr lang="en-US" dirty="0"/>
          </a:p>
        </p:txBody>
      </p:sp>
      <p:cxnSp>
        <p:nvCxnSpPr>
          <p:cNvPr id="9" name="8 Düz Ok Bağlayıcısı"/>
          <p:cNvCxnSpPr/>
          <p:nvPr/>
        </p:nvCxnSpPr>
        <p:spPr>
          <a:xfrm>
            <a:off x="2195736" y="2564904"/>
            <a:ext cx="7920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Dikdörtgen"/>
          <p:cNvSpPr/>
          <p:nvPr/>
        </p:nvSpPr>
        <p:spPr>
          <a:xfrm>
            <a:off x="3131840" y="1844824"/>
            <a:ext cx="1872208" cy="1728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10 Metin kutusu"/>
          <p:cNvSpPr txBox="1"/>
          <p:nvPr/>
        </p:nvSpPr>
        <p:spPr>
          <a:xfrm>
            <a:off x="3275856" y="1988840"/>
            <a:ext cx="1512168" cy="1477328"/>
          </a:xfrm>
          <a:prstGeom prst="rect">
            <a:avLst/>
          </a:prstGeom>
          <a:noFill/>
        </p:spPr>
        <p:txBody>
          <a:bodyPr wrap="square" rtlCol="0">
            <a:spAutoFit/>
          </a:bodyPr>
          <a:lstStyle/>
          <a:p>
            <a:r>
              <a:rPr lang="tr-TR" dirty="0"/>
              <a:t>İstenilen sistem cevabı için gerekli  özellikleri</a:t>
            </a:r>
          </a:p>
          <a:p>
            <a:r>
              <a:rPr lang="tr-TR" dirty="0"/>
              <a:t>belirle</a:t>
            </a:r>
            <a:endParaRPr lang="en-US" dirty="0"/>
          </a:p>
        </p:txBody>
      </p:sp>
      <p:cxnSp>
        <p:nvCxnSpPr>
          <p:cNvPr id="13" name="12 Düz Ok Bağlayıcısı"/>
          <p:cNvCxnSpPr/>
          <p:nvPr/>
        </p:nvCxnSpPr>
        <p:spPr>
          <a:xfrm>
            <a:off x="5076056" y="2564904"/>
            <a:ext cx="7920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Dikdörtgen"/>
          <p:cNvSpPr/>
          <p:nvPr/>
        </p:nvSpPr>
        <p:spPr>
          <a:xfrm>
            <a:off x="6084168" y="1844824"/>
            <a:ext cx="2376264" cy="1728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14 Metin kutusu"/>
          <p:cNvSpPr txBox="1"/>
          <p:nvPr/>
        </p:nvSpPr>
        <p:spPr>
          <a:xfrm>
            <a:off x="6228184" y="1988840"/>
            <a:ext cx="2088232" cy="1446550"/>
          </a:xfrm>
          <a:prstGeom prst="rect">
            <a:avLst/>
          </a:prstGeom>
          <a:noFill/>
        </p:spPr>
        <p:txBody>
          <a:bodyPr wrap="square" rtlCol="0">
            <a:spAutoFit/>
          </a:bodyPr>
          <a:lstStyle/>
          <a:p>
            <a:r>
              <a:rPr lang="tr-TR" dirty="0"/>
              <a:t>Kontrol metodunu belirle </a:t>
            </a:r>
          </a:p>
          <a:p>
            <a:r>
              <a:rPr lang="tr-TR" dirty="0"/>
              <a:t>(</a:t>
            </a:r>
            <a:r>
              <a:rPr lang="tr-TR" sz="1600" dirty="0">
                <a:solidFill>
                  <a:schemeClr val="accent1"/>
                </a:solidFill>
              </a:rPr>
              <a:t>PID gibi klasik kontrol yöntemlerini kullanacağız</a:t>
            </a:r>
            <a:r>
              <a:rPr lang="tr-TR" dirty="0"/>
              <a:t>)</a:t>
            </a:r>
            <a:endParaRPr lang="en-US" dirty="0"/>
          </a:p>
        </p:txBody>
      </p:sp>
      <p:cxnSp>
        <p:nvCxnSpPr>
          <p:cNvPr id="19" name="18 Düz Ok Bağlayıcısı"/>
          <p:cNvCxnSpPr/>
          <p:nvPr/>
        </p:nvCxnSpPr>
        <p:spPr>
          <a:xfrm rot="5400000">
            <a:off x="7309098" y="4004270"/>
            <a:ext cx="5760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19 Dikdörtgen"/>
          <p:cNvSpPr/>
          <p:nvPr/>
        </p:nvSpPr>
        <p:spPr>
          <a:xfrm>
            <a:off x="6732240" y="4365104"/>
            <a:ext cx="2268916" cy="1707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Sistem modelinden</a:t>
            </a:r>
          </a:p>
          <a:p>
            <a:pPr algn="ctr"/>
            <a:r>
              <a:rPr lang="tr-TR" dirty="0"/>
              <a:t>Transfer Fonksiyonunu elde et</a:t>
            </a:r>
            <a:endParaRPr lang="en-US" dirty="0"/>
          </a:p>
        </p:txBody>
      </p:sp>
      <p:cxnSp>
        <p:nvCxnSpPr>
          <p:cNvPr id="22" name="21 Düz Ok Bağlayıcısı"/>
          <p:cNvCxnSpPr/>
          <p:nvPr/>
        </p:nvCxnSpPr>
        <p:spPr>
          <a:xfrm rot="10800000">
            <a:off x="6012160" y="5229200"/>
            <a:ext cx="6480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Dikdörtgen"/>
          <p:cNvSpPr/>
          <p:nvPr/>
        </p:nvSpPr>
        <p:spPr>
          <a:xfrm>
            <a:off x="4429124" y="4293096"/>
            <a:ext cx="1583036" cy="19219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23 Metin kutusu"/>
          <p:cNvSpPr txBox="1"/>
          <p:nvPr/>
        </p:nvSpPr>
        <p:spPr>
          <a:xfrm>
            <a:off x="4427984" y="4653136"/>
            <a:ext cx="1512168" cy="923330"/>
          </a:xfrm>
          <a:prstGeom prst="rect">
            <a:avLst/>
          </a:prstGeom>
          <a:noFill/>
        </p:spPr>
        <p:txBody>
          <a:bodyPr wrap="square" rtlCol="0">
            <a:spAutoFit/>
          </a:bodyPr>
          <a:lstStyle/>
          <a:p>
            <a:r>
              <a:rPr lang="tr-TR" dirty="0"/>
              <a:t>Sistemin blok diyagramını çiz</a:t>
            </a:r>
            <a:endParaRPr lang="en-US" dirty="0"/>
          </a:p>
        </p:txBody>
      </p:sp>
      <p:cxnSp>
        <p:nvCxnSpPr>
          <p:cNvPr id="26" name="25 Düz Ok Bağlayıcısı"/>
          <p:cNvCxnSpPr/>
          <p:nvPr/>
        </p:nvCxnSpPr>
        <p:spPr>
          <a:xfrm rot="10800000">
            <a:off x="3929058" y="5214950"/>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Dikdörtgen"/>
          <p:cNvSpPr/>
          <p:nvPr/>
        </p:nvSpPr>
        <p:spPr>
          <a:xfrm>
            <a:off x="2411760" y="4221088"/>
            <a:ext cx="1440160" cy="2016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Gerekli ise Blok diyagramını basitleştir</a:t>
            </a:r>
            <a:endParaRPr lang="en-US" dirty="0"/>
          </a:p>
        </p:txBody>
      </p:sp>
      <p:cxnSp>
        <p:nvCxnSpPr>
          <p:cNvPr id="30" name="29 Düz Ok Bağlayıcısı"/>
          <p:cNvCxnSpPr/>
          <p:nvPr/>
        </p:nvCxnSpPr>
        <p:spPr>
          <a:xfrm rot="10800000">
            <a:off x="1907704" y="5157192"/>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Dikdörtgen"/>
          <p:cNvSpPr/>
          <p:nvPr/>
        </p:nvSpPr>
        <p:spPr>
          <a:xfrm>
            <a:off x="251520" y="4149080"/>
            <a:ext cx="1656184" cy="21602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Kontrolcüyü tasarla ve analiz et. Sistem gereksinimleri karşılanmış mı test et.</a:t>
            </a:r>
            <a:endParaRPr lang="en-US" dirty="0"/>
          </a:p>
        </p:txBody>
      </p:sp>
    </p:spTree>
    <p:extLst>
      <p:ext uri="{BB962C8B-B14F-4D97-AF65-F5344CB8AC3E}">
        <p14:creationId xmlns:p14="http://schemas.microsoft.com/office/powerpoint/2010/main" val="2691929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467544" y="404664"/>
            <a:ext cx="5631670" cy="677108"/>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a:t>
            </a:r>
          </a:p>
          <a:p>
            <a:r>
              <a:rPr lang="tr-TR" sz="1400" dirty="0">
                <a:solidFill>
                  <a:srgbClr val="FF0000"/>
                </a:solidFill>
                <a:latin typeface="Times New Roman" pitchFamily="18" charset="0"/>
                <a:cs typeface="Times New Roman" pitchFamily="18" charset="0"/>
              </a:rPr>
              <a:t>Not: 1.6. kısmı sınava dahil değildir. Bilgilendirme amaçlı hazırlanmıştır.</a:t>
            </a:r>
            <a:endParaRPr lang="en-US" sz="1400" dirty="0">
              <a:solidFill>
                <a:srgbClr val="FF0000"/>
              </a:solidFill>
              <a:latin typeface="Times New Roman" pitchFamily="18" charset="0"/>
              <a:cs typeface="Times New Roman" pitchFamily="18" charset="0"/>
            </a:endParaRPr>
          </a:p>
        </p:txBody>
      </p:sp>
      <p:sp>
        <p:nvSpPr>
          <p:cNvPr id="5" name="4 Metin kutusu"/>
          <p:cNvSpPr txBox="1"/>
          <p:nvPr/>
        </p:nvSpPr>
        <p:spPr>
          <a:xfrm>
            <a:off x="251520" y="1052736"/>
            <a:ext cx="8352928" cy="1200329"/>
          </a:xfrm>
          <a:prstGeom prst="rect">
            <a:avLst/>
          </a:prstGeom>
          <a:noFill/>
        </p:spPr>
        <p:txBody>
          <a:bodyPr wrap="square" rtlCol="0">
            <a:spAutoFit/>
          </a:bodyPr>
          <a:lstStyle/>
          <a:p>
            <a:r>
              <a:rPr lang="tr-TR" b="1" dirty="0">
                <a:latin typeface="Times New Roman" pitchFamily="18" charset="0"/>
                <a:cs typeface="Times New Roman" pitchFamily="18" charset="0"/>
              </a:rPr>
              <a:t>Doğrusal ve Doğrusal Olmayan Kontrol Sistemleri: </a:t>
            </a:r>
          </a:p>
          <a:p>
            <a:r>
              <a:rPr lang="tr-TR" dirty="0">
                <a:latin typeface="Times New Roman" pitchFamily="18" charset="0"/>
                <a:cs typeface="Times New Roman" pitchFamily="18" charset="0"/>
              </a:rPr>
              <a:t>Kontrol sistemini veya kontrol tasarlanacak sistemi ifade eden matematiksel denklemlere bağlı olarak doğrusal veya doğrusal olmayan kontrol sistemleri sınıflandırması yapılabilir. </a:t>
            </a:r>
          </a:p>
        </p:txBody>
      </p:sp>
      <p:graphicFrame>
        <p:nvGraphicFramePr>
          <p:cNvPr id="6" name="5 Nesne"/>
          <p:cNvGraphicFramePr>
            <a:graphicFrameLocks noChangeAspect="1"/>
          </p:cNvGraphicFramePr>
          <p:nvPr/>
        </p:nvGraphicFramePr>
        <p:xfrm>
          <a:off x="690563" y="2349500"/>
          <a:ext cx="2706687" cy="503238"/>
        </p:xfrm>
        <a:graphic>
          <a:graphicData uri="http://schemas.openxmlformats.org/presentationml/2006/ole">
            <mc:AlternateContent xmlns:mc="http://schemas.openxmlformats.org/markup-compatibility/2006">
              <mc:Choice xmlns:v="urn:schemas-microsoft-com:vml" Requires="v">
                <p:oleObj spid="_x0000_s32826" name="Denklem" r:id="rId3" imgW="1091726" imgH="203112" progId="Equation.3">
                  <p:embed/>
                </p:oleObj>
              </mc:Choice>
              <mc:Fallback>
                <p:oleObj name="Denklem" r:id="rId3" imgW="1091726" imgH="203112"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349500"/>
                        <a:ext cx="27066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5084763" y="2205038"/>
          <a:ext cx="2706687" cy="568325"/>
        </p:xfrm>
        <a:graphic>
          <a:graphicData uri="http://schemas.openxmlformats.org/presentationml/2006/ole">
            <mc:AlternateContent xmlns:mc="http://schemas.openxmlformats.org/markup-compatibility/2006">
              <mc:Choice xmlns:v="urn:schemas-microsoft-com:vml" Requires="v">
                <p:oleObj spid="_x0000_s32827" name="Denklem" r:id="rId5" imgW="1091726" imgH="228501" progId="Equation.3">
                  <p:embed/>
                </p:oleObj>
              </mc:Choice>
              <mc:Fallback>
                <p:oleObj name="Denklem" r:id="rId5" imgW="1091726" imgH="228501"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2205038"/>
                        <a:ext cx="270668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8 Metin kutusu"/>
          <p:cNvSpPr txBox="1"/>
          <p:nvPr/>
        </p:nvSpPr>
        <p:spPr>
          <a:xfrm>
            <a:off x="251520" y="2924944"/>
            <a:ext cx="4861908" cy="923330"/>
          </a:xfrm>
          <a:prstGeom prst="rect">
            <a:avLst/>
          </a:prstGeom>
          <a:noFill/>
        </p:spPr>
        <p:txBody>
          <a:bodyPr wrap="none" rtlCol="0">
            <a:spAutoFit/>
          </a:bodyPr>
          <a:lstStyle/>
          <a:p>
            <a:r>
              <a:rPr lang="tr-TR" dirty="0">
                <a:latin typeface="Times New Roman" pitchFamily="18" charset="0"/>
                <a:cs typeface="Times New Roman" pitchFamily="18" charset="0"/>
              </a:rPr>
              <a:t>                      Doğrusal sistem</a:t>
            </a:r>
          </a:p>
          <a:p>
            <a:pPr>
              <a:buFont typeface="Arial" pitchFamily="34" charset="0"/>
              <a:buChar char="•"/>
            </a:pPr>
            <a:r>
              <a:rPr lang="tr-TR" dirty="0">
                <a:latin typeface="Times New Roman" pitchFamily="18" charset="0"/>
                <a:cs typeface="Times New Roman" pitchFamily="18" charset="0"/>
              </a:rPr>
              <a:t> Transfer fonksiyonu elde edilebilir.</a:t>
            </a:r>
          </a:p>
          <a:p>
            <a:pPr>
              <a:buFont typeface="Arial" pitchFamily="34" charset="0"/>
              <a:buChar char="•"/>
            </a:pPr>
            <a:r>
              <a:rPr lang="tr-TR" dirty="0">
                <a:latin typeface="Times New Roman" pitchFamily="18" charset="0"/>
                <a:cs typeface="Times New Roman" pitchFamily="18" charset="0"/>
              </a:rPr>
              <a:t> Durum uzayı (</a:t>
            </a:r>
            <a:r>
              <a:rPr lang="tr-TR" dirty="0" err="1">
                <a:latin typeface="Times New Roman" pitchFamily="18" charset="0"/>
                <a:cs typeface="Times New Roman" pitchFamily="18" charset="0"/>
              </a:rPr>
              <a:t>State</a:t>
            </a:r>
            <a:r>
              <a:rPr lang="tr-TR" dirty="0">
                <a:latin typeface="Times New Roman" pitchFamily="18" charset="0"/>
                <a:cs typeface="Times New Roman" pitchFamily="18" charset="0"/>
              </a:rPr>
              <a:t>-</a:t>
            </a:r>
            <a:r>
              <a:rPr lang="tr-TR" dirty="0" err="1">
                <a:latin typeface="Times New Roman" pitchFamily="18" charset="0"/>
                <a:cs typeface="Times New Roman" pitchFamily="18" charset="0"/>
              </a:rPr>
              <a:t>space</a:t>
            </a:r>
            <a:r>
              <a:rPr lang="tr-TR" dirty="0">
                <a:latin typeface="Times New Roman" pitchFamily="18" charset="0"/>
                <a:cs typeface="Times New Roman" pitchFamily="18" charset="0"/>
              </a:rPr>
              <a:t>) metodu uygulanabilir.</a:t>
            </a:r>
          </a:p>
        </p:txBody>
      </p:sp>
      <p:sp>
        <p:nvSpPr>
          <p:cNvPr id="10" name="9 Metin kutusu"/>
          <p:cNvSpPr txBox="1"/>
          <p:nvPr/>
        </p:nvSpPr>
        <p:spPr>
          <a:xfrm>
            <a:off x="5076056" y="2852936"/>
            <a:ext cx="3561809" cy="923330"/>
          </a:xfrm>
          <a:prstGeom prst="rect">
            <a:avLst/>
          </a:prstGeom>
          <a:noFill/>
        </p:spPr>
        <p:txBody>
          <a:bodyPr wrap="none" rtlCol="0">
            <a:spAutoFit/>
          </a:bodyPr>
          <a:lstStyle/>
          <a:p>
            <a:r>
              <a:rPr lang="tr-TR" dirty="0">
                <a:latin typeface="Times New Roman" pitchFamily="18" charset="0"/>
                <a:cs typeface="Times New Roman" pitchFamily="18" charset="0"/>
              </a:rPr>
              <a:t>Doğrusal olmayan sistem</a:t>
            </a:r>
          </a:p>
          <a:p>
            <a:pPr>
              <a:buFont typeface="Arial" pitchFamily="34" charset="0"/>
              <a:buChar char="•"/>
            </a:pPr>
            <a:r>
              <a:rPr lang="tr-TR" dirty="0">
                <a:latin typeface="Times New Roman" pitchFamily="18" charset="0"/>
                <a:cs typeface="Times New Roman" pitchFamily="18" charset="0"/>
              </a:rPr>
              <a:t> Transfer fonksiyonu elde edilemez.</a:t>
            </a:r>
          </a:p>
          <a:p>
            <a:pPr>
              <a:buFont typeface="Arial" pitchFamily="34" charset="0"/>
              <a:buChar char="•"/>
            </a:pPr>
            <a:r>
              <a:rPr lang="tr-TR" dirty="0">
                <a:latin typeface="Times New Roman" pitchFamily="18" charset="0"/>
                <a:cs typeface="Times New Roman" pitchFamily="18" charset="0"/>
              </a:rPr>
              <a:t> Durum uzayı metodu uygulanır. </a:t>
            </a:r>
          </a:p>
        </p:txBody>
      </p:sp>
      <p:sp>
        <p:nvSpPr>
          <p:cNvPr id="11" name="10 Metin kutusu"/>
          <p:cNvSpPr txBox="1"/>
          <p:nvPr/>
        </p:nvSpPr>
        <p:spPr>
          <a:xfrm>
            <a:off x="467544" y="4941168"/>
            <a:ext cx="7416824" cy="646331"/>
          </a:xfrm>
          <a:prstGeom prst="rect">
            <a:avLst/>
          </a:prstGeom>
          <a:noFill/>
        </p:spPr>
        <p:txBody>
          <a:bodyPr wrap="square" rtlCol="0">
            <a:spAutoFit/>
          </a:bodyPr>
          <a:lstStyle/>
          <a:p>
            <a:r>
              <a:rPr lang="tr-TR" dirty="0">
                <a:latin typeface="Times New Roman" pitchFamily="18" charset="0"/>
                <a:cs typeface="Times New Roman" pitchFamily="18" charset="0"/>
              </a:rPr>
              <a:t>Doğrusal kontrol tasarımı doğrusal olmayan sistemler lineerleştirilmeden uygulanamaz. </a:t>
            </a:r>
            <a:endParaRPr lang="en-US" dirty="0">
              <a:latin typeface="Times New Roman" pitchFamily="18" charset="0"/>
              <a:cs typeface="Times New Roman" pitchFamily="18" charset="0"/>
            </a:endParaRPr>
          </a:p>
        </p:txBody>
      </p:sp>
      <p:graphicFrame>
        <p:nvGraphicFramePr>
          <p:cNvPr id="32772" name="Object 4"/>
          <p:cNvGraphicFramePr>
            <a:graphicFrameLocks noChangeAspect="1"/>
          </p:cNvGraphicFramePr>
          <p:nvPr/>
        </p:nvGraphicFramePr>
        <p:xfrm>
          <a:off x="971600" y="5805264"/>
          <a:ext cx="2706687" cy="503238"/>
        </p:xfrm>
        <a:graphic>
          <a:graphicData uri="http://schemas.openxmlformats.org/presentationml/2006/ole">
            <mc:AlternateContent xmlns:mc="http://schemas.openxmlformats.org/markup-compatibility/2006">
              <mc:Choice xmlns:v="urn:schemas-microsoft-com:vml" Requires="v">
                <p:oleObj spid="_x0000_s32828" name="Denklem" r:id="rId7" imgW="1091726" imgH="203112" progId="Equation.3">
                  <p:embed/>
                </p:oleObj>
              </mc:Choice>
              <mc:Fallback>
                <p:oleObj name="Denklem" r:id="rId7" imgW="1091726" imgH="203112"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5805264"/>
                        <a:ext cx="27066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12 Metin kutusu"/>
          <p:cNvSpPr txBox="1"/>
          <p:nvPr/>
        </p:nvSpPr>
        <p:spPr>
          <a:xfrm>
            <a:off x="971600" y="4149080"/>
            <a:ext cx="7045518" cy="369332"/>
          </a:xfrm>
          <a:prstGeom prst="rect">
            <a:avLst/>
          </a:prstGeom>
          <a:noFill/>
        </p:spPr>
        <p:txBody>
          <a:bodyPr wrap="none" rtlCol="0">
            <a:spAutoFit/>
          </a:bodyPr>
          <a:lstStyle/>
          <a:p>
            <a:r>
              <a:rPr lang="tr-TR" dirty="0">
                <a:latin typeface="Times New Roman" pitchFamily="18" charset="0"/>
                <a:cs typeface="Times New Roman" pitchFamily="18" charset="0"/>
              </a:rPr>
              <a:t>: Durum değişkeni (Pozisyon, hız, ivme, sıcaklık, basınç, voltaj, akım,…) .</a:t>
            </a:r>
            <a:endParaRPr lang="en-US" dirty="0">
              <a:latin typeface="Times New Roman" pitchFamily="18" charset="0"/>
              <a:cs typeface="Times New Roman" pitchFamily="18" charset="0"/>
            </a:endParaRPr>
          </a:p>
        </p:txBody>
      </p:sp>
      <p:graphicFrame>
        <p:nvGraphicFramePr>
          <p:cNvPr id="15" name="14 Nesne"/>
          <p:cNvGraphicFramePr>
            <a:graphicFrameLocks noChangeAspect="1"/>
          </p:cNvGraphicFramePr>
          <p:nvPr/>
        </p:nvGraphicFramePr>
        <p:xfrm>
          <a:off x="683568" y="4149080"/>
          <a:ext cx="317500" cy="360040"/>
        </p:xfrm>
        <a:graphic>
          <a:graphicData uri="http://schemas.openxmlformats.org/presentationml/2006/ole">
            <mc:AlternateContent xmlns:mc="http://schemas.openxmlformats.org/markup-compatibility/2006">
              <mc:Choice xmlns:v="urn:schemas-microsoft-com:vml" Requires="v">
                <p:oleObj spid="_x0000_s32829" name="Denklem" r:id="rId8" imgW="126835" imgH="139518" progId="Equation.3">
                  <p:embed/>
                </p:oleObj>
              </mc:Choice>
              <mc:Fallback>
                <p:oleObj name="Denklem" r:id="rId8" imgW="126835" imgH="139518" progId="Equation.3">
                  <p:embed/>
                  <p:pic>
                    <p:nvPicPr>
                      <p:cNvPr id="0" name="Picture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4149080"/>
                        <a:ext cx="31750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15 Nesne"/>
          <p:cNvGraphicFramePr>
            <a:graphicFrameLocks noChangeAspect="1"/>
          </p:cNvGraphicFramePr>
          <p:nvPr/>
        </p:nvGraphicFramePr>
        <p:xfrm>
          <a:off x="683568" y="4509120"/>
          <a:ext cx="360040" cy="360040"/>
        </p:xfrm>
        <a:graphic>
          <a:graphicData uri="http://schemas.openxmlformats.org/presentationml/2006/ole">
            <mc:AlternateContent xmlns:mc="http://schemas.openxmlformats.org/markup-compatibility/2006">
              <mc:Choice xmlns:v="urn:schemas-microsoft-com:vml" Requires="v">
                <p:oleObj spid="_x0000_s32830" name="Denklem" r:id="rId10" imgW="152268" imgH="152268" progId="Equation.3">
                  <p:embed/>
                </p:oleObj>
              </mc:Choice>
              <mc:Fallback>
                <p:oleObj name="Denklem" r:id="rId10" imgW="152268" imgH="152268" progId="Equation.3">
                  <p:embed/>
                  <p:pic>
                    <p:nvPicPr>
                      <p:cNvPr id="0"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568" y="450912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Metin kutusu"/>
          <p:cNvSpPr txBox="1"/>
          <p:nvPr/>
        </p:nvSpPr>
        <p:spPr>
          <a:xfrm>
            <a:off x="1115616" y="4509120"/>
            <a:ext cx="818301" cy="369332"/>
          </a:xfrm>
          <a:prstGeom prst="rect">
            <a:avLst/>
          </a:prstGeom>
          <a:noFill/>
        </p:spPr>
        <p:txBody>
          <a:bodyPr wrap="none" rtlCol="0">
            <a:spAutoFit/>
          </a:bodyPr>
          <a:lstStyle/>
          <a:p>
            <a:r>
              <a:rPr lang="tr-TR" dirty="0">
                <a:latin typeface="Times New Roman" pitchFamily="18" charset="0"/>
                <a:cs typeface="Times New Roman" pitchFamily="18" charset="0"/>
              </a:rPr>
              <a:t>Zaman</a:t>
            </a:r>
            <a:endParaRPr lang="en-US" dirty="0">
              <a:latin typeface="Times New Roman" pitchFamily="18" charset="0"/>
              <a:cs typeface="Times New Roman" pitchFamily="18" charset="0"/>
            </a:endParaRPr>
          </a:p>
        </p:txBody>
      </p:sp>
      <p:graphicFrame>
        <p:nvGraphicFramePr>
          <p:cNvPr id="32775" name="Object 7"/>
          <p:cNvGraphicFramePr>
            <a:graphicFrameLocks noChangeAspect="1"/>
          </p:cNvGraphicFramePr>
          <p:nvPr/>
        </p:nvGraphicFramePr>
        <p:xfrm>
          <a:off x="5508104" y="5877272"/>
          <a:ext cx="1574800" cy="503237"/>
        </p:xfrm>
        <a:graphic>
          <a:graphicData uri="http://schemas.openxmlformats.org/presentationml/2006/ole">
            <mc:AlternateContent xmlns:mc="http://schemas.openxmlformats.org/markup-compatibility/2006">
              <mc:Choice xmlns:v="urn:schemas-microsoft-com:vml" Requires="v">
                <p:oleObj spid="_x0000_s32831" name="Denklem" r:id="rId12" imgW="634725" imgH="203112" progId="Equation.3">
                  <p:embed/>
                </p:oleObj>
              </mc:Choice>
              <mc:Fallback>
                <p:oleObj name="Denklem" r:id="rId12" imgW="634725" imgH="203112" progId="Equation.3">
                  <p:embed/>
                  <p:pic>
                    <p:nvPicPr>
                      <p:cNvPr id="0" name="Picture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8104" y="5877272"/>
                        <a:ext cx="15748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6" name="Object 8"/>
          <p:cNvGraphicFramePr>
            <a:graphicFrameLocks noChangeAspect="1"/>
          </p:cNvGraphicFramePr>
          <p:nvPr/>
        </p:nvGraphicFramePr>
        <p:xfrm>
          <a:off x="2382838" y="4522788"/>
          <a:ext cx="419100" cy="330200"/>
        </p:xfrm>
        <a:graphic>
          <a:graphicData uri="http://schemas.openxmlformats.org/presentationml/2006/ole">
            <mc:AlternateContent xmlns:mc="http://schemas.openxmlformats.org/markup-compatibility/2006">
              <mc:Choice xmlns:v="urn:schemas-microsoft-com:vml" Requires="v">
                <p:oleObj spid="_x0000_s32832" name="Denklem" r:id="rId14" imgW="177646" imgH="139579" progId="Equation.3">
                  <p:embed/>
                </p:oleObj>
              </mc:Choice>
              <mc:Fallback>
                <p:oleObj name="Denklem" r:id="rId14" imgW="177646" imgH="139579" progId="Equation.3">
                  <p:embed/>
                  <p:pic>
                    <p:nvPicPr>
                      <p:cNvPr id="0" name="Picture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2838" y="4522788"/>
                        <a:ext cx="4191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21 Metin kutusu"/>
          <p:cNvSpPr txBox="1"/>
          <p:nvPr/>
        </p:nvSpPr>
        <p:spPr>
          <a:xfrm>
            <a:off x="2842343" y="4499828"/>
            <a:ext cx="1435008" cy="369332"/>
          </a:xfrm>
          <a:prstGeom prst="rect">
            <a:avLst/>
          </a:prstGeom>
          <a:noFill/>
        </p:spPr>
        <p:txBody>
          <a:bodyPr wrap="none" rtlCol="0">
            <a:spAutoFit/>
          </a:bodyPr>
          <a:lstStyle/>
          <a:p>
            <a:r>
              <a:rPr lang="tr-TR" dirty="0">
                <a:latin typeface="Times New Roman" pitchFamily="18" charset="0"/>
                <a:cs typeface="Times New Roman" pitchFamily="18" charset="0"/>
              </a:rPr>
              <a:t>Kontrol girişi</a:t>
            </a:r>
            <a:endParaRPr lang="en-US" dirty="0">
              <a:latin typeface="Times New Roman" pitchFamily="18" charset="0"/>
              <a:cs typeface="Times New Roman" pitchFamily="18" charset="0"/>
            </a:endParaRPr>
          </a:p>
        </p:txBody>
      </p:sp>
      <p:sp>
        <p:nvSpPr>
          <p:cNvPr id="23" name="22 Sol Sağ Ok"/>
          <p:cNvSpPr/>
          <p:nvPr/>
        </p:nvSpPr>
        <p:spPr>
          <a:xfrm>
            <a:off x="4211960" y="6021288"/>
            <a:ext cx="720080"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7 Metin kutusu"/>
          <p:cNvSpPr txBox="1"/>
          <p:nvPr/>
        </p:nvSpPr>
        <p:spPr>
          <a:xfrm>
            <a:off x="7308304" y="5805264"/>
            <a:ext cx="1717137" cy="646331"/>
          </a:xfrm>
          <a:prstGeom prst="rect">
            <a:avLst/>
          </a:prstGeom>
          <a:noFill/>
        </p:spPr>
        <p:txBody>
          <a:bodyPr wrap="none" rtlCol="0">
            <a:spAutoFit/>
          </a:bodyPr>
          <a:lstStyle/>
          <a:p>
            <a:r>
              <a:rPr lang="tr-TR" dirty="0">
                <a:latin typeface="Times New Roman" pitchFamily="18" charset="0"/>
                <a:cs typeface="Times New Roman" pitchFamily="18" charset="0"/>
              </a:rPr>
              <a:t>(Basitleştirilmiş </a:t>
            </a:r>
          </a:p>
          <a:p>
            <a:r>
              <a:rPr lang="tr-TR" dirty="0">
                <a:latin typeface="Times New Roman" pitchFamily="18" charset="0"/>
                <a:cs typeface="Times New Roman" pitchFamily="18" charset="0"/>
              </a:rPr>
              <a:t>Gösterim)</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3200" dirty="0">
                <a:solidFill>
                  <a:srgbClr val="FF0000"/>
                </a:solidFill>
                <a:latin typeface="Times New Roman" pitchFamily="18" charset="0"/>
              </a:rPr>
              <a:t>Ders</a:t>
            </a:r>
            <a:r>
              <a:rPr lang="en-AU" sz="3200" dirty="0">
                <a:solidFill>
                  <a:srgbClr val="FF0000"/>
                </a:solidFill>
                <a:latin typeface="Times New Roman" pitchFamily="18" charset="0"/>
              </a:rPr>
              <a:t> 1: </a:t>
            </a:r>
            <a:r>
              <a:rPr lang="tr-TR" sz="3200" dirty="0">
                <a:solidFill>
                  <a:srgbClr val="FF0000"/>
                </a:solidFill>
                <a:latin typeface="Times New Roman" pitchFamily="18" charset="0"/>
              </a:rPr>
              <a:t>Kontrol (Denetim) Sistemlerine Giriş</a:t>
            </a:r>
            <a:endParaRPr lang="tr-TR" sz="3200" dirty="0">
              <a:latin typeface="Times New Roman" pitchFamily="18" charset="0"/>
              <a:cs typeface="Times New Roman" pitchFamily="18" charset="0"/>
            </a:endParaRPr>
          </a:p>
        </p:txBody>
      </p:sp>
      <p:sp>
        <p:nvSpPr>
          <p:cNvPr id="3" name="2 İçerik Yer Tutucusu"/>
          <p:cNvSpPr>
            <a:spLocks noGrp="1"/>
          </p:cNvSpPr>
          <p:nvPr>
            <p:ph idx="1"/>
          </p:nvPr>
        </p:nvSpPr>
        <p:spPr/>
        <p:txBody>
          <a:bodyPr>
            <a:normAutofit/>
          </a:bodyPr>
          <a:lstStyle/>
          <a:p>
            <a:pPr>
              <a:buNone/>
            </a:pPr>
            <a:r>
              <a:rPr lang="tr-TR" sz="2400" dirty="0">
                <a:latin typeface="Times New Roman" pitchFamily="18" charset="0"/>
                <a:cs typeface="Times New Roman" pitchFamily="18" charset="0"/>
              </a:rPr>
              <a:t>     Sistem Dinamiği ve Kontrol dersinin Giriş Bölümünün amaç ve kapsamı şu şekilde sıralanabilir:</a:t>
            </a:r>
          </a:p>
          <a:p>
            <a:pPr>
              <a:buNone/>
            </a:pPr>
            <a:endParaRPr lang="tr-TR" sz="2400" dirty="0">
              <a:latin typeface="Times New Roman" pitchFamily="18" charset="0"/>
              <a:cs typeface="Times New Roman" pitchFamily="18" charset="0"/>
            </a:endParaRPr>
          </a:p>
          <a:p>
            <a:pPr lvl="0"/>
            <a:r>
              <a:rPr lang="tr-TR" sz="2400" dirty="0">
                <a:latin typeface="Times New Roman" pitchFamily="18" charset="0"/>
                <a:cs typeface="Times New Roman" pitchFamily="18" charset="0"/>
              </a:rPr>
              <a:t>Kontrol sisteminin tanımlanması </a:t>
            </a:r>
          </a:p>
          <a:p>
            <a:pPr lvl="0"/>
            <a:r>
              <a:rPr lang="tr-TR" sz="2400" dirty="0">
                <a:latin typeface="Times New Roman" pitchFamily="18" charset="0"/>
                <a:cs typeface="Times New Roman" pitchFamily="18" charset="0"/>
              </a:rPr>
              <a:t>Kontrol sisteminin gerekliliğinin izahı</a:t>
            </a:r>
          </a:p>
          <a:p>
            <a:pPr lvl="0"/>
            <a:r>
              <a:rPr lang="tr-TR" sz="2400" dirty="0">
                <a:latin typeface="Times New Roman" pitchFamily="18" charset="0"/>
                <a:cs typeface="Times New Roman" pitchFamily="18" charset="0"/>
              </a:rPr>
              <a:t>Kontrol sisteminin temel elemanlarının tanıtılması</a:t>
            </a:r>
          </a:p>
          <a:p>
            <a:pPr lvl="0"/>
            <a:r>
              <a:rPr lang="tr-TR" sz="2400" dirty="0">
                <a:latin typeface="Times New Roman" pitchFamily="18" charset="0"/>
                <a:cs typeface="Times New Roman" pitchFamily="18" charset="0"/>
              </a:rPr>
              <a:t>Kontrol sistemi uygulamalarına örnek verilmesi</a:t>
            </a:r>
          </a:p>
          <a:p>
            <a:pPr lvl="0"/>
            <a:r>
              <a:rPr lang="tr-TR" sz="2400" dirty="0">
                <a:latin typeface="Times New Roman" pitchFamily="18" charset="0"/>
                <a:cs typeface="Times New Roman" pitchFamily="18" charset="0"/>
              </a:rPr>
              <a:t>Geri beslemenin kontrol sistemlerindeki önemi</a:t>
            </a:r>
          </a:p>
          <a:p>
            <a:pPr lvl="0"/>
            <a:r>
              <a:rPr lang="tr-TR" sz="2400" dirty="0">
                <a:latin typeface="Times New Roman" pitchFamily="18" charset="0"/>
                <a:cs typeface="Times New Roman" pitchFamily="18" charset="0"/>
              </a:rPr>
              <a:t>Kontrol sistemi tiplerinin tanıtılmasıdır</a:t>
            </a:r>
          </a:p>
          <a:p>
            <a:pPr marL="457200" lvl="0" indent="-457200">
              <a:buNone/>
            </a:pPr>
            <a:endParaRPr lang="tr-TR"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 (Devam)</a:t>
            </a:r>
            <a:endParaRPr lang="en-US" sz="2400" dirty="0">
              <a:solidFill>
                <a:srgbClr val="FF0000"/>
              </a:solidFill>
              <a:latin typeface="Times New Roman" pitchFamily="18" charset="0"/>
              <a:cs typeface="Times New Roman" pitchFamily="18" charset="0"/>
            </a:endParaRPr>
          </a:p>
        </p:txBody>
      </p:sp>
      <p:sp>
        <p:nvSpPr>
          <p:cNvPr id="5" name="4 Metin kutusu"/>
          <p:cNvSpPr txBox="1"/>
          <p:nvPr/>
        </p:nvSpPr>
        <p:spPr>
          <a:xfrm>
            <a:off x="395536" y="1268760"/>
            <a:ext cx="8352928" cy="1200329"/>
          </a:xfrm>
          <a:prstGeom prst="rect">
            <a:avLst/>
          </a:prstGeom>
          <a:noFill/>
        </p:spPr>
        <p:txBody>
          <a:bodyPr wrap="square" rtlCol="0">
            <a:spAutoFit/>
          </a:bodyPr>
          <a:lstStyle/>
          <a:p>
            <a:r>
              <a:rPr lang="tr-TR" b="1" dirty="0">
                <a:latin typeface="Times New Roman" pitchFamily="18" charset="0"/>
                <a:cs typeface="Times New Roman" pitchFamily="18" charset="0"/>
              </a:rPr>
              <a:t>Zamanda Sürekli ve Ayrık Kontrol Sistemleri: </a:t>
            </a:r>
          </a:p>
          <a:p>
            <a:r>
              <a:rPr lang="tr-TR" dirty="0">
                <a:latin typeface="Times New Roman" pitchFamily="18" charset="0"/>
                <a:cs typeface="Times New Roman" pitchFamily="18" charset="0"/>
              </a:rPr>
              <a:t>Eğer bir sistem diferansiyel/fark denklemleri ile ifade ediliyorsa, bu sistemlere Zamanda Sürekli/Ayrık sistemler denir ve bunlara tasarlanan kontrol sistemleri de Zamanda Sürekli/Ayrık kontrol sistemleri olarak adlandırılır . </a:t>
            </a:r>
          </a:p>
        </p:txBody>
      </p:sp>
      <p:graphicFrame>
        <p:nvGraphicFramePr>
          <p:cNvPr id="6" name="5 Nesne"/>
          <p:cNvGraphicFramePr>
            <a:graphicFrameLocks noChangeAspect="1"/>
          </p:cNvGraphicFramePr>
          <p:nvPr/>
        </p:nvGraphicFramePr>
        <p:xfrm>
          <a:off x="690563" y="2783289"/>
          <a:ext cx="2706687" cy="503238"/>
        </p:xfrm>
        <a:graphic>
          <a:graphicData uri="http://schemas.openxmlformats.org/presentationml/2006/ole">
            <mc:AlternateContent xmlns:mc="http://schemas.openxmlformats.org/markup-compatibility/2006">
              <mc:Choice xmlns:v="urn:schemas-microsoft-com:vml" Requires="v">
                <p:oleObj spid="_x0000_s33810" name="Denklem" r:id="rId3" imgW="1091726" imgH="203112" progId="Equation.3">
                  <p:embed/>
                </p:oleObj>
              </mc:Choice>
              <mc:Fallback>
                <p:oleObj name="Denklem" r:id="rId3" imgW="1091726" imgH="203112"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783289"/>
                        <a:ext cx="27066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4754563" y="2781900"/>
          <a:ext cx="3367087" cy="504825"/>
        </p:xfrm>
        <a:graphic>
          <a:graphicData uri="http://schemas.openxmlformats.org/presentationml/2006/ole">
            <mc:AlternateContent xmlns:mc="http://schemas.openxmlformats.org/markup-compatibility/2006">
              <mc:Choice xmlns:v="urn:schemas-microsoft-com:vml" Requires="v">
                <p:oleObj spid="_x0000_s33811" name="Denklem" r:id="rId5" imgW="1358310" imgH="203112" progId="Equation.3">
                  <p:embed/>
                </p:oleObj>
              </mc:Choice>
              <mc:Fallback>
                <p:oleObj name="Denklem" r:id="rId5" imgW="1358310" imgH="203112"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563" y="2781900"/>
                        <a:ext cx="33670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8 Metin kutusu"/>
          <p:cNvSpPr txBox="1"/>
          <p:nvPr/>
        </p:nvSpPr>
        <p:spPr>
          <a:xfrm>
            <a:off x="755576" y="3358733"/>
            <a:ext cx="3888432" cy="1200329"/>
          </a:xfrm>
          <a:prstGeom prst="rect">
            <a:avLst/>
          </a:prstGeom>
          <a:noFill/>
        </p:spPr>
        <p:txBody>
          <a:bodyPr wrap="square" rtlCol="0">
            <a:spAutoFit/>
          </a:bodyPr>
          <a:lstStyle/>
          <a:p>
            <a:r>
              <a:rPr lang="tr-TR" dirty="0">
                <a:latin typeface="Times New Roman" pitchFamily="18" charset="0"/>
                <a:cs typeface="Times New Roman" pitchFamily="18" charset="0"/>
              </a:rPr>
              <a:t> Zamanda sürekli sistem</a:t>
            </a:r>
          </a:p>
          <a:p>
            <a:pPr>
              <a:buFont typeface="Arial" pitchFamily="34" charset="0"/>
              <a:buChar char="•"/>
            </a:pPr>
            <a:r>
              <a:rPr lang="tr-TR" dirty="0">
                <a:latin typeface="Times New Roman" pitchFamily="18" charset="0"/>
                <a:cs typeface="Times New Roman" pitchFamily="18" charset="0"/>
              </a:rPr>
              <a:t>  Diferansiyel denklem ile ifade edilir,</a:t>
            </a:r>
          </a:p>
          <a:p>
            <a:pPr>
              <a:buFont typeface="Arial" pitchFamily="34" charset="0"/>
              <a:buChar char="•"/>
            </a:pPr>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Analog</a:t>
            </a:r>
            <a:r>
              <a:rPr lang="tr-TR" dirty="0">
                <a:latin typeface="Times New Roman" pitchFamily="18" charset="0"/>
                <a:cs typeface="Times New Roman" pitchFamily="18" charset="0"/>
              </a:rPr>
              <a:t> kontrol sistemleri olarak da    adlandırılır.</a:t>
            </a:r>
          </a:p>
        </p:txBody>
      </p:sp>
      <p:sp>
        <p:nvSpPr>
          <p:cNvPr id="10" name="9 Metin kutusu"/>
          <p:cNvSpPr txBox="1"/>
          <p:nvPr/>
        </p:nvSpPr>
        <p:spPr>
          <a:xfrm>
            <a:off x="5076056" y="3349441"/>
            <a:ext cx="3502882" cy="1200329"/>
          </a:xfrm>
          <a:prstGeom prst="rect">
            <a:avLst/>
          </a:prstGeom>
          <a:noFill/>
        </p:spPr>
        <p:txBody>
          <a:bodyPr wrap="none" rtlCol="0">
            <a:spAutoFit/>
          </a:bodyPr>
          <a:lstStyle/>
          <a:p>
            <a:r>
              <a:rPr lang="tr-TR" dirty="0">
                <a:latin typeface="Times New Roman" pitchFamily="18" charset="0"/>
                <a:cs typeface="Times New Roman" pitchFamily="18" charset="0"/>
              </a:rPr>
              <a:t>Zamanda ayrık sistem</a:t>
            </a:r>
          </a:p>
          <a:p>
            <a:pPr>
              <a:buFont typeface="Arial" pitchFamily="34" charset="0"/>
              <a:buChar char="•"/>
            </a:pPr>
            <a:r>
              <a:rPr lang="tr-TR" dirty="0">
                <a:latin typeface="Times New Roman" pitchFamily="18" charset="0"/>
                <a:cs typeface="Times New Roman" pitchFamily="18" charset="0"/>
              </a:rPr>
              <a:t> Fark denklemi ile ifade edilir, </a:t>
            </a:r>
          </a:p>
          <a:p>
            <a:pPr>
              <a:buFont typeface="Arial" pitchFamily="34" charset="0"/>
              <a:buChar char="•"/>
            </a:pPr>
            <a:r>
              <a:rPr lang="tr-TR" dirty="0">
                <a:latin typeface="Times New Roman" pitchFamily="18" charset="0"/>
                <a:cs typeface="Times New Roman" pitchFamily="18" charset="0"/>
              </a:rPr>
              <a:t> Dijital kontrol sistemleri olarak da</a:t>
            </a:r>
          </a:p>
          <a:p>
            <a:r>
              <a:rPr lang="tr-TR" dirty="0">
                <a:latin typeface="Times New Roman" pitchFamily="18" charset="0"/>
                <a:cs typeface="Times New Roman" pitchFamily="18" charset="0"/>
              </a:rPr>
              <a:t>   adlandırılır. </a:t>
            </a:r>
          </a:p>
        </p:txBody>
      </p:sp>
      <p:sp>
        <p:nvSpPr>
          <p:cNvPr id="12" name="11 Metin kutusu"/>
          <p:cNvSpPr txBox="1"/>
          <p:nvPr/>
        </p:nvSpPr>
        <p:spPr>
          <a:xfrm>
            <a:off x="683568" y="5085184"/>
            <a:ext cx="7587718" cy="646331"/>
          </a:xfrm>
          <a:prstGeom prst="rect">
            <a:avLst/>
          </a:prstGeom>
          <a:noFill/>
        </p:spPr>
        <p:txBody>
          <a:bodyPr wrap="none" rtlCol="0">
            <a:spAutoFit/>
          </a:bodyPr>
          <a:lstStyle/>
          <a:p>
            <a:r>
              <a:rPr lang="tr-TR" dirty="0">
                <a:latin typeface="Times New Roman" pitchFamily="18" charset="0"/>
                <a:cs typeface="Times New Roman" pitchFamily="18" charset="0"/>
              </a:rPr>
              <a:t>!! </a:t>
            </a:r>
            <a:r>
              <a:rPr lang="tr-TR" dirty="0" err="1">
                <a:latin typeface="Times New Roman" pitchFamily="18" charset="0"/>
                <a:cs typeface="Times New Roman" pitchFamily="18" charset="0"/>
              </a:rPr>
              <a:t>Euler</a:t>
            </a:r>
            <a:r>
              <a:rPr lang="tr-TR" dirty="0">
                <a:latin typeface="Times New Roman" pitchFamily="18" charset="0"/>
                <a:cs typeface="Times New Roman" pitchFamily="18" charset="0"/>
              </a:rPr>
              <a:t> veya </a:t>
            </a:r>
            <a:r>
              <a:rPr lang="tr-TR" dirty="0" err="1">
                <a:latin typeface="Times New Roman" pitchFamily="18" charset="0"/>
                <a:cs typeface="Times New Roman" pitchFamily="18" charset="0"/>
              </a:rPr>
              <a:t>Runge</a:t>
            </a:r>
            <a:r>
              <a:rPr lang="tr-TR" dirty="0">
                <a:latin typeface="Times New Roman" pitchFamily="18" charset="0"/>
                <a:cs typeface="Times New Roman" pitchFamily="18" charset="0"/>
              </a:rPr>
              <a:t>-Kutta gibi nümerik yöntemlerle Zamanda sürekli sistemler,</a:t>
            </a:r>
          </a:p>
          <a:p>
            <a:r>
              <a:rPr lang="tr-TR" dirty="0">
                <a:latin typeface="Times New Roman" pitchFamily="18" charset="0"/>
                <a:cs typeface="Times New Roman" pitchFamily="18" charset="0"/>
              </a:rPr>
              <a:t> Zamanda ayrık sistemlere dönüştürülebilir. </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1268760"/>
            <a:ext cx="8352928" cy="923330"/>
          </a:xfrm>
          <a:prstGeom prst="rect">
            <a:avLst/>
          </a:prstGeom>
          <a:noFill/>
        </p:spPr>
        <p:txBody>
          <a:bodyPr wrap="square" rtlCol="0">
            <a:spAutoFit/>
          </a:bodyPr>
          <a:lstStyle/>
          <a:p>
            <a:r>
              <a:rPr lang="tr-TR" b="1" dirty="0">
                <a:latin typeface="Times New Roman" pitchFamily="18" charset="0"/>
                <a:cs typeface="Times New Roman" pitchFamily="18" charset="0"/>
              </a:rPr>
              <a:t>Zaman Bağımsız ve Zaman  Bağımlı Kontrol Sistemleri: </a:t>
            </a:r>
          </a:p>
          <a:p>
            <a:r>
              <a:rPr lang="tr-TR" dirty="0">
                <a:latin typeface="Times New Roman" pitchFamily="18" charset="0"/>
                <a:cs typeface="Times New Roman" pitchFamily="18" charset="0"/>
              </a:rPr>
              <a:t>Eğer bir sistemin parametreleri açık bir şekilde zamana bağımlı değil / bağımlı ise bu sistemlere Zaman bağımsız / Zaman bağımlı sistemler adı verilir.  </a:t>
            </a:r>
          </a:p>
        </p:txBody>
      </p:sp>
      <p:graphicFrame>
        <p:nvGraphicFramePr>
          <p:cNvPr id="6" name="5 Nesne"/>
          <p:cNvGraphicFramePr>
            <a:graphicFrameLocks noChangeAspect="1"/>
          </p:cNvGraphicFramePr>
          <p:nvPr/>
        </p:nvGraphicFramePr>
        <p:xfrm>
          <a:off x="690563" y="2349500"/>
          <a:ext cx="2706687" cy="503238"/>
        </p:xfrm>
        <a:graphic>
          <a:graphicData uri="http://schemas.openxmlformats.org/presentationml/2006/ole">
            <mc:AlternateContent xmlns:mc="http://schemas.openxmlformats.org/markup-compatibility/2006">
              <mc:Choice xmlns:v="urn:schemas-microsoft-com:vml" Requires="v">
                <p:oleObj spid="_x0000_s34851" name="Denklem" r:id="rId3" imgW="1091726" imgH="203112" progId="Equation.3">
                  <p:embed/>
                </p:oleObj>
              </mc:Choice>
              <mc:Fallback>
                <p:oleObj name="Denklem" r:id="rId3" imgW="1091726" imgH="203112"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349500"/>
                        <a:ext cx="27066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8 Metin kutusu"/>
          <p:cNvSpPr txBox="1"/>
          <p:nvPr/>
        </p:nvSpPr>
        <p:spPr>
          <a:xfrm>
            <a:off x="611560" y="2996952"/>
            <a:ext cx="3672408" cy="369332"/>
          </a:xfrm>
          <a:prstGeom prst="rect">
            <a:avLst/>
          </a:prstGeom>
          <a:noFill/>
        </p:spPr>
        <p:txBody>
          <a:bodyPr wrap="square" rtlCol="0">
            <a:spAutoFit/>
          </a:bodyPr>
          <a:lstStyle/>
          <a:p>
            <a:r>
              <a:rPr lang="tr-TR" dirty="0">
                <a:latin typeface="Times New Roman" pitchFamily="18" charset="0"/>
                <a:cs typeface="Times New Roman" pitchFamily="18" charset="0"/>
              </a:rPr>
              <a:t> Doğrusal zaman bağımsız sistem</a:t>
            </a:r>
          </a:p>
        </p:txBody>
      </p:sp>
      <p:sp>
        <p:nvSpPr>
          <p:cNvPr id="10" name="9 Metin kutusu"/>
          <p:cNvSpPr txBox="1"/>
          <p:nvPr/>
        </p:nvSpPr>
        <p:spPr>
          <a:xfrm>
            <a:off x="5076056" y="2987660"/>
            <a:ext cx="3075586" cy="369332"/>
          </a:xfrm>
          <a:prstGeom prst="rect">
            <a:avLst/>
          </a:prstGeom>
          <a:noFill/>
        </p:spPr>
        <p:txBody>
          <a:bodyPr wrap="none" rtlCol="0">
            <a:spAutoFit/>
          </a:bodyPr>
          <a:lstStyle/>
          <a:p>
            <a:r>
              <a:rPr lang="tr-TR" dirty="0">
                <a:latin typeface="Times New Roman" pitchFamily="18" charset="0"/>
                <a:cs typeface="Times New Roman" pitchFamily="18" charset="0"/>
              </a:rPr>
              <a:t>Doğrusal zaman bağımlı sistem</a:t>
            </a:r>
          </a:p>
        </p:txBody>
      </p:sp>
      <p:graphicFrame>
        <p:nvGraphicFramePr>
          <p:cNvPr id="34820" name="Object 2"/>
          <p:cNvGraphicFramePr>
            <a:graphicFrameLocks noChangeAspect="1"/>
          </p:cNvGraphicFramePr>
          <p:nvPr/>
        </p:nvGraphicFramePr>
        <p:xfrm>
          <a:off x="5346700" y="2420938"/>
          <a:ext cx="2328863" cy="503237"/>
        </p:xfrm>
        <a:graphic>
          <a:graphicData uri="http://schemas.openxmlformats.org/presentationml/2006/ole">
            <mc:AlternateContent xmlns:mc="http://schemas.openxmlformats.org/markup-compatibility/2006">
              <mc:Choice xmlns:v="urn:schemas-microsoft-com:vml" Requires="v">
                <p:oleObj spid="_x0000_s34852" name="Denklem" r:id="rId5" imgW="939392" imgH="203112" progId="Equation.3">
                  <p:embed/>
                </p:oleObj>
              </mc:Choice>
              <mc:Fallback>
                <p:oleObj name="Denklem" r:id="rId5" imgW="939392" imgH="203112" progId="Equation.3">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700" y="2420938"/>
                        <a:ext cx="23288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2"/>
          <p:cNvGraphicFramePr>
            <a:graphicFrameLocks noChangeAspect="1"/>
          </p:cNvGraphicFramePr>
          <p:nvPr/>
        </p:nvGraphicFramePr>
        <p:xfrm>
          <a:off x="899592" y="4005064"/>
          <a:ext cx="3021012" cy="566738"/>
        </p:xfrm>
        <a:graphic>
          <a:graphicData uri="http://schemas.openxmlformats.org/presentationml/2006/ole">
            <mc:AlternateContent xmlns:mc="http://schemas.openxmlformats.org/markup-compatibility/2006">
              <mc:Choice xmlns:v="urn:schemas-microsoft-com:vml" Requires="v">
                <p:oleObj spid="_x0000_s34853" name="Denklem" r:id="rId7" imgW="1219200" imgH="228600" progId="Equation.3">
                  <p:embed/>
                </p:oleObj>
              </mc:Choice>
              <mc:Fallback>
                <p:oleObj name="Denklem" r:id="rId7" imgW="1219200" imgH="228600" progId="Equation.3">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005064"/>
                        <a:ext cx="3021012"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10 Metin kutusu"/>
          <p:cNvSpPr txBox="1"/>
          <p:nvPr/>
        </p:nvSpPr>
        <p:spPr>
          <a:xfrm>
            <a:off x="539552" y="4725144"/>
            <a:ext cx="3456384" cy="646331"/>
          </a:xfrm>
          <a:prstGeom prst="rect">
            <a:avLst/>
          </a:prstGeom>
          <a:noFill/>
        </p:spPr>
        <p:txBody>
          <a:bodyPr wrap="square" rtlCol="0">
            <a:spAutoFit/>
          </a:bodyPr>
          <a:lstStyle/>
          <a:p>
            <a:r>
              <a:rPr lang="tr-TR" dirty="0">
                <a:latin typeface="Times New Roman" pitchFamily="18" charset="0"/>
                <a:cs typeface="Times New Roman" pitchFamily="18" charset="0"/>
              </a:rPr>
              <a:t>Doğrusal olmayan zaman bağımsız</a:t>
            </a:r>
          </a:p>
          <a:p>
            <a:r>
              <a:rPr lang="tr-TR" dirty="0">
                <a:latin typeface="Times New Roman" pitchFamily="18" charset="0"/>
                <a:cs typeface="Times New Roman" pitchFamily="18" charset="0"/>
              </a:rPr>
              <a:t>(</a:t>
            </a:r>
            <a:r>
              <a:rPr lang="tr-TR">
                <a:latin typeface="Times New Roman" pitchFamily="18" charset="0"/>
                <a:cs typeface="Times New Roman" pitchFamily="18" charset="0"/>
              </a:rPr>
              <a:t>Otonom (</a:t>
            </a:r>
            <a:r>
              <a:rPr lang="en-US">
                <a:latin typeface="Times New Roman" pitchFamily="18" charset="0"/>
                <a:cs typeface="Times New Roman" pitchFamily="18" charset="0"/>
              </a:rPr>
              <a:t>Autonomous</a:t>
            </a:r>
            <a:r>
              <a:rPr lang="tr-TR">
                <a:latin typeface="Times New Roman" pitchFamily="18" charset="0"/>
                <a:cs typeface="Times New Roman" pitchFamily="18" charset="0"/>
              </a:rPr>
              <a:t> </a:t>
            </a:r>
            <a:r>
              <a:rPr lang="tr-TR" dirty="0">
                <a:latin typeface="Times New Roman" pitchFamily="18" charset="0"/>
                <a:cs typeface="Times New Roman" pitchFamily="18" charset="0"/>
              </a:rPr>
              <a:t>) sistem)</a:t>
            </a:r>
            <a:endParaRPr lang="en-US" dirty="0">
              <a:latin typeface="Times New Roman" pitchFamily="18" charset="0"/>
              <a:cs typeface="Times New Roman" pitchFamily="18" charset="0"/>
            </a:endParaRPr>
          </a:p>
        </p:txBody>
      </p:sp>
      <p:graphicFrame>
        <p:nvGraphicFramePr>
          <p:cNvPr id="34822" name="Object 6"/>
          <p:cNvGraphicFramePr>
            <a:graphicFrameLocks noChangeAspect="1"/>
          </p:cNvGraphicFramePr>
          <p:nvPr/>
        </p:nvGraphicFramePr>
        <p:xfrm>
          <a:off x="4929190" y="4000504"/>
          <a:ext cx="2959100" cy="566738"/>
        </p:xfrm>
        <a:graphic>
          <a:graphicData uri="http://schemas.openxmlformats.org/presentationml/2006/ole">
            <mc:AlternateContent xmlns:mc="http://schemas.openxmlformats.org/markup-compatibility/2006">
              <mc:Choice xmlns:v="urn:schemas-microsoft-com:vml" Requires="v">
                <p:oleObj spid="_x0000_s34854" name="Denklem" r:id="rId9" imgW="1193800" imgH="228600" progId="Equation.3">
                  <p:embed/>
                </p:oleObj>
              </mc:Choice>
              <mc:Fallback>
                <p:oleObj name="Denklem" r:id="rId9" imgW="1193800" imgH="228600" progId="Equation.3">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9190" y="4000504"/>
                        <a:ext cx="29591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12 Metin kutusu"/>
          <p:cNvSpPr txBox="1"/>
          <p:nvPr/>
        </p:nvSpPr>
        <p:spPr>
          <a:xfrm>
            <a:off x="4857752" y="4643446"/>
            <a:ext cx="4032448" cy="923330"/>
          </a:xfrm>
          <a:prstGeom prst="rect">
            <a:avLst/>
          </a:prstGeom>
          <a:noFill/>
        </p:spPr>
        <p:txBody>
          <a:bodyPr wrap="square" rtlCol="0">
            <a:spAutoFit/>
          </a:bodyPr>
          <a:lstStyle/>
          <a:p>
            <a:r>
              <a:rPr lang="tr-TR" dirty="0">
                <a:latin typeface="Times New Roman" pitchFamily="18" charset="0"/>
                <a:cs typeface="Times New Roman" pitchFamily="18" charset="0"/>
              </a:rPr>
              <a:t>Doğrusal olmayan zaman bağımlı</a:t>
            </a:r>
          </a:p>
          <a:p>
            <a:r>
              <a:rPr lang="tr-TR" dirty="0">
                <a:latin typeface="Times New Roman" pitchFamily="18" charset="0"/>
                <a:cs typeface="Times New Roman" pitchFamily="18" charset="0"/>
              </a:rPr>
              <a:t>(Otonom olmayan (</a:t>
            </a:r>
            <a:r>
              <a:rPr lang="en-US" dirty="0">
                <a:latin typeface="Times New Roman" pitchFamily="18" charset="0"/>
                <a:cs typeface="Times New Roman" pitchFamily="18" charset="0"/>
              </a:rPr>
              <a:t>Non-Autonomous</a:t>
            </a:r>
            <a:r>
              <a:rPr lang="tr-TR" dirty="0">
                <a:latin typeface="Times New Roman" pitchFamily="18" charset="0"/>
                <a:cs typeface="Times New Roman" pitchFamily="18" charset="0"/>
              </a:rPr>
              <a:t>) sistem)</a:t>
            </a:r>
            <a:endParaRPr lang="en-US" dirty="0">
              <a:latin typeface="Times New Roman" pitchFamily="18" charset="0"/>
              <a:cs typeface="Times New Roman" pitchFamily="18" charset="0"/>
            </a:endParaRPr>
          </a:p>
        </p:txBody>
      </p:sp>
      <p:sp>
        <p:nvSpPr>
          <p:cNvPr id="12" name="11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 (Devam)</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1484784"/>
            <a:ext cx="8352928" cy="1477328"/>
          </a:xfrm>
          <a:prstGeom prst="rect">
            <a:avLst/>
          </a:prstGeom>
          <a:noFill/>
        </p:spPr>
        <p:txBody>
          <a:bodyPr wrap="square" rtlCol="0">
            <a:spAutoFit/>
          </a:bodyPr>
          <a:lstStyle/>
          <a:p>
            <a:r>
              <a:rPr lang="tr-TR" b="1" dirty="0" err="1">
                <a:latin typeface="Times New Roman" pitchFamily="18" charset="0"/>
                <a:cs typeface="Times New Roman" pitchFamily="18" charset="0"/>
              </a:rPr>
              <a:t>Deterministik</a:t>
            </a:r>
            <a:r>
              <a:rPr lang="tr-TR" b="1" dirty="0">
                <a:latin typeface="Times New Roman" pitchFamily="18" charset="0"/>
                <a:cs typeface="Times New Roman" pitchFamily="18" charset="0"/>
              </a:rPr>
              <a:t>  ve </a:t>
            </a:r>
            <a:r>
              <a:rPr lang="tr-TR" b="1" dirty="0" err="1">
                <a:latin typeface="Times New Roman" pitchFamily="18" charset="0"/>
                <a:cs typeface="Times New Roman" pitchFamily="18" charset="0"/>
              </a:rPr>
              <a:t>Stokastik</a:t>
            </a:r>
            <a:r>
              <a:rPr lang="tr-TR" b="1" dirty="0">
                <a:latin typeface="Times New Roman" pitchFamily="18" charset="0"/>
                <a:cs typeface="Times New Roman" pitchFamily="18" charset="0"/>
              </a:rPr>
              <a:t> Kontrol Sistemleri: </a:t>
            </a:r>
          </a:p>
          <a:p>
            <a:r>
              <a:rPr lang="tr-TR" dirty="0" err="1">
                <a:latin typeface="Times New Roman" pitchFamily="18" charset="0"/>
                <a:cs typeface="Times New Roman" pitchFamily="18" charset="0"/>
              </a:rPr>
              <a:t>Deterministik</a:t>
            </a:r>
            <a:r>
              <a:rPr lang="tr-TR" dirty="0">
                <a:latin typeface="Times New Roman" pitchFamily="18" charset="0"/>
                <a:cs typeface="Times New Roman" pitchFamily="18" charset="0"/>
              </a:rPr>
              <a:t>  sistemlerde bir sistemin gelecekteki davranışı başlangıç koşullarına göre tahmin edilebilir.  Fakat, </a:t>
            </a:r>
            <a:r>
              <a:rPr lang="tr-TR" dirty="0" err="1">
                <a:latin typeface="Times New Roman" pitchFamily="18" charset="0"/>
                <a:cs typeface="Times New Roman" pitchFamily="18" charset="0"/>
              </a:rPr>
              <a:t>Stokastik</a:t>
            </a:r>
            <a:r>
              <a:rPr lang="tr-TR" dirty="0">
                <a:latin typeface="Times New Roman" pitchFamily="18" charset="0"/>
                <a:cs typeface="Times New Roman" pitchFamily="18" charset="0"/>
              </a:rPr>
              <a:t> sistemler </a:t>
            </a:r>
            <a:r>
              <a:rPr lang="tr-TR" dirty="0" err="1">
                <a:latin typeface="Times New Roman" pitchFamily="18" charset="0"/>
                <a:cs typeface="Times New Roman" pitchFamily="18" charset="0"/>
              </a:rPr>
              <a:t>Olasılıksal</a:t>
            </a:r>
            <a:r>
              <a:rPr lang="tr-TR" dirty="0">
                <a:latin typeface="Times New Roman" pitchFamily="18" charset="0"/>
                <a:cs typeface="Times New Roman" pitchFamily="18" charset="0"/>
              </a:rPr>
              <a:t> (</a:t>
            </a:r>
            <a:r>
              <a:rPr lang="en-US" dirty="0">
                <a:latin typeface="Times New Roman" pitchFamily="18" charset="0"/>
                <a:cs typeface="Times New Roman" pitchFamily="18" charset="0"/>
              </a:rPr>
              <a:t>probabilistic</a:t>
            </a:r>
            <a:r>
              <a:rPr lang="tr-TR" dirty="0">
                <a:latin typeface="Times New Roman" pitchFamily="18" charset="0"/>
                <a:cs typeface="Times New Roman" pitchFamily="18" charset="0"/>
              </a:rPr>
              <a:t>) sistemler olarak da adlandırılırlar ve sistemin  aynı başlangıç koşulları ve girişi için aynı çıkışı üretmezler. Başka bir değişle sistemin gelecekteki davranışı kesin olarak bilinemez. </a:t>
            </a:r>
          </a:p>
        </p:txBody>
      </p:sp>
      <p:sp>
        <p:nvSpPr>
          <p:cNvPr id="12" name="11 Dikdörtgen"/>
          <p:cNvSpPr/>
          <p:nvPr/>
        </p:nvSpPr>
        <p:spPr>
          <a:xfrm>
            <a:off x="467544" y="3429000"/>
            <a:ext cx="8612742" cy="2031325"/>
          </a:xfrm>
          <a:prstGeom prst="rect">
            <a:avLst/>
          </a:prstGeom>
        </p:spPr>
        <p:txBody>
          <a:bodyPr wrap="none">
            <a:spAutoFit/>
          </a:bodyPr>
          <a:lstStyle/>
          <a:p>
            <a:r>
              <a:rPr lang="tr-TR" b="1" dirty="0">
                <a:latin typeface="Times New Roman" pitchFamily="18" charset="0"/>
                <a:cs typeface="Times New Roman" pitchFamily="18" charset="0"/>
              </a:rPr>
              <a:t>Toplu (</a:t>
            </a:r>
            <a:r>
              <a:rPr lang="en-US" b="1" dirty="0">
                <a:latin typeface="Times New Roman" pitchFamily="18" charset="0"/>
                <a:cs typeface="Times New Roman" pitchFamily="18" charset="0"/>
              </a:rPr>
              <a:t>Lumped</a:t>
            </a:r>
            <a:r>
              <a:rPr lang="tr-TR" b="1" dirty="0">
                <a:latin typeface="Times New Roman" pitchFamily="18" charset="0"/>
                <a:cs typeface="Times New Roman" pitchFamily="18" charset="0"/>
              </a:rPr>
              <a:t>) parametreli ve Yayılı (</a:t>
            </a:r>
            <a:r>
              <a:rPr lang="en-US" b="1" dirty="0">
                <a:latin typeface="Times New Roman" pitchFamily="18" charset="0"/>
                <a:cs typeface="Times New Roman" pitchFamily="18" charset="0"/>
              </a:rPr>
              <a:t>Distributed</a:t>
            </a:r>
            <a:r>
              <a:rPr lang="tr-TR" b="1" dirty="0">
                <a:latin typeface="Times New Roman" pitchFamily="18" charset="0"/>
                <a:cs typeface="Times New Roman" pitchFamily="18" charset="0"/>
              </a:rPr>
              <a:t> ) Parametreli Kontrol Sistemleri:  </a:t>
            </a:r>
          </a:p>
          <a:p>
            <a:r>
              <a:rPr lang="tr-TR" dirty="0">
                <a:latin typeface="Times New Roman" pitchFamily="18" charset="0"/>
                <a:cs typeface="Times New Roman" pitchFamily="18" charset="0"/>
              </a:rPr>
              <a:t>Sistem adi (</a:t>
            </a:r>
            <a:r>
              <a:rPr lang="en-US" dirty="0">
                <a:latin typeface="Times New Roman" pitchFamily="18" charset="0"/>
                <a:cs typeface="Times New Roman" pitchFamily="18" charset="0"/>
              </a:rPr>
              <a:t>ordinary</a:t>
            </a:r>
            <a:r>
              <a:rPr lang="tr-TR" dirty="0">
                <a:latin typeface="Times New Roman" pitchFamily="18" charset="0"/>
                <a:cs typeface="Times New Roman" pitchFamily="18" charset="0"/>
              </a:rPr>
              <a:t>) diferansiyel denklemlerle ifade ediliyorsa bu tarz sistemlere </a:t>
            </a:r>
          </a:p>
          <a:p>
            <a:r>
              <a:rPr lang="tr-TR" dirty="0">
                <a:latin typeface="Times New Roman" pitchFamily="18" charset="0"/>
                <a:cs typeface="Times New Roman" pitchFamily="18" charset="0"/>
              </a:rPr>
              <a:t>tasarlanan kontrol sistemlerine Toplu Parametreli Kontrol Sistemleri denir. </a:t>
            </a:r>
          </a:p>
          <a:p>
            <a:endParaRPr lang="tr-TR" dirty="0">
              <a:latin typeface="Times New Roman" pitchFamily="18" charset="0"/>
              <a:cs typeface="Times New Roman" pitchFamily="18" charset="0"/>
            </a:endParaRPr>
          </a:p>
          <a:p>
            <a:r>
              <a:rPr lang="tr-TR" dirty="0">
                <a:latin typeface="Times New Roman" pitchFamily="18" charset="0"/>
                <a:cs typeface="Times New Roman" pitchFamily="18" charset="0"/>
              </a:rPr>
              <a:t>Eğer sistem modeli kısmi (</a:t>
            </a:r>
            <a:r>
              <a:rPr lang="en-US" dirty="0">
                <a:latin typeface="Times New Roman" pitchFamily="18" charset="0"/>
                <a:cs typeface="Times New Roman" pitchFamily="18" charset="0"/>
              </a:rPr>
              <a:t>Partial</a:t>
            </a:r>
            <a:r>
              <a:rPr lang="tr-TR" dirty="0">
                <a:latin typeface="Times New Roman" pitchFamily="18" charset="0"/>
                <a:cs typeface="Times New Roman" pitchFamily="18" charset="0"/>
              </a:rPr>
              <a:t>) diferansiyel denklemlerle ifade ediliyorsa bunlara </a:t>
            </a:r>
          </a:p>
          <a:p>
            <a:r>
              <a:rPr lang="tr-TR" dirty="0">
                <a:latin typeface="Times New Roman" pitchFamily="18" charset="0"/>
                <a:cs typeface="Times New Roman" pitchFamily="18" charset="0"/>
              </a:rPr>
              <a:t>tasarlanan kontrol sistemlerine Yayılı Parametreli Kontrol sistemleri adı verilir. </a:t>
            </a:r>
          </a:p>
          <a:p>
            <a:endParaRPr lang="en-US" dirty="0">
              <a:latin typeface="Times New Roman" pitchFamily="18" charset="0"/>
              <a:cs typeface="Times New Roman" pitchFamily="18" charset="0"/>
            </a:endParaRPr>
          </a:p>
        </p:txBody>
      </p:sp>
      <p:sp>
        <p:nvSpPr>
          <p:cNvPr id="6" name="5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 (Devam)</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1268761"/>
            <a:ext cx="8352928" cy="1200329"/>
          </a:xfrm>
          <a:prstGeom prst="rect">
            <a:avLst/>
          </a:prstGeom>
          <a:noFill/>
        </p:spPr>
        <p:txBody>
          <a:bodyPr wrap="square" rtlCol="0">
            <a:spAutoFit/>
          </a:bodyPr>
          <a:lstStyle/>
          <a:p>
            <a:r>
              <a:rPr lang="tr-TR" b="1" dirty="0"/>
              <a:t>Merkezi Kontrol: </a:t>
            </a:r>
          </a:p>
          <a:p>
            <a:r>
              <a:rPr lang="tr-TR" dirty="0"/>
              <a:t>Eğer kontrol işlemi tek bir merkezden yapılıyorsa buna merkezi (</a:t>
            </a:r>
            <a:r>
              <a:rPr lang="en-US" dirty="0"/>
              <a:t>Centralized</a:t>
            </a:r>
            <a:r>
              <a:rPr lang="tr-TR" dirty="0"/>
              <a:t>) kontrol denir. Merkezi kontrolün büyük ölçekli sistemlerde (</a:t>
            </a:r>
            <a:r>
              <a:rPr lang="en-US" dirty="0"/>
              <a:t>Large-Scale systems</a:t>
            </a:r>
            <a:r>
              <a:rPr lang="tr-TR" dirty="0"/>
              <a:t>)  uygulaması zor, bazen imkansızdır. </a:t>
            </a:r>
            <a:endParaRPr lang="tr-TR" b="1" dirty="0"/>
          </a:p>
        </p:txBody>
      </p:sp>
      <p:sp>
        <p:nvSpPr>
          <p:cNvPr id="48" name="47 Dikdörtgen"/>
          <p:cNvSpPr/>
          <p:nvPr/>
        </p:nvSpPr>
        <p:spPr>
          <a:xfrm>
            <a:off x="3203848" y="2636912"/>
            <a:ext cx="1296144"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Merkezi </a:t>
            </a:r>
          </a:p>
          <a:p>
            <a:pPr algn="ctr"/>
            <a:r>
              <a:rPr lang="tr-TR" dirty="0"/>
              <a:t>Kontrolcü</a:t>
            </a:r>
            <a:endParaRPr lang="en-US" dirty="0"/>
          </a:p>
        </p:txBody>
      </p:sp>
      <p:cxnSp>
        <p:nvCxnSpPr>
          <p:cNvPr id="49" name="48 Düz Ok Bağlayıcısı"/>
          <p:cNvCxnSpPr/>
          <p:nvPr/>
        </p:nvCxnSpPr>
        <p:spPr>
          <a:xfrm rot="5400000">
            <a:off x="3528678" y="3608226"/>
            <a:ext cx="6480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Düz Ok Bağlayıcısı"/>
          <p:cNvCxnSpPr/>
          <p:nvPr/>
        </p:nvCxnSpPr>
        <p:spPr>
          <a:xfrm rot="10800000" flipV="1">
            <a:off x="2051720" y="3212976"/>
            <a:ext cx="108012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50 Düz Ok Bağlayıcısı"/>
          <p:cNvCxnSpPr/>
          <p:nvPr/>
        </p:nvCxnSpPr>
        <p:spPr>
          <a:xfrm>
            <a:off x="4572000" y="3140968"/>
            <a:ext cx="108012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51 Dikdörtgen"/>
          <p:cNvSpPr/>
          <p:nvPr/>
        </p:nvSpPr>
        <p:spPr>
          <a:xfrm>
            <a:off x="1619672" y="393305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1</a:t>
            </a:r>
            <a:endParaRPr lang="en-US" sz="1400" dirty="0"/>
          </a:p>
        </p:txBody>
      </p:sp>
      <p:sp>
        <p:nvSpPr>
          <p:cNvPr id="53" name="52 Dikdörtgen"/>
          <p:cNvSpPr/>
          <p:nvPr/>
        </p:nvSpPr>
        <p:spPr>
          <a:xfrm>
            <a:off x="3203848" y="393305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2</a:t>
            </a:r>
            <a:endParaRPr lang="en-US" sz="1400" dirty="0"/>
          </a:p>
        </p:txBody>
      </p:sp>
      <p:cxnSp>
        <p:nvCxnSpPr>
          <p:cNvPr id="54" name="53 Düz Ok Bağlayıcısı"/>
          <p:cNvCxnSpPr/>
          <p:nvPr/>
        </p:nvCxnSpPr>
        <p:spPr>
          <a:xfrm>
            <a:off x="2771800" y="4293096"/>
            <a:ext cx="36004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54 Düz Ok Bağlayıcısı"/>
          <p:cNvCxnSpPr/>
          <p:nvPr/>
        </p:nvCxnSpPr>
        <p:spPr>
          <a:xfrm>
            <a:off x="4283968" y="4293096"/>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55 Dikdörtgen"/>
          <p:cNvSpPr/>
          <p:nvPr/>
        </p:nvSpPr>
        <p:spPr>
          <a:xfrm>
            <a:off x="5580112" y="3933056"/>
            <a:ext cx="1080120"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a:t>
            </a:r>
          </a:p>
          <a:p>
            <a:pPr algn="ctr"/>
            <a:r>
              <a:rPr lang="tr-TR" sz="1400" dirty="0"/>
              <a:t> n</a:t>
            </a:r>
            <a:endParaRPr lang="en-US" sz="1400" dirty="0"/>
          </a:p>
        </p:txBody>
      </p:sp>
      <p:sp>
        <p:nvSpPr>
          <p:cNvPr id="70" name="69 Metin kutusu"/>
          <p:cNvSpPr txBox="1"/>
          <p:nvPr/>
        </p:nvSpPr>
        <p:spPr>
          <a:xfrm>
            <a:off x="4932040" y="4077072"/>
            <a:ext cx="343364" cy="369332"/>
          </a:xfrm>
          <a:prstGeom prst="rect">
            <a:avLst/>
          </a:prstGeom>
          <a:noFill/>
        </p:spPr>
        <p:txBody>
          <a:bodyPr wrap="none" rtlCol="0">
            <a:spAutoFit/>
          </a:bodyPr>
          <a:lstStyle/>
          <a:p>
            <a:r>
              <a:rPr lang="tr-TR" dirty="0"/>
              <a:t>…</a:t>
            </a:r>
            <a:endParaRPr lang="en-US" dirty="0"/>
          </a:p>
        </p:txBody>
      </p:sp>
      <p:sp>
        <p:nvSpPr>
          <p:cNvPr id="71" name="70 Sol Ayraç"/>
          <p:cNvSpPr/>
          <p:nvPr/>
        </p:nvSpPr>
        <p:spPr>
          <a:xfrm rot="16200000">
            <a:off x="3887924" y="2456892"/>
            <a:ext cx="216024" cy="5328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71 Metin kutusu"/>
          <p:cNvSpPr txBox="1"/>
          <p:nvPr/>
        </p:nvSpPr>
        <p:spPr>
          <a:xfrm>
            <a:off x="1547664" y="5517232"/>
            <a:ext cx="4698594" cy="369332"/>
          </a:xfrm>
          <a:prstGeom prst="rect">
            <a:avLst/>
          </a:prstGeom>
          <a:noFill/>
        </p:spPr>
        <p:txBody>
          <a:bodyPr wrap="none" rtlCol="0">
            <a:spAutoFit/>
          </a:bodyPr>
          <a:lstStyle/>
          <a:p>
            <a:r>
              <a:rPr lang="tr-TR" dirty="0"/>
              <a:t>n adet alt sistemden oluşan büyük ölçekli sistem</a:t>
            </a:r>
            <a:endParaRPr lang="en-US" dirty="0"/>
          </a:p>
        </p:txBody>
      </p:sp>
      <p:sp>
        <p:nvSpPr>
          <p:cNvPr id="17" name="16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 (Devam)</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1268761"/>
            <a:ext cx="8352928" cy="923330"/>
          </a:xfrm>
          <a:prstGeom prst="rect">
            <a:avLst/>
          </a:prstGeom>
          <a:noFill/>
        </p:spPr>
        <p:txBody>
          <a:bodyPr wrap="square" rtlCol="0">
            <a:spAutoFit/>
          </a:bodyPr>
          <a:lstStyle/>
          <a:p>
            <a:r>
              <a:rPr lang="tr-TR" b="1" dirty="0"/>
              <a:t>Merkezi olmayan (</a:t>
            </a:r>
            <a:r>
              <a:rPr lang="en-US" b="1" dirty="0"/>
              <a:t>Decentralized</a:t>
            </a:r>
            <a:r>
              <a:rPr lang="tr-TR" b="1" dirty="0"/>
              <a:t>) Kontrol Sistemleri:</a:t>
            </a:r>
          </a:p>
          <a:p>
            <a:r>
              <a:rPr lang="tr-TR" b="1" dirty="0"/>
              <a:t> </a:t>
            </a:r>
            <a:r>
              <a:rPr lang="tr-TR" dirty="0"/>
              <a:t>Eğer kontrol işlemi birden çok merkezden uygulanıyor ve kontrol merkezleri arasında hiçbir veri iletişimi yok ise bunlara Merkezi olmayan kontrol sistemleri denir. </a:t>
            </a:r>
          </a:p>
        </p:txBody>
      </p:sp>
      <p:sp>
        <p:nvSpPr>
          <p:cNvPr id="40" name="39 Dikdörtgen"/>
          <p:cNvSpPr/>
          <p:nvPr/>
        </p:nvSpPr>
        <p:spPr>
          <a:xfrm>
            <a:off x="1547664" y="429309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1</a:t>
            </a:r>
            <a:endParaRPr lang="en-US" sz="1400" dirty="0"/>
          </a:p>
        </p:txBody>
      </p:sp>
      <p:sp>
        <p:nvSpPr>
          <p:cNvPr id="41" name="40 Dikdörtgen"/>
          <p:cNvSpPr/>
          <p:nvPr/>
        </p:nvSpPr>
        <p:spPr>
          <a:xfrm>
            <a:off x="3059832" y="429309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a:t>
            </a:r>
          </a:p>
          <a:p>
            <a:pPr algn="ctr"/>
            <a:r>
              <a:rPr lang="tr-TR" sz="1400" dirty="0"/>
              <a:t>2</a:t>
            </a:r>
            <a:endParaRPr lang="en-US" sz="1400" dirty="0"/>
          </a:p>
        </p:txBody>
      </p:sp>
      <p:cxnSp>
        <p:nvCxnSpPr>
          <p:cNvPr id="42" name="41 Düz Ok Bağlayıcısı"/>
          <p:cNvCxnSpPr/>
          <p:nvPr/>
        </p:nvCxnSpPr>
        <p:spPr>
          <a:xfrm>
            <a:off x="2627784" y="4653136"/>
            <a:ext cx="36004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42 Düz Ok Bağlayıcısı"/>
          <p:cNvCxnSpPr/>
          <p:nvPr/>
        </p:nvCxnSpPr>
        <p:spPr>
          <a:xfrm>
            <a:off x="4211960" y="4653136"/>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 name="43 Dikdörtgen"/>
          <p:cNvSpPr/>
          <p:nvPr/>
        </p:nvSpPr>
        <p:spPr>
          <a:xfrm>
            <a:off x="5868144" y="4221088"/>
            <a:ext cx="115212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a:t>
            </a:r>
          </a:p>
          <a:p>
            <a:pPr algn="ctr"/>
            <a:r>
              <a:rPr lang="tr-TR" sz="1400" dirty="0"/>
              <a:t>n</a:t>
            </a:r>
            <a:endParaRPr lang="en-US" sz="1400" dirty="0"/>
          </a:p>
        </p:txBody>
      </p:sp>
      <p:sp>
        <p:nvSpPr>
          <p:cNvPr id="45" name="44 Dikdörtgen"/>
          <p:cNvSpPr/>
          <p:nvPr/>
        </p:nvSpPr>
        <p:spPr>
          <a:xfrm>
            <a:off x="1547664" y="285293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 1</a:t>
            </a:r>
            <a:endParaRPr lang="en-US" sz="1400" dirty="0"/>
          </a:p>
        </p:txBody>
      </p:sp>
      <p:sp>
        <p:nvSpPr>
          <p:cNvPr id="46" name="45 Dikdörtgen"/>
          <p:cNvSpPr/>
          <p:nvPr/>
        </p:nvSpPr>
        <p:spPr>
          <a:xfrm>
            <a:off x="2987824" y="2852936"/>
            <a:ext cx="936104"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 2</a:t>
            </a:r>
            <a:endParaRPr lang="en-US" sz="1400" dirty="0"/>
          </a:p>
        </p:txBody>
      </p:sp>
      <p:sp>
        <p:nvSpPr>
          <p:cNvPr id="68" name="67 Dikdörtgen"/>
          <p:cNvSpPr/>
          <p:nvPr/>
        </p:nvSpPr>
        <p:spPr>
          <a:xfrm>
            <a:off x="5868144" y="2780928"/>
            <a:ext cx="115212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 </a:t>
            </a:r>
          </a:p>
          <a:p>
            <a:pPr algn="ctr"/>
            <a:r>
              <a:rPr lang="tr-TR" sz="1400" dirty="0"/>
              <a:t> n</a:t>
            </a:r>
            <a:endParaRPr lang="en-US" sz="1400" dirty="0"/>
          </a:p>
        </p:txBody>
      </p:sp>
      <p:sp>
        <p:nvSpPr>
          <p:cNvPr id="69" name="68 Metin kutusu"/>
          <p:cNvSpPr txBox="1"/>
          <p:nvPr/>
        </p:nvSpPr>
        <p:spPr>
          <a:xfrm>
            <a:off x="4716016" y="2996952"/>
            <a:ext cx="343364" cy="369332"/>
          </a:xfrm>
          <a:prstGeom prst="rect">
            <a:avLst/>
          </a:prstGeom>
          <a:noFill/>
        </p:spPr>
        <p:txBody>
          <a:bodyPr wrap="none" rtlCol="0">
            <a:spAutoFit/>
          </a:bodyPr>
          <a:lstStyle/>
          <a:p>
            <a:r>
              <a:rPr lang="tr-TR" dirty="0"/>
              <a:t>…</a:t>
            </a:r>
            <a:endParaRPr lang="en-US" dirty="0"/>
          </a:p>
        </p:txBody>
      </p:sp>
      <p:sp>
        <p:nvSpPr>
          <p:cNvPr id="71" name="70 Metin kutusu"/>
          <p:cNvSpPr txBox="1"/>
          <p:nvPr/>
        </p:nvSpPr>
        <p:spPr>
          <a:xfrm>
            <a:off x="4868416" y="4427820"/>
            <a:ext cx="343364" cy="369332"/>
          </a:xfrm>
          <a:prstGeom prst="rect">
            <a:avLst/>
          </a:prstGeom>
          <a:noFill/>
        </p:spPr>
        <p:txBody>
          <a:bodyPr wrap="none" rtlCol="0">
            <a:spAutoFit/>
          </a:bodyPr>
          <a:lstStyle/>
          <a:p>
            <a:r>
              <a:rPr lang="tr-TR" dirty="0"/>
              <a:t>…</a:t>
            </a:r>
            <a:endParaRPr lang="en-US" dirty="0"/>
          </a:p>
        </p:txBody>
      </p:sp>
      <p:cxnSp>
        <p:nvCxnSpPr>
          <p:cNvPr id="72" name="71 Düz Ok Bağlayıcısı"/>
          <p:cNvCxnSpPr/>
          <p:nvPr/>
        </p:nvCxnSpPr>
        <p:spPr>
          <a:xfrm>
            <a:off x="5300464" y="4643844"/>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72 Düz Ok Bağlayıcısı"/>
          <p:cNvCxnSpPr>
            <a:stCxn id="45" idx="2"/>
            <a:endCxn id="40" idx="0"/>
          </p:cNvCxnSpPr>
          <p:nvPr/>
        </p:nvCxnSpPr>
        <p:spPr>
          <a:xfrm rot="5400000">
            <a:off x="1799692" y="4041068"/>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73 Düz Ok Bağlayıcısı"/>
          <p:cNvCxnSpPr/>
          <p:nvPr/>
        </p:nvCxnSpPr>
        <p:spPr>
          <a:xfrm rot="5400000">
            <a:off x="3239058" y="4040274"/>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74 Düz Ok Bağlayıcısı"/>
          <p:cNvCxnSpPr/>
          <p:nvPr/>
        </p:nvCxnSpPr>
        <p:spPr>
          <a:xfrm rot="5400000">
            <a:off x="6192974" y="3968266"/>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75 Sol Ayraç"/>
          <p:cNvSpPr/>
          <p:nvPr/>
        </p:nvSpPr>
        <p:spPr>
          <a:xfrm rot="16200000">
            <a:off x="4170522" y="2807640"/>
            <a:ext cx="216024" cy="5328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76 Metin kutusu"/>
          <p:cNvSpPr txBox="1"/>
          <p:nvPr/>
        </p:nvSpPr>
        <p:spPr>
          <a:xfrm>
            <a:off x="1758254" y="5867980"/>
            <a:ext cx="4698594" cy="369332"/>
          </a:xfrm>
          <a:prstGeom prst="rect">
            <a:avLst/>
          </a:prstGeom>
          <a:noFill/>
        </p:spPr>
        <p:txBody>
          <a:bodyPr wrap="none" rtlCol="0">
            <a:spAutoFit/>
          </a:bodyPr>
          <a:lstStyle/>
          <a:p>
            <a:r>
              <a:rPr lang="tr-TR" dirty="0"/>
              <a:t>n adet alt sistemden oluşan büyük ölçekli sistem</a:t>
            </a:r>
            <a:endParaRPr lang="en-US" dirty="0"/>
          </a:p>
        </p:txBody>
      </p:sp>
      <p:sp>
        <p:nvSpPr>
          <p:cNvPr id="20" name="19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1.4. Diğer Kontrol Sistem Sınıflandırmaları (Devam)</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1268761"/>
            <a:ext cx="8352928" cy="923330"/>
          </a:xfrm>
          <a:prstGeom prst="rect">
            <a:avLst/>
          </a:prstGeom>
          <a:noFill/>
        </p:spPr>
        <p:txBody>
          <a:bodyPr wrap="square" rtlCol="0">
            <a:spAutoFit/>
          </a:bodyPr>
          <a:lstStyle/>
          <a:p>
            <a:r>
              <a:rPr lang="tr-TR" b="1" dirty="0"/>
              <a:t>Yayılı (</a:t>
            </a:r>
            <a:r>
              <a:rPr lang="en-US" b="1" dirty="0"/>
              <a:t>Distributed</a:t>
            </a:r>
            <a:r>
              <a:rPr lang="tr-TR" b="1" dirty="0"/>
              <a:t>) Kontrol Sistemleri: </a:t>
            </a:r>
          </a:p>
          <a:p>
            <a:r>
              <a:rPr lang="tr-TR" dirty="0"/>
              <a:t>Eğer kontrol işlemi birden fazla merkezden yönetiliyor ve kontrol merkezleri arasında veri iletişimi varsa bunlara Yayılı kontrol sistemleri adı verilir. </a:t>
            </a:r>
          </a:p>
        </p:txBody>
      </p:sp>
      <p:sp>
        <p:nvSpPr>
          <p:cNvPr id="57" name="56 Dikdörtgen"/>
          <p:cNvSpPr/>
          <p:nvPr/>
        </p:nvSpPr>
        <p:spPr>
          <a:xfrm>
            <a:off x="1547664" y="429309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1</a:t>
            </a:r>
            <a:endParaRPr lang="en-US" sz="1400" dirty="0"/>
          </a:p>
        </p:txBody>
      </p:sp>
      <p:sp>
        <p:nvSpPr>
          <p:cNvPr id="58" name="57 Dikdörtgen"/>
          <p:cNvSpPr/>
          <p:nvPr/>
        </p:nvSpPr>
        <p:spPr>
          <a:xfrm>
            <a:off x="3059832" y="429309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a:t>
            </a:r>
          </a:p>
          <a:p>
            <a:pPr algn="ctr"/>
            <a:r>
              <a:rPr lang="tr-TR" sz="1400" dirty="0"/>
              <a:t>2</a:t>
            </a:r>
            <a:endParaRPr lang="en-US" sz="1400" dirty="0"/>
          </a:p>
        </p:txBody>
      </p:sp>
      <p:cxnSp>
        <p:nvCxnSpPr>
          <p:cNvPr id="59" name="58 Düz Ok Bağlayıcısı"/>
          <p:cNvCxnSpPr/>
          <p:nvPr/>
        </p:nvCxnSpPr>
        <p:spPr>
          <a:xfrm>
            <a:off x="2627784" y="4653136"/>
            <a:ext cx="36004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59 Düz Ok Bağlayıcısı"/>
          <p:cNvCxnSpPr/>
          <p:nvPr/>
        </p:nvCxnSpPr>
        <p:spPr>
          <a:xfrm>
            <a:off x="4211960" y="4653136"/>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60 Dikdörtgen"/>
          <p:cNvSpPr/>
          <p:nvPr/>
        </p:nvSpPr>
        <p:spPr>
          <a:xfrm>
            <a:off x="5868144" y="4221088"/>
            <a:ext cx="115212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Alt sistem </a:t>
            </a:r>
          </a:p>
          <a:p>
            <a:pPr algn="ctr"/>
            <a:r>
              <a:rPr lang="tr-TR" sz="1400" dirty="0"/>
              <a:t>n</a:t>
            </a:r>
            <a:endParaRPr lang="en-US" sz="1400" dirty="0"/>
          </a:p>
        </p:txBody>
      </p:sp>
      <p:sp>
        <p:nvSpPr>
          <p:cNvPr id="62" name="61 Dikdörtgen"/>
          <p:cNvSpPr/>
          <p:nvPr/>
        </p:nvSpPr>
        <p:spPr>
          <a:xfrm>
            <a:off x="1547664" y="2852936"/>
            <a:ext cx="100811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 1</a:t>
            </a:r>
            <a:endParaRPr lang="en-US" sz="1400" dirty="0"/>
          </a:p>
        </p:txBody>
      </p:sp>
      <p:sp>
        <p:nvSpPr>
          <p:cNvPr id="63" name="62 Dikdörtgen"/>
          <p:cNvSpPr/>
          <p:nvPr/>
        </p:nvSpPr>
        <p:spPr>
          <a:xfrm>
            <a:off x="2987824" y="2852936"/>
            <a:ext cx="936104"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 2</a:t>
            </a:r>
            <a:endParaRPr lang="en-US" sz="1400" dirty="0"/>
          </a:p>
        </p:txBody>
      </p:sp>
      <p:cxnSp>
        <p:nvCxnSpPr>
          <p:cNvPr id="64" name="63 Düz Ok Bağlayıcısı"/>
          <p:cNvCxnSpPr/>
          <p:nvPr/>
        </p:nvCxnSpPr>
        <p:spPr>
          <a:xfrm>
            <a:off x="2555776" y="3212976"/>
            <a:ext cx="36004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64 Düz Ok Bağlayıcısı"/>
          <p:cNvCxnSpPr/>
          <p:nvPr/>
        </p:nvCxnSpPr>
        <p:spPr>
          <a:xfrm>
            <a:off x="4139952" y="3212976"/>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Dikdörtgen"/>
          <p:cNvSpPr/>
          <p:nvPr/>
        </p:nvSpPr>
        <p:spPr>
          <a:xfrm>
            <a:off x="5868144" y="2780928"/>
            <a:ext cx="115212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400" dirty="0"/>
              <a:t>Kontrolcü</a:t>
            </a:r>
          </a:p>
          <a:p>
            <a:pPr algn="ctr"/>
            <a:r>
              <a:rPr lang="tr-TR" sz="1400" dirty="0"/>
              <a:t> n</a:t>
            </a:r>
            <a:endParaRPr lang="en-US" sz="1400" dirty="0"/>
          </a:p>
        </p:txBody>
      </p:sp>
      <p:sp>
        <p:nvSpPr>
          <p:cNvPr id="23" name="22 Metin kutusu"/>
          <p:cNvSpPr txBox="1"/>
          <p:nvPr/>
        </p:nvSpPr>
        <p:spPr>
          <a:xfrm>
            <a:off x="4716016" y="2996952"/>
            <a:ext cx="343364" cy="369332"/>
          </a:xfrm>
          <a:prstGeom prst="rect">
            <a:avLst/>
          </a:prstGeom>
          <a:noFill/>
        </p:spPr>
        <p:txBody>
          <a:bodyPr wrap="none" rtlCol="0">
            <a:spAutoFit/>
          </a:bodyPr>
          <a:lstStyle/>
          <a:p>
            <a:r>
              <a:rPr lang="tr-TR" dirty="0"/>
              <a:t>…</a:t>
            </a:r>
            <a:endParaRPr lang="en-US" dirty="0"/>
          </a:p>
        </p:txBody>
      </p:sp>
      <p:cxnSp>
        <p:nvCxnSpPr>
          <p:cNvPr id="24" name="23 Düz Ok Bağlayıcısı"/>
          <p:cNvCxnSpPr/>
          <p:nvPr/>
        </p:nvCxnSpPr>
        <p:spPr>
          <a:xfrm>
            <a:off x="5148064" y="3212976"/>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24 Metin kutusu"/>
          <p:cNvSpPr txBox="1"/>
          <p:nvPr/>
        </p:nvSpPr>
        <p:spPr>
          <a:xfrm>
            <a:off x="4868416" y="4427820"/>
            <a:ext cx="343364" cy="369332"/>
          </a:xfrm>
          <a:prstGeom prst="rect">
            <a:avLst/>
          </a:prstGeom>
          <a:noFill/>
        </p:spPr>
        <p:txBody>
          <a:bodyPr wrap="none" rtlCol="0">
            <a:spAutoFit/>
          </a:bodyPr>
          <a:lstStyle/>
          <a:p>
            <a:r>
              <a:rPr lang="tr-TR" dirty="0"/>
              <a:t>…</a:t>
            </a:r>
            <a:endParaRPr lang="en-US" dirty="0"/>
          </a:p>
        </p:txBody>
      </p:sp>
      <p:cxnSp>
        <p:nvCxnSpPr>
          <p:cNvPr id="26" name="25 Düz Ok Bağlayıcısı"/>
          <p:cNvCxnSpPr/>
          <p:nvPr/>
        </p:nvCxnSpPr>
        <p:spPr>
          <a:xfrm>
            <a:off x="5300464" y="4643844"/>
            <a:ext cx="5040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27 Düz Ok Bağlayıcısı"/>
          <p:cNvCxnSpPr>
            <a:stCxn id="62" idx="2"/>
            <a:endCxn id="57" idx="0"/>
          </p:cNvCxnSpPr>
          <p:nvPr/>
        </p:nvCxnSpPr>
        <p:spPr>
          <a:xfrm rot="5400000">
            <a:off x="1799692" y="4041068"/>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5400000">
            <a:off x="3239058" y="4040274"/>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p:nvPr/>
        </p:nvCxnSpPr>
        <p:spPr>
          <a:xfrm rot="5400000">
            <a:off x="6192974" y="3968266"/>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Sol Ayraç"/>
          <p:cNvSpPr/>
          <p:nvPr/>
        </p:nvSpPr>
        <p:spPr>
          <a:xfrm rot="16200000">
            <a:off x="4175956" y="2807640"/>
            <a:ext cx="216024" cy="5328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31 Metin kutusu"/>
          <p:cNvSpPr txBox="1"/>
          <p:nvPr/>
        </p:nvSpPr>
        <p:spPr>
          <a:xfrm>
            <a:off x="1763688" y="5867980"/>
            <a:ext cx="4698594" cy="369332"/>
          </a:xfrm>
          <a:prstGeom prst="rect">
            <a:avLst/>
          </a:prstGeom>
          <a:noFill/>
        </p:spPr>
        <p:txBody>
          <a:bodyPr wrap="none" rtlCol="0">
            <a:spAutoFit/>
          </a:bodyPr>
          <a:lstStyle/>
          <a:p>
            <a:r>
              <a:rPr lang="tr-TR" dirty="0"/>
              <a:t>n adet alt sistemden oluşan büyük ölçekli sistem</a:t>
            </a:r>
            <a:endParaRPr lang="en-US" dirty="0"/>
          </a:p>
        </p:txBody>
      </p:sp>
      <p:sp>
        <p:nvSpPr>
          <p:cNvPr id="27" name="26 Dikdörtgen"/>
          <p:cNvSpPr/>
          <p:nvPr/>
        </p:nvSpPr>
        <p:spPr>
          <a:xfrm>
            <a:off x="467544" y="404664"/>
            <a:ext cx="6947736" cy="461665"/>
          </a:xfrm>
          <a:prstGeom prst="rect">
            <a:avLst/>
          </a:prstGeom>
        </p:spPr>
        <p:txBody>
          <a:bodyPr wrap="none">
            <a:spAutoFit/>
          </a:bodyPr>
          <a:lstStyle/>
          <a:p>
            <a:r>
              <a:rPr lang="tr-TR" sz="2400" dirty="0">
                <a:solidFill>
                  <a:srgbClr val="FF0000"/>
                </a:solidFill>
                <a:latin typeface="Times New Roman" pitchFamily="18" charset="0"/>
                <a:cs typeface="Times New Roman" pitchFamily="18" charset="0"/>
              </a:rPr>
              <a:t>1.6. Diğer Kontrol Sistem Sınıflandırmaları (Devam)</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68346"/>
          </a:xfrm>
        </p:spPr>
        <p:txBody>
          <a:bodyPr>
            <a:normAutofit/>
          </a:bodyPr>
          <a:lstStyle/>
          <a:p>
            <a:pPr algn="l"/>
            <a:r>
              <a:rPr lang="en-US" sz="2800" dirty="0">
                <a:solidFill>
                  <a:srgbClr val="FF0000"/>
                </a:solidFill>
                <a:latin typeface="Times New Roman" pitchFamily="18" charset="0"/>
                <a:cs typeface="Times New Roman" pitchFamily="18" charset="0"/>
              </a:rPr>
              <a:t>1.1 </a:t>
            </a:r>
            <a:r>
              <a:rPr lang="tr-TR" sz="2800" dirty="0">
                <a:solidFill>
                  <a:srgbClr val="FF0000"/>
                </a:solidFill>
                <a:latin typeface="Times New Roman" pitchFamily="18" charset="0"/>
                <a:cs typeface="Times New Roman" pitchFamily="18" charset="0"/>
              </a:rPr>
              <a:t>Kontrol sistemi nedir?</a:t>
            </a:r>
            <a:r>
              <a:rPr lang="en-US" sz="2800" dirty="0">
                <a:solidFill>
                  <a:srgbClr val="FF0000"/>
                </a:solidFill>
                <a:latin typeface="Times New Roman" pitchFamily="18" charset="0"/>
                <a:cs typeface="Times New Roman" pitchFamily="18" charset="0"/>
              </a:rPr>
              <a:t>  </a:t>
            </a:r>
          </a:p>
        </p:txBody>
      </p:sp>
      <p:sp>
        <p:nvSpPr>
          <p:cNvPr id="5" name="4 Metin kutusu"/>
          <p:cNvSpPr txBox="1"/>
          <p:nvPr/>
        </p:nvSpPr>
        <p:spPr>
          <a:xfrm>
            <a:off x="642910" y="1142984"/>
            <a:ext cx="7715304" cy="5632311"/>
          </a:xfrm>
          <a:prstGeom prst="rect">
            <a:avLst/>
          </a:prstGeom>
          <a:noFill/>
        </p:spPr>
        <p:txBody>
          <a:bodyPr wrap="square" rtlCol="0">
            <a:spAutoFit/>
          </a:bodyPr>
          <a:lstStyle/>
          <a:p>
            <a:pPr>
              <a:buFontTx/>
              <a:buChar char="-"/>
            </a:pPr>
            <a:r>
              <a:rPr lang="tr-TR" sz="2000" dirty="0">
                <a:latin typeface="Times New Roman" pitchFamily="18" charset="0"/>
                <a:cs typeface="Times New Roman" pitchFamily="18" charset="0"/>
              </a:rPr>
              <a:t>Çevremizde Mekanik, Elektrik, Isıl, Akışkan Biyolojik, Ekonomik veya bunların birleşiminden oluşan bir çok sistem vardır. </a:t>
            </a:r>
          </a:p>
          <a:p>
            <a:endParaRPr lang="tr-TR" sz="2000" dirty="0">
              <a:latin typeface="Times New Roman" pitchFamily="18" charset="0"/>
              <a:cs typeface="Times New Roman" pitchFamily="18" charset="0"/>
            </a:endParaRPr>
          </a:p>
          <a:p>
            <a:pPr>
              <a:buFontTx/>
              <a:buChar char="-"/>
            </a:pPr>
            <a:r>
              <a:rPr lang="tr-TR" sz="2000" dirty="0">
                <a:latin typeface="Times New Roman" pitchFamily="18" charset="0"/>
                <a:cs typeface="Times New Roman" pitchFamily="18" charset="0"/>
              </a:rPr>
              <a:t> Bu sistemlerden önceden belirlenmiş bir işlemi istenilen bir şekilde gerçekleştirmesi beklenir. Örneğin, bir uçağın emniyetli bir şekilde kalkış, seyahat ve iniş safhalarını gerçekleştirmesi, bir şoförün otomobili emniyetli bir şekilde kullanması, bir fırının yemeği belirli bir sıcaklıkta pişirmesi, bir füze sisteminin hedefini vurabilmesi, v.b. </a:t>
            </a:r>
          </a:p>
          <a:p>
            <a:pPr>
              <a:buFontTx/>
              <a:buChar char="-"/>
            </a:pPr>
            <a:endParaRPr lang="tr-TR" sz="2000" dirty="0">
              <a:latin typeface="Times New Roman" pitchFamily="18" charset="0"/>
              <a:cs typeface="Times New Roman" pitchFamily="18" charset="0"/>
            </a:endParaRPr>
          </a:p>
          <a:p>
            <a:pPr>
              <a:buFontTx/>
              <a:buChar char="-"/>
            </a:pPr>
            <a:r>
              <a:rPr lang="tr-TR" sz="2000" dirty="0">
                <a:latin typeface="Times New Roman" pitchFamily="18" charset="0"/>
                <a:cs typeface="Times New Roman" pitchFamily="18" charset="0"/>
              </a:rPr>
              <a:t> Kontrol terimi insanın operatör olarak sistemin işleyişine zaman zaman müdahale ettiği kontrol sürecinin tanımlanmasında  kullanılır. Örneğin bir presin çalıştırılıp durdurulması esnasında emniyet tertibatına müdahale edilmesi gibi.</a:t>
            </a:r>
          </a:p>
          <a:p>
            <a:endParaRPr lang="tr-TR" sz="2000" dirty="0">
              <a:latin typeface="Times New Roman" pitchFamily="18" charset="0"/>
              <a:cs typeface="Times New Roman" pitchFamily="18" charset="0"/>
            </a:endParaRPr>
          </a:p>
          <a:p>
            <a:pPr>
              <a:buFontTx/>
              <a:buChar char="-"/>
            </a:pPr>
            <a:r>
              <a:rPr lang="tr-TR" sz="2000" dirty="0">
                <a:latin typeface="Times New Roman" pitchFamily="18" charset="0"/>
                <a:cs typeface="Times New Roman" pitchFamily="18" charset="0"/>
              </a:rPr>
              <a:t> Sistemlerin istediğimiz cevabı vermesi, bizim belirlediğimiz şekilde davranmaları kontrol sistemleri sayesinde elde edilir.</a:t>
            </a:r>
          </a:p>
          <a:p>
            <a:pPr>
              <a:buFontTx/>
              <a:buChar char="-"/>
            </a:pPr>
            <a:endParaRPr lang="tr-TR" sz="2000" dirty="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68346"/>
          </a:xfrm>
        </p:spPr>
        <p:txBody>
          <a:bodyPr>
            <a:normAutofit/>
          </a:bodyPr>
          <a:lstStyle/>
          <a:p>
            <a:pPr algn="l"/>
            <a:r>
              <a:rPr lang="en-US" sz="2800" dirty="0">
                <a:solidFill>
                  <a:srgbClr val="FF0000"/>
                </a:solidFill>
                <a:latin typeface="Times New Roman" pitchFamily="18" charset="0"/>
                <a:cs typeface="Times New Roman" pitchFamily="18" charset="0"/>
              </a:rPr>
              <a:t>1.1 </a:t>
            </a:r>
            <a:r>
              <a:rPr lang="tr-TR" sz="2800" dirty="0">
                <a:solidFill>
                  <a:srgbClr val="FF0000"/>
                </a:solidFill>
                <a:latin typeface="Times New Roman" pitchFamily="18" charset="0"/>
                <a:cs typeface="Times New Roman" pitchFamily="18" charset="0"/>
              </a:rPr>
              <a:t>Kontrol sistemi nedir? (Devam)</a:t>
            </a:r>
            <a:r>
              <a:rPr lang="en-US" sz="2800" dirty="0">
                <a:solidFill>
                  <a:srgbClr val="FF0000"/>
                </a:solidFill>
                <a:latin typeface="Times New Roman" pitchFamily="18" charset="0"/>
                <a:cs typeface="Times New Roman" pitchFamily="18" charset="0"/>
              </a:rPr>
              <a:t>  </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5" name="Object 1"/>
          <p:cNvGraphicFramePr>
            <a:graphicFrameLocks noChangeAspect="1"/>
          </p:cNvGraphicFramePr>
          <p:nvPr/>
        </p:nvGraphicFramePr>
        <p:xfrm>
          <a:off x="899592" y="2780928"/>
          <a:ext cx="6434757" cy="1152128"/>
        </p:xfrm>
        <a:graphic>
          <a:graphicData uri="http://schemas.openxmlformats.org/presentationml/2006/ole">
            <mc:AlternateContent xmlns:mc="http://schemas.openxmlformats.org/markup-compatibility/2006">
              <mc:Choice xmlns:v="urn:schemas-microsoft-com:vml" Requires="v">
                <p:oleObj spid="_x0000_s47113" r:id="rId3" imgW="11144250" imgH="7419975" progId="AutoCAD.Drawing.17">
                  <p:embed/>
                </p:oleObj>
              </mc:Choice>
              <mc:Fallback>
                <p:oleObj r:id="rId3" imgW="11144250" imgH="7419975" progId="AutoCAD.Drawing.17">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l="19339" t="32526" r="32260" b="54391"/>
                      <a:stretch>
                        <a:fillRect/>
                      </a:stretch>
                    </p:blipFill>
                    <p:spPr bwMode="auto">
                      <a:xfrm>
                        <a:off x="899592" y="2780928"/>
                        <a:ext cx="6434757"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7" name="Rectangle 3"/>
          <p:cNvSpPr>
            <a:spLocks noChangeArrowheads="1"/>
          </p:cNvSpPr>
          <p:nvPr/>
        </p:nvSpPr>
        <p:spPr bwMode="auto">
          <a:xfrm>
            <a:off x="507492" y="4941168"/>
            <a:ext cx="368722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altLang="zh-CN" sz="20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Şekil 1.1 Basit bir kontrol sistemi.</a:t>
            </a:r>
            <a:endParaRPr kumimoji="0" lang="tr-TR"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8" name="7 Dikdörtgen"/>
          <p:cNvSpPr/>
          <p:nvPr/>
        </p:nvSpPr>
        <p:spPr>
          <a:xfrm>
            <a:off x="755576" y="1340768"/>
            <a:ext cx="7344816" cy="646331"/>
          </a:xfrm>
          <a:prstGeom prst="rect">
            <a:avLst/>
          </a:prstGeom>
        </p:spPr>
        <p:txBody>
          <a:bodyPr wrap="square">
            <a:spAutoFit/>
          </a:bodyPr>
          <a:lstStyle/>
          <a:p>
            <a:pPr>
              <a:buFontTx/>
              <a:buChar char="-"/>
            </a:pPr>
            <a:r>
              <a:rPr lang="tr-TR" b="1" dirty="0">
                <a:latin typeface="Times New Roman" pitchFamily="18" charset="0"/>
                <a:cs typeface="Times New Roman" pitchFamily="18" charset="0"/>
              </a:rPr>
              <a:t>Kontrol Sistemi: </a:t>
            </a:r>
            <a:r>
              <a:rPr lang="tr-TR" dirty="0">
                <a:latin typeface="Times New Roman" pitchFamily="18" charset="0"/>
                <a:cs typeface="Times New Roman" pitchFamily="18" charset="0"/>
              </a:rPr>
              <a:t>Kendisini veya bir diğer sistemi kumanda etmek, yönlendirmek veya ayarlamak üzere birleştirilen sistemler kümesidir. </a:t>
            </a:r>
            <a:endParaRPr lang="tr-TR"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Düz Ok Bağlayıcısı"/>
          <p:cNvCxnSpPr/>
          <p:nvPr/>
        </p:nvCxnSpPr>
        <p:spPr>
          <a:xfrm rot="10800000" flipV="1">
            <a:off x="2071670" y="1785926"/>
            <a:ext cx="100013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Düz Ok Bağlayıcısı"/>
          <p:cNvCxnSpPr/>
          <p:nvPr/>
        </p:nvCxnSpPr>
        <p:spPr>
          <a:xfrm>
            <a:off x="5143504" y="1714488"/>
            <a:ext cx="100013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Metin kutusu"/>
          <p:cNvSpPr txBox="1"/>
          <p:nvPr/>
        </p:nvSpPr>
        <p:spPr>
          <a:xfrm>
            <a:off x="285720" y="2214554"/>
            <a:ext cx="4572032" cy="3754874"/>
          </a:xfrm>
          <a:prstGeom prst="rect">
            <a:avLst/>
          </a:prstGeom>
          <a:noFill/>
        </p:spPr>
        <p:txBody>
          <a:bodyPr wrap="square" rtlCol="0">
            <a:spAutoFit/>
          </a:bodyPr>
          <a:lstStyle/>
          <a:p>
            <a:r>
              <a:rPr lang="tr-TR" b="1" u="sng" dirty="0"/>
              <a:t>Elle (</a:t>
            </a:r>
            <a:r>
              <a:rPr lang="tr-TR" b="1" u="sng" dirty="0" err="1"/>
              <a:t>Manuel</a:t>
            </a:r>
            <a:r>
              <a:rPr lang="tr-TR" b="1" u="sng" dirty="0"/>
              <a:t>) kontrol :</a:t>
            </a:r>
            <a:r>
              <a:rPr lang="tr-TR" dirty="0"/>
              <a:t> </a:t>
            </a:r>
          </a:p>
          <a:p>
            <a:r>
              <a:rPr lang="tr-TR" dirty="0"/>
              <a:t>1. Bir insanin gaz pedalını kullanarak otomobili istenilen hızda tutması. </a:t>
            </a:r>
          </a:p>
          <a:p>
            <a:endParaRPr lang="tr-TR" sz="1000" dirty="0"/>
          </a:p>
          <a:p>
            <a:r>
              <a:rPr lang="tr-TR" dirty="0"/>
              <a:t>2. İşçilerin üretim hattında parçaları elle monte etmeleri.</a:t>
            </a:r>
          </a:p>
          <a:p>
            <a:endParaRPr lang="tr-TR" sz="1000" dirty="0"/>
          </a:p>
          <a:p>
            <a:r>
              <a:rPr lang="tr-TR" dirty="0"/>
              <a:t>3. Bir askerin roketatar ile hedefi vurması</a:t>
            </a:r>
          </a:p>
          <a:p>
            <a:endParaRPr lang="tr-TR" sz="1000" dirty="0"/>
          </a:p>
          <a:p>
            <a:r>
              <a:rPr lang="tr-TR" dirty="0"/>
              <a:t>4. Bir valfı el ile çevirerek istenilen su debisinin   sağlanması.</a:t>
            </a:r>
          </a:p>
          <a:p>
            <a:endParaRPr lang="tr-TR" sz="1000" dirty="0"/>
          </a:p>
          <a:p>
            <a:r>
              <a:rPr lang="tr-TR" dirty="0"/>
              <a:t>5. Oda sıcaklığını pencereyi açıp kapayarak ayarlamak.</a:t>
            </a:r>
          </a:p>
          <a:p>
            <a:endParaRPr lang="en-US" dirty="0"/>
          </a:p>
        </p:txBody>
      </p:sp>
      <p:sp>
        <p:nvSpPr>
          <p:cNvPr id="10" name="9 Metin kutusu"/>
          <p:cNvSpPr txBox="1"/>
          <p:nvPr/>
        </p:nvSpPr>
        <p:spPr>
          <a:xfrm>
            <a:off x="5143504" y="2214554"/>
            <a:ext cx="4000496" cy="3477875"/>
          </a:xfrm>
          <a:prstGeom prst="rect">
            <a:avLst/>
          </a:prstGeom>
          <a:noFill/>
        </p:spPr>
        <p:txBody>
          <a:bodyPr wrap="square" rtlCol="0">
            <a:spAutoFit/>
          </a:bodyPr>
          <a:lstStyle/>
          <a:p>
            <a:r>
              <a:rPr lang="tr-TR" b="1" u="sng" dirty="0"/>
              <a:t>Otomatik (</a:t>
            </a:r>
            <a:r>
              <a:rPr lang="tr-TR" b="1" u="sng" dirty="0" err="1"/>
              <a:t>Automatic</a:t>
            </a:r>
            <a:r>
              <a:rPr lang="tr-TR" b="1" u="sng" dirty="0"/>
              <a:t>) Kontrol:</a:t>
            </a:r>
          </a:p>
          <a:p>
            <a:r>
              <a:rPr lang="tr-TR" dirty="0"/>
              <a:t>1.  Otomobil Hız Sabitleyici (</a:t>
            </a:r>
            <a:r>
              <a:rPr lang="tr-TR" dirty="0" err="1"/>
              <a:t>Cruise</a:t>
            </a:r>
            <a:r>
              <a:rPr lang="tr-TR" dirty="0"/>
              <a:t> </a:t>
            </a:r>
            <a:r>
              <a:rPr lang="tr-TR" dirty="0" err="1"/>
              <a:t>Control</a:t>
            </a:r>
            <a:r>
              <a:rPr lang="tr-TR" dirty="0"/>
              <a:t>) sistemi.</a:t>
            </a:r>
          </a:p>
          <a:p>
            <a:endParaRPr lang="tr-TR" sz="1000" dirty="0"/>
          </a:p>
          <a:p>
            <a:r>
              <a:rPr lang="tr-TR" dirty="0"/>
              <a:t>2.  Robot kolları tarafından üretim   hatlarında montaj işlemlerinin yapılması. </a:t>
            </a:r>
          </a:p>
          <a:p>
            <a:endParaRPr lang="tr-TR" sz="1000" dirty="0"/>
          </a:p>
          <a:p>
            <a:r>
              <a:rPr lang="tr-TR" dirty="0"/>
              <a:t>3. Füze güdüm sistemleri.</a:t>
            </a:r>
          </a:p>
          <a:p>
            <a:endParaRPr lang="tr-TR" sz="1000" dirty="0"/>
          </a:p>
          <a:p>
            <a:r>
              <a:rPr lang="tr-TR" dirty="0"/>
              <a:t>4. </a:t>
            </a:r>
            <a:r>
              <a:rPr lang="tr-TR" dirty="0" err="1"/>
              <a:t>Servo</a:t>
            </a:r>
            <a:r>
              <a:rPr lang="tr-TR" dirty="0"/>
              <a:t>-valf ile otomatik su debisi kontrolü</a:t>
            </a:r>
          </a:p>
          <a:p>
            <a:endParaRPr lang="tr-TR" sz="1000" dirty="0"/>
          </a:p>
          <a:p>
            <a:r>
              <a:rPr lang="tr-TR" dirty="0"/>
              <a:t>5. Termostat kontrollü ısıtma ve havalandırma sistemleri.</a:t>
            </a:r>
            <a:endParaRPr lang="en-US" dirty="0"/>
          </a:p>
        </p:txBody>
      </p:sp>
      <p:sp>
        <p:nvSpPr>
          <p:cNvPr id="13" name="12 Metin kutusu"/>
          <p:cNvSpPr txBox="1"/>
          <p:nvPr/>
        </p:nvSpPr>
        <p:spPr>
          <a:xfrm>
            <a:off x="1857356" y="1214422"/>
            <a:ext cx="5200206" cy="369332"/>
          </a:xfrm>
          <a:prstGeom prst="rect">
            <a:avLst/>
          </a:prstGeom>
          <a:noFill/>
        </p:spPr>
        <p:txBody>
          <a:bodyPr wrap="none" rtlCol="0">
            <a:spAutoFit/>
          </a:bodyPr>
          <a:lstStyle/>
          <a:p>
            <a:r>
              <a:rPr lang="tr-TR" dirty="0"/>
              <a:t>Sistemler temel olarak iki şekilde kontrol edilebilirler: </a:t>
            </a:r>
            <a:endParaRPr lang="en-US" dirty="0"/>
          </a:p>
        </p:txBody>
      </p:sp>
      <p:sp>
        <p:nvSpPr>
          <p:cNvPr id="15" name="14 Metin kutusu"/>
          <p:cNvSpPr txBox="1"/>
          <p:nvPr/>
        </p:nvSpPr>
        <p:spPr>
          <a:xfrm>
            <a:off x="285720" y="6000768"/>
            <a:ext cx="7715304" cy="369332"/>
          </a:xfrm>
          <a:prstGeom prst="rect">
            <a:avLst/>
          </a:prstGeom>
          <a:noFill/>
        </p:spPr>
        <p:txBody>
          <a:bodyPr wrap="square" rtlCol="0">
            <a:spAutoFit/>
          </a:bodyPr>
          <a:lstStyle/>
          <a:p>
            <a:r>
              <a:rPr lang="tr-TR" dirty="0">
                <a:solidFill>
                  <a:srgbClr val="0070C0"/>
                </a:solidFill>
              </a:rPr>
              <a:t>Bu derste otomatik kontrol sistemleri üzerinde durulacaktır. </a:t>
            </a:r>
            <a:endParaRPr lang="en-US" dirty="0">
              <a:solidFill>
                <a:srgbClr val="0070C0"/>
              </a:solidFill>
            </a:endParaRPr>
          </a:p>
        </p:txBody>
      </p:sp>
      <p:sp>
        <p:nvSpPr>
          <p:cNvPr id="12" name="1 Başlık"/>
          <p:cNvSpPr txBox="1">
            <a:spLocks/>
          </p:cNvSpPr>
          <p:nvPr/>
        </p:nvSpPr>
        <p:spPr>
          <a:xfrm>
            <a:off x="457200" y="274638"/>
            <a:ext cx="8229600" cy="8683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FF0000"/>
                </a:solidFill>
                <a:effectLst/>
                <a:uLnTx/>
                <a:uFillTx/>
                <a:latin typeface="Times New Roman" pitchFamily="18" charset="0"/>
                <a:ea typeface="+mj-ea"/>
                <a:cs typeface="Times New Roman" pitchFamily="18" charset="0"/>
              </a:rPr>
              <a:t>1.1 </a:t>
            </a:r>
            <a:r>
              <a:rPr kumimoji="0" lang="tr-TR" sz="2800" b="0" i="0" u="none" strike="noStrike" kern="1200" cap="none" spc="0" normalizeH="0" baseline="0" noProof="0">
                <a:ln>
                  <a:noFill/>
                </a:ln>
                <a:solidFill>
                  <a:srgbClr val="FF0000"/>
                </a:solidFill>
                <a:effectLst/>
                <a:uLnTx/>
                <a:uFillTx/>
                <a:latin typeface="Times New Roman" pitchFamily="18" charset="0"/>
                <a:ea typeface="+mj-ea"/>
                <a:cs typeface="Times New Roman" pitchFamily="18" charset="0"/>
              </a:rPr>
              <a:t>Kontrol sistemi nedir? (Devam)</a:t>
            </a:r>
            <a:r>
              <a:rPr kumimoji="0" lang="en-US" sz="2800" b="0" i="0" u="none" strike="noStrike" kern="1200" cap="none" spc="0" normalizeH="0" baseline="0" noProof="0">
                <a:ln>
                  <a:noFill/>
                </a:ln>
                <a:solidFill>
                  <a:srgbClr val="FF0000"/>
                </a:solidFill>
                <a:effectLst/>
                <a:uLnTx/>
                <a:uFillTx/>
                <a:latin typeface="Times New Roman" pitchFamily="18" charset="0"/>
                <a:ea typeface="+mj-ea"/>
                <a:cs typeface="Times New Roman" pitchFamily="18" charset="0"/>
              </a:rPr>
              <a:t>  </a:t>
            </a:r>
            <a:endParaRPr kumimoji="0" lang="en-US" sz="28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95536" y="1340768"/>
            <a:ext cx="8388424" cy="3939540"/>
          </a:xfrm>
          <a:prstGeom prst="rect">
            <a:avLst/>
          </a:prstGeom>
          <a:noFill/>
        </p:spPr>
        <p:txBody>
          <a:bodyPr wrap="square" rtlCol="0">
            <a:spAutoFit/>
          </a:bodyPr>
          <a:lstStyle/>
          <a:p>
            <a:r>
              <a:rPr lang="tr-TR" sz="2000" b="1" dirty="0">
                <a:latin typeface="Times New Roman" pitchFamily="18" charset="0"/>
                <a:cs typeface="Times New Roman" pitchFamily="18" charset="0"/>
              </a:rPr>
              <a:t>Otomatik Kontrol: </a:t>
            </a:r>
          </a:p>
          <a:p>
            <a:endParaRPr lang="tr-TR" sz="2000" b="1" dirty="0">
              <a:latin typeface="Times New Roman" pitchFamily="18" charset="0"/>
              <a:cs typeface="Times New Roman" pitchFamily="18" charset="0"/>
            </a:endParaRPr>
          </a:p>
          <a:p>
            <a:pPr>
              <a:buFont typeface="Arial" pitchFamily="34" charset="0"/>
              <a:buChar char="•"/>
            </a:pPr>
            <a:r>
              <a:rPr lang="tr-TR" sz="2000" dirty="0">
                <a:latin typeface="Times New Roman" pitchFamily="18" charset="0"/>
                <a:cs typeface="Times New Roman" pitchFamily="18" charset="0"/>
              </a:rPr>
              <a:t> Bir sistemde denetim faaliyetlerinin insan girişimi olmaksızın önceden belirlenen bir amaca göre yürütülmesidir. </a:t>
            </a:r>
          </a:p>
          <a:p>
            <a:endParaRPr lang="tr-TR" dirty="0">
              <a:latin typeface="Times New Roman" pitchFamily="18" charset="0"/>
              <a:cs typeface="Times New Roman" pitchFamily="18" charset="0"/>
            </a:endParaRPr>
          </a:p>
          <a:p>
            <a:pPr>
              <a:buFont typeface="Arial" pitchFamily="34" charset="0"/>
              <a:buChar char="•"/>
            </a:pPr>
            <a:r>
              <a:rPr lang="tr-TR" sz="2000" dirty="0">
                <a:latin typeface="Times New Roman" pitchFamily="18" charset="0"/>
                <a:cs typeface="Times New Roman" pitchFamily="18" charset="0"/>
              </a:rPr>
              <a:t> Otomatik kontrollü sistemler işlevlerini elle denetimli sistemlerden daha hassas doğrulukla ve daha kısa zamanda yerine getirirler. </a:t>
            </a:r>
          </a:p>
          <a:p>
            <a:endParaRPr lang="tr-TR" dirty="0">
              <a:latin typeface="Times New Roman" pitchFamily="18" charset="0"/>
              <a:cs typeface="Times New Roman" pitchFamily="18" charset="0"/>
            </a:endParaRPr>
          </a:p>
          <a:p>
            <a:pPr>
              <a:buFont typeface="Arial" pitchFamily="34" charset="0"/>
              <a:buChar char="•"/>
            </a:pPr>
            <a:r>
              <a:rPr lang="tr-TR" dirty="0">
                <a:latin typeface="Times New Roman" pitchFamily="18" charset="0"/>
                <a:cs typeface="Times New Roman" pitchFamily="18" charset="0"/>
              </a:rPr>
              <a:t> </a:t>
            </a:r>
            <a:r>
              <a:rPr lang="tr-TR" sz="2000" dirty="0">
                <a:latin typeface="Times New Roman" pitchFamily="18" charset="0"/>
                <a:cs typeface="Times New Roman" pitchFamily="18" charset="0"/>
              </a:rPr>
              <a:t>Otomobil montaj hatları gibi bazı sistemler, hem otomasyon hem de elle yürütülen işlemlerden oluşur. Bunlara yarı-otomatik sistemler denilir. </a:t>
            </a: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1 Başlık"/>
          <p:cNvSpPr>
            <a:spLocks noGrp="1"/>
          </p:cNvSpPr>
          <p:nvPr>
            <p:ph type="title"/>
          </p:nvPr>
        </p:nvSpPr>
        <p:spPr>
          <a:xfrm>
            <a:off x="457200" y="274638"/>
            <a:ext cx="8229600" cy="868346"/>
          </a:xfrm>
        </p:spPr>
        <p:txBody>
          <a:bodyPr>
            <a:normAutofit/>
          </a:bodyPr>
          <a:lstStyle/>
          <a:p>
            <a:pPr algn="l"/>
            <a:r>
              <a:rPr lang="en-US" sz="2800" dirty="0">
                <a:solidFill>
                  <a:srgbClr val="FF0000"/>
                </a:solidFill>
                <a:latin typeface="Times New Roman" pitchFamily="18" charset="0"/>
                <a:cs typeface="Times New Roman" pitchFamily="18" charset="0"/>
              </a:rPr>
              <a:t>1.1 </a:t>
            </a:r>
            <a:r>
              <a:rPr lang="tr-TR" sz="2800" dirty="0">
                <a:solidFill>
                  <a:srgbClr val="FF0000"/>
                </a:solidFill>
                <a:latin typeface="Times New Roman" pitchFamily="18" charset="0"/>
                <a:cs typeface="Times New Roman" pitchFamily="18" charset="0"/>
              </a:rPr>
              <a:t>Kontrol sistemi nedir? (Devam)</a:t>
            </a:r>
            <a:r>
              <a:rPr lang="en-US" sz="2800" dirty="0">
                <a:solidFill>
                  <a:srgbClr val="FF0000"/>
                </a:solidFill>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84"/>
            <a:ext cx="7499176" cy="864096"/>
          </a:xfrm>
        </p:spPr>
        <p:txBody>
          <a:bodyPr>
            <a:normAutofit/>
          </a:bodyPr>
          <a:lstStyle/>
          <a:p>
            <a:r>
              <a:rPr lang="en-US" sz="3200" dirty="0">
                <a:solidFill>
                  <a:srgbClr val="FF0000"/>
                </a:solidFill>
                <a:latin typeface="Times New Roman" pitchFamily="18" charset="0"/>
                <a:cs typeface="Times New Roman" pitchFamily="18" charset="0"/>
              </a:rPr>
              <a:t>1.1</a:t>
            </a:r>
            <a:r>
              <a:rPr lang="tr-TR" sz="3200" dirty="0">
                <a:solidFill>
                  <a:srgbClr val="FF0000"/>
                </a:solidFill>
                <a:latin typeface="Times New Roman" pitchFamily="18" charset="0"/>
                <a:cs typeface="Times New Roman" pitchFamily="18" charset="0"/>
              </a:rPr>
              <a:t>.1.</a:t>
            </a:r>
            <a:r>
              <a:rPr lang="en-US" sz="3200" dirty="0">
                <a:solidFill>
                  <a:srgbClr val="FF0000"/>
                </a:solidFill>
                <a:latin typeface="Times New Roman" pitchFamily="18" charset="0"/>
                <a:cs typeface="Times New Roman" pitchFamily="18" charset="0"/>
              </a:rPr>
              <a:t> </a:t>
            </a:r>
            <a:r>
              <a:rPr lang="tr-TR" sz="3200" dirty="0">
                <a:solidFill>
                  <a:srgbClr val="FF0000"/>
                </a:solidFill>
                <a:latin typeface="Times New Roman" pitchFamily="18" charset="0"/>
                <a:cs typeface="Times New Roman" pitchFamily="18" charset="0"/>
              </a:rPr>
              <a:t>Kontrol sistemlerinin Tarihçesi</a:t>
            </a:r>
            <a:endParaRPr lang="en-US" sz="3200" dirty="0"/>
          </a:p>
        </p:txBody>
      </p:sp>
      <p:sp>
        <p:nvSpPr>
          <p:cNvPr id="3" name="2 İçerik Yer Tutucusu"/>
          <p:cNvSpPr>
            <a:spLocks noGrp="1"/>
          </p:cNvSpPr>
          <p:nvPr>
            <p:ph idx="1"/>
          </p:nvPr>
        </p:nvSpPr>
        <p:spPr>
          <a:xfrm>
            <a:off x="395536" y="620688"/>
            <a:ext cx="8229600" cy="5976664"/>
          </a:xfrm>
        </p:spPr>
        <p:txBody>
          <a:bodyPr>
            <a:noAutofit/>
          </a:bodyPr>
          <a:lstStyle/>
          <a:p>
            <a:pPr>
              <a:buNone/>
            </a:pPr>
            <a:endParaRPr lang="tr-TR"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Eski Mısır’da otomatik kontrollü su saati ve su seviye kontrolcüleri tasarlanmıştır.</a:t>
            </a:r>
            <a:endParaRPr lang="en-US"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18.</a:t>
            </a:r>
            <a:r>
              <a:rPr lang="tr-TR" sz="2000" dirty="0" err="1">
                <a:latin typeface="Times New Roman" pitchFamily="18" charset="0"/>
                <a:cs typeface="Times New Roman" pitchFamily="18" charset="0"/>
              </a:rPr>
              <a:t>yy’da</a:t>
            </a:r>
            <a:r>
              <a:rPr lang="tr-TR" sz="2000" dirty="0">
                <a:latin typeface="Times New Roman" pitchFamily="18" charset="0"/>
                <a:cs typeface="Times New Roman" pitchFamily="18" charset="0"/>
              </a:rPr>
              <a:t> James </a:t>
            </a:r>
            <a:r>
              <a:rPr lang="tr-TR" sz="2000" dirty="0" err="1">
                <a:latin typeface="Times New Roman" pitchFamily="18" charset="0"/>
                <a:cs typeface="Times New Roman" pitchFamily="18" charset="0"/>
              </a:rPr>
              <a:t>Watt’ın</a:t>
            </a:r>
            <a:r>
              <a:rPr lang="tr-TR" sz="2000" dirty="0">
                <a:latin typeface="Times New Roman" pitchFamily="18" charset="0"/>
                <a:cs typeface="Times New Roman" pitchFamily="18" charset="0"/>
              </a:rPr>
              <a:t> geliştirdiği toplu hız regülatörü otomatik kontrol sistemlerinin temelini oluşturur.</a:t>
            </a:r>
            <a:endParaRPr lang="en-US" sz="2000" dirty="0">
              <a:latin typeface="Times New Roman" pitchFamily="18" charset="0"/>
              <a:cs typeface="Times New Roman" pitchFamily="18" charset="0"/>
            </a:endParaRPr>
          </a:p>
          <a:p>
            <a:pPr>
              <a:buFont typeface="Wingdings" pitchFamily="2" charset="2"/>
              <a:buChar char="Ø"/>
            </a:pPr>
            <a:r>
              <a:rPr lang="tr-TR" sz="2000" dirty="0">
                <a:latin typeface="Times New Roman" pitchFamily="18" charset="0"/>
                <a:cs typeface="Times New Roman" pitchFamily="18" charset="0"/>
              </a:rPr>
              <a:t>1922’de </a:t>
            </a:r>
            <a:r>
              <a:rPr lang="tr-TR" sz="2000" dirty="0" err="1">
                <a:latin typeface="Times New Roman" pitchFamily="18" charset="0"/>
                <a:cs typeface="Times New Roman" pitchFamily="18" charset="0"/>
              </a:rPr>
              <a:t>Minorsky</a:t>
            </a:r>
            <a:r>
              <a:rPr lang="tr-TR" sz="2000" dirty="0">
                <a:latin typeface="Times New Roman" pitchFamily="18" charset="0"/>
                <a:cs typeface="Times New Roman" pitchFamily="18" charset="0"/>
              </a:rPr>
              <a:t> gemileri sürmek için otomatik sistemler geliştirmiştir ve kararlılık üzerine çalışmalar yapmıştır.</a:t>
            </a:r>
          </a:p>
          <a:p>
            <a:pPr>
              <a:buFont typeface="Wingdings" pitchFamily="2" charset="2"/>
              <a:buChar char="Ø"/>
            </a:pPr>
            <a:r>
              <a:rPr lang="tr-TR" sz="2000" dirty="0">
                <a:latin typeface="Times New Roman" pitchFamily="18" charset="0"/>
                <a:cs typeface="Times New Roman" pitchFamily="18" charset="0"/>
              </a:rPr>
              <a:t>1932’de </a:t>
            </a:r>
            <a:r>
              <a:rPr lang="tr-TR" sz="2000" dirty="0" err="1">
                <a:latin typeface="Times New Roman" pitchFamily="18" charset="0"/>
                <a:cs typeface="Times New Roman" pitchFamily="18" charset="0"/>
              </a:rPr>
              <a:t>Nyquist</a:t>
            </a:r>
            <a:r>
              <a:rPr lang="tr-TR" sz="2000" dirty="0">
                <a:latin typeface="Times New Roman" pitchFamily="18" charset="0"/>
                <a:cs typeface="Times New Roman" pitchFamily="18" charset="0"/>
              </a:rPr>
              <a:t> kapalı döngü sistemler in kararlılığı üzerine basit bir yöntem geliştirmiştir.</a:t>
            </a:r>
          </a:p>
          <a:p>
            <a:pPr>
              <a:buFont typeface="Wingdings" pitchFamily="2" charset="2"/>
              <a:buChar char="Ø"/>
            </a:pPr>
            <a:r>
              <a:rPr lang="tr-TR" sz="2000" dirty="0">
                <a:latin typeface="Times New Roman" pitchFamily="18" charset="0"/>
                <a:cs typeface="Times New Roman" pitchFamily="18" charset="0"/>
              </a:rPr>
              <a:t>1934’te </a:t>
            </a:r>
            <a:r>
              <a:rPr lang="tr-TR" sz="2000" dirty="0" err="1">
                <a:latin typeface="Times New Roman" pitchFamily="18" charset="0"/>
                <a:cs typeface="Times New Roman" pitchFamily="18" charset="0"/>
              </a:rPr>
              <a:t>Hazen</a:t>
            </a:r>
            <a:r>
              <a:rPr lang="tr-TR" sz="2000" dirty="0">
                <a:latin typeface="Times New Roman" pitchFamily="18" charset="0"/>
                <a:cs typeface="Times New Roman" pitchFamily="18" charset="0"/>
              </a:rPr>
              <a:t> konum kontrolü için </a:t>
            </a:r>
            <a:r>
              <a:rPr lang="tr-TR" sz="2000" dirty="0" err="1">
                <a:latin typeface="Times New Roman" pitchFamily="18" charset="0"/>
                <a:cs typeface="Times New Roman" pitchFamily="18" charset="0"/>
              </a:rPr>
              <a:t>servomekanizmaları</a:t>
            </a:r>
            <a:r>
              <a:rPr lang="tr-TR" sz="2000" dirty="0">
                <a:latin typeface="Times New Roman" pitchFamily="18" charset="0"/>
                <a:cs typeface="Times New Roman" pitchFamily="18" charset="0"/>
              </a:rPr>
              <a:t> tasarlamıştır. </a:t>
            </a:r>
          </a:p>
          <a:p>
            <a:pPr>
              <a:buFont typeface="Wingdings" pitchFamily="2" charset="2"/>
              <a:buChar char="Ø"/>
            </a:pPr>
            <a:r>
              <a:rPr lang="tr-TR" sz="2000" dirty="0">
                <a:latin typeface="Times New Roman" pitchFamily="18" charset="0"/>
                <a:cs typeface="Times New Roman" pitchFamily="18" charset="0"/>
              </a:rPr>
              <a:t>1940larda frekans cevabı, </a:t>
            </a:r>
            <a:r>
              <a:rPr lang="tr-TR" sz="2000" dirty="0" err="1">
                <a:latin typeface="Times New Roman" pitchFamily="18" charset="0"/>
                <a:cs typeface="Times New Roman" pitchFamily="18" charset="0"/>
              </a:rPr>
              <a:t>Bode</a:t>
            </a:r>
            <a:r>
              <a:rPr lang="tr-TR" sz="2000" dirty="0">
                <a:latin typeface="Times New Roman" pitchFamily="18" charset="0"/>
                <a:cs typeface="Times New Roman" pitchFamily="18" charset="0"/>
              </a:rPr>
              <a:t> diyagramları ve </a:t>
            </a:r>
            <a:r>
              <a:rPr lang="tr-TR" sz="2000" dirty="0" err="1">
                <a:latin typeface="Times New Roman" pitchFamily="18" charset="0"/>
                <a:cs typeface="Times New Roman" pitchFamily="18" charset="0"/>
              </a:rPr>
              <a:t>Ziegler</a:t>
            </a:r>
            <a:r>
              <a:rPr lang="tr-TR" sz="2000" dirty="0">
                <a:latin typeface="Times New Roman" pitchFamily="18" charset="0"/>
                <a:cs typeface="Times New Roman" pitchFamily="18" charset="0"/>
              </a:rPr>
              <a:t>-</a:t>
            </a:r>
            <a:r>
              <a:rPr lang="tr-TR" sz="2000" dirty="0" err="1">
                <a:latin typeface="Times New Roman" pitchFamily="18" charset="0"/>
                <a:cs typeface="Times New Roman" pitchFamily="18" charset="0"/>
              </a:rPr>
              <a:t>Nichols</a:t>
            </a:r>
            <a:r>
              <a:rPr lang="tr-TR" sz="2000" dirty="0">
                <a:latin typeface="Times New Roman" pitchFamily="18" charset="0"/>
                <a:cs typeface="Times New Roman" pitchFamily="18" charset="0"/>
              </a:rPr>
              <a:t> kuralları geliştirilmiştir. </a:t>
            </a:r>
          </a:p>
          <a:p>
            <a:pPr>
              <a:buFont typeface="Wingdings" pitchFamily="2" charset="2"/>
              <a:buChar char="Ø"/>
            </a:pPr>
            <a:r>
              <a:rPr lang="tr-TR" sz="2000" dirty="0">
                <a:latin typeface="Times New Roman" pitchFamily="18" charset="0"/>
                <a:cs typeface="Times New Roman" pitchFamily="18" charset="0"/>
              </a:rPr>
              <a:t>1960lardan sonra dijital bilgisayarların kullanımıyla birlikte modern kontrol yaklaşımı gelişmiştir.</a:t>
            </a:r>
          </a:p>
          <a:p>
            <a:pPr>
              <a:buFont typeface="Wingdings" pitchFamily="2" charset="2"/>
              <a:buChar char="Ø"/>
            </a:pPr>
            <a:r>
              <a:rPr lang="tr-TR" sz="2000" dirty="0">
                <a:latin typeface="Times New Roman" pitchFamily="18" charset="0"/>
                <a:cs typeface="Times New Roman" pitchFamily="18" charset="0"/>
              </a:rPr>
              <a:t>1980lerden sonra dayanıklı ve akıllı kontrol yöntemleri geliştirilmiştir.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725470"/>
          </a:xfrm>
        </p:spPr>
        <p:txBody>
          <a:bodyPr>
            <a:normAutofit/>
          </a:bodyPr>
          <a:lstStyle/>
          <a:p>
            <a:pPr algn="l"/>
            <a:r>
              <a:rPr lang="en-US" sz="2800" b="1" dirty="0">
                <a:solidFill>
                  <a:srgbClr val="FF0000"/>
                </a:solidFill>
                <a:latin typeface="Times New Roman" pitchFamily="18" charset="0"/>
                <a:cs typeface="Times New Roman" pitchFamily="18" charset="0"/>
              </a:rPr>
              <a:t>1.</a:t>
            </a:r>
            <a:r>
              <a:rPr lang="tr-TR" sz="2800" b="1"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a:t>
            </a:r>
            <a:r>
              <a:rPr lang="tr-TR" sz="2800" b="1" dirty="0">
                <a:solidFill>
                  <a:srgbClr val="FF0000"/>
                </a:solidFill>
                <a:latin typeface="Times New Roman" pitchFamily="18" charset="0"/>
                <a:cs typeface="Times New Roman" pitchFamily="18" charset="0"/>
              </a:rPr>
              <a:t>Kontrol Sistemlerinin Sınıflandırılması</a:t>
            </a:r>
            <a:endParaRPr lang="en-US" sz="2800" dirty="0"/>
          </a:p>
        </p:txBody>
      </p:sp>
      <p:sp>
        <p:nvSpPr>
          <p:cNvPr id="4" name="3 Metin kutusu"/>
          <p:cNvSpPr txBox="1"/>
          <p:nvPr/>
        </p:nvSpPr>
        <p:spPr>
          <a:xfrm>
            <a:off x="179512" y="620688"/>
            <a:ext cx="8424936" cy="1200329"/>
          </a:xfrm>
          <a:prstGeom prst="rect">
            <a:avLst/>
          </a:prstGeom>
          <a:noFill/>
        </p:spPr>
        <p:txBody>
          <a:bodyPr wrap="square" rtlCol="0">
            <a:spAutoFit/>
          </a:bodyPr>
          <a:lstStyle/>
          <a:p>
            <a:pPr algn="just"/>
            <a:r>
              <a:rPr lang="tr-TR" dirty="0">
                <a:latin typeface="Times New Roman" pitchFamily="18" charset="0"/>
                <a:cs typeface="Times New Roman" pitchFamily="18" charset="0"/>
              </a:rPr>
              <a:t>Otomatik kontrol sistemleri kullanım amacına ve sistemlerin çalışma şekline göre çeşitli şekillerde sınıflandırılabilirler. Örneğin çıkış sinyalinin kontrol girişi üzerindeki etkisine göre kontrol sistemleri </a:t>
            </a:r>
            <a:r>
              <a:rPr lang="tr-TR" b="1" dirty="0">
                <a:latin typeface="Times New Roman" pitchFamily="18" charset="0"/>
                <a:cs typeface="Times New Roman" pitchFamily="18" charset="0"/>
              </a:rPr>
              <a:t>açık-döngü  (</a:t>
            </a:r>
            <a:r>
              <a:rPr lang="tr-TR" b="1" dirty="0" err="1">
                <a:latin typeface="Times New Roman" pitchFamily="18" charset="0"/>
                <a:cs typeface="Times New Roman" pitchFamily="18" charset="0"/>
              </a:rPr>
              <a:t>open</a:t>
            </a:r>
            <a:r>
              <a:rPr lang="tr-TR" b="1" dirty="0">
                <a:latin typeface="Times New Roman" pitchFamily="18" charset="0"/>
                <a:cs typeface="Times New Roman" pitchFamily="18" charset="0"/>
              </a:rPr>
              <a:t>-</a:t>
            </a:r>
            <a:r>
              <a:rPr lang="tr-TR" b="1" dirty="0" err="1">
                <a:latin typeface="Times New Roman" pitchFamily="18" charset="0"/>
                <a:cs typeface="Times New Roman" pitchFamily="18" charset="0"/>
              </a:rPr>
              <a:t>loop</a:t>
            </a:r>
            <a:r>
              <a:rPr lang="tr-TR" b="1" dirty="0">
                <a:latin typeface="Times New Roman" pitchFamily="18" charset="0"/>
                <a:cs typeface="Times New Roman" pitchFamily="18" charset="0"/>
              </a:rPr>
              <a:t>) </a:t>
            </a:r>
            <a:r>
              <a:rPr lang="tr-TR" dirty="0">
                <a:latin typeface="Times New Roman" pitchFamily="18" charset="0"/>
                <a:cs typeface="Times New Roman" pitchFamily="18" charset="0"/>
              </a:rPr>
              <a:t>veya </a:t>
            </a:r>
            <a:r>
              <a:rPr lang="tr-TR" b="1" dirty="0">
                <a:latin typeface="Times New Roman" pitchFamily="18" charset="0"/>
                <a:cs typeface="Times New Roman" pitchFamily="18" charset="0"/>
              </a:rPr>
              <a:t>kapalı-döngü (</a:t>
            </a:r>
            <a:r>
              <a:rPr lang="tr-TR" b="1" dirty="0" err="1">
                <a:latin typeface="Times New Roman" pitchFamily="18" charset="0"/>
                <a:cs typeface="Times New Roman" pitchFamily="18" charset="0"/>
              </a:rPr>
              <a:t>closed</a:t>
            </a:r>
            <a:r>
              <a:rPr lang="tr-TR" b="1" dirty="0">
                <a:latin typeface="Times New Roman" pitchFamily="18" charset="0"/>
                <a:cs typeface="Times New Roman" pitchFamily="18" charset="0"/>
              </a:rPr>
              <a:t>-</a:t>
            </a:r>
            <a:r>
              <a:rPr lang="tr-TR" b="1" dirty="0" err="1">
                <a:latin typeface="Times New Roman" pitchFamily="18" charset="0"/>
                <a:cs typeface="Times New Roman" pitchFamily="18" charset="0"/>
              </a:rPr>
              <a:t>loop</a:t>
            </a:r>
            <a:r>
              <a:rPr lang="tr-TR" b="1" dirty="0">
                <a:latin typeface="Times New Roman" pitchFamily="18" charset="0"/>
                <a:cs typeface="Times New Roman" pitchFamily="18" charset="0"/>
              </a:rPr>
              <a:t>)</a:t>
            </a:r>
            <a:r>
              <a:rPr lang="tr-TR" dirty="0">
                <a:latin typeface="Times New Roman" pitchFamily="18" charset="0"/>
                <a:cs typeface="Times New Roman" pitchFamily="18" charset="0"/>
              </a:rPr>
              <a:t> sistemleri olarak sınıflandırılabilir. Kontrol sistemleri için diğer sınıflandırma yöntemleri:</a:t>
            </a:r>
            <a:endParaRPr lang="en-US" dirty="0">
              <a:latin typeface="Times New Roman" pitchFamily="18" charset="0"/>
              <a:cs typeface="Times New Roman" pitchFamily="18" charset="0"/>
            </a:endParaRPr>
          </a:p>
        </p:txBody>
      </p:sp>
      <p:sp>
        <p:nvSpPr>
          <p:cNvPr id="5" name="4 Metin kutusu"/>
          <p:cNvSpPr txBox="1"/>
          <p:nvPr/>
        </p:nvSpPr>
        <p:spPr>
          <a:xfrm>
            <a:off x="3203848" y="2123564"/>
            <a:ext cx="1844736" cy="369332"/>
          </a:xfrm>
          <a:prstGeom prst="rect">
            <a:avLst/>
          </a:prstGeom>
          <a:noFill/>
        </p:spPr>
        <p:txBody>
          <a:bodyPr wrap="none" rtlCol="0">
            <a:spAutoFit/>
          </a:bodyPr>
          <a:lstStyle/>
          <a:p>
            <a:r>
              <a:rPr lang="tr-TR" dirty="0"/>
              <a:t>Kontrol Sistemleri</a:t>
            </a:r>
            <a:endParaRPr lang="en-US" dirty="0"/>
          </a:p>
        </p:txBody>
      </p:sp>
      <p:cxnSp>
        <p:nvCxnSpPr>
          <p:cNvPr id="6" name="5 Düz Bağlayıcı"/>
          <p:cNvCxnSpPr/>
          <p:nvPr/>
        </p:nvCxnSpPr>
        <p:spPr>
          <a:xfrm>
            <a:off x="251520" y="2420888"/>
            <a:ext cx="756084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6 Metin kutusu"/>
          <p:cNvSpPr txBox="1"/>
          <p:nvPr/>
        </p:nvSpPr>
        <p:spPr>
          <a:xfrm>
            <a:off x="1691680" y="3284984"/>
            <a:ext cx="843501" cy="523220"/>
          </a:xfrm>
          <a:prstGeom prst="rect">
            <a:avLst/>
          </a:prstGeom>
          <a:noFill/>
        </p:spPr>
        <p:txBody>
          <a:bodyPr wrap="none" rtlCol="0">
            <a:spAutoFit/>
          </a:bodyPr>
          <a:lstStyle/>
          <a:p>
            <a:r>
              <a:rPr lang="tr-TR" sz="1400" dirty="0">
                <a:latin typeface="Times New Roman" pitchFamily="18" charset="0"/>
                <a:cs typeface="Times New Roman" pitchFamily="18" charset="0"/>
              </a:rPr>
              <a:t>Doğrusal</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Linear</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8" name="7 Metin kutusu"/>
          <p:cNvSpPr txBox="1"/>
          <p:nvPr/>
        </p:nvSpPr>
        <p:spPr>
          <a:xfrm>
            <a:off x="1691680" y="4149080"/>
            <a:ext cx="1080745" cy="738664"/>
          </a:xfrm>
          <a:prstGeom prst="rect">
            <a:avLst/>
          </a:prstGeom>
          <a:noFill/>
        </p:spPr>
        <p:txBody>
          <a:bodyPr wrap="none" rtlCol="0">
            <a:spAutoFit/>
          </a:bodyPr>
          <a:lstStyle/>
          <a:p>
            <a:r>
              <a:rPr lang="tr-TR" sz="1400" dirty="0">
                <a:latin typeface="Times New Roman" pitchFamily="18" charset="0"/>
                <a:cs typeface="Times New Roman" pitchFamily="18" charset="0"/>
              </a:rPr>
              <a:t>Doğrusal </a:t>
            </a:r>
          </a:p>
          <a:p>
            <a:r>
              <a:rPr lang="tr-TR" sz="1400" dirty="0">
                <a:latin typeface="Times New Roman" pitchFamily="18" charset="0"/>
                <a:cs typeface="Times New Roman" pitchFamily="18" charset="0"/>
              </a:rPr>
              <a:t>olmayan</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Non</a:t>
            </a:r>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linear</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cxnSp>
        <p:nvCxnSpPr>
          <p:cNvPr id="9" name="8 Düz Bağlayıcı"/>
          <p:cNvCxnSpPr/>
          <p:nvPr/>
        </p:nvCxnSpPr>
        <p:spPr>
          <a:xfrm rot="5400000">
            <a:off x="575556" y="3392996"/>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Metin kutusu"/>
          <p:cNvSpPr txBox="1"/>
          <p:nvPr/>
        </p:nvSpPr>
        <p:spPr>
          <a:xfrm>
            <a:off x="2946075" y="3140968"/>
            <a:ext cx="1316386" cy="954107"/>
          </a:xfrm>
          <a:prstGeom prst="rect">
            <a:avLst/>
          </a:prstGeom>
          <a:noFill/>
        </p:spPr>
        <p:txBody>
          <a:bodyPr wrap="none" rtlCol="0">
            <a:spAutoFit/>
          </a:bodyPr>
          <a:lstStyle/>
          <a:p>
            <a:r>
              <a:rPr lang="tr-TR" sz="1400" dirty="0">
                <a:latin typeface="Times New Roman" pitchFamily="18" charset="0"/>
                <a:cs typeface="Times New Roman" pitchFamily="18" charset="0"/>
              </a:rPr>
              <a:t>Sürekli zamanlı</a:t>
            </a:r>
          </a:p>
          <a:p>
            <a:r>
              <a:rPr lang="tr-TR" sz="1400" dirty="0">
                <a:latin typeface="Times New Roman" pitchFamily="18" charset="0"/>
                <a:cs typeface="Times New Roman" pitchFamily="18" charset="0"/>
              </a:rPr>
              <a:t>sistemler</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Continuous</a:t>
            </a:r>
            <a:r>
              <a:rPr lang="tr-TR" sz="1400" dirty="0">
                <a:latin typeface="Times New Roman" pitchFamily="18" charset="0"/>
                <a:cs typeface="Times New Roman" pitchFamily="18" charset="0"/>
              </a:rPr>
              <a:t> </a:t>
            </a:r>
          </a:p>
          <a:p>
            <a:r>
              <a:rPr lang="tr-TR" sz="1400" dirty="0">
                <a:latin typeface="Times New Roman" pitchFamily="18" charset="0"/>
                <a:cs typeface="Times New Roman" pitchFamily="18" charset="0"/>
              </a:rPr>
              <a:t>Time)</a:t>
            </a:r>
            <a:endParaRPr lang="en-US" sz="1400" dirty="0">
              <a:latin typeface="Times New Roman" pitchFamily="18" charset="0"/>
              <a:cs typeface="Times New Roman" pitchFamily="18" charset="0"/>
            </a:endParaRPr>
          </a:p>
        </p:txBody>
      </p:sp>
      <p:sp>
        <p:nvSpPr>
          <p:cNvPr id="11" name="10 Metin kutusu"/>
          <p:cNvSpPr txBox="1"/>
          <p:nvPr/>
        </p:nvSpPr>
        <p:spPr>
          <a:xfrm>
            <a:off x="2946075" y="4077072"/>
            <a:ext cx="1200521" cy="954107"/>
          </a:xfrm>
          <a:prstGeom prst="rect">
            <a:avLst/>
          </a:prstGeom>
          <a:noFill/>
        </p:spPr>
        <p:txBody>
          <a:bodyPr wrap="none" rtlCol="0">
            <a:spAutoFit/>
          </a:bodyPr>
          <a:lstStyle/>
          <a:p>
            <a:endParaRPr lang="tr-TR" sz="1400" dirty="0">
              <a:latin typeface="Times New Roman" pitchFamily="18" charset="0"/>
              <a:cs typeface="Times New Roman" pitchFamily="18" charset="0"/>
            </a:endParaRPr>
          </a:p>
          <a:p>
            <a:r>
              <a:rPr lang="tr-TR" sz="1400" dirty="0">
                <a:latin typeface="Times New Roman" pitchFamily="18" charset="0"/>
                <a:cs typeface="Times New Roman" pitchFamily="18" charset="0"/>
              </a:rPr>
              <a:t>Ayrık zamanlı</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Discrete</a:t>
            </a:r>
            <a:endParaRPr lang="tr-TR" sz="1400" dirty="0">
              <a:latin typeface="Times New Roman" pitchFamily="18" charset="0"/>
              <a:cs typeface="Times New Roman" pitchFamily="18" charset="0"/>
            </a:endParaRPr>
          </a:p>
          <a:p>
            <a:r>
              <a:rPr lang="tr-TR" sz="1400" dirty="0">
                <a:latin typeface="Times New Roman" pitchFamily="18" charset="0"/>
                <a:cs typeface="Times New Roman" pitchFamily="18" charset="0"/>
              </a:rPr>
              <a:t>Time)</a:t>
            </a:r>
            <a:endParaRPr lang="en-US" sz="1400" dirty="0">
              <a:latin typeface="Times New Roman" pitchFamily="18" charset="0"/>
              <a:cs typeface="Times New Roman" pitchFamily="18" charset="0"/>
            </a:endParaRPr>
          </a:p>
        </p:txBody>
      </p:sp>
      <p:cxnSp>
        <p:nvCxnSpPr>
          <p:cNvPr id="12" name="11 Düz Bağlayıcı"/>
          <p:cNvCxnSpPr/>
          <p:nvPr/>
        </p:nvCxnSpPr>
        <p:spPr>
          <a:xfrm rot="5400000">
            <a:off x="1800179" y="3392510"/>
            <a:ext cx="1944216" cy="973"/>
          </a:xfrm>
          <a:prstGeom prst="line">
            <a:avLst/>
          </a:prstGeom>
        </p:spPr>
        <p:style>
          <a:lnRef idx="1">
            <a:schemeClr val="accent1"/>
          </a:lnRef>
          <a:fillRef idx="0">
            <a:schemeClr val="accent1"/>
          </a:fillRef>
          <a:effectRef idx="0">
            <a:schemeClr val="accent1"/>
          </a:effectRef>
          <a:fontRef idx="minor">
            <a:schemeClr val="tx1"/>
          </a:fontRef>
        </p:style>
      </p:cxnSp>
      <p:sp>
        <p:nvSpPr>
          <p:cNvPr id="13" name="12 Metin kutusu"/>
          <p:cNvSpPr txBox="1"/>
          <p:nvPr/>
        </p:nvSpPr>
        <p:spPr>
          <a:xfrm>
            <a:off x="5269437" y="3234462"/>
            <a:ext cx="1132041" cy="523220"/>
          </a:xfrm>
          <a:prstGeom prst="rect">
            <a:avLst/>
          </a:prstGeom>
          <a:noFill/>
        </p:spPr>
        <p:txBody>
          <a:bodyPr wrap="none" rtlCol="0">
            <a:spAutoFit/>
          </a:bodyPr>
          <a:lstStyle/>
          <a:p>
            <a:r>
              <a:rPr lang="tr-TR" sz="1400" dirty="0">
                <a:latin typeface="Times New Roman" pitchFamily="18" charset="0"/>
                <a:cs typeface="Times New Roman" pitchFamily="18" charset="0"/>
              </a:rPr>
              <a:t>Merkezi</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Centralized</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14" name="13 Metin kutusu"/>
          <p:cNvSpPr txBox="1"/>
          <p:nvPr/>
        </p:nvSpPr>
        <p:spPr>
          <a:xfrm>
            <a:off x="5260871" y="4170566"/>
            <a:ext cx="1301959" cy="523220"/>
          </a:xfrm>
          <a:prstGeom prst="rect">
            <a:avLst/>
          </a:prstGeom>
          <a:noFill/>
        </p:spPr>
        <p:txBody>
          <a:bodyPr wrap="none" rtlCol="0">
            <a:spAutoFit/>
          </a:bodyPr>
          <a:lstStyle/>
          <a:p>
            <a:r>
              <a:rPr lang="tr-TR" sz="1400" dirty="0">
                <a:latin typeface="Times New Roman" pitchFamily="18" charset="0"/>
                <a:cs typeface="Times New Roman" pitchFamily="18" charset="0"/>
              </a:rPr>
              <a:t>Ayrık merkezli</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Decentralized</a:t>
            </a:r>
            <a:r>
              <a:rPr lang="tr-TR" sz="1400" dirty="0">
                <a:latin typeface="Times New Roman" pitchFamily="18" charset="0"/>
                <a:cs typeface="Times New Roman" pitchFamily="18" charset="0"/>
              </a:rPr>
              <a:t>)</a:t>
            </a:r>
          </a:p>
        </p:txBody>
      </p:sp>
      <p:cxnSp>
        <p:nvCxnSpPr>
          <p:cNvPr id="15" name="14 Düz Bağlayıcı"/>
          <p:cNvCxnSpPr/>
          <p:nvPr/>
        </p:nvCxnSpPr>
        <p:spPr>
          <a:xfrm rot="5400000">
            <a:off x="3784867" y="3752876"/>
            <a:ext cx="2664296" cy="3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15 Metin kutusu"/>
          <p:cNvSpPr txBox="1"/>
          <p:nvPr/>
        </p:nvSpPr>
        <p:spPr>
          <a:xfrm>
            <a:off x="6660232" y="3337247"/>
            <a:ext cx="1281120" cy="738664"/>
          </a:xfrm>
          <a:prstGeom prst="rect">
            <a:avLst/>
          </a:prstGeom>
          <a:noFill/>
        </p:spPr>
        <p:txBody>
          <a:bodyPr wrap="none" rtlCol="0">
            <a:spAutoFit/>
          </a:bodyPr>
          <a:lstStyle/>
          <a:p>
            <a:r>
              <a:rPr lang="tr-TR" sz="1400" dirty="0">
                <a:latin typeface="Times New Roman" pitchFamily="18" charset="0"/>
                <a:cs typeface="Times New Roman" pitchFamily="18" charset="0"/>
              </a:rPr>
              <a:t>Rastgele </a:t>
            </a:r>
          </a:p>
          <a:p>
            <a:r>
              <a:rPr lang="tr-TR" sz="1400" dirty="0">
                <a:latin typeface="Times New Roman" pitchFamily="18" charset="0"/>
                <a:cs typeface="Times New Roman" pitchFamily="18" charset="0"/>
              </a:rPr>
              <a:t>olmayan</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Deterministic</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17" name="16 Metin kutusu"/>
          <p:cNvSpPr txBox="1"/>
          <p:nvPr/>
        </p:nvSpPr>
        <p:spPr>
          <a:xfrm>
            <a:off x="6686201" y="4242574"/>
            <a:ext cx="1042273" cy="523220"/>
          </a:xfrm>
          <a:prstGeom prst="rect">
            <a:avLst/>
          </a:prstGeom>
          <a:noFill/>
        </p:spPr>
        <p:txBody>
          <a:bodyPr wrap="none" rtlCol="0">
            <a:spAutoFit/>
          </a:bodyPr>
          <a:lstStyle/>
          <a:p>
            <a:r>
              <a:rPr lang="tr-TR" sz="1400" dirty="0">
                <a:latin typeface="Times New Roman" pitchFamily="18" charset="0"/>
                <a:cs typeface="Times New Roman" pitchFamily="18" charset="0"/>
              </a:rPr>
              <a:t>Rastgele</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Stochastic</a:t>
            </a:r>
            <a:r>
              <a:rPr lang="tr-TR" sz="1400" dirty="0">
                <a:latin typeface="Times New Roman" pitchFamily="18" charset="0"/>
                <a:cs typeface="Times New Roman" pitchFamily="18" charset="0"/>
              </a:rPr>
              <a:t>)</a:t>
            </a:r>
          </a:p>
        </p:txBody>
      </p:sp>
      <p:cxnSp>
        <p:nvCxnSpPr>
          <p:cNvPr id="18" name="17 Düz Ok Bağlayıcısı"/>
          <p:cNvCxnSpPr/>
          <p:nvPr/>
        </p:nvCxnSpPr>
        <p:spPr>
          <a:xfrm flipV="1">
            <a:off x="6507686" y="3501008"/>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5400000">
            <a:off x="5535578" y="3465004"/>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20 Metin kutusu"/>
          <p:cNvSpPr txBox="1"/>
          <p:nvPr/>
        </p:nvSpPr>
        <p:spPr>
          <a:xfrm>
            <a:off x="5305776" y="4890646"/>
            <a:ext cx="1111202" cy="523220"/>
          </a:xfrm>
          <a:prstGeom prst="rect">
            <a:avLst/>
          </a:prstGeom>
          <a:noFill/>
        </p:spPr>
        <p:txBody>
          <a:bodyPr wrap="none" rtlCol="0">
            <a:spAutoFit/>
          </a:bodyPr>
          <a:lstStyle/>
          <a:p>
            <a:r>
              <a:rPr lang="tr-TR" sz="1400" dirty="0">
                <a:latin typeface="Times New Roman" pitchFamily="18" charset="0"/>
                <a:cs typeface="Times New Roman" pitchFamily="18" charset="0"/>
              </a:rPr>
              <a:t>Dağınık</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Distributed</a:t>
            </a:r>
            <a:r>
              <a:rPr lang="tr-TR" sz="1400" dirty="0">
                <a:latin typeface="Times New Roman" pitchFamily="18" charset="0"/>
                <a:cs typeface="Times New Roman" pitchFamily="18" charset="0"/>
              </a:rPr>
              <a:t>)</a:t>
            </a:r>
          </a:p>
        </p:txBody>
      </p:sp>
      <p:sp>
        <p:nvSpPr>
          <p:cNvPr id="22" name="21 Metin kutusu"/>
          <p:cNvSpPr txBox="1"/>
          <p:nvPr/>
        </p:nvSpPr>
        <p:spPr>
          <a:xfrm>
            <a:off x="7947355" y="2996952"/>
            <a:ext cx="1305165" cy="1169551"/>
          </a:xfrm>
          <a:prstGeom prst="rect">
            <a:avLst/>
          </a:prstGeom>
          <a:noFill/>
        </p:spPr>
        <p:txBody>
          <a:bodyPr wrap="none" rtlCol="0">
            <a:spAutoFit/>
          </a:bodyPr>
          <a:lstStyle/>
          <a:p>
            <a:r>
              <a:rPr lang="tr-TR" sz="1400" dirty="0">
                <a:latin typeface="Times New Roman" pitchFamily="18" charset="0"/>
                <a:cs typeface="Times New Roman" pitchFamily="18" charset="0"/>
              </a:rPr>
              <a:t>Tek giriş </a:t>
            </a:r>
          </a:p>
          <a:p>
            <a:r>
              <a:rPr lang="tr-TR" sz="1400" dirty="0">
                <a:latin typeface="Times New Roman" pitchFamily="18" charset="0"/>
                <a:cs typeface="Times New Roman" pitchFamily="18" charset="0"/>
              </a:rPr>
              <a:t>Tek Çıkışlı</a:t>
            </a:r>
          </a:p>
          <a:p>
            <a:r>
              <a:rPr lang="tr-TR" sz="1400" dirty="0">
                <a:latin typeface="Times New Roman" pitchFamily="18" charset="0"/>
                <a:cs typeface="Times New Roman" pitchFamily="18" charset="0"/>
              </a:rPr>
              <a:t>( SISO)</a:t>
            </a:r>
          </a:p>
          <a:p>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Single</a:t>
            </a:r>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Input</a:t>
            </a:r>
            <a:r>
              <a:rPr lang="tr-TR" sz="1400" dirty="0">
                <a:latin typeface="Times New Roman" pitchFamily="18" charset="0"/>
                <a:cs typeface="Times New Roman" pitchFamily="18" charset="0"/>
              </a:rPr>
              <a:t> –</a:t>
            </a:r>
          </a:p>
          <a:p>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Single</a:t>
            </a:r>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Output</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23" name="22 Metin kutusu"/>
          <p:cNvSpPr txBox="1"/>
          <p:nvPr/>
        </p:nvSpPr>
        <p:spPr>
          <a:xfrm>
            <a:off x="7971527" y="4242574"/>
            <a:ext cx="1186543" cy="1169551"/>
          </a:xfrm>
          <a:prstGeom prst="rect">
            <a:avLst/>
          </a:prstGeom>
          <a:noFill/>
        </p:spPr>
        <p:txBody>
          <a:bodyPr wrap="none" rtlCol="0">
            <a:spAutoFit/>
          </a:bodyPr>
          <a:lstStyle/>
          <a:p>
            <a:r>
              <a:rPr lang="tr-TR" sz="1400" dirty="0">
                <a:latin typeface="Times New Roman" pitchFamily="18" charset="0"/>
                <a:cs typeface="Times New Roman" pitchFamily="18" charset="0"/>
              </a:rPr>
              <a:t>Çok giriş-</a:t>
            </a:r>
          </a:p>
          <a:p>
            <a:r>
              <a:rPr lang="tr-TR" sz="1400" dirty="0">
                <a:latin typeface="Times New Roman" pitchFamily="18" charset="0"/>
                <a:cs typeface="Times New Roman" pitchFamily="18" charset="0"/>
              </a:rPr>
              <a:t>Çok çıkışlı</a:t>
            </a:r>
          </a:p>
          <a:p>
            <a:r>
              <a:rPr lang="tr-TR" sz="1400" dirty="0">
                <a:latin typeface="Times New Roman" pitchFamily="18" charset="0"/>
                <a:cs typeface="Times New Roman" pitchFamily="18" charset="0"/>
              </a:rPr>
              <a:t>(MIMO)</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Multi</a:t>
            </a:r>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Input</a:t>
            </a:r>
            <a:r>
              <a:rPr lang="tr-TR" sz="1400" dirty="0">
                <a:latin typeface="Times New Roman" pitchFamily="18" charset="0"/>
                <a:cs typeface="Times New Roman" pitchFamily="18" charset="0"/>
              </a:rPr>
              <a:t>-</a:t>
            </a:r>
          </a:p>
          <a:p>
            <a:r>
              <a:rPr lang="tr-TR" sz="1400" dirty="0" err="1">
                <a:latin typeface="Times New Roman" pitchFamily="18" charset="0"/>
                <a:cs typeface="Times New Roman" pitchFamily="18" charset="0"/>
              </a:rPr>
              <a:t>Multi</a:t>
            </a:r>
            <a:r>
              <a:rPr lang="tr-TR" sz="1400" dirty="0">
                <a:latin typeface="Times New Roman" pitchFamily="18" charset="0"/>
                <a:cs typeface="Times New Roman" pitchFamily="18" charset="0"/>
              </a:rPr>
              <a:t> </a:t>
            </a:r>
            <a:r>
              <a:rPr lang="tr-TR" sz="1400" dirty="0" err="1">
                <a:latin typeface="Times New Roman" pitchFamily="18" charset="0"/>
                <a:cs typeface="Times New Roman" pitchFamily="18" charset="0"/>
              </a:rPr>
              <a:t>Output</a:t>
            </a:r>
            <a:r>
              <a:rPr lang="tr-TR" sz="1400" dirty="0">
                <a:latin typeface="Times New Roman" pitchFamily="18" charset="0"/>
                <a:cs typeface="Times New Roman" pitchFamily="18" charset="0"/>
              </a:rPr>
              <a:t>)</a:t>
            </a:r>
          </a:p>
        </p:txBody>
      </p:sp>
      <p:cxnSp>
        <p:nvCxnSpPr>
          <p:cNvPr id="24" name="23 Düz Ok Bağlayıcısı"/>
          <p:cNvCxnSpPr/>
          <p:nvPr/>
        </p:nvCxnSpPr>
        <p:spPr>
          <a:xfrm>
            <a:off x="7793379" y="3501008"/>
            <a:ext cx="216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a:off x="6821271" y="3465004"/>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25 Metin kutusu"/>
          <p:cNvSpPr txBox="1"/>
          <p:nvPr/>
        </p:nvSpPr>
        <p:spPr>
          <a:xfrm>
            <a:off x="323528" y="6093296"/>
            <a:ext cx="8742586" cy="646331"/>
          </a:xfrm>
          <a:prstGeom prst="rect">
            <a:avLst/>
          </a:prstGeom>
          <a:noFill/>
        </p:spPr>
        <p:txBody>
          <a:bodyPr wrap="none" rtlCol="0">
            <a:spAutoFit/>
          </a:bodyPr>
          <a:lstStyle/>
          <a:p>
            <a:pPr>
              <a:buFont typeface="Arial" charset="0"/>
              <a:buChar char="•"/>
            </a:pPr>
            <a:r>
              <a:rPr lang="tr-TR" dirty="0">
                <a:solidFill>
                  <a:srgbClr val="0070C0"/>
                </a:solidFill>
                <a:latin typeface="Times New Roman" pitchFamily="18" charset="0"/>
                <a:cs typeface="Times New Roman" pitchFamily="18" charset="0"/>
              </a:rPr>
              <a:t> Kontrol sistemleri ayrıca tasarım şekline göre de sınıflandırılabilirler:</a:t>
            </a:r>
          </a:p>
          <a:p>
            <a:r>
              <a:rPr lang="tr-TR" dirty="0">
                <a:solidFill>
                  <a:srgbClr val="0070C0"/>
                </a:solidFill>
                <a:latin typeface="Times New Roman" pitchFamily="18" charset="0"/>
                <a:cs typeface="Times New Roman" pitchFamily="18" charset="0"/>
              </a:rPr>
              <a:t>  Akıllı (</a:t>
            </a:r>
            <a:r>
              <a:rPr lang="tr-TR" dirty="0" err="1">
                <a:solidFill>
                  <a:srgbClr val="0070C0"/>
                </a:solidFill>
                <a:latin typeface="Times New Roman" pitchFamily="18" charset="0"/>
                <a:cs typeface="Times New Roman" pitchFamily="18" charset="0"/>
              </a:rPr>
              <a:t>İntelligent</a:t>
            </a:r>
            <a:r>
              <a:rPr lang="tr-TR" dirty="0">
                <a:solidFill>
                  <a:srgbClr val="0070C0"/>
                </a:solidFill>
                <a:latin typeface="Times New Roman" pitchFamily="18" charset="0"/>
                <a:cs typeface="Times New Roman" pitchFamily="18" charset="0"/>
              </a:rPr>
              <a:t>) Kontrol, Uyarlamalı (</a:t>
            </a:r>
            <a:r>
              <a:rPr lang="tr-TR" dirty="0" err="1">
                <a:solidFill>
                  <a:srgbClr val="0070C0"/>
                </a:solidFill>
                <a:latin typeface="Times New Roman" pitchFamily="18" charset="0"/>
                <a:cs typeface="Times New Roman" pitchFamily="18" charset="0"/>
              </a:rPr>
              <a:t>Adaptive</a:t>
            </a:r>
            <a:r>
              <a:rPr lang="tr-TR" dirty="0">
                <a:solidFill>
                  <a:srgbClr val="0070C0"/>
                </a:solidFill>
                <a:latin typeface="Times New Roman" pitchFamily="18" charset="0"/>
                <a:cs typeface="Times New Roman" pitchFamily="18" charset="0"/>
              </a:rPr>
              <a:t>), Gürbüz (</a:t>
            </a:r>
            <a:r>
              <a:rPr lang="tr-TR" dirty="0" err="1">
                <a:solidFill>
                  <a:srgbClr val="0070C0"/>
                </a:solidFill>
                <a:latin typeface="Times New Roman" pitchFamily="18" charset="0"/>
                <a:cs typeface="Times New Roman" pitchFamily="18" charset="0"/>
              </a:rPr>
              <a:t>Robust</a:t>
            </a:r>
            <a:r>
              <a:rPr lang="tr-TR" dirty="0">
                <a:solidFill>
                  <a:srgbClr val="0070C0"/>
                </a:solidFill>
                <a:latin typeface="Times New Roman" pitchFamily="18" charset="0"/>
                <a:cs typeface="Times New Roman" pitchFamily="18" charset="0"/>
              </a:rPr>
              <a:t>), Optimal Kontrol, v.b.</a:t>
            </a:r>
            <a:endParaRPr lang="en-US" dirty="0">
              <a:solidFill>
                <a:srgbClr val="0070C0"/>
              </a:solidFill>
              <a:latin typeface="Times New Roman" pitchFamily="18" charset="0"/>
              <a:cs typeface="Times New Roman" pitchFamily="18" charset="0"/>
            </a:endParaRPr>
          </a:p>
        </p:txBody>
      </p:sp>
      <p:cxnSp>
        <p:nvCxnSpPr>
          <p:cNvPr id="27" name="26 Düz Ok Bağlayıcısı"/>
          <p:cNvCxnSpPr/>
          <p:nvPr/>
        </p:nvCxnSpPr>
        <p:spPr>
          <a:xfrm>
            <a:off x="7793379" y="4437112"/>
            <a:ext cx="216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Düz Ok Bağlayıcısı"/>
          <p:cNvCxnSpPr/>
          <p:nvPr/>
        </p:nvCxnSpPr>
        <p:spPr>
          <a:xfrm flipV="1">
            <a:off x="6507686" y="4437110"/>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flipV="1">
            <a:off x="5116855" y="3429000"/>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p:nvPr/>
        </p:nvCxnSpPr>
        <p:spPr>
          <a:xfrm flipV="1">
            <a:off x="5116855" y="436510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Düz Ok Bağlayıcısı"/>
          <p:cNvCxnSpPr/>
          <p:nvPr/>
        </p:nvCxnSpPr>
        <p:spPr>
          <a:xfrm flipV="1">
            <a:off x="5116855" y="508518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Düz Ok Bağlayıcısı"/>
          <p:cNvCxnSpPr/>
          <p:nvPr/>
        </p:nvCxnSpPr>
        <p:spPr>
          <a:xfrm flipV="1">
            <a:off x="2771800" y="335699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Düz Ok Bağlayıcısı"/>
          <p:cNvCxnSpPr/>
          <p:nvPr/>
        </p:nvCxnSpPr>
        <p:spPr>
          <a:xfrm flipV="1">
            <a:off x="2771800" y="436510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Düz Ok Bağlayıcısı"/>
          <p:cNvCxnSpPr/>
          <p:nvPr/>
        </p:nvCxnSpPr>
        <p:spPr>
          <a:xfrm flipV="1">
            <a:off x="1547664" y="3429000"/>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Düz Ok Bağlayıcısı"/>
          <p:cNvCxnSpPr/>
          <p:nvPr/>
        </p:nvCxnSpPr>
        <p:spPr>
          <a:xfrm flipV="1">
            <a:off x="1547664" y="436510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36 Metin kutusu"/>
          <p:cNvSpPr txBox="1"/>
          <p:nvPr/>
        </p:nvSpPr>
        <p:spPr>
          <a:xfrm>
            <a:off x="4255612" y="3068960"/>
            <a:ext cx="891591" cy="954107"/>
          </a:xfrm>
          <a:prstGeom prst="rect">
            <a:avLst/>
          </a:prstGeom>
          <a:noFill/>
        </p:spPr>
        <p:txBody>
          <a:bodyPr wrap="square" rtlCol="0">
            <a:spAutoFit/>
          </a:bodyPr>
          <a:lstStyle/>
          <a:p>
            <a:r>
              <a:rPr lang="tr-TR" sz="1400" dirty="0">
                <a:latin typeface="Times New Roman" pitchFamily="18" charset="0"/>
                <a:cs typeface="Times New Roman" pitchFamily="18" charset="0"/>
              </a:rPr>
              <a:t>Zaman </a:t>
            </a:r>
          </a:p>
          <a:p>
            <a:r>
              <a:rPr lang="tr-TR" sz="1400" dirty="0">
                <a:latin typeface="Times New Roman" pitchFamily="18" charset="0"/>
                <a:cs typeface="Times New Roman" pitchFamily="18" charset="0"/>
              </a:rPr>
              <a:t>bağımsız</a:t>
            </a:r>
          </a:p>
          <a:p>
            <a:r>
              <a:rPr lang="tr-TR" sz="1400" dirty="0">
                <a:latin typeface="Times New Roman" pitchFamily="18" charset="0"/>
                <a:cs typeface="Times New Roman" pitchFamily="18" charset="0"/>
              </a:rPr>
              <a:t>(Time-</a:t>
            </a:r>
          </a:p>
          <a:p>
            <a:r>
              <a:rPr lang="tr-TR" sz="1400" dirty="0" err="1">
                <a:latin typeface="Times New Roman" pitchFamily="18" charset="0"/>
                <a:cs typeface="Times New Roman" pitchFamily="18" charset="0"/>
              </a:rPr>
              <a:t>İnvariant</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38" name="37 Metin kutusu"/>
          <p:cNvSpPr txBox="1"/>
          <p:nvPr/>
        </p:nvSpPr>
        <p:spPr>
          <a:xfrm>
            <a:off x="4273372" y="4149080"/>
            <a:ext cx="813043" cy="954107"/>
          </a:xfrm>
          <a:prstGeom prst="rect">
            <a:avLst/>
          </a:prstGeom>
          <a:noFill/>
        </p:spPr>
        <p:txBody>
          <a:bodyPr wrap="none" rtlCol="0">
            <a:spAutoFit/>
          </a:bodyPr>
          <a:lstStyle/>
          <a:p>
            <a:r>
              <a:rPr lang="tr-TR" sz="1400" dirty="0">
                <a:latin typeface="Times New Roman" pitchFamily="18" charset="0"/>
                <a:cs typeface="Times New Roman" pitchFamily="18" charset="0"/>
              </a:rPr>
              <a:t>Zamanla</a:t>
            </a:r>
          </a:p>
          <a:p>
            <a:r>
              <a:rPr lang="tr-TR" sz="1400" dirty="0">
                <a:latin typeface="Times New Roman" pitchFamily="18" charset="0"/>
                <a:cs typeface="Times New Roman" pitchFamily="18" charset="0"/>
              </a:rPr>
              <a:t>değişen</a:t>
            </a:r>
          </a:p>
          <a:p>
            <a:r>
              <a:rPr lang="tr-TR" sz="1400" dirty="0">
                <a:latin typeface="Times New Roman" pitchFamily="18" charset="0"/>
                <a:cs typeface="Times New Roman" pitchFamily="18" charset="0"/>
              </a:rPr>
              <a:t>(Time-</a:t>
            </a:r>
          </a:p>
          <a:p>
            <a:r>
              <a:rPr lang="tr-TR" sz="1400" dirty="0" err="1">
                <a:latin typeface="Times New Roman" pitchFamily="18" charset="0"/>
                <a:cs typeface="Times New Roman" pitchFamily="18" charset="0"/>
              </a:rPr>
              <a:t>Varying</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cxnSp>
        <p:nvCxnSpPr>
          <p:cNvPr id="39" name="38 Düz Bağlayıcı"/>
          <p:cNvCxnSpPr/>
          <p:nvPr/>
        </p:nvCxnSpPr>
        <p:spPr>
          <a:xfrm rot="5400000">
            <a:off x="3167844" y="3392996"/>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39 Düz Ok Bağlayıcısı"/>
          <p:cNvCxnSpPr/>
          <p:nvPr/>
        </p:nvCxnSpPr>
        <p:spPr>
          <a:xfrm flipV="1">
            <a:off x="4142169" y="3429000"/>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40 Düz Ok Bağlayıcısı"/>
          <p:cNvCxnSpPr/>
          <p:nvPr/>
        </p:nvCxnSpPr>
        <p:spPr>
          <a:xfrm flipV="1">
            <a:off x="4142169" y="436510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42 Metin kutusu"/>
          <p:cNvSpPr txBox="1"/>
          <p:nvPr/>
        </p:nvSpPr>
        <p:spPr>
          <a:xfrm>
            <a:off x="395536" y="3284984"/>
            <a:ext cx="1071127" cy="523220"/>
          </a:xfrm>
          <a:prstGeom prst="rect">
            <a:avLst/>
          </a:prstGeom>
          <a:noFill/>
        </p:spPr>
        <p:txBody>
          <a:bodyPr wrap="none" rtlCol="0">
            <a:spAutoFit/>
          </a:bodyPr>
          <a:lstStyle/>
          <a:p>
            <a:r>
              <a:rPr lang="tr-TR" sz="1400" dirty="0">
                <a:latin typeface="Times New Roman" pitchFamily="18" charset="0"/>
                <a:cs typeface="Times New Roman" pitchFamily="18" charset="0"/>
              </a:rPr>
              <a:t>Açık-döngü</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Open</a:t>
            </a:r>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loop</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44" name="43 Metin kutusu"/>
          <p:cNvSpPr txBox="1"/>
          <p:nvPr/>
        </p:nvSpPr>
        <p:spPr>
          <a:xfrm>
            <a:off x="395536" y="4149080"/>
            <a:ext cx="1181734" cy="523220"/>
          </a:xfrm>
          <a:prstGeom prst="rect">
            <a:avLst/>
          </a:prstGeom>
          <a:noFill/>
        </p:spPr>
        <p:txBody>
          <a:bodyPr wrap="none" rtlCol="0">
            <a:spAutoFit/>
          </a:bodyPr>
          <a:lstStyle/>
          <a:p>
            <a:r>
              <a:rPr lang="tr-TR" sz="1400" dirty="0">
                <a:latin typeface="Times New Roman" pitchFamily="18" charset="0"/>
                <a:cs typeface="Times New Roman" pitchFamily="18" charset="0"/>
              </a:rPr>
              <a:t>Kapalı-döngü</a:t>
            </a:r>
          </a:p>
          <a:p>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Closed</a:t>
            </a:r>
            <a:r>
              <a:rPr lang="tr-TR" sz="1400" dirty="0">
                <a:latin typeface="Times New Roman" pitchFamily="18" charset="0"/>
                <a:cs typeface="Times New Roman" pitchFamily="18" charset="0"/>
              </a:rPr>
              <a:t>-</a:t>
            </a:r>
            <a:r>
              <a:rPr lang="tr-TR" sz="1400" dirty="0" err="1">
                <a:latin typeface="Times New Roman" pitchFamily="18" charset="0"/>
                <a:cs typeface="Times New Roman" pitchFamily="18" charset="0"/>
              </a:rPr>
              <a:t>loop</a:t>
            </a:r>
            <a:r>
              <a:rPr lang="tr-TR"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cxnSp>
        <p:nvCxnSpPr>
          <p:cNvPr id="45" name="44 Düz Bağlayıcı"/>
          <p:cNvCxnSpPr/>
          <p:nvPr/>
        </p:nvCxnSpPr>
        <p:spPr>
          <a:xfrm rot="5400000">
            <a:off x="-720588" y="3392996"/>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45 Düz Ok Bağlayıcısı"/>
          <p:cNvCxnSpPr/>
          <p:nvPr/>
        </p:nvCxnSpPr>
        <p:spPr>
          <a:xfrm flipV="1">
            <a:off x="251520" y="3429000"/>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Düz Ok Bağlayıcısı"/>
          <p:cNvCxnSpPr/>
          <p:nvPr/>
        </p:nvCxnSpPr>
        <p:spPr>
          <a:xfrm flipV="1">
            <a:off x="251520" y="4365102"/>
            <a:ext cx="21602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8062</TotalTime>
  <Words>2946</Words>
  <Application>Microsoft Office PowerPoint</Application>
  <PresentationFormat>Ekran Gösterisi (4:3)</PresentationFormat>
  <Paragraphs>355</Paragraphs>
  <Slides>35</Slides>
  <Notes>0</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2</vt:i4>
      </vt:variant>
      <vt:variant>
        <vt:lpstr>Slayt Başlıkları</vt:lpstr>
      </vt:variant>
      <vt:variant>
        <vt:i4>35</vt:i4>
      </vt:variant>
    </vt:vector>
  </HeadingPairs>
  <TitlesOfParts>
    <vt:vector size="45" baseType="lpstr">
      <vt:lpstr>宋体</vt:lpstr>
      <vt:lpstr>宋体</vt:lpstr>
      <vt:lpstr>Arial</vt:lpstr>
      <vt:lpstr>Calibri</vt:lpstr>
      <vt:lpstr>CIPMHK+TimesNewRoman</vt:lpstr>
      <vt:lpstr>Times New Roman</vt:lpstr>
      <vt:lpstr>Wingdings</vt:lpstr>
      <vt:lpstr>Ofis Teması</vt:lpstr>
      <vt:lpstr>AutoCAD.Drawing.17</vt:lpstr>
      <vt:lpstr>Denklem</vt:lpstr>
      <vt:lpstr>  SİSTEM DİNAMİĞİ VE KONTROL </vt:lpstr>
      <vt:lpstr>PowerPoint Sunusu</vt:lpstr>
      <vt:lpstr>Ders 1: Kontrol (Denetim) Sistemlerine Giriş</vt:lpstr>
      <vt:lpstr>1.1 Kontrol sistemi nedir?  </vt:lpstr>
      <vt:lpstr>1.1 Kontrol sistemi nedir? (Devam)  </vt:lpstr>
      <vt:lpstr>PowerPoint Sunusu</vt:lpstr>
      <vt:lpstr>1.1 Kontrol sistemi nedir? (Devam)  </vt:lpstr>
      <vt:lpstr>1.1.1. Kontrol sistemlerinin Tarihçesi</vt:lpstr>
      <vt:lpstr>1.2. Kontrol Sistemlerinin Sınıflandırılması</vt:lpstr>
      <vt:lpstr>1.2.1. Açık döngü ve Kapalı döngü Kontrol Sistemleri</vt:lpstr>
      <vt:lpstr>PowerPoint Sunusu</vt:lpstr>
      <vt:lpstr>PowerPoint Sunusu</vt:lpstr>
      <vt:lpstr>PowerPoint Sunusu</vt:lpstr>
      <vt:lpstr>PowerPoint Sunusu</vt:lpstr>
      <vt:lpstr>PowerPoint Sunusu</vt:lpstr>
      <vt:lpstr>PowerPoint Sunusu</vt:lpstr>
      <vt:lpstr>PowerPoint Sunusu</vt:lpstr>
      <vt:lpstr>PowerPoint Sunusu</vt:lpstr>
      <vt:lpstr>1.3.2. Sıcaklık kontrol sistemi (Elektrikli bir fırının sıcaklık kontrolü):</vt:lpstr>
      <vt:lpstr>1.3.3. Üç Eksenli Konum Kontrolü</vt:lpstr>
      <vt:lpstr>1.3.4. Kontrol sistemlerine diğer örnekler</vt:lpstr>
      <vt:lpstr>1.3.4. Kontrol sistemlerine diğer örnekler (Devam)</vt:lpstr>
      <vt:lpstr>1.3.4. Kontrol sistemlerine diğer örnekler (Devam)</vt:lpstr>
      <vt:lpstr>PowerPoint Sunusu</vt:lpstr>
      <vt:lpstr> 1.4.  Temel Kavramlar ve Tanımlar (Devam):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311  SYSTEM DYNAMICS AND CONTROL</dc:title>
  <dc:creator>M</dc:creator>
  <cp:lastModifiedBy>Aytül Bozkurt</cp:lastModifiedBy>
  <cp:revision>451</cp:revision>
  <dcterms:created xsi:type="dcterms:W3CDTF">2011-08-18T06:30:39Z</dcterms:created>
  <dcterms:modified xsi:type="dcterms:W3CDTF">2017-02-15T05:48:31Z</dcterms:modified>
</cp:coreProperties>
</file>