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av" ContentType="audio/wav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8" r:id="rId4"/>
  </p:sldMasterIdLst>
  <p:notesMasterIdLst>
    <p:notesMasterId r:id="rId41"/>
  </p:notesMasterIdLst>
  <p:sldIdLst>
    <p:sldId id="256" r:id="rId5"/>
    <p:sldId id="257" r:id="rId6"/>
    <p:sldId id="258" r:id="rId7"/>
    <p:sldId id="347" r:id="rId8"/>
    <p:sldId id="346" r:id="rId9"/>
    <p:sldId id="262" r:id="rId10"/>
    <p:sldId id="348" r:id="rId11"/>
    <p:sldId id="324" r:id="rId12"/>
    <p:sldId id="263" r:id="rId13"/>
    <p:sldId id="298" r:id="rId14"/>
    <p:sldId id="297" r:id="rId15"/>
    <p:sldId id="264" r:id="rId16"/>
    <p:sldId id="349" r:id="rId17"/>
    <p:sldId id="350" r:id="rId18"/>
    <p:sldId id="282" r:id="rId19"/>
    <p:sldId id="283" r:id="rId20"/>
    <p:sldId id="284" r:id="rId21"/>
    <p:sldId id="285" r:id="rId22"/>
    <p:sldId id="344" r:id="rId23"/>
    <p:sldId id="291" r:id="rId24"/>
    <p:sldId id="294" r:id="rId25"/>
    <p:sldId id="305" r:id="rId26"/>
    <p:sldId id="316" r:id="rId27"/>
    <p:sldId id="317" r:id="rId28"/>
    <p:sldId id="320" r:id="rId29"/>
    <p:sldId id="322" r:id="rId30"/>
    <p:sldId id="326" r:id="rId31"/>
    <p:sldId id="336" r:id="rId32"/>
    <p:sldId id="351" r:id="rId33"/>
    <p:sldId id="331" r:id="rId34"/>
    <p:sldId id="337" r:id="rId35"/>
    <p:sldId id="338" r:id="rId36"/>
    <p:sldId id="330" r:id="rId37"/>
    <p:sldId id="340" r:id="rId38"/>
    <p:sldId id="341" r:id="rId39"/>
    <p:sldId id="329" r:id="rId4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C19A54E-29E7-4C02-A37B-6871BE8206A7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97E1D2CE-C7BA-40FE-B004-63D4CDE68B06}">
      <dgm:prSet custT="1"/>
      <dgm:spPr/>
      <dgm:t>
        <a:bodyPr/>
        <a:lstStyle/>
        <a:p>
          <a:pPr>
            <a:defRPr cap="all"/>
          </a:pPr>
          <a:r>
            <a:rPr lang="tr-TR" sz="1800"/>
            <a:t>Dışsal veya içsel etkenlerin organizmada yarattığı değişiklik ve tepkilerin tümü</a:t>
          </a:r>
          <a:endParaRPr lang="en-US" sz="1800"/>
        </a:p>
      </dgm:t>
    </dgm:pt>
    <dgm:pt modelId="{F4CA1AFF-C38E-4115-AE71-CA59A1352511}" type="parTrans" cxnId="{2B4C2A73-D981-44BA-8C13-C013775DB3D1}">
      <dgm:prSet/>
      <dgm:spPr/>
      <dgm:t>
        <a:bodyPr/>
        <a:lstStyle/>
        <a:p>
          <a:endParaRPr lang="en-US" sz="1800"/>
        </a:p>
      </dgm:t>
    </dgm:pt>
    <dgm:pt modelId="{1532AB66-F305-4AC0-B2EE-2291D070162D}" type="sibTrans" cxnId="{2B4C2A73-D981-44BA-8C13-C013775DB3D1}">
      <dgm:prSet/>
      <dgm:spPr/>
      <dgm:t>
        <a:bodyPr/>
        <a:lstStyle/>
        <a:p>
          <a:endParaRPr lang="en-US" sz="1800"/>
        </a:p>
      </dgm:t>
    </dgm:pt>
    <dgm:pt modelId="{3A383CA5-A285-4577-A636-C4251F6B84D1}">
      <dgm:prSet custT="1"/>
      <dgm:spPr/>
      <dgm:t>
        <a:bodyPr/>
        <a:lstStyle/>
        <a:p>
          <a:pPr>
            <a:defRPr cap="all"/>
          </a:pPr>
          <a:r>
            <a:rPr lang="tr-TR" sz="1800"/>
            <a:t>Fizyolojik veya psikolojik gerginlik durumu</a:t>
          </a:r>
          <a:endParaRPr lang="en-US" sz="1800"/>
        </a:p>
      </dgm:t>
    </dgm:pt>
    <dgm:pt modelId="{E644F09E-C522-4E03-A4A3-F72E15088AD6}" type="parTrans" cxnId="{CD55DABA-F9F4-476E-9E38-7CE16A39479E}">
      <dgm:prSet/>
      <dgm:spPr/>
      <dgm:t>
        <a:bodyPr/>
        <a:lstStyle/>
        <a:p>
          <a:endParaRPr lang="en-US" sz="1800"/>
        </a:p>
      </dgm:t>
    </dgm:pt>
    <dgm:pt modelId="{836D8447-2D93-484D-8521-9C518739964E}" type="sibTrans" cxnId="{CD55DABA-F9F4-476E-9E38-7CE16A39479E}">
      <dgm:prSet/>
      <dgm:spPr/>
      <dgm:t>
        <a:bodyPr/>
        <a:lstStyle/>
        <a:p>
          <a:endParaRPr lang="en-US" sz="1800"/>
        </a:p>
      </dgm:t>
    </dgm:pt>
    <dgm:pt modelId="{645A59F6-04CA-4075-ABA9-55CC698747FF}">
      <dgm:prSet custT="1"/>
      <dgm:spPr/>
      <dgm:t>
        <a:bodyPr/>
        <a:lstStyle/>
        <a:p>
          <a:pPr>
            <a:defRPr cap="all"/>
          </a:pPr>
          <a:r>
            <a:rPr lang="tr-TR" sz="1800"/>
            <a:t>Uyum sağlamamızı gerektiren herhangi bir değişikliktir</a:t>
          </a:r>
          <a:endParaRPr lang="en-US" sz="1800"/>
        </a:p>
      </dgm:t>
    </dgm:pt>
    <dgm:pt modelId="{5694544D-1648-4121-A00C-9EE758838038}" type="parTrans" cxnId="{149B64A3-4AE0-4061-9EAC-5D85D00B5B12}">
      <dgm:prSet/>
      <dgm:spPr/>
      <dgm:t>
        <a:bodyPr/>
        <a:lstStyle/>
        <a:p>
          <a:endParaRPr lang="en-US" sz="1800"/>
        </a:p>
      </dgm:t>
    </dgm:pt>
    <dgm:pt modelId="{15FCB8A6-A877-41DF-B92B-8AC1A37EF6FE}" type="sibTrans" cxnId="{149B64A3-4AE0-4061-9EAC-5D85D00B5B12}">
      <dgm:prSet/>
      <dgm:spPr/>
      <dgm:t>
        <a:bodyPr/>
        <a:lstStyle/>
        <a:p>
          <a:endParaRPr lang="en-US" sz="1800"/>
        </a:p>
      </dgm:t>
    </dgm:pt>
    <dgm:pt modelId="{5CF5CFF6-1DD0-407B-948A-9FF052CE0086}" type="pres">
      <dgm:prSet presAssocID="{AC19A54E-29E7-4C02-A37B-6871BE8206A7}" presName="root" presStyleCnt="0">
        <dgm:presLayoutVars>
          <dgm:dir/>
          <dgm:resizeHandles val="exact"/>
        </dgm:presLayoutVars>
      </dgm:prSet>
      <dgm:spPr/>
    </dgm:pt>
    <dgm:pt modelId="{7E5F8477-4419-41A9-AF3C-5E48686168E3}" type="pres">
      <dgm:prSet presAssocID="{97E1D2CE-C7BA-40FE-B004-63D4CDE68B06}" presName="compNode" presStyleCnt="0"/>
      <dgm:spPr/>
    </dgm:pt>
    <dgm:pt modelId="{51468F7B-C060-4ABB-BDB0-C24C51D0DDDF}" type="pres">
      <dgm:prSet presAssocID="{97E1D2CE-C7BA-40FE-B004-63D4CDE68B06}" presName="iconBgRect" presStyleLbl="bgShp" presStyleIdx="0" presStyleCnt="3"/>
      <dgm:spPr/>
    </dgm:pt>
    <dgm:pt modelId="{F506CD6C-7A41-49E1-AC8C-AD2689302EDC}" type="pres">
      <dgm:prSet presAssocID="{97E1D2CE-C7BA-40FE-B004-63D4CDE68B0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nay işareti"/>
        </a:ext>
      </dgm:extLst>
    </dgm:pt>
    <dgm:pt modelId="{16FB32C5-B9C1-4A37-ACD4-4F60DBCF6927}" type="pres">
      <dgm:prSet presAssocID="{97E1D2CE-C7BA-40FE-B004-63D4CDE68B06}" presName="spaceRect" presStyleCnt="0"/>
      <dgm:spPr/>
    </dgm:pt>
    <dgm:pt modelId="{6CC8DBDB-237A-4D5A-8CF9-D235E293FF5C}" type="pres">
      <dgm:prSet presAssocID="{97E1D2CE-C7BA-40FE-B004-63D4CDE68B06}" presName="textRect" presStyleLbl="revTx" presStyleIdx="0" presStyleCnt="3">
        <dgm:presLayoutVars>
          <dgm:chMax val="1"/>
          <dgm:chPref val="1"/>
        </dgm:presLayoutVars>
      </dgm:prSet>
      <dgm:spPr/>
    </dgm:pt>
    <dgm:pt modelId="{E6D5F64C-9F1C-4199-AD5C-C954948024CD}" type="pres">
      <dgm:prSet presAssocID="{1532AB66-F305-4AC0-B2EE-2291D070162D}" presName="sibTrans" presStyleCnt="0"/>
      <dgm:spPr/>
    </dgm:pt>
    <dgm:pt modelId="{702CDE1C-CD2F-40F3-9B3F-8E4A98D8F52C}" type="pres">
      <dgm:prSet presAssocID="{3A383CA5-A285-4577-A636-C4251F6B84D1}" presName="compNode" presStyleCnt="0"/>
      <dgm:spPr/>
    </dgm:pt>
    <dgm:pt modelId="{0821C5C1-66E1-43DF-8026-526E693112F8}" type="pres">
      <dgm:prSet presAssocID="{3A383CA5-A285-4577-A636-C4251F6B84D1}" presName="iconBgRect" presStyleLbl="bgShp" presStyleIdx="1" presStyleCnt="3"/>
      <dgm:spPr/>
    </dgm:pt>
    <dgm:pt modelId="{65551ECF-237A-4B0D-8DCF-5D195EDD9C86}" type="pres">
      <dgm:prSet presAssocID="{3A383CA5-A285-4577-A636-C4251F6B84D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 in head"/>
        </a:ext>
      </dgm:extLst>
    </dgm:pt>
    <dgm:pt modelId="{09288E18-62AB-45F9-8B3C-2A55DE8F785F}" type="pres">
      <dgm:prSet presAssocID="{3A383CA5-A285-4577-A636-C4251F6B84D1}" presName="spaceRect" presStyleCnt="0"/>
      <dgm:spPr/>
    </dgm:pt>
    <dgm:pt modelId="{B8BA8CFD-77BA-4B7B-976F-E63D90E18B0B}" type="pres">
      <dgm:prSet presAssocID="{3A383CA5-A285-4577-A636-C4251F6B84D1}" presName="textRect" presStyleLbl="revTx" presStyleIdx="1" presStyleCnt="3">
        <dgm:presLayoutVars>
          <dgm:chMax val="1"/>
          <dgm:chPref val="1"/>
        </dgm:presLayoutVars>
      </dgm:prSet>
      <dgm:spPr/>
    </dgm:pt>
    <dgm:pt modelId="{9F336F2B-504B-4B08-BE6B-292262946A66}" type="pres">
      <dgm:prSet presAssocID="{836D8447-2D93-484D-8521-9C518739964E}" presName="sibTrans" presStyleCnt="0"/>
      <dgm:spPr/>
    </dgm:pt>
    <dgm:pt modelId="{F9AB3A5E-CC2E-4294-99C7-60D0904748F3}" type="pres">
      <dgm:prSet presAssocID="{645A59F6-04CA-4075-ABA9-55CC698747FF}" presName="compNode" presStyleCnt="0"/>
      <dgm:spPr/>
    </dgm:pt>
    <dgm:pt modelId="{49A21D53-2323-4B3E-81ED-7C57F010BDD5}" type="pres">
      <dgm:prSet presAssocID="{645A59F6-04CA-4075-ABA9-55CC698747FF}" presName="iconBgRect" presStyleLbl="bgShp" presStyleIdx="2" presStyleCnt="3"/>
      <dgm:spPr/>
    </dgm:pt>
    <dgm:pt modelId="{22A48FAA-2123-4429-B2B8-305BF118E291}" type="pres">
      <dgm:prSet presAssocID="{645A59F6-04CA-4075-ABA9-55CC698747F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umbs Up Sign"/>
        </a:ext>
      </dgm:extLst>
    </dgm:pt>
    <dgm:pt modelId="{046179F0-756D-4ADB-BB57-452D63C3D56E}" type="pres">
      <dgm:prSet presAssocID="{645A59F6-04CA-4075-ABA9-55CC698747FF}" presName="spaceRect" presStyleCnt="0"/>
      <dgm:spPr/>
    </dgm:pt>
    <dgm:pt modelId="{498F3054-078F-429A-B920-4039673D58DC}" type="pres">
      <dgm:prSet presAssocID="{645A59F6-04CA-4075-ABA9-55CC698747FF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E4A97A05-72FC-4CA4-ABD6-10E74FF84BE2}" type="presOf" srcId="{3A383CA5-A285-4577-A636-C4251F6B84D1}" destId="{B8BA8CFD-77BA-4B7B-976F-E63D90E18B0B}" srcOrd="0" destOrd="0" presId="urn:microsoft.com/office/officeart/2018/5/layout/IconCircleLabelList"/>
    <dgm:cxn modelId="{9339A507-4D69-4ECC-9181-425633C490A5}" type="presOf" srcId="{645A59F6-04CA-4075-ABA9-55CC698747FF}" destId="{498F3054-078F-429A-B920-4039673D58DC}" srcOrd="0" destOrd="0" presId="urn:microsoft.com/office/officeart/2018/5/layout/IconCircleLabelList"/>
    <dgm:cxn modelId="{785E112B-A2FA-43EE-B124-1BD4414C5FD5}" type="presOf" srcId="{AC19A54E-29E7-4C02-A37B-6871BE8206A7}" destId="{5CF5CFF6-1DD0-407B-948A-9FF052CE0086}" srcOrd="0" destOrd="0" presId="urn:microsoft.com/office/officeart/2018/5/layout/IconCircleLabelList"/>
    <dgm:cxn modelId="{2B4C2A73-D981-44BA-8C13-C013775DB3D1}" srcId="{AC19A54E-29E7-4C02-A37B-6871BE8206A7}" destId="{97E1D2CE-C7BA-40FE-B004-63D4CDE68B06}" srcOrd="0" destOrd="0" parTransId="{F4CA1AFF-C38E-4115-AE71-CA59A1352511}" sibTransId="{1532AB66-F305-4AC0-B2EE-2291D070162D}"/>
    <dgm:cxn modelId="{72263FA2-DA31-4370-9E60-D4A1B652995C}" type="presOf" srcId="{97E1D2CE-C7BA-40FE-B004-63D4CDE68B06}" destId="{6CC8DBDB-237A-4D5A-8CF9-D235E293FF5C}" srcOrd="0" destOrd="0" presId="urn:microsoft.com/office/officeart/2018/5/layout/IconCircleLabelList"/>
    <dgm:cxn modelId="{149B64A3-4AE0-4061-9EAC-5D85D00B5B12}" srcId="{AC19A54E-29E7-4C02-A37B-6871BE8206A7}" destId="{645A59F6-04CA-4075-ABA9-55CC698747FF}" srcOrd="2" destOrd="0" parTransId="{5694544D-1648-4121-A00C-9EE758838038}" sibTransId="{15FCB8A6-A877-41DF-B92B-8AC1A37EF6FE}"/>
    <dgm:cxn modelId="{CD55DABA-F9F4-476E-9E38-7CE16A39479E}" srcId="{AC19A54E-29E7-4C02-A37B-6871BE8206A7}" destId="{3A383CA5-A285-4577-A636-C4251F6B84D1}" srcOrd="1" destOrd="0" parTransId="{E644F09E-C522-4E03-A4A3-F72E15088AD6}" sibTransId="{836D8447-2D93-484D-8521-9C518739964E}"/>
    <dgm:cxn modelId="{FB34E2EF-6F83-48B0-8023-CB189EEF09FC}" type="presParOf" srcId="{5CF5CFF6-1DD0-407B-948A-9FF052CE0086}" destId="{7E5F8477-4419-41A9-AF3C-5E48686168E3}" srcOrd="0" destOrd="0" presId="urn:microsoft.com/office/officeart/2018/5/layout/IconCircleLabelList"/>
    <dgm:cxn modelId="{6DF06CE3-7541-4981-9359-2A63D639D0A9}" type="presParOf" srcId="{7E5F8477-4419-41A9-AF3C-5E48686168E3}" destId="{51468F7B-C060-4ABB-BDB0-C24C51D0DDDF}" srcOrd="0" destOrd="0" presId="urn:microsoft.com/office/officeart/2018/5/layout/IconCircleLabelList"/>
    <dgm:cxn modelId="{866D9345-FC68-4AC6-845E-1E0D659D2011}" type="presParOf" srcId="{7E5F8477-4419-41A9-AF3C-5E48686168E3}" destId="{F506CD6C-7A41-49E1-AC8C-AD2689302EDC}" srcOrd="1" destOrd="0" presId="urn:microsoft.com/office/officeart/2018/5/layout/IconCircleLabelList"/>
    <dgm:cxn modelId="{97B4AD03-F1B3-4BD1-88D0-3315A9F44F9C}" type="presParOf" srcId="{7E5F8477-4419-41A9-AF3C-5E48686168E3}" destId="{16FB32C5-B9C1-4A37-ACD4-4F60DBCF6927}" srcOrd="2" destOrd="0" presId="urn:microsoft.com/office/officeart/2018/5/layout/IconCircleLabelList"/>
    <dgm:cxn modelId="{206BE385-DBC7-4400-9668-BEBF74493E2B}" type="presParOf" srcId="{7E5F8477-4419-41A9-AF3C-5E48686168E3}" destId="{6CC8DBDB-237A-4D5A-8CF9-D235E293FF5C}" srcOrd="3" destOrd="0" presId="urn:microsoft.com/office/officeart/2018/5/layout/IconCircleLabelList"/>
    <dgm:cxn modelId="{731EFE41-F589-4BBC-91EA-3F4398120D30}" type="presParOf" srcId="{5CF5CFF6-1DD0-407B-948A-9FF052CE0086}" destId="{E6D5F64C-9F1C-4199-AD5C-C954948024CD}" srcOrd="1" destOrd="0" presId="urn:microsoft.com/office/officeart/2018/5/layout/IconCircleLabelList"/>
    <dgm:cxn modelId="{52F2AA80-8B3D-495F-BF35-997BF40A96F4}" type="presParOf" srcId="{5CF5CFF6-1DD0-407B-948A-9FF052CE0086}" destId="{702CDE1C-CD2F-40F3-9B3F-8E4A98D8F52C}" srcOrd="2" destOrd="0" presId="urn:microsoft.com/office/officeart/2018/5/layout/IconCircleLabelList"/>
    <dgm:cxn modelId="{490E458B-6E45-4ECC-AD8E-5965CD8C6DE8}" type="presParOf" srcId="{702CDE1C-CD2F-40F3-9B3F-8E4A98D8F52C}" destId="{0821C5C1-66E1-43DF-8026-526E693112F8}" srcOrd="0" destOrd="0" presId="urn:microsoft.com/office/officeart/2018/5/layout/IconCircleLabelList"/>
    <dgm:cxn modelId="{9B906B62-47D4-43BB-A0A5-A20908AA9F8D}" type="presParOf" srcId="{702CDE1C-CD2F-40F3-9B3F-8E4A98D8F52C}" destId="{65551ECF-237A-4B0D-8DCF-5D195EDD9C86}" srcOrd="1" destOrd="0" presId="urn:microsoft.com/office/officeart/2018/5/layout/IconCircleLabelList"/>
    <dgm:cxn modelId="{08CC3CC4-6E1F-4FF8-8884-ED36F2679CA2}" type="presParOf" srcId="{702CDE1C-CD2F-40F3-9B3F-8E4A98D8F52C}" destId="{09288E18-62AB-45F9-8B3C-2A55DE8F785F}" srcOrd="2" destOrd="0" presId="urn:microsoft.com/office/officeart/2018/5/layout/IconCircleLabelList"/>
    <dgm:cxn modelId="{4AF0EE91-17A9-4062-A5C5-C156B9968896}" type="presParOf" srcId="{702CDE1C-CD2F-40F3-9B3F-8E4A98D8F52C}" destId="{B8BA8CFD-77BA-4B7B-976F-E63D90E18B0B}" srcOrd="3" destOrd="0" presId="urn:microsoft.com/office/officeart/2018/5/layout/IconCircleLabelList"/>
    <dgm:cxn modelId="{857C9A64-D530-4036-9AF4-7DB294E3552B}" type="presParOf" srcId="{5CF5CFF6-1DD0-407B-948A-9FF052CE0086}" destId="{9F336F2B-504B-4B08-BE6B-292262946A66}" srcOrd="3" destOrd="0" presId="urn:microsoft.com/office/officeart/2018/5/layout/IconCircleLabelList"/>
    <dgm:cxn modelId="{BFC148A9-B8C5-4846-9BA0-841E3FF2C76A}" type="presParOf" srcId="{5CF5CFF6-1DD0-407B-948A-9FF052CE0086}" destId="{F9AB3A5E-CC2E-4294-99C7-60D0904748F3}" srcOrd="4" destOrd="0" presId="urn:microsoft.com/office/officeart/2018/5/layout/IconCircleLabelList"/>
    <dgm:cxn modelId="{17E89401-C19F-45BA-A6CA-DBB03FF17208}" type="presParOf" srcId="{F9AB3A5E-CC2E-4294-99C7-60D0904748F3}" destId="{49A21D53-2323-4B3E-81ED-7C57F010BDD5}" srcOrd="0" destOrd="0" presId="urn:microsoft.com/office/officeart/2018/5/layout/IconCircleLabelList"/>
    <dgm:cxn modelId="{56F0A294-B604-472F-9CA0-12EBA64C4C28}" type="presParOf" srcId="{F9AB3A5E-CC2E-4294-99C7-60D0904748F3}" destId="{22A48FAA-2123-4429-B2B8-305BF118E291}" srcOrd="1" destOrd="0" presId="urn:microsoft.com/office/officeart/2018/5/layout/IconCircleLabelList"/>
    <dgm:cxn modelId="{0D7F94F5-0B1C-4FCD-B474-D8E733C930EB}" type="presParOf" srcId="{F9AB3A5E-CC2E-4294-99C7-60D0904748F3}" destId="{046179F0-756D-4ADB-BB57-452D63C3D56E}" srcOrd="2" destOrd="0" presId="urn:microsoft.com/office/officeart/2018/5/layout/IconCircleLabelList"/>
    <dgm:cxn modelId="{C62FBA59-50B2-4F6D-9B08-3F8DF8B1B41B}" type="presParOf" srcId="{F9AB3A5E-CC2E-4294-99C7-60D0904748F3}" destId="{498F3054-078F-429A-B920-4039673D58DC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468F7B-C060-4ABB-BDB0-C24C51D0DDDF}">
      <dsp:nvSpPr>
        <dsp:cNvPr id="0" name=""/>
        <dsp:cNvSpPr/>
      </dsp:nvSpPr>
      <dsp:spPr>
        <a:xfrm>
          <a:off x="462126" y="908125"/>
          <a:ext cx="1441125" cy="144112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06CD6C-7A41-49E1-AC8C-AD2689302EDC}">
      <dsp:nvSpPr>
        <dsp:cNvPr id="0" name=""/>
        <dsp:cNvSpPr/>
      </dsp:nvSpPr>
      <dsp:spPr>
        <a:xfrm>
          <a:off x="769251" y="1215250"/>
          <a:ext cx="826875" cy="8268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C8DBDB-237A-4D5A-8CF9-D235E293FF5C}">
      <dsp:nvSpPr>
        <dsp:cNvPr id="0" name=""/>
        <dsp:cNvSpPr/>
      </dsp:nvSpPr>
      <dsp:spPr>
        <a:xfrm>
          <a:off x="1438" y="2798125"/>
          <a:ext cx="2362500" cy="121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tr-TR" sz="1800" kern="1200"/>
            <a:t>Dışsal veya içsel etkenlerin organizmada yarattığı değişiklik ve tepkilerin tümü</a:t>
          </a:r>
          <a:endParaRPr lang="en-US" sz="1800" kern="1200"/>
        </a:p>
      </dsp:txBody>
      <dsp:txXfrm>
        <a:off x="1438" y="2798125"/>
        <a:ext cx="2362500" cy="1215000"/>
      </dsp:txXfrm>
    </dsp:sp>
    <dsp:sp modelId="{0821C5C1-66E1-43DF-8026-526E693112F8}">
      <dsp:nvSpPr>
        <dsp:cNvPr id="0" name=""/>
        <dsp:cNvSpPr/>
      </dsp:nvSpPr>
      <dsp:spPr>
        <a:xfrm>
          <a:off x="3238064" y="908125"/>
          <a:ext cx="1441125" cy="144112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551ECF-237A-4B0D-8DCF-5D195EDD9C86}">
      <dsp:nvSpPr>
        <dsp:cNvPr id="0" name=""/>
        <dsp:cNvSpPr/>
      </dsp:nvSpPr>
      <dsp:spPr>
        <a:xfrm>
          <a:off x="3545189" y="1215250"/>
          <a:ext cx="826875" cy="8268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BA8CFD-77BA-4B7B-976F-E63D90E18B0B}">
      <dsp:nvSpPr>
        <dsp:cNvPr id="0" name=""/>
        <dsp:cNvSpPr/>
      </dsp:nvSpPr>
      <dsp:spPr>
        <a:xfrm>
          <a:off x="2777376" y="2798125"/>
          <a:ext cx="2362500" cy="121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tr-TR" sz="1800" kern="1200"/>
            <a:t>Fizyolojik veya psikolojik gerginlik durumu</a:t>
          </a:r>
          <a:endParaRPr lang="en-US" sz="1800" kern="1200"/>
        </a:p>
      </dsp:txBody>
      <dsp:txXfrm>
        <a:off x="2777376" y="2798125"/>
        <a:ext cx="2362500" cy="1215000"/>
      </dsp:txXfrm>
    </dsp:sp>
    <dsp:sp modelId="{49A21D53-2323-4B3E-81ED-7C57F010BDD5}">
      <dsp:nvSpPr>
        <dsp:cNvPr id="0" name=""/>
        <dsp:cNvSpPr/>
      </dsp:nvSpPr>
      <dsp:spPr>
        <a:xfrm>
          <a:off x="6014001" y="908125"/>
          <a:ext cx="1441125" cy="144112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A48FAA-2123-4429-B2B8-305BF118E291}">
      <dsp:nvSpPr>
        <dsp:cNvPr id="0" name=""/>
        <dsp:cNvSpPr/>
      </dsp:nvSpPr>
      <dsp:spPr>
        <a:xfrm>
          <a:off x="6321126" y="1215250"/>
          <a:ext cx="826875" cy="82687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8F3054-078F-429A-B920-4039673D58DC}">
      <dsp:nvSpPr>
        <dsp:cNvPr id="0" name=""/>
        <dsp:cNvSpPr/>
      </dsp:nvSpPr>
      <dsp:spPr>
        <a:xfrm>
          <a:off x="5553314" y="2798125"/>
          <a:ext cx="2362500" cy="121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tr-TR" sz="1800" kern="1200"/>
            <a:t>Uyum sağlamamızı gerektiren herhangi bir değişikliktir</a:t>
          </a:r>
          <a:endParaRPr lang="en-US" sz="1800" kern="1200"/>
        </a:p>
      </dsp:txBody>
      <dsp:txXfrm>
        <a:off x="5553314" y="2798125"/>
        <a:ext cx="2362500" cy="1215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8BC0E5-BFB1-4529-97C3-6343D130D4B8}" type="datetimeFigureOut">
              <a:rPr lang="tr-TR" smtClean="0"/>
              <a:pPr/>
              <a:t>13.06.2021</a:t>
            </a:fld>
            <a:endParaRPr lang="tr-TR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C40FBF-6736-437D-B9C1-0337F0A72AC8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2366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>
            <a:extLst>
              <a:ext uri="{FF2B5EF4-FFF2-40B4-BE49-F238E27FC236}">
                <a16:creationId xmlns:a16="http://schemas.microsoft.com/office/drawing/2014/main" id="{14D39F43-5995-4966-91C9-92B99CAF367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fld id="{CE78672E-2304-4287-A726-90E679CDCEC1}" type="slidenum">
              <a:rPr lang="tr-TR" altLang="tr-TR">
                <a:latin typeface="Arial" panose="020B0604020202020204" pitchFamily="34" charset="0"/>
              </a:rPr>
              <a:pPr eaLnBrk="1" hangingPunct="1"/>
              <a:t>1</a:t>
            </a:fld>
            <a:endParaRPr lang="tr-TR" altLang="tr-TR">
              <a:latin typeface="Arial" panose="020B0604020202020204" pitchFamily="34" charset="0"/>
            </a:endParaRPr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33695D9D-6A42-414E-BC8D-1E5D202621D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3AB08F41-6542-4486-A027-B7C2164184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tr-T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>
            <a:extLst>
              <a:ext uri="{FF2B5EF4-FFF2-40B4-BE49-F238E27FC236}">
                <a16:creationId xmlns:a16="http://schemas.microsoft.com/office/drawing/2014/main" id="{EA926009-A5F5-4BFC-9D68-94BB5772354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fld id="{885E38B0-FDD6-4471-95A8-39DBDD95D9CE}" type="slidenum">
              <a:rPr lang="tr-TR" altLang="tr-TR">
                <a:latin typeface="Arial" panose="020B0604020202020204" pitchFamily="34" charset="0"/>
              </a:rPr>
              <a:pPr eaLnBrk="1" hangingPunct="1"/>
              <a:t>27</a:t>
            </a:fld>
            <a:endParaRPr lang="tr-TR" altLang="tr-TR">
              <a:latin typeface="Arial" panose="020B0604020202020204" pitchFamily="34" charset="0"/>
            </a:endParaRPr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401FF998-3EE9-4E94-96C1-5E28EB43CB4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>
            <a:extLst>
              <a:ext uri="{FF2B5EF4-FFF2-40B4-BE49-F238E27FC236}">
                <a16:creationId xmlns:a16="http://schemas.microsoft.com/office/drawing/2014/main" id="{EEA237E9-574A-4D4C-9417-33CF6292A3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tr-T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F2427-31F1-4DCC-98CE-9CEF6C0D4FA6}" type="datetimeFigureOut">
              <a:rPr lang="tr-TR" smtClean="0"/>
              <a:pPr/>
              <a:t>13.06.2021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B8994-FF35-40EF-BBD3-D652E0735A5F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51003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F2427-31F1-4DCC-98CE-9CEF6C0D4FA6}" type="datetimeFigureOut">
              <a:rPr lang="tr-TR" smtClean="0"/>
              <a:pPr/>
              <a:t>13.06.2021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B8994-FF35-40EF-BBD3-D652E0735A5F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27864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F2427-31F1-4DCC-98CE-9CEF6C0D4FA6}" type="datetimeFigureOut">
              <a:rPr lang="tr-TR" smtClean="0"/>
              <a:pPr/>
              <a:t>13.06.2021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B8994-FF35-40EF-BBD3-D652E0735A5F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063299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F2427-31F1-4DCC-98CE-9CEF6C0D4FA6}" type="datetimeFigureOut">
              <a:rPr lang="tr-TR" smtClean="0"/>
              <a:pPr/>
              <a:t>13.06.2021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B8994-FF35-40EF-BBD3-D652E0735A5F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000536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F2427-31F1-4DCC-98CE-9CEF6C0D4FA6}" type="datetimeFigureOut">
              <a:rPr lang="tr-TR" smtClean="0"/>
              <a:pPr/>
              <a:t>13.06.2021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B8994-FF35-40EF-BBD3-D652E0735A5F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9354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F2427-31F1-4DCC-98CE-9CEF6C0D4FA6}" type="datetimeFigureOut">
              <a:rPr lang="tr-TR" smtClean="0"/>
              <a:pPr/>
              <a:t>13.06.2021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B8994-FF35-40EF-BBD3-D652E0735A5F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56352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F2427-31F1-4DCC-98CE-9CEF6C0D4FA6}" type="datetimeFigureOut">
              <a:rPr lang="tr-TR" smtClean="0"/>
              <a:pPr/>
              <a:t>13.06.2021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B8994-FF35-40EF-BBD3-D652E0735A5F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137139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F2427-31F1-4DCC-98CE-9CEF6C0D4FA6}" type="datetimeFigureOut">
              <a:rPr lang="tr-TR" smtClean="0"/>
              <a:pPr/>
              <a:t>13.06.2021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B8994-FF35-40EF-BBD3-D652E0735A5F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5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İçerik Yer Tutucusu"/>
          <p:cNvSpPr>
            <a:spLocks noGrp="1"/>
          </p:cNvSpPr>
          <p:nvPr>
            <p:ph/>
          </p:nvPr>
        </p:nvSpPr>
        <p:spPr>
          <a:xfrm>
            <a:off x="1828800" y="533400"/>
            <a:ext cx="10160000" cy="5562600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3" name="Rectangle 8">
            <a:extLst>
              <a:ext uri="{FF2B5EF4-FFF2-40B4-BE49-F238E27FC236}">
                <a16:creationId xmlns:a16="http://schemas.microsoft.com/office/drawing/2014/main" id="{72415EF0-0581-43DE-A399-FBDFE16185D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317E5312-D77A-4DC2-AD11-159CE2A67A1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F7B02807-81C1-48F3-80A0-D9EEF229637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1E6CA0-1374-4AC6-9B51-88F6EBA3409D}" type="slidenum">
              <a:rPr lang="tr-TR" altLang="tr-TR"/>
              <a:pPr/>
              <a:t>‹#›</a:t>
            </a:fld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26273543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Başlık, Metin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533771" y="214314"/>
            <a:ext cx="10392507" cy="1462087"/>
          </a:xfrm>
        </p:spPr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sz="half" idx="1"/>
          </p:nvPr>
        </p:nvSpPr>
        <p:spPr>
          <a:xfrm>
            <a:off x="1576756" y="2017713"/>
            <a:ext cx="5087816" cy="4114800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6852139" y="2017713"/>
            <a:ext cx="5087816" cy="4114800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4 Veri Yer Tutucusu">
            <a:extLst>
              <a:ext uri="{FF2B5EF4-FFF2-40B4-BE49-F238E27FC236}">
                <a16:creationId xmlns:a16="http://schemas.microsoft.com/office/drawing/2014/main" id="{ECFAAECA-211A-474D-9E9C-DF6FFD8C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49400" y="6243638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5 Altbilgi Yer Tutucusu">
            <a:extLst>
              <a:ext uri="{FF2B5EF4-FFF2-40B4-BE49-F238E27FC236}">
                <a16:creationId xmlns:a16="http://schemas.microsoft.com/office/drawing/2014/main" id="{64C9F19D-9089-45AB-A2ED-52CDED37B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76800" y="6243638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7" name="6 Slayt Numarası Yer Tutucusu">
            <a:extLst>
              <a:ext uri="{FF2B5EF4-FFF2-40B4-BE49-F238E27FC236}">
                <a16:creationId xmlns:a16="http://schemas.microsoft.com/office/drawing/2014/main" id="{2DD99214-B2CB-4606-9054-ACEEE3F1A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89533" y="6243638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35970E67-3DA7-41BF-9D1C-F479A4783A02}" type="slidenum">
              <a:rPr lang="tr-TR" altLang="tr-TR"/>
              <a:pPr/>
              <a:t>‹#›</a:t>
            </a:fld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1080280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F2427-31F1-4DCC-98CE-9CEF6C0D4FA6}" type="datetimeFigureOut">
              <a:rPr lang="tr-TR" smtClean="0"/>
              <a:pPr/>
              <a:t>13.06.2021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B8994-FF35-40EF-BBD3-D652E0735A5F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03866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F2427-31F1-4DCC-98CE-9CEF6C0D4FA6}" type="datetimeFigureOut">
              <a:rPr lang="tr-TR" smtClean="0"/>
              <a:pPr/>
              <a:t>13.06.2021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B8994-FF35-40EF-BBD3-D652E0735A5F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77730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F2427-31F1-4DCC-98CE-9CEF6C0D4FA6}" type="datetimeFigureOut">
              <a:rPr lang="tr-TR" smtClean="0"/>
              <a:pPr/>
              <a:t>13.06.2021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B8994-FF35-40EF-BBD3-D652E0735A5F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0581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F2427-31F1-4DCC-98CE-9CEF6C0D4FA6}" type="datetimeFigureOut">
              <a:rPr lang="tr-TR" smtClean="0"/>
              <a:pPr/>
              <a:t>13.06.2021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B8994-FF35-40EF-BBD3-D652E0735A5F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45317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F2427-31F1-4DCC-98CE-9CEF6C0D4FA6}" type="datetimeFigureOut">
              <a:rPr lang="tr-TR" smtClean="0"/>
              <a:pPr/>
              <a:t>13.06.2021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B8994-FF35-40EF-BBD3-D652E0735A5F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29225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F2427-31F1-4DCC-98CE-9CEF6C0D4FA6}" type="datetimeFigureOut">
              <a:rPr lang="tr-TR" smtClean="0"/>
              <a:pPr/>
              <a:t>13.06.2021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B8994-FF35-40EF-BBD3-D652E0735A5F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24412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F2427-31F1-4DCC-98CE-9CEF6C0D4FA6}" type="datetimeFigureOut">
              <a:rPr lang="tr-TR" smtClean="0"/>
              <a:pPr/>
              <a:t>13.06.2021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B8994-FF35-40EF-BBD3-D652E0735A5F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39070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F2427-31F1-4DCC-98CE-9CEF6C0D4FA6}" type="datetimeFigureOut">
              <a:rPr lang="tr-TR" smtClean="0"/>
              <a:pPr/>
              <a:t>13.06.2021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B8994-FF35-40EF-BBD3-D652E0735A5F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41314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5F2427-31F1-4DCC-98CE-9CEF6C0D4FA6}" type="datetimeFigureOut">
              <a:rPr lang="tr-TR" smtClean="0"/>
              <a:pPr/>
              <a:t>13.06.2021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58B8994-FF35-40EF-BBD3-D652E0735A5F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5630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9" r:id="rId1"/>
    <p:sldLayoutId id="2147483790" r:id="rId2"/>
    <p:sldLayoutId id="2147483791" r:id="rId3"/>
    <p:sldLayoutId id="2147483792" r:id="rId4"/>
    <p:sldLayoutId id="2147483793" r:id="rId5"/>
    <p:sldLayoutId id="2147483794" r:id="rId6"/>
    <p:sldLayoutId id="2147483795" r:id="rId7"/>
    <p:sldLayoutId id="2147483796" r:id="rId8"/>
    <p:sldLayoutId id="2147483797" r:id="rId9"/>
    <p:sldLayoutId id="2147483798" r:id="rId10"/>
    <p:sldLayoutId id="2147483799" r:id="rId11"/>
    <p:sldLayoutId id="2147483800" r:id="rId12"/>
    <p:sldLayoutId id="2147483801" r:id="rId13"/>
    <p:sldLayoutId id="2147483802" r:id="rId14"/>
    <p:sldLayoutId id="2147483803" r:id="rId15"/>
    <p:sldLayoutId id="2147483804" r:id="rId16"/>
    <p:sldLayoutId id="2147483805" r:id="rId17"/>
    <p:sldLayoutId id="2147483806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audio" Target="file:///C:\Documents%20and%20Settings\All%20Users\Belgeler\M&#252;zi&#287;im\&#214;rnek%20M&#252;zik\Beethoven%209%20Nolu%20Senfonisi%20(Scherzo).wma" TargetMode="External"/><Relationship Id="rId1" Type="http://schemas.openxmlformats.org/officeDocument/2006/relationships/tags" Target="../tags/tag1.xml"/><Relationship Id="rId6" Type="http://schemas.openxmlformats.org/officeDocument/2006/relationships/image" Target="../media/image14.png"/><Relationship Id="rId5" Type="http://schemas.openxmlformats.org/officeDocument/2006/relationships/image" Target="../media/image13.jpeg"/><Relationship Id="rId4" Type="http://schemas.openxmlformats.org/officeDocument/2006/relationships/notesSlide" Target="../notesSlides/notesSlide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0462E9A1-B18B-46DE-89E6-03E78979F1D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02974" y="2432115"/>
            <a:ext cx="8534400" cy="2673285"/>
          </a:xfrm>
        </p:spPr>
        <p:txBody>
          <a:bodyPr/>
          <a:lstStyle/>
          <a:p>
            <a:pPr algn="ctr" eaLnBrk="1" hangingPunct="1"/>
            <a:r>
              <a:rPr lang="tr-TR" altLang="tr-TR" sz="3600" b="1" dirty="0">
                <a:solidFill>
                  <a:schemeClr val="tx1"/>
                </a:solidFill>
              </a:rPr>
              <a:t>      </a:t>
            </a:r>
            <a:r>
              <a:rPr lang="tr-TR" altLang="tr-TR" b="1" dirty="0">
                <a:solidFill>
                  <a:schemeClr val="tx1"/>
                </a:solidFill>
              </a:rPr>
              <a:t>10.STRESİ BAŞARI VE MUTLULUĞA DÖNÜŞTÜRME YOLLARI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884BBD56-EF82-4373-8238-0ACEEA9AEC3E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4648200" y="4572000"/>
            <a:ext cx="5334000" cy="1828800"/>
          </a:xfrm>
        </p:spPr>
        <p:txBody>
          <a:bodyPr/>
          <a:lstStyle/>
          <a:p>
            <a:pPr eaLnBrk="1" hangingPunct="1"/>
            <a:endParaRPr lang="tr-TR" altLang="tr-TR" b="1" i="1"/>
          </a:p>
          <a:p>
            <a:pPr eaLnBrk="1" hangingPunct="1"/>
            <a:endParaRPr lang="tr-TR" altLang="tr-TR" i="1"/>
          </a:p>
          <a:p>
            <a:pPr eaLnBrk="1" hangingPunct="1"/>
            <a:endParaRPr lang="tr-TR" altLang="tr-TR" i="1"/>
          </a:p>
        </p:txBody>
      </p:sp>
      <p:sp>
        <p:nvSpPr>
          <p:cNvPr id="2" name="Metin kutusu 1">
            <a:extLst>
              <a:ext uri="{FF2B5EF4-FFF2-40B4-BE49-F238E27FC236}">
                <a16:creationId xmlns:a16="http://schemas.microsoft.com/office/drawing/2014/main" id="{9586EE6C-124C-49D5-BD99-01D005968406}"/>
              </a:ext>
            </a:extLst>
          </p:cNvPr>
          <p:cNvSpPr txBox="1"/>
          <p:nvPr/>
        </p:nvSpPr>
        <p:spPr>
          <a:xfrm>
            <a:off x="2441541" y="1285684"/>
            <a:ext cx="55900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5400" b="1" dirty="0"/>
              <a:t>STRES YÖNETİMİ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F58A9524-CC11-4E3E-A6DC-5EBBE5E686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tr-TR" b="1"/>
              <a:t>Bireysel nedenler: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B95F0D18-0EAE-4B02-988D-36CBE15E916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971800" y="1447800"/>
            <a:ext cx="6400800" cy="4953000"/>
          </a:xfrm>
        </p:spPr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endParaRPr lang="tr-TR" altLang="tr-TR"/>
          </a:p>
          <a:p>
            <a:pPr lvl="1" eaLnBrk="1" hangingPunct="1"/>
            <a:r>
              <a:rPr lang="tr-TR" altLang="tr-TR" sz="2800"/>
              <a:t>mükemmeliyetçilik</a:t>
            </a:r>
          </a:p>
          <a:p>
            <a:pPr lvl="1" eaLnBrk="1" hangingPunct="1"/>
            <a:r>
              <a:rPr lang="tr-TR" altLang="tr-TR" sz="2800"/>
              <a:t>Yetersizlik duygusu</a:t>
            </a:r>
          </a:p>
          <a:p>
            <a:pPr lvl="1" eaLnBrk="1" hangingPunct="1"/>
            <a:r>
              <a:rPr lang="tr-TR" altLang="tr-TR" sz="2800"/>
              <a:t>Kişilik yapısı</a:t>
            </a:r>
          </a:p>
          <a:p>
            <a:pPr lvl="1" eaLnBrk="1" hangingPunct="1"/>
            <a:r>
              <a:rPr lang="tr-TR" altLang="tr-TR" sz="2800"/>
              <a:t>“hayır” diyememe</a:t>
            </a:r>
          </a:p>
          <a:p>
            <a:pPr lvl="1" eaLnBrk="1" hangingPunct="1"/>
            <a:r>
              <a:rPr lang="tr-TR" altLang="tr-TR" sz="2800"/>
              <a:t>Başarısızlık korkusu</a:t>
            </a:r>
          </a:p>
          <a:p>
            <a:pPr lvl="1" eaLnBrk="1" hangingPunct="1"/>
            <a:r>
              <a:rPr lang="tr-TR" altLang="tr-TR" sz="2800"/>
              <a:t>Zamanla yarışmak</a:t>
            </a:r>
          </a:p>
          <a:p>
            <a:pPr lvl="1" eaLnBrk="1" hangingPunct="1"/>
            <a:r>
              <a:rPr lang="tr-TR" altLang="tr-TR" sz="2800"/>
              <a:t>Gerçekdışı beklentiler</a:t>
            </a:r>
          </a:p>
          <a:p>
            <a:pPr lvl="1" eaLnBrk="1" hangingPunct="1"/>
            <a:r>
              <a:rPr lang="tr-TR" altLang="tr-TR" sz="2800"/>
              <a:t>Bilgi eksikliği vs</a:t>
            </a: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0CE9D102-1A87-4D73-A18D-FA663F92CD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1" y="914400"/>
            <a:ext cx="7313613" cy="1143000"/>
          </a:xfrm>
        </p:spPr>
        <p:txBody>
          <a:bodyPr>
            <a:normAutofit fontScale="90000"/>
          </a:bodyPr>
          <a:lstStyle/>
          <a:p>
            <a:pPr eaLnBrk="1" hangingPunct="1"/>
            <a:br>
              <a:rPr lang="tr-TR" altLang="tr-TR"/>
            </a:br>
            <a:r>
              <a:rPr lang="tr-TR" altLang="tr-TR" b="1"/>
              <a:t>Diğer insanlarla ilgili nedenler:</a:t>
            </a:r>
            <a:br>
              <a:rPr lang="tr-TR" altLang="tr-TR" b="1"/>
            </a:br>
            <a:endParaRPr lang="tr-TR" altLang="tr-TR" b="1"/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C2346B0D-457E-483C-96BF-0531166FBFB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895601" y="2286000"/>
            <a:ext cx="7313613" cy="4114800"/>
          </a:xfrm>
        </p:spPr>
        <p:txBody>
          <a:bodyPr/>
          <a:lstStyle/>
          <a:p>
            <a:pPr lvl="1" eaLnBrk="1" hangingPunct="1"/>
            <a:r>
              <a:rPr lang="tr-TR" altLang="tr-TR" sz="2900"/>
              <a:t>Bireyin gereksinimlerinin farkına varılmaması</a:t>
            </a:r>
          </a:p>
          <a:p>
            <a:pPr lvl="1" eaLnBrk="1" hangingPunct="1"/>
            <a:r>
              <a:rPr lang="tr-TR" altLang="tr-TR" sz="2900"/>
              <a:t>Ailesel kriz</a:t>
            </a:r>
          </a:p>
          <a:p>
            <a:pPr lvl="1" eaLnBrk="1" hangingPunct="1"/>
            <a:r>
              <a:rPr lang="tr-TR" altLang="tr-TR" sz="2900"/>
              <a:t>Dışlanma, kabullenmeme</a:t>
            </a:r>
          </a:p>
          <a:p>
            <a:pPr lvl="1" eaLnBrk="1" hangingPunct="1"/>
            <a:r>
              <a:rPr lang="tr-TR" altLang="tr-TR" sz="2900"/>
              <a:t>Diğer insanların istekleri vs</a:t>
            </a: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79C491AA-219E-48F9-9CCF-ADEC28AE24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tr-TR" b="1"/>
              <a:t>Çevresel nedenler: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2FC81C98-345D-453D-A5BF-BF0CAFF0EE0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590800" y="1752600"/>
            <a:ext cx="6400800" cy="4800600"/>
          </a:xfrm>
        </p:spPr>
        <p:txBody>
          <a:bodyPr/>
          <a:lstStyle/>
          <a:p>
            <a:pPr lvl="1" eaLnBrk="1" hangingPunct="1"/>
            <a:r>
              <a:rPr lang="tr-TR" altLang="tr-TR" sz="2900"/>
              <a:t>İş garantisi ve güvenilirliği olmaması</a:t>
            </a:r>
          </a:p>
          <a:p>
            <a:pPr lvl="1" eaLnBrk="1" hangingPunct="1"/>
            <a:r>
              <a:rPr lang="tr-TR" altLang="tr-TR" sz="2900"/>
              <a:t>Yeni iş, ev, yerleşim yeri</a:t>
            </a:r>
          </a:p>
          <a:p>
            <a:pPr lvl="1" eaLnBrk="1" hangingPunct="1"/>
            <a:r>
              <a:rPr lang="tr-TR" altLang="tr-TR" sz="2900"/>
              <a:t>Boşanma, evlilik, doğum</a:t>
            </a:r>
          </a:p>
          <a:p>
            <a:pPr lvl="1" eaLnBrk="1" hangingPunct="1"/>
            <a:r>
              <a:rPr lang="tr-TR" altLang="tr-TR" sz="2900"/>
              <a:t>Emeklilik, menopoz</a:t>
            </a:r>
          </a:p>
          <a:p>
            <a:pPr lvl="1" eaLnBrk="1" hangingPunct="1"/>
            <a:r>
              <a:rPr lang="tr-TR" altLang="tr-TR" sz="2900"/>
              <a:t>Hastalıklar, kayıplar</a:t>
            </a:r>
          </a:p>
          <a:p>
            <a:pPr lvl="1" eaLnBrk="1" hangingPunct="1"/>
            <a:r>
              <a:rPr lang="tr-TR" altLang="tr-TR" sz="2900"/>
              <a:t>Politik şiddet, terör, savaş</a:t>
            </a:r>
          </a:p>
          <a:p>
            <a:pPr lvl="1" eaLnBrk="1" hangingPunct="1"/>
            <a:r>
              <a:rPr lang="tr-TR" altLang="tr-TR" sz="2900"/>
              <a:t>Yorucu, ağır işler, sınavlar vs</a:t>
            </a: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07E235C9-FB11-4B24-A2A5-C11D23D848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0750" y="1600200"/>
            <a:ext cx="7620000" cy="3927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>
              <a:spcBef>
                <a:spcPct val="20000"/>
              </a:spcBef>
              <a:spcAft>
                <a:spcPct val="50000"/>
              </a:spcAft>
              <a:buClr>
                <a:srgbClr val="FFFF00"/>
              </a:buClr>
              <a:defRPr/>
            </a:pPr>
            <a:r>
              <a:rPr lang="tr-TR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  <a:r>
              <a:rPr lang="tr-TR" sz="2800" dirty="0"/>
              <a:t>-Stres aşırı hissedildiğinde,</a:t>
            </a:r>
          </a:p>
          <a:p>
            <a:pPr>
              <a:spcBef>
                <a:spcPct val="20000"/>
              </a:spcBef>
              <a:spcAft>
                <a:spcPct val="50000"/>
              </a:spcAft>
              <a:buClr>
                <a:srgbClr val="FFFF00"/>
              </a:buClr>
              <a:defRPr/>
            </a:pPr>
            <a:r>
              <a:rPr lang="tr-TR" sz="2800" dirty="0"/>
              <a:t>  -</a:t>
            </a:r>
            <a:r>
              <a:rPr lang="tr-TR" sz="2800" dirty="0" err="1"/>
              <a:t>Süregen</a:t>
            </a:r>
            <a:r>
              <a:rPr lang="tr-TR" sz="2800" dirty="0"/>
              <a:t> olduğunda,</a:t>
            </a:r>
          </a:p>
          <a:p>
            <a:pPr>
              <a:spcBef>
                <a:spcPct val="20000"/>
              </a:spcBef>
              <a:spcAft>
                <a:spcPct val="50000"/>
              </a:spcAft>
              <a:buClr>
                <a:srgbClr val="FFFF00"/>
              </a:buClr>
              <a:defRPr/>
            </a:pPr>
            <a:r>
              <a:rPr lang="tr-TR" sz="2800" dirty="0"/>
              <a:t>  -Stres yaratan birden fazla faktör bir araya geldiğinde,</a:t>
            </a:r>
          </a:p>
          <a:p>
            <a:pPr>
              <a:spcBef>
                <a:spcPct val="20000"/>
              </a:spcBef>
              <a:spcAft>
                <a:spcPct val="50000"/>
              </a:spcAft>
              <a:buClr>
                <a:srgbClr val="FFFF00"/>
              </a:buClr>
              <a:defRPr/>
            </a:pPr>
            <a:r>
              <a:rPr lang="tr-TR" sz="2800" dirty="0"/>
              <a:t>  -Kişinin sosyal destekleri yetersiz olduğunda,</a:t>
            </a:r>
          </a:p>
        </p:txBody>
      </p:sp>
      <p:pic>
        <p:nvPicPr>
          <p:cNvPr id="18435" name="Picture 3" descr="PE01616_">
            <a:extLst>
              <a:ext uri="{FF2B5EF4-FFF2-40B4-BE49-F238E27FC236}">
                <a16:creationId xmlns:a16="http://schemas.microsoft.com/office/drawing/2014/main" id="{7887CD2C-3821-41ED-A095-1D996CCDBB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750" y="1600200"/>
            <a:ext cx="212725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Text Box 4">
            <a:extLst>
              <a:ext uri="{FF2B5EF4-FFF2-40B4-BE49-F238E27FC236}">
                <a16:creationId xmlns:a16="http://schemas.microsoft.com/office/drawing/2014/main" id="{5EA586A1-B1B5-472C-8ABC-9FDD62130E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8981" y="595860"/>
            <a:ext cx="8459787" cy="60696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10000"/>
              </a:lnSpc>
              <a:spcBef>
                <a:spcPct val="20000"/>
              </a:spcBef>
              <a:spcAft>
                <a:spcPct val="50000"/>
              </a:spcAft>
              <a:buClr>
                <a:srgbClr val="FFFF00"/>
              </a:buClr>
              <a:buFont typeface="Wingdings" pitchFamily="2" charset="2"/>
              <a:buNone/>
              <a:defRPr/>
            </a:pPr>
            <a:r>
              <a:rPr lang="tr-TR" sz="3200" b="1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Stres Ne Zaman Sorun Oluşturur? (1)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2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2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22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 build="p" autoUpdateAnimBg="0" advAuto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3C537363-C125-40D1-9113-1D9EC5B67E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3150" y="1738859"/>
            <a:ext cx="76200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algn="just">
              <a:spcBef>
                <a:spcPct val="20000"/>
              </a:spcBef>
              <a:spcAft>
                <a:spcPct val="50000"/>
              </a:spcAft>
              <a:buClr>
                <a:srgbClr val="FFFF00"/>
              </a:buClr>
              <a:defRPr/>
            </a:pPr>
            <a:r>
              <a:rPr lang="tr-TR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  <a:r>
              <a:rPr lang="tr-TR" sz="2800" dirty="0"/>
              <a:t>-Stresle baş etme yöntemleri etkin bir şekilde kullanılmadığında, </a:t>
            </a:r>
          </a:p>
          <a:p>
            <a:pPr>
              <a:spcBef>
                <a:spcPct val="20000"/>
              </a:spcBef>
              <a:spcAft>
                <a:spcPct val="50000"/>
              </a:spcAft>
              <a:buClr>
                <a:srgbClr val="FFFF00"/>
              </a:buClr>
              <a:defRPr/>
            </a:pPr>
            <a:r>
              <a:rPr lang="tr-TR" sz="2800" dirty="0"/>
              <a:t>  -Kişinin kendisini psikolojik açıdan güçsüz hissettiğinde,</a:t>
            </a:r>
          </a:p>
          <a:p>
            <a:pPr algn="just">
              <a:spcBef>
                <a:spcPct val="20000"/>
              </a:spcBef>
              <a:spcAft>
                <a:spcPct val="50000"/>
              </a:spcAft>
              <a:buClr>
                <a:srgbClr val="FFFF00"/>
              </a:buClr>
              <a:defRPr/>
            </a:pPr>
            <a:r>
              <a:rPr lang="tr-TR" sz="2800" dirty="0"/>
              <a:t>  -Mücadele gücünü yitirdiğinde,</a:t>
            </a:r>
          </a:p>
          <a:p>
            <a:pPr algn="just">
              <a:spcBef>
                <a:spcPct val="20000"/>
              </a:spcBef>
              <a:spcAft>
                <a:spcPct val="50000"/>
              </a:spcAft>
              <a:buClr>
                <a:srgbClr val="FFFF00"/>
              </a:buClr>
              <a:defRPr/>
            </a:pPr>
            <a:r>
              <a:rPr lang="tr-TR" sz="2800" dirty="0"/>
              <a:t>  -Hayatının kontrolünü kendi iradesi ile sağlayamadığı durumlarda.</a:t>
            </a:r>
          </a:p>
        </p:txBody>
      </p:sp>
      <p:pic>
        <p:nvPicPr>
          <p:cNvPr id="19459" name="Picture 3" descr="PE01931_">
            <a:extLst>
              <a:ext uri="{FF2B5EF4-FFF2-40B4-BE49-F238E27FC236}">
                <a16:creationId xmlns:a16="http://schemas.microsoft.com/office/drawing/2014/main" id="{4EDA9E12-DDD6-4B3E-ACA8-1F9FE894CB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9500" y="2286000"/>
            <a:ext cx="196850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6" name="Text Box 4">
            <a:extLst>
              <a:ext uri="{FF2B5EF4-FFF2-40B4-BE49-F238E27FC236}">
                <a16:creationId xmlns:a16="http://schemas.microsoft.com/office/drawing/2014/main" id="{E9EB5645-AA72-4BA1-B7D0-FF96FFFB9D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3150" y="689759"/>
            <a:ext cx="8610600" cy="60696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10000"/>
              </a:lnSpc>
              <a:spcBef>
                <a:spcPct val="20000"/>
              </a:spcBef>
              <a:spcAft>
                <a:spcPct val="50000"/>
              </a:spcAft>
              <a:buClr>
                <a:srgbClr val="FFFF00"/>
              </a:buClr>
              <a:buFont typeface="Wingdings" pitchFamily="2" charset="2"/>
              <a:buNone/>
              <a:defRPr/>
            </a:pPr>
            <a:r>
              <a:rPr lang="tr-TR" sz="3200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Stres Ne Zaman Sorun Oluşturur? (2)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 build="p" autoUpdateAnimBg="0" advAuto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>
            <a:extLst>
              <a:ext uri="{FF2B5EF4-FFF2-40B4-BE49-F238E27FC236}">
                <a16:creationId xmlns:a16="http://schemas.microsoft.com/office/drawing/2014/main" id="{191F9E69-5327-4CF4-9880-C325D7D3293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379095" y="1016834"/>
            <a:ext cx="8786734" cy="1444625"/>
          </a:xfrm>
        </p:spPr>
        <p:txBody>
          <a:bodyPr/>
          <a:lstStyle/>
          <a:p>
            <a:pPr algn="l" eaLnBrk="1" hangingPunct="1"/>
            <a:r>
              <a:rPr lang="tr-TR" altLang="tr-TR" sz="3600" dirty="0">
                <a:latin typeface="Verdana" panose="020B0604030504040204" pitchFamily="34" charset="0"/>
              </a:rPr>
              <a:t>Stres kontrol edilebilir </a:t>
            </a:r>
            <a:r>
              <a:rPr lang="tr-TR" altLang="tr-TR" sz="3600" dirty="0"/>
              <a:t>veya</a:t>
            </a:r>
          </a:p>
        </p:txBody>
      </p:sp>
      <p:sp>
        <p:nvSpPr>
          <p:cNvPr id="20483" name="Rectangle 8">
            <a:extLst>
              <a:ext uri="{FF2B5EF4-FFF2-40B4-BE49-F238E27FC236}">
                <a16:creationId xmlns:a16="http://schemas.microsoft.com/office/drawing/2014/main" id="{50DA46F4-FA67-42A7-8962-9EBB241DD5F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924362" y="3297992"/>
            <a:ext cx="7696200" cy="109855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tr-TR" altLang="tr-TR" sz="3600" dirty="0">
                <a:solidFill>
                  <a:srgbClr val="FF0000"/>
                </a:solidFill>
              </a:rPr>
              <a:t>Önlenebilir bir yaşantıdır !!!</a:t>
            </a: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1B46D521-86FE-48D9-ABCA-EFC66C5E9A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41555" y="514662"/>
            <a:ext cx="7313613" cy="1143000"/>
          </a:xfrm>
        </p:spPr>
        <p:txBody>
          <a:bodyPr/>
          <a:lstStyle/>
          <a:p>
            <a:pPr eaLnBrk="1" hangingPunct="1"/>
            <a:r>
              <a:rPr lang="tr-TR" altLang="tr-TR" b="1" dirty="0"/>
              <a:t>İlk adım;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92296D3A-59AB-4B20-97D1-8B2AD953A7C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 eaLnBrk="1" hangingPunct="1"/>
            <a:r>
              <a:rPr lang="tr-TR" altLang="tr-TR" sz="3500" dirty="0"/>
              <a:t>Stresli hissetmemize neden olan durumların ve stres altında iken hissettiklerimizin farkına varmak</a:t>
            </a:r>
          </a:p>
          <a:p>
            <a:pPr lvl="1" algn="ctr" eaLnBrk="1" hangingPunct="1"/>
            <a:endParaRPr lang="tr-TR" altLang="tr-TR" sz="3500" dirty="0"/>
          </a:p>
          <a:p>
            <a:pPr lvl="1" algn="ctr" eaLnBrk="1" hangingPunct="1"/>
            <a:endParaRPr lang="tr-TR" altLang="tr-TR" sz="3500" dirty="0"/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A021E8E9-0DA8-4629-BC8A-433EA70487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tr-TR" b="1"/>
              <a:t>Örnek sorular;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E465E37D-3FE4-4DC2-8B53-7DCFAA9180C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12442" y="1542401"/>
            <a:ext cx="8534400" cy="4573587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tr-TR" altLang="tr-TR" sz="3000" dirty="0"/>
              <a:t>Baskı altında hissettiğimde, kızdığımda genellikle ne yapıyorum?</a:t>
            </a:r>
          </a:p>
          <a:p>
            <a:pPr eaLnBrk="1" hangingPunct="1">
              <a:lnSpc>
                <a:spcPct val="80000"/>
              </a:lnSpc>
            </a:pPr>
            <a:endParaRPr lang="tr-TR" altLang="tr-TR" sz="3000" dirty="0"/>
          </a:p>
          <a:p>
            <a:pPr eaLnBrk="1" hangingPunct="1">
              <a:lnSpc>
                <a:spcPct val="80000"/>
              </a:lnSpc>
            </a:pPr>
            <a:r>
              <a:rPr lang="tr-TR" altLang="tr-TR" sz="3000" dirty="0"/>
              <a:t>Stres karşısındaki davranışlarım insan ilişkilerimi nasıl etkiliyor?</a:t>
            </a:r>
          </a:p>
          <a:p>
            <a:pPr eaLnBrk="1" hangingPunct="1">
              <a:lnSpc>
                <a:spcPct val="80000"/>
              </a:lnSpc>
            </a:pPr>
            <a:endParaRPr lang="tr-TR" altLang="tr-TR" sz="3000" dirty="0"/>
          </a:p>
          <a:p>
            <a:pPr eaLnBrk="1" hangingPunct="1">
              <a:lnSpc>
                <a:spcPct val="80000"/>
              </a:lnSpc>
            </a:pPr>
            <a:r>
              <a:rPr lang="tr-TR" altLang="tr-TR" sz="3000" dirty="0"/>
              <a:t>Bu davranışlarım sağlığımı nasıl etkiliyor?</a:t>
            </a:r>
          </a:p>
          <a:p>
            <a:pPr eaLnBrk="1" hangingPunct="1">
              <a:lnSpc>
                <a:spcPct val="80000"/>
              </a:lnSpc>
            </a:pPr>
            <a:endParaRPr lang="tr-TR" altLang="tr-TR" sz="3000" dirty="0"/>
          </a:p>
          <a:p>
            <a:pPr eaLnBrk="1" hangingPunct="1">
              <a:lnSpc>
                <a:spcPct val="80000"/>
              </a:lnSpc>
            </a:pPr>
            <a:r>
              <a:rPr lang="tr-TR" altLang="tr-TR" sz="3000" dirty="0"/>
              <a:t>Farklı başa çıkma davranışları denemem yararlı olabilir mi?</a:t>
            </a: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E4EB5184-1A44-41EB-8DF2-8F20636E14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tr-TR" b="1"/>
              <a:t>Stres ile başa çıkma yolları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BAF49D0D-C3D0-4F2B-B7FF-DEA0465EB23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tr-TR" altLang="tr-TR" b="1" dirty="0"/>
              <a:t>Gevşeme yöntemleri</a:t>
            </a:r>
          </a:p>
          <a:p>
            <a:pPr lvl="1" eaLnBrk="1" hangingPunct="1"/>
            <a:r>
              <a:rPr lang="tr-TR" altLang="tr-TR" sz="2800" dirty="0"/>
              <a:t>Solunum egzersizleri</a:t>
            </a:r>
          </a:p>
          <a:p>
            <a:pPr lvl="1" eaLnBrk="1" hangingPunct="1"/>
            <a:r>
              <a:rPr lang="tr-TR" altLang="tr-TR" sz="2800" dirty="0"/>
              <a:t>Aşamalı kas gevşetme</a:t>
            </a:r>
          </a:p>
          <a:p>
            <a:pPr lvl="1" eaLnBrk="1" hangingPunct="1"/>
            <a:r>
              <a:rPr lang="tr-TR" altLang="tr-TR" sz="2800" dirty="0"/>
              <a:t>Zihinde canlandırma yoluyla gevşeme</a:t>
            </a:r>
          </a:p>
          <a:p>
            <a:pPr lvl="1" eaLnBrk="1" hangingPunct="1"/>
            <a:r>
              <a:rPr lang="tr-TR" altLang="tr-TR" sz="2800" dirty="0"/>
              <a:t>Diğer (meditasyon, </a:t>
            </a:r>
            <a:r>
              <a:rPr lang="tr-TR" altLang="tr-TR" sz="2800" dirty="0" err="1"/>
              <a:t>biyofeedback</a:t>
            </a:r>
            <a:r>
              <a:rPr lang="tr-TR" altLang="tr-TR" sz="2800" dirty="0"/>
              <a:t>)</a:t>
            </a:r>
          </a:p>
          <a:p>
            <a:pPr lvl="1" eaLnBrk="1" hangingPunct="1"/>
            <a:r>
              <a:rPr lang="tr-TR" altLang="tr-TR" sz="2800" dirty="0" err="1"/>
              <a:t>Ototelkin</a:t>
            </a:r>
            <a:r>
              <a:rPr lang="tr-TR" altLang="tr-TR" sz="2800" dirty="0"/>
              <a:t> /</a:t>
            </a: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2 İçerik Yer Tutucusu">
            <a:extLst>
              <a:ext uri="{FF2B5EF4-FFF2-40B4-BE49-F238E27FC236}">
                <a16:creationId xmlns:a16="http://schemas.microsoft.com/office/drawing/2014/main" id="{5F165587-88BF-46A8-9C25-83F65C6C87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8861" y="2133600"/>
            <a:ext cx="7313613" cy="4114800"/>
          </a:xfrm>
        </p:spPr>
        <p:txBody>
          <a:bodyPr>
            <a:normAutofit/>
          </a:bodyPr>
          <a:lstStyle/>
          <a:p>
            <a:pPr eaLnBrk="1" hangingPunct="1"/>
            <a:endParaRPr lang="tr-TR" altLang="tr-TR" sz="2500" b="1" dirty="0"/>
          </a:p>
          <a:p>
            <a:r>
              <a:rPr lang="tr-TR" altLang="tr-TR" sz="2500" b="1" dirty="0"/>
              <a:t>Kendini motive etme</a:t>
            </a:r>
          </a:p>
          <a:p>
            <a:pPr eaLnBrk="1" hangingPunct="1"/>
            <a:r>
              <a:rPr lang="tr-TR" altLang="tr-TR" sz="2500" b="1" dirty="0"/>
              <a:t>Olumlu bir tutum geliştirme</a:t>
            </a:r>
          </a:p>
          <a:p>
            <a:pPr eaLnBrk="1" hangingPunct="1"/>
            <a:r>
              <a:rPr lang="tr-TR" altLang="tr-TR" sz="2500" b="1" dirty="0"/>
              <a:t>Olumlu bir yaşam tarzı geliştirme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tr-TR" sz="2500" dirty="0"/>
              <a:t>    - Beslenme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tr-TR" sz="2500" dirty="0"/>
              <a:t>    - Fiziksel aktivite</a:t>
            </a:r>
          </a:p>
          <a:p>
            <a:pPr>
              <a:buFont typeface="Wingdings" panose="05000000000000000000" pitchFamily="2" charset="2"/>
              <a:buNone/>
            </a:pPr>
            <a:endParaRPr lang="tr-TR" altLang="tr-TR" sz="25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D3741749-B80A-46B4-9DCB-C8D230B14A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43468" y="643467"/>
            <a:ext cx="3415612" cy="5571066"/>
          </a:xfrm>
        </p:spPr>
        <p:txBody>
          <a:bodyPr>
            <a:normAutofit/>
          </a:bodyPr>
          <a:lstStyle/>
          <a:p>
            <a:pPr eaLnBrk="1" hangingPunct="1"/>
            <a:r>
              <a:rPr lang="tr-TR" altLang="tr-TR" b="1">
                <a:solidFill>
                  <a:srgbClr val="FFFFFF"/>
                </a:solidFill>
              </a:rPr>
              <a:t>STRES NEDİR ?</a:t>
            </a:r>
          </a:p>
        </p:txBody>
      </p:sp>
      <p:graphicFrame>
        <p:nvGraphicFramePr>
          <p:cNvPr id="7173" name="Rectangle 3">
            <a:extLst>
              <a:ext uri="{FF2B5EF4-FFF2-40B4-BE49-F238E27FC236}">
                <a16:creationId xmlns:a16="http://schemas.microsoft.com/office/drawing/2014/main" id="{D54337F0-7D1A-4679-80E7-506F677BA3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9447995"/>
              </p:ext>
            </p:extLst>
          </p:nvPr>
        </p:nvGraphicFramePr>
        <p:xfrm>
          <a:off x="1436609" y="1118980"/>
          <a:ext cx="7917253" cy="4921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A75417BF-C568-463B-831C-F4B3D18AC0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tr-TR" sz="3200" b="1" dirty="0">
                <a:latin typeface="+mn-lt"/>
              </a:rPr>
              <a:t>OLUMLU TUTUM GELİŞTİRMEK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E2E91440-94B7-4051-AEFE-32B0D2859FD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77334" y="1409075"/>
            <a:ext cx="5418666" cy="4632287"/>
          </a:xfrm>
        </p:spPr>
        <p:txBody>
          <a:bodyPr>
            <a:normAutofit/>
          </a:bodyPr>
          <a:lstStyle/>
          <a:p>
            <a:pPr eaLnBrk="1" hangingPunct="1"/>
            <a:endParaRPr lang="tr-TR" altLang="tr-TR" sz="3000" dirty="0"/>
          </a:p>
          <a:p>
            <a:pPr eaLnBrk="1" hangingPunct="1"/>
            <a:r>
              <a:rPr lang="tr-TR" altLang="tr-TR" sz="3000" dirty="0"/>
              <a:t>Olumsuz tutum ve düşünce olay sırasında yaşanan gerginliği arttırır</a:t>
            </a:r>
          </a:p>
          <a:p>
            <a:pPr eaLnBrk="1" hangingPunct="1"/>
            <a:r>
              <a:rPr lang="tr-TR" altLang="tr-TR" sz="3000" dirty="0"/>
              <a:t>Stresi azaltmak için bu olumsuz düşünce kalıplarını fark etmek gerekir</a:t>
            </a:r>
          </a:p>
        </p:txBody>
      </p:sp>
      <p:pic>
        <p:nvPicPr>
          <p:cNvPr id="5122" name="Picture 2" descr="Stres Verici İçsel ve Dışsal Faktörler | Fikir.Gen.Tr">
            <a:extLst>
              <a:ext uri="{FF2B5EF4-FFF2-40B4-BE49-F238E27FC236}">
                <a16:creationId xmlns:a16="http://schemas.microsoft.com/office/drawing/2014/main" id="{ED1535AB-EB82-4A98-817C-C6B9399745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1926" y="1314450"/>
            <a:ext cx="4086494" cy="422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C070BB54-9872-4CEE-8E15-54CB89AD10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tr-TR" b="1"/>
              <a:t>Bazı başa çıkma cümleleri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0DE260B7-00A2-445F-8CC5-6BEB1C44E74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77334" y="1807564"/>
            <a:ext cx="8458200" cy="40386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tr-TR" altLang="tr-TR" sz="3000" dirty="0"/>
              <a:t>Bu işi başarabilirim. Önceden de başa çıkmıştım</a:t>
            </a:r>
          </a:p>
          <a:p>
            <a:pPr eaLnBrk="1" hangingPunct="1">
              <a:lnSpc>
                <a:spcPct val="90000"/>
              </a:lnSpc>
            </a:pPr>
            <a:r>
              <a:rPr lang="tr-TR" altLang="tr-TR" sz="3000" dirty="0"/>
              <a:t>Bu dünyanın sonu değil, </a:t>
            </a:r>
          </a:p>
          <a:p>
            <a:pPr eaLnBrk="1" hangingPunct="1">
              <a:lnSpc>
                <a:spcPct val="90000"/>
              </a:lnSpc>
            </a:pPr>
            <a:r>
              <a:rPr lang="tr-TR" altLang="tr-TR" sz="3000" dirty="0"/>
              <a:t>Belki başa çıkmanın bir yolu vardır</a:t>
            </a:r>
          </a:p>
          <a:p>
            <a:pPr eaLnBrk="1" hangingPunct="1">
              <a:lnSpc>
                <a:spcPct val="90000"/>
              </a:lnSpc>
            </a:pPr>
            <a:r>
              <a:rPr lang="tr-TR" altLang="tr-TR" sz="3000" dirty="0"/>
              <a:t>Hemen sonuca gitmek doğru değil</a:t>
            </a:r>
          </a:p>
          <a:p>
            <a:pPr eaLnBrk="1" hangingPunct="1">
              <a:lnSpc>
                <a:spcPct val="90000"/>
              </a:lnSpc>
            </a:pPr>
            <a:r>
              <a:rPr lang="tr-TR" altLang="tr-TR" sz="3000" dirty="0"/>
              <a:t>Elimden geldiğince sakin olmaya çalışmalıyım</a:t>
            </a: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3B13A788-D7E9-4546-9FB3-8D70F4823A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tr-TR" sz="3200" b="1"/>
              <a:t>OLUMLU BİR YAŞAM TARZI GELİŞTİRMEK 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BE24C770-58C8-476C-9D73-05185CDAA13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tr-TR" altLang="tr-TR" sz="3000" dirty="0"/>
              <a:t>Sağlıklı beslenme: Kötü beslenme sinirsel duyarlılığı arttırarak strese dayanıklılığı azaltır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tr-TR" altLang="tr-TR" sz="3000" dirty="0"/>
          </a:p>
          <a:p>
            <a:pPr eaLnBrk="1" hangingPunct="1"/>
            <a:r>
              <a:rPr lang="tr-TR" altLang="tr-TR" sz="3000" dirty="0"/>
              <a:t>Düzenli fiziksel egzersiz</a:t>
            </a:r>
          </a:p>
          <a:p>
            <a:pPr lvl="1" eaLnBrk="1" hangingPunct="1"/>
            <a:r>
              <a:rPr lang="tr-TR" altLang="tr-TR" sz="3000" dirty="0"/>
              <a:t>Gerilimi azaltır</a:t>
            </a:r>
          </a:p>
          <a:p>
            <a:pPr lvl="1" eaLnBrk="1" hangingPunct="1"/>
            <a:r>
              <a:rPr lang="tr-TR" altLang="tr-TR" sz="3000" dirty="0"/>
              <a:t>Strese bağlı hastalık riskini azaltır</a:t>
            </a:r>
          </a:p>
          <a:p>
            <a:pPr eaLnBrk="1" hangingPunct="1"/>
            <a:endParaRPr lang="tr-TR" altLang="tr-TR" sz="3000" dirty="0"/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894831A4-50CC-4F47-93C7-DA8A6805C9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tr-TR" b="1"/>
              <a:t>Stresli iseniz!!!!! 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D73A9BE1-2B06-4A24-94B7-FD4D927F778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12442" y="1488613"/>
            <a:ext cx="8596668" cy="3880773"/>
          </a:xfrm>
        </p:spPr>
        <p:txBody>
          <a:bodyPr>
            <a:noAutofit/>
          </a:bodyPr>
          <a:lstStyle/>
          <a:p>
            <a:pPr marL="609600" indent="-609600"/>
            <a:r>
              <a:rPr lang="tr-TR" altLang="tr-TR" sz="3500" dirty="0"/>
              <a:t>Kendinize zaman ayırın</a:t>
            </a:r>
          </a:p>
          <a:p>
            <a:pPr marL="609600" indent="-609600"/>
            <a:r>
              <a:rPr lang="tr-TR" altLang="tr-TR" sz="3500" dirty="0"/>
              <a:t>Sevdiklerinizle daha fazla vakit geçirin, başka uğraşlar edinin</a:t>
            </a:r>
          </a:p>
          <a:p>
            <a:pPr marL="609600" indent="-609600"/>
            <a:r>
              <a:rPr lang="tr-TR" altLang="tr-TR" sz="3500" dirty="0"/>
              <a:t>Sağlıklı yaşamaya çalışın</a:t>
            </a:r>
          </a:p>
          <a:p>
            <a:pPr marL="609600" indent="-609600"/>
            <a:r>
              <a:rPr lang="tr-TR" altLang="tr-TR" sz="3500" dirty="0"/>
              <a:t>Ulaşılabilir, gerçekçi hedefler belirleyin</a:t>
            </a:r>
          </a:p>
          <a:p>
            <a:pPr marL="609600" indent="-609600"/>
            <a:r>
              <a:rPr lang="tr-TR" altLang="tr-TR" sz="3500" dirty="0"/>
              <a:t>Stres tepkilerinizi tanımaya çalışın</a:t>
            </a: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601EFAA8-3BDC-4498-863C-E724C831B6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71339" y="524656"/>
            <a:ext cx="7313613" cy="1143000"/>
          </a:xfrm>
        </p:spPr>
        <p:txBody>
          <a:bodyPr/>
          <a:lstStyle/>
          <a:p>
            <a:pPr eaLnBrk="1" hangingPunct="1"/>
            <a:r>
              <a:rPr lang="tr-TR" altLang="tr-TR" b="1" dirty="0"/>
              <a:t>Stresli iseniz!!!!!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05017786-424D-4003-8C50-26DCC68E8D6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50552" y="1667656"/>
            <a:ext cx="8534400" cy="5486400"/>
          </a:xfrm>
        </p:spPr>
        <p:txBody>
          <a:bodyPr>
            <a:normAutofit/>
          </a:bodyPr>
          <a:lstStyle/>
          <a:p>
            <a:pPr marL="457200" indent="-457200">
              <a:lnSpc>
                <a:spcPct val="80000"/>
              </a:lnSpc>
            </a:pPr>
            <a:r>
              <a:rPr lang="tr-TR" altLang="tr-TR" sz="3000" dirty="0"/>
              <a:t>İnsanlarla sorunlarınızı çatışmaya girmeden çözmeye çalışın</a:t>
            </a:r>
          </a:p>
          <a:p>
            <a:pPr marL="457200" indent="-457200">
              <a:lnSpc>
                <a:spcPct val="80000"/>
              </a:lnSpc>
            </a:pPr>
            <a:r>
              <a:rPr lang="tr-TR" altLang="tr-TR" sz="3000" dirty="0"/>
              <a:t>Enerji ve zamanınızı iyi kullanın, “hayır” demeyi öğrenin</a:t>
            </a:r>
          </a:p>
          <a:p>
            <a:pPr marL="457200" indent="-457200">
              <a:lnSpc>
                <a:spcPct val="80000"/>
              </a:lnSpc>
            </a:pPr>
            <a:r>
              <a:rPr lang="tr-TR" altLang="tr-TR" sz="3000" dirty="0"/>
              <a:t>İşi özel yaşamınıza, özel yaşamınızı işe taşımayın</a:t>
            </a:r>
          </a:p>
          <a:p>
            <a:pPr marL="457200" indent="-457200">
              <a:lnSpc>
                <a:spcPct val="80000"/>
              </a:lnSpc>
            </a:pPr>
            <a:r>
              <a:rPr lang="tr-TR" altLang="tr-TR" sz="3000" dirty="0"/>
              <a:t>Duygularınızı ifade etmekten kaçınmayın</a:t>
            </a:r>
          </a:p>
          <a:p>
            <a:pPr marL="457200" indent="-457200">
              <a:lnSpc>
                <a:spcPct val="80000"/>
              </a:lnSpc>
            </a:pPr>
            <a:r>
              <a:rPr lang="tr-TR" altLang="tr-TR" sz="3000" dirty="0"/>
              <a:t>Duygu ve sorunlarınızı paylaşmak için kendi destek gruplarınızdan yardım istemekten çekinmeyin</a:t>
            </a: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3">
            <a:extLst>
              <a:ext uri="{FF2B5EF4-FFF2-40B4-BE49-F238E27FC236}">
                <a16:creationId xmlns:a16="http://schemas.microsoft.com/office/drawing/2014/main" id="{8189A942-5FEF-4662-BAEC-F9F97DEEA8D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29123" y="1619315"/>
            <a:ext cx="9208766" cy="4114800"/>
          </a:xfrm>
        </p:spPr>
        <p:txBody>
          <a:bodyPr>
            <a:normAutofit/>
          </a:bodyPr>
          <a:lstStyle/>
          <a:p>
            <a:pPr eaLnBrk="1" hangingPunct="1">
              <a:lnSpc>
                <a:spcPct val="17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3500" dirty="0"/>
              <a:t>   </a:t>
            </a:r>
            <a:r>
              <a:rPr lang="en-AU" altLang="tr-TR" sz="3500" dirty="0" err="1"/>
              <a:t>Amacımız</a:t>
            </a:r>
            <a:r>
              <a:rPr lang="en-AU" altLang="tr-TR" sz="3500" dirty="0"/>
              <a:t> </a:t>
            </a:r>
            <a:r>
              <a:rPr lang="en-AU" altLang="tr-TR" sz="3500" dirty="0" err="1"/>
              <a:t>stresten</a:t>
            </a:r>
            <a:r>
              <a:rPr lang="en-AU" altLang="tr-TR" sz="3500" dirty="0"/>
              <a:t> </a:t>
            </a:r>
            <a:r>
              <a:rPr lang="en-AU" altLang="tr-TR" sz="3500" dirty="0" err="1"/>
              <a:t>uzak</a:t>
            </a:r>
            <a:r>
              <a:rPr lang="en-AU" altLang="tr-TR" sz="3500" dirty="0"/>
              <a:t> </a:t>
            </a:r>
            <a:r>
              <a:rPr lang="en-AU" altLang="tr-TR" sz="3500" dirty="0" err="1"/>
              <a:t>bir</a:t>
            </a:r>
            <a:r>
              <a:rPr lang="en-AU" altLang="tr-TR" sz="3500" dirty="0"/>
              <a:t> </a:t>
            </a:r>
            <a:r>
              <a:rPr lang="en-AU" altLang="tr-TR" sz="3500" dirty="0" err="1"/>
              <a:t>yaşam</a:t>
            </a:r>
            <a:r>
              <a:rPr lang="tr-TR" altLang="tr-TR" sz="3500" dirty="0"/>
              <a:t> </a:t>
            </a:r>
            <a:r>
              <a:rPr lang="en-AU" altLang="tr-TR" sz="3500" dirty="0" err="1"/>
              <a:t>sürdürmek</a:t>
            </a:r>
            <a:r>
              <a:rPr lang="en-AU" altLang="tr-TR" sz="3500" dirty="0"/>
              <a:t> </a:t>
            </a:r>
            <a:r>
              <a:rPr lang="tr-TR" altLang="tr-TR" sz="3500" dirty="0"/>
              <a:t>değil,</a:t>
            </a:r>
            <a:r>
              <a:rPr lang="en-AU" altLang="tr-TR" sz="3500" dirty="0"/>
              <a:t> </a:t>
            </a:r>
            <a:r>
              <a:rPr lang="en-AU" altLang="tr-TR" sz="3500" dirty="0" err="1"/>
              <a:t>stres</a:t>
            </a:r>
            <a:r>
              <a:rPr lang="en-AU" altLang="tr-TR" sz="3500" dirty="0"/>
              <a:t> </a:t>
            </a:r>
            <a:r>
              <a:rPr lang="en-AU" altLang="tr-TR" sz="3500" dirty="0" err="1"/>
              <a:t>ile</a:t>
            </a:r>
            <a:r>
              <a:rPr lang="en-AU" altLang="tr-TR" sz="3500" dirty="0"/>
              <a:t> </a:t>
            </a:r>
            <a:r>
              <a:rPr lang="en-AU" altLang="tr-TR" sz="3500" dirty="0" err="1"/>
              <a:t>etkin</a:t>
            </a:r>
            <a:r>
              <a:rPr lang="en-AU" altLang="tr-TR" sz="3500" dirty="0"/>
              <a:t> </a:t>
            </a:r>
            <a:r>
              <a:rPr lang="en-AU" altLang="tr-TR" sz="3500" dirty="0" err="1"/>
              <a:t>bir</a:t>
            </a:r>
            <a:r>
              <a:rPr lang="en-AU" altLang="tr-TR" sz="3500" dirty="0"/>
              <a:t> </a:t>
            </a:r>
            <a:r>
              <a:rPr lang="en-AU" altLang="tr-TR" sz="3500" dirty="0" err="1"/>
              <a:t>şekilde</a:t>
            </a:r>
            <a:r>
              <a:rPr lang="en-AU" altLang="tr-TR" sz="3500" dirty="0"/>
              <a:t> </a:t>
            </a:r>
            <a:r>
              <a:rPr lang="en-AU" altLang="tr-TR" sz="3500" dirty="0" err="1"/>
              <a:t>mücadele</a:t>
            </a:r>
            <a:r>
              <a:rPr lang="en-AU" altLang="tr-TR" sz="3500" dirty="0"/>
              <a:t> </a:t>
            </a:r>
            <a:r>
              <a:rPr lang="en-AU" altLang="tr-TR" sz="3500" dirty="0" err="1"/>
              <a:t>etmeyi</a:t>
            </a:r>
            <a:r>
              <a:rPr lang="en-AU" altLang="tr-TR" sz="3500" dirty="0"/>
              <a:t> </a:t>
            </a:r>
            <a:r>
              <a:rPr lang="en-AU" altLang="tr-TR" sz="3500" dirty="0" err="1"/>
              <a:t>öğrenmek</a:t>
            </a:r>
            <a:r>
              <a:rPr lang="en-AU" altLang="tr-TR" sz="3500" dirty="0"/>
              <a:t> </a:t>
            </a:r>
            <a:r>
              <a:rPr lang="en-AU" altLang="tr-TR" sz="3500" dirty="0" err="1"/>
              <a:t>olmalıdır</a:t>
            </a:r>
            <a:r>
              <a:rPr lang="en-AU" altLang="tr-TR" sz="3500" dirty="0"/>
              <a:t> </a:t>
            </a:r>
          </a:p>
          <a:p>
            <a:pPr eaLnBrk="1" hangingPunct="1"/>
            <a:endParaRPr lang="tr-TR" altLang="tr-TR" sz="3500" dirty="0"/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5">
            <a:extLst>
              <a:ext uri="{FF2B5EF4-FFF2-40B4-BE49-F238E27FC236}">
                <a16:creationId xmlns:a16="http://schemas.microsoft.com/office/drawing/2014/main" id="{6A799D30-B176-4C8E-96CE-75A174EF433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43313" y="2088037"/>
            <a:ext cx="8839200" cy="2191732"/>
          </a:xfrm>
        </p:spPr>
        <p:txBody>
          <a:bodyPr/>
          <a:lstStyle/>
          <a:p>
            <a:pPr eaLnBrk="1" hangingPunct="1"/>
            <a:endParaRPr lang="tr-TR" altLang="tr-TR" dirty="0"/>
          </a:p>
          <a:p>
            <a:pPr eaLnBrk="1" hangingPunct="1"/>
            <a:endParaRPr lang="tr-TR" altLang="tr-TR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tr-TR" altLang="tr-TR" sz="3600" dirty="0">
                <a:latin typeface="Arial" panose="020B0604020202020204" pitchFamily="34" charset="0"/>
              </a:rPr>
              <a:t>   </a:t>
            </a:r>
            <a:r>
              <a:rPr lang="tr-TR" altLang="tr-TR" sz="4000" dirty="0"/>
              <a:t>Kişileri etkileyen olaylar değil, olaylara verdikleri anlamlardır.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tr-TR" altLang="tr-TR" sz="4000" dirty="0"/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 descr="Slayt2">
            <a:extLst>
              <a:ext uri="{FF2B5EF4-FFF2-40B4-BE49-F238E27FC236}">
                <a16:creationId xmlns:a16="http://schemas.microsoft.com/office/drawing/2014/main" id="{326BAEB4-844D-4371-9951-8421C325C46E}"/>
              </a:ext>
            </a:extLst>
          </p:cNvPr>
          <p:cNvPicPr>
            <a:picLocks noGrp="1" noChangeAspect="1" noChangeArrowheads="1"/>
          </p:cNvPicPr>
          <p:nvPr>
            <p:ph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24000" y="0"/>
            <a:ext cx="9144000" cy="6858000"/>
          </a:xfrm>
          <a:noFill/>
        </p:spPr>
      </p:pic>
      <p:sp>
        <p:nvSpPr>
          <p:cNvPr id="19459" name="Text Box 3">
            <a:extLst>
              <a:ext uri="{FF2B5EF4-FFF2-40B4-BE49-F238E27FC236}">
                <a16:creationId xmlns:a16="http://schemas.microsoft.com/office/drawing/2014/main" id="{477585A0-CA88-4100-B289-5013AA1250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5084763"/>
            <a:ext cx="9144000" cy="144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r>
              <a:rPr lang="en-US" altLang="tr-TR" sz="4400" b="1">
                <a:solidFill>
                  <a:srgbClr val="FFFF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MUTLULUK BİR VARIŞ DEĞİL, BİR YOLCULUKTUR. </a:t>
            </a:r>
            <a:endParaRPr lang="tr-TR" altLang="tr-TR" sz="4400" b="1">
              <a:solidFill>
                <a:srgbClr val="FFFF00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pic>
        <p:nvPicPr>
          <p:cNvPr id="19460" name="Beethoven 9 Nolu Senfonisi (Scherzo).wma">
            <a:hlinkClick r:id="" action="ppaction://media"/>
            <a:extLst>
              <a:ext uri="{FF2B5EF4-FFF2-40B4-BE49-F238E27FC236}">
                <a16:creationId xmlns:a16="http://schemas.microsoft.com/office/drawing/2014/main" id="{B0F8EA92-CE06-47B2-B4A4-765288D73327}"/>
              </a:ext>
            </a:extLst>
          </p:cNvPr>
          <p:cNvPicPr>
            <a:picLocks noRot="1" noChangeAspect="1" noChangeArrowheads="1"/>
          </p:cNvPicPr>
          <p:nvPr>
            <a:audioFile r:link="rId2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65532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  <p:transition advTm="673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" fill="hold"/>
                                        <p:tgtEl>
                                          <p:spTgt spid="194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" fill="hold"/>
                                        <p:tgtEl>
                                          <p:spTgt spid="194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9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9460"/>
                </p:tgtEl>
              </p:cMediaNode>
            </p:audio>
          </p:childTnLst>
        </p:cTn>
      </p:par>
    </p:tnLst>
    <p:bldLst>
      <p:bldP spid="19459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7B39098F-A4A3-4605-A1B9-FBFB876D1B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>
              <a:defRPr/>
            </a:pPr>
            <a:r>
              <a:rPr lang="tr-TR" b="1">
                <a:solidFill>
                  <a:schemeClr val="tx2">
                    <a:satMod val="13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MOTİVASYON NEDİR?</a:t>
            </a:r>
          </a:p>
        </p:txBody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1B6204B6-0A97-4319-82EC-34298154C13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74250" y="1622196"/>
            <a:ext cx="8382000" cy="4484688"/>
          </a:xfrm>
        </p:spPr>
        <p:txBody>
          <a:bodyPr>
            <a:normAutofit/>
          </a:bodyPr>
          <a:lstStyle/>
          <a:p>
            <a:pPr marL="365125" indent="-282575" algn="ctr">
              <a:buNone/>
              <a:defRPr/>
            </a:pPr>
            <a:r>
              <a:rPr lang="tr-TR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 </a:t>
            </a:r>
          </a:p>
          <a:p>
            <a:pPr marL="365125" indent="-282575" algn="ctr">
              <a:buNone/>
              <a:defRPr/>
            </a:pPr>
            <a:r>
              <a:rPr lang="tr-TR" sz="3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İnsanları iş yapma konusunda harekete geçiren güçtür.</a:t>
            </a:r>
          </a:p>
          <a:p>
            <a:pPr marL="365125" indent="-282575" algn="ctr">
              <a:buNone/>
              <a:defRPr/>
            </a:pPr>
            <a:endParaRPr lang="tr-TR" i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365125" indent="-282575" algn="ctr">
              <a:buNone/>
              <a:defRPr/>
            </a:pPr>
            <a:endParaRPr lang="tr-TR" i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39" grpId="0" build="p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5 İçerik Yer Tutucusu">
            <a:extLst>
              <a:ext uri="{FF2B5EF4-FFF2-40B4-BE49-F238E27FC236}">
                <a16:creationId xmlns:a16="http://schemas.microsoft.com/office/drawing/2014/main" id="{85814FC9-E43A-4472-8C28-C0AB7A160332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623341" y="838200"/>
            <a:ext cx="8610600" cy="6019800"/>
          </a:xfrm>
        </p:spPr>
        <p:txBody>
          <a:bodyPr>
            <a:normAutofit/>
          </a:bodyPr>
          <a:lstStyle/>
          <a:p>
            <a:pPr eaLnBrk="1" hangingPunct="1"/>
            <a:endParaRPr lang="tr-TR" altLang="tr-TR" sz="3000" dirty="0"/>
          </a:p>
          <a:p>
            <a:pPr eaLnBrk="1" hangingPunct="1"/>
            <a:endParaRPr lang="tr-TR" altLang="tr-TR" sz="3000" dirty="0"/>
          </a:p>
          <a:p>
            <a:pPr eaLnBrk="1" hangingPunct="1"/>
            <a:r>
              <a:rPr lang="tr-TR" altLang="tr-TR" sz="3000" dirty="0"/>
              <a:t>-Mükemmellik standardını yakalama veya yükseltme arayışı.</a:t>
            </a:r>
          </a:p>
          <a:p>
            <a:r>
              <a:rPr lang="tr-TR" altLang="tr-TR" sz="3000" dirty="0"/>
              <a:t>-Grup ya da kuruluşun hedeflerini benimseme.</a:t>
            </a:r>
          </a:p>
          <a:p>
            <a:r>
              <a:rPr lang="tr-TR" altLang="tr-TR" sz="3000" dirty="0"/>
              <a:t>-Fırsat doğduğunda harekete geçmeye hazır olma</a:t>
            </a:r>
          </a:p>
          <a:p>
            <a:r>
              <a:rPr lang="tr-TR" altLang="tr-TR" sz="3000" dirty="0"/>
              <a:t>-Engellere veya yenilgilere rağmen hedefler doğrultusunda yol almaya ısrar etmek.</a:t>
            </a:r>
          </a:p>
          <a:p>
            <a:endParaRPr lang="tr-TR" altLang="tr-TR" sz="3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52B07E97-A16C-4325-AA72-671103F573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95601" y="304800"/>
            <a:ext cx="7313613" cy="1143000"/>
          </a:xfrm>
        </p:spPr>
        <p:txBody>
          <a:bodyPr/>
          <a:lstStyle/>
          <a:p>
            <a:pPr eaLnBrk="1" hangingPunct="1"/>
            <a:r>
              <a:rPr lang="tr-TR" altLang="tr-TR" b="1"/>
              <a:t>STRES ÇEŞİTLERİ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E38E06F5-178A-44CB-97EC-84FB1730F1E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tr-TR" altLang="tr-TR"/>
              <a:t>Negatif stres</a:t>
            </a:r>
          </a:p>
          <a:p>
            <a:pPr lvl="1" eaLnBrk="1" hangingPunct="1"/>
            <a:r>
              <a:rPr lang="tr-TR" altLang="tr-TR" sz="2800"/>
              <a:t>Bireyin kaynaklarını ve baş etme yeteneklerini tüketen durumlar </a:t>
            </a:r>
          </a:p>
          <a:p>
            <a:pPr lvl="1" eaLnBrk="1" hangingPunct="1"/>
            <a:r>
              <a:rPr lang="tr-TR" altLang="tr-TR" sz="2800"/>
              <a:t>Yaralanma, boşanma, kayıp vs</a:t>
            </a:r>
          </a:p>
          <a:p>
            <a:pPr eaLnBrk="1" hangingPunct="1"/>
            <a:r>
              <a:rPr lang="tr-TR" altLang="tr-TR"/>
              <a:t>Pozitif stres</a:t>
            </a:r>
          </a:p>
          <a:p>
            <a:pPr lvl="1" eaLnBrk="1" hangingPunct="1"/>
            <a:r>
              <a:rPr lang="tr-TR" altLang="tr-TR" sz="2800"/>
              <a:t>Sonucunda kazanç veya keyif sağlayan durumlar</a:t>
            </a:r>
          </a:p>
          <a:p>
            <a:pPr lvl="1" eaLnBrk="1" hangingPunct="1"/>
            <a:r>
              <a:rPr lang="tr-TR" altLang="tr-TR" sz="2800"/>
              <a:t>Başarı sağlamak, işe girmek vs</a:t>
            </a:r>
          </a:p>
          <a:p>
            <a:pPr lvl="1" eaLnBrk="1" hangingPunct="1"/>
            <a:endParaRPr lang="tr-TR" altLang="tr-TR" sz="2800"/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>
            <a:extLst>
              <a:ext uri="{FF2B5EF4-FFF2-40B4-BE49-F238E27FC236}">
                <a16:creationId xmlns:a16="http://schemas.microsoft.com/office/drawing/2014/main" id="{A94D653B-5455-4A4C-905D-4E2A14B5A5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89482" y="371007"/>
            <a:ext cx="7793038" cy="1462088"/>
          </a:xfrm>
        </p:spPr>
        <p:txBody>
          <a:bodyPr/>
          <a:lstStyle/>
          <a:p>
            <a:pPr algn="ctr">
              <a:defRPr/>
            </a:pPr>
            <a:r>
              <a:rPr lang="tr-TR" sz="4000" dirty="0">
                <a:solidFill>
                  <a:schemeClr val="tx2">
                    <a:satMod val="130000"/>
                  </a:schemeClr>
                </a:solidFill>
              </a:rPr>
              <a:t>Motivasyon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CFE75BF6-925C-49C5-B7E5-E68E1E707D96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890792" y="2634131"/>
            <a:ext cx="3948113" cy="3852862"/>
          </a:xfrm>
        </p:spPr>
        <p:txBody>
          <a:bodyPr>
            <a:normAutofit/>
          </a:bodyPr>
          <a:lstStyle/>
          <a:p>
            <a:pPr eaLnBrk="1" hangingPunct="1"/>
            <a:r>
              <a:rPr lang="tr-TR" altLang="tr-TR" sz="3000" dirty="0"/>
              <a:t>1.İçsel Motivasyon</a:t>
            </a:r>
          </a:p>
          <a:p>
            <a:pPr eaLnBrk="1" hangingPunct="1"/>
            <a:endParaRPr lang="tr-TR" altLang="tr-TR" sz="3000" dirty="0"/>
          </a:p>
          <a:p>
            <a:pPr eaLnBrk="1" hangingPunct="1"/>
            <a:r>
              <a:rPr lang="tr-TR" altLang="tr-TR" sz="3000" dirty="0"/>
              <a:t>2.Dışsal Motivasyon</a:t>
            </a:r>
          </a:p>
        </p:txBody>
      </p:sp>
      <p:pic>
        <p:nvPicPr>
          <p:cNvPr id="36868" name="Picture 4" descr="j0282809">
            <a:extLst>
              <a:ext uri="{FF2B5EF4-FFF2-40B4-BE49-F238E27FC236}">
                <a16:creationId xmlns:a16="http://schemas.microsoft.com/office/drawing/2014/main" id="{74C662B2-629C-43BC-9261-A4164163099D}"/>
              </a:ext>
            </a:extLst>
          </p:cNvPr>
          <p:cNvPicPr>
            <a:picLocks noGrp="1" noChangeAspect="1" noChangeArrowheads="1" noCrop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615238" y="2466976"/>
            <a:ext cx="2487612" cy="2511425"/>
          </a:xfrm>
          <a:noFill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>
            <a:extLst>
              <a:ext uri="{FF2B5EF4-FFF2-40B4-BE49-F238E27FC236}">
                <a16:creationId xmlns:a16="http://schemas.microsoft.com/office/drawing/2014/main" id="{EF427C6A-2796-45A8-9B48-8BBCD2B623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12081" y="366712"/>
            <a:ext cx="7793038" cy="1462088"/>
          </a:xfrm>
        </p:spPr>
        <p:txBody>
          <a:bodyPr/>
          <a:lstStyle/>
          <a:p>
            <a:pPr>
              <a:defRPr/>
            </a:pPr>
            <a:r>
              <a:rPr lang="tr-TR" sz="4000" dirty="0">
                <a:solidFill>
                  <a:schemeClr val="tx2">
                    <a:satMod val="130000"/>
                  </a:schemeClr>
                </a:solidFill>
              </a:rPr>
              <a:t>İçsel Motivasyon: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85CCD243-9042-4A75-A933-C405872FC4FA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713581" y="1658679"/>
            <a:ext cx="6929439" cy="4254500"/>
          </a:xfrm>
        </p:spPr>
        <p:txBody>
          <a:bodyPr>
            <a:noAutofit/>
          </a:bodyPr>
          <a:lstStyle/>
          <a:p>
            <a:pPr marL="365125" indent="-282575">
              <a:lnSpc>
                <a:spcPct val="80000"/>
              </a:lnSpc>
              <a:buNone/>
            </a:pPr>
            <a:r>
              <a:rPr lang="tr-TR" altLang="tr-TR" sz="3000" dirty="0"/>
              <a:t>	En iyi harekete geçirici motivasyon olduğu kabul edilmektedir. </a:t>
            </a:r>
          </a:p>
          <a:p>
            <a:pPr marL="365125" indent="-282575">
              <a:lnSpc>
                <a:spcPct val="80000"/>
              </a:lnSpc>
              <a:buNone/>
            </a:pPr>
            <a:endParaRPr lang="tr-TR" altLang="tr-TR" sz="3000" dirty="0"/>
          </a:p>
          <a:p>
            <a:pPr marL="539750" indent="-457200">
              <a:lnSpc>
                <a:spcPct val="80000"/>
              </a:lnSpc>
              <a:buFont typeface="Wingdings" panose="05000000000000000000" pitchFamily="2" charset="2"/>
              <a:buChar char="v"/>
            </a:pPr>
            <a:r>
              <a:rPr lang="tr-TR" altLang="tr-TR" sz="3000" dirty="0"/>
              <a:t>	İhtiyaçlar, </a:t>
            </a:r>
          </a:p>
          <a:p>
            <a:pPr marL="539750" indent="-457200">
              <a:lnSpc>
                <a:spcPct val="80000"/>
              </a:lnSpc>
              <a:buFont typeface="Wingdings" panose="05000000000000000000" pitchFamily="2" charset="2"/>
              <a:buChar char="v"/>
            </a:pPr>
            <a:r>
              <a:rPr lang="tr-TR" altLang="tr-TR" sz="3000" dirty="0"/>
              <a:t>   	Hedefler</a:t>
            </a:r>
          </a:p>
          <a:p>
            <a:pPr marL="539750" indent="-457200">
              <a:lnSpc>
                <a:spcPct val="80000"/>
              </a:lnSpc>
              <a:buFont typeface="Wingdings" panose="05000000000000000000" pitchFamily="2" charset="2"/>
              <a:buChar char="v"/>
            </a:pPr>
            <a:r>
              <a:rPr lang="tr-TR" altLang="tr-TR" sz="3000" dirty="0"/>
              <a:t>   	Arzular,</a:t>
            </a:r>
          </a:p>
          <a:p>
            <a:pPr marL="539750" indent="-457200">
              <a:lnSpc>
                <a:spcPct val="80000"/>
              </a:lnSpc>
              <a:buFont typeface="Wingdings" panose="05000000000000000000" pitchFamily="2" charset="2"/>
              <a:buChar char="v"/>
            </a:pPr>
            <a:r>
              <a:rPr lang="tr-TR" altLang="tr-TR" sz="3000" dirty="0"/>
              <a:t>   	İlgiler,</a:t>
            </a:r>
          </a:p>
          <a:p>
            <a:pPr marL="539750" indent="-457200">
              <a:lnSpc>
                <a:spcPct val="80000"/>
              </a:lnSpc>
              <a:buFont typeface="Wingdings" panose="05000000000000000000" pitchFamily="2" charset="2"/>
              <a:buChar char="v"/>
            </a:pPr>
            <a:r>
              <a:rPr lang="tr-TR" altLang="tr-TR" sz="3000" dirty="0"/>
              <a:t>   	Sevgiler…. </a:t>
            </a:r>
          </a:p>
          <a:p>
            <a:pPr marL="82550" indent="0">
              <a:lnSpc>
                <a:spcPct val="80000"/>
              </a:lnSpc>
              <a:buNone/>
            </a:pPr>
            <a:r>
              <a:rPr lang="tr-TR" altLang="tr-TR" sz="3000" dirty="0"/>
              <a:t>Bireyi hareketlendiren, iten en önemli etkenlerdir. </a:t>
            </a:r>
          </a:p>
        </p:txBody>
      </p:sp>
      <p:pic>
        <p:nvPicPr>
          <p:cNvPr id="37892" name="Picture 4" descr="j0236272">
            <a:extLst>
              <a:ext uri="{FF2B5EF4-FFF2-40B4-BE49-F238E27FC236}">
                <a16:creationId xmlns:a16="http://schemas.microsoft.com/office/drawing/2014/main" id="{134FDF67-E396-4B51-A215-C205389DCF00}"/>
              </a:ext>
            </a:extLst>
          </p:cNvPr>
          <p:cNvPicPr>
            <a:picLocks noGrp="1" noChangeAspect="1" noChangeArrowheads="1" noCrop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013700" y="2033589"/>
            <a:ext cx="2382838" cy="2232025"/>
          </a:xfrm>
          <a:noFill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>
            <a:extLst>
              <a:ext uri="{FF2B5EF4-FFF2-40B4-BE49-F238E27FC236}">
                <a16:creationId xmlns:a16="http://schemas.microsoft.com/office/drawing/2014/main" id="{B571E9B1-F814-4ABC-9A38-BA01A763FB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tr-TR" sz="4000" dirty="0">
                <a:solidFill>
                  <a:schemeClr val="tx2">
                    <a:satMod val="130000"/>
                  </a:schemeClr>
                </a:solidFill>
              </a:rPr>
              <a:t>Dışsal Motivasyon  </a:t>
            </a:r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999ECC4B-EA76-4425-8CB1-690FF47DEB3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77334" y="1930400"/>
            <a:ext cx="8871400" cy="4114800"/>
          </a:xfrm>
        </p:spPr>
        <p:txBody>
          <a:bodyPr>
            <a:normAutofit/>
          </a:bodyPr>
          <a:lstStyle/>
          <a:p>
            <a:pPr eaLnBrk="1" hangingPunct="1"/>
            <a:r>
              <a:rPr lang="tr-TR" altLang="tr-TR" sz="3500" dirty="0"/>
              <a:t>Ödüller,</a:t>
            </a:r>
          </a:p>
          <a:p>
            <a:pPr eaLnBrk="1" hangingPunct="1"/>
            <a:r>
              <a:rPr lang="tr-TR" altLang="tr-TR" sz="3500" dirty="0"/>
              <a:t>Çevreden davranışa yansıyan tüm etkiler,</a:t>
            </a:r>
          </a:p>
          <a:p>
            <a:pPr eaLnBrk="1" hangingPunct="1"/>
            <a:r>
              <a:rPr lang="tr-TR" altLang="tr-TR" sz="3500" dirty="0"/>
              <a:t>Çevrenin davranışı kontrol etmesi,</a:t>
            </a:r>
          </a:p>
          <a:p>
            <a:pPr marL="0" indent="0" eaLnBrk="1" hangingPunct="1">
              <a:buNone/>
            </a:pPr>
            <a:endParaRPr lang="tr-TR" altLang="tr-TR" sz="35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tr-TR" altLang="tr-TR" sz="3500" dirty="0"/>
              <a:t>      “</a:t>
            </a:r>
            <a:r>
              <a:rPr lang="tr-TR" altLang="tr-TR" sz="3500" i="1" dirty="0"/>
              <a:t>Ödül bazen öğrenmeyi katlayabilir."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tr-TR" altLang="tr-TR" sz="3500" i="1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tr-TR" altLang="tr-TR" sz="3500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AB01DE2D-7116-47BE-BA1A-BC648643EC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20461" y="407963"/>
            <a:ext cx="7772400" cy="1447800"/>
          </a:xfrm>
        </p:spPr>
        <p:txBody>
          <a:bodyPr/>
          <a:lstStyle/>
          <a:p>
            <a:pPr eaLnBrk="1" hangingPunct="1"/>
            <a:r>
              <a:rPr lang="tr-TR" altLang="tr-TR" sz="4000" dirty="0">
                <a:solidFill>
                  <a:srgbClr val="007575"/>
                </a:solidFill>
              </a:rPr>
              <a:t>HEDEFİNİZ NE ?</a:t>
            </a:r>
            <a:endParaRPr lang="en-AU" altLang="tr-TR" sz="4000" dirty="0">
              <a:solidFill>
                <a:srgbClr val="007575"/>
              </a:solidFill>
            </a:endParaRPr>
          </a:p>
        </p:txBody>
      </p:sp>
      <p:sp>
        <p:nvSpPr>
          <p:cNvPr id="3076" name="Rectangle 3">
            <a:extLst>
              <a:ext uri="{FF2B5EF4-FFF2-40B4-BE49-F238E27FC236}">
                <a16:creationId xmlns:a16="http://schemas.microsoft.com/office/drawing/2014/main" id="{D36AFB64-2460-420C-998B-6A0DB834FD8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716463" y="2494615"/>
            <a:ext cx="5496185" cy="3224213"/>
          </a:xfrm>
        </p:spPr>
        <p:txBody>
          <a:bodyPr>
            <a:normAutofit/>
          </a:bodyPr>
          <a:lstStyle/>
          <a:p>
            <a:pPr algn="ctr" eaLnBrk="1" hangingPunct="1">
              <a:buFont typeface="Wingdings" panose="05000000000000000000" pitchFamily="2" charset="2"/>
              <a:buNone/>
              <a:defRPr/>
            </a:pPr>
            <a:r>
              <a:rPr lang="tr-TR" sz="2500" dirty="0"/>
              <a:t>   </a:t>
            </a:r>
            <a:r>
              <a:rPr lang="en-AU" sz="2500" dirty="0" err="1">
                <a:latin typeface="+mj-lt"/>
              </a:rPr>
              <a:t>Hedefi</a:t>
            </a:r>
            <a:r>
              <a:rPr lang="en-AU" sz="2500" dirty="0">
                <a:latin typeface="+mj-lt"/>
              </a:rPr>
              <a:t> belli </a:t>
            </a:r>
            <a:r>
              <a:rPr lang="en-AU" sz="2500" dirty="0" err="1">
                <a:latin typeface="+mj-lt"/>
              </a:rPr>
              <a:t>olmayan</a:t>
            </a:r>
            <a:r>
              <a:rPr lang="en-AU" sz="2500" dirty="0">
                <a:latin typeface="+mj-lt"/>
              </a:rPr>
              <a:t> </a:t>
            </a:r>
            <a:r>
              <a:rPr lang="en-AU" sz="2500" dirty="0" err="1">
                <a:latin typeface="+mj-lt"/>
              </a:rPr>
              <a:t>gemiye</a:t>
            </a:r>
            <a:r>
              <a:rPr lang="en-AU" sz="2500" dirty="0">
                <a:latin typeface="+mj-lt"/>
              </a:rPr>
              <a:t> </a:t>
            </a:r>
            <a:r>
              <a:rPr lang="en-AU" sz="2500" dirty="0" err="1">
                <a:latin typeface="+mj-lt"/>
              </a:rPr>
              <a:t>hiçbir</a:t>
            </a:r>
            <a:r>
              <a:rPr lang="en-AU" sz="2500" dirty="0">
                <a:latin typeface="+mj-lt"/>
              </a:rPr>
              <a:t> </a:t>
            </a:r>
            <a:r>
              <a:rPr lang="en-AU" sz="2500" dirty="0" err="1">
                <a:latin typeface="+mj-lt"/>
              </a:rPr>
              <a:t>rüzgar</a:t>
            </a:r>
            <a:r>
              <a:rPr lang="en-AU" sz="2500" dirty="0">
                <a:latin typeface="+mj-lt"/>
              </a:rPr>
              <a:t> </a:t>
            </a:r>
            <a:r>
              <a:rPr lang="tr-TR" sz="2500" dirty="0">
                <a:latin typeface="+mj-lt"/>
              </a:rPr>
              <a:t>y</a:t>
            </a:r>
            <a:r>
              <a:rPr lang="en-AU" sz="2500" dirty="0" err="1">
                <a:latin typeface="+mj-lt"/>
              </a:rPr>
              <a:t>ardım</a:t>
            </a:r>
            <a:r>
              <a:rPr lang="en-AU" sz="2500" dirty="0">
                <a:latin typeface="+mj-lt"/>
              </a:rPr>
              <a:t> </a:t>
            </a:r>
            <a:r>
              <a:rPr lang="en-AU" sz="2500" dirty="0" err="1">
                <a:latin typeface="+mj-lt"/>
              </a:rPr>
              <a:t>etmez</a:t>
            </a:r>
            <a:r>
              <a:rPr lang="en-AU" sz="2500" dirty="0">
                <a:latin typeface="+mj-lt"/>
              </a:rPr>
              <a:t>.</a:t>
            </a:r>
            <a:endParaRPr lang="tr-TR" sz="2500" dirty="0">
              <a:latin typeface="+mj-lt"/>
            </a:endParaRPr>
          </a:p>
          <a:p>
            <a:pPr algn="ctr" eaLnBrk="1" hangingPunct="1">
              <a:buFont typeface="Wingdings" panose="05000000000000000000" pitchFamily="2" charset="2"/>
              <a:buNone/>
              <a:defRPr/>
            </a:pPr>
            <a:r>
              <a:rPr lang="tr-TR" sz="2500" dirty="0">
                <a:latin typeface="+mj-lt"/>
              </a:rPr>
              <a:t>     </a:t>
            </a:r>
            <a:endParaRPr lang="en-AU" sz="2500" dirty="0">
              <a:latin typeface="+mj-lt"/>
            </a:endParaRPr>
          </a:p>
        </p:txBody>
      </p:sp>
      <p:graphicFrame>
        <p:nvGraphicFramePr>
          <p:cNvPr id="39940" name="Object 2">
            <a:extLst>
              <a:ext uri="{FF2B5EF4-FFF2-40B4-BE49-F238E27FC236}">
                <a16:creationId xmlns:a16="http://schemas.microsoft.com/office/drawing/2014/main" id="{7C71C31B-11F9-4961-B8C8-C9E4C94FC77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2390795"/>
              </p:ext>
            </p:extLst>
          </p:nvPr>
        </p:nvGraphicFramePr>
        <p:xfrm>
          <a:off x="1689100" y="1853406"/>
          <a:ext cx="3027363" cy="3151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Klip" r:id="rId2" imgW="5562600" imgH="5348288" progId="">
                  <p:embed/>
                </p:oleObj>
              </mc:Choice>
              <mc:Fallback>
                <p:oleObj name="Klip" r:id="rId2" imgW="5562600" imgH="5348288" progId="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9100" y="1853406"/>
                        <a:ext cx="3027363" cy="3151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3">
            <a:extLst>
              <a:ext uri="{FF2B5EF4-FFF2-40B4-BE49-F238E27FC236}">
                <a16:creationId xmlns:a16="http://schemas.microsoft.com/office/drawing/2014/main" id="{F1E139CC-0E82-49AA-97B2-CBEA35EF1DE7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786073" y="1728865"/>
            <a:ext cx="7313612" cy="3808413"/>
          </a:xfrm>
        </p:spPr>
        <p:txBody>
          <a:bodyPr>
            <a:normAutofit/>
          </a:bodyPr>
          <a:lstStyle/>
          <a:p>
            <a:pPr marL="365125" indent="-282575"/>
            <a:r>
              <a:rPr lang="tr-TR" altLang="tr-TR" sz="3000" dirty="0"/>
              <a:t>Kişinin önündeki en büyük engel KENDİSİDİR.</a:t>
            </a:r>
          </a:p>
          <a:p>
            <a:pPr marL="365125" indent="-282575"/>
            <a:endParaRPr lang="tr-TR" altLang="tr-TR" sz="3000" dirty="0"/>
          </a:p>
          <a:p>
            <a:pPr marL="365125" indent="-282575"/>
            <a:r>
              <a:rPr lang="tr-TR" altLang="tr-TR" sz="3000" dirty="0"/>
              <a:t>Kişi kendisine inanır, güvenirse hedefine daha kolay ulaşabilir.</a:t>
            </a:r>
          </a:p>
          <a:p>
            <a:pPr marL="365125" indent="-282575">
              <a:buNone/>
            </a:pPr>
            <a:endParaRPr lang="tr-TR" altLang="tr-TR" sz="3000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3">
            <a:extLst>
              <a:ext uri="{FF2B5EF4-FFF2-40B4-BE49-F238E27FC236}">
                <a16:creationId xmlns:a16="http://schemas.microsoft.com/office/drawing/2014/main" id="{AE73E093-D95F-459E-8552-D4C7049E168C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513414" y="1167646"/>
            <a:ext cx="9515006" cy="4114800"/>
          </a:xfrm>
        </p:spPr>
        <p:txBody>
          <a:bodyPr>
            <a:noAutofit/>
          </a:bodyPr>
          <a:lstStyle/>
          <a:p>
            <a:pPr marL="365125" indent="-282575"/>
            <a:r>
              <a:rPr lang="tr-TR" altLang="tr-TR" sz="3500" dirty="0"/>
              <a:t>İmkansızlıklar, yokluklar, sistemler sizleri, siz istemedikçe yoldan alıkoyamaz. </a:t>
            </a:r>
          </a:p>
          <a:p>
            <a:pPr marL="365125" indent="-282575"/>
            <a:r>
              <a:rPr lang="tr-TR" altLang="tr-TR" sz="3500" dirty="0"/>
              <a:t>Unutmayın sizin bulunduğunuz yerde olmak isteyen milyonlarca kişi var. </a:t>
            </a:r>
          </a:p>
          <a:p>
            <a:pPr marL="365125" indent="-282575"/>
            <a:r>
              <a:rPr lang="tr-TR" altLang="tr-TR" sz="3500" dirty="0"/>
              <a:t>Kötüyü görür düşünürseniz sonuç "kötü" olur. Siz başarıyı ve amacınızı düşünün ki "iyiye, istediğinize" ulaşabilesiniz.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>
            <a:extLst>
              <a:ext uri="{FF2B5EF4-FFF2-40B4-BE49-F238E27FC236}">
                <a16:creationId xmlns:a16="http://schemas.microsoft.com/office/drawing/2014/main" id="{94C5503C-AB0F-479F-98B3-790AA104B2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tr-TR" i="1">
                <a:solidFill>
                  <a:srgbClr val="007575"/>
                </a:solidFill>
              </a:rPr>
              <a:t>KENDİMİZİ MOTİVE ETME</a:t>
            </a:r>
          </a:p>
        </p:txBody>
      </p:sp>
      <p:sp>
        <p:nvSpPr>
          <p:cNvPr id="80899" name="Rectangle 3">
            <a:extLst>
              <a:ext uri="{FF2B5EF4-FFF2-40B4-BE49-F238E27FC236}">
                <a16:creationId xmlns:a16="http://schemas.microsoft.com/office/drawing/2014/main" id="{C41E3DA6-F36A-4ADD-94F0-6371975DED2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05644" y="1750102"/>
            <a:ext cx="9427904" cy="5257800"/>
          </a:xfrm>
        </p:spPr>
        <p:txBody>
          <a:bodyPr>
            <a:noAutofit/>
          </a:bodyPr>
          <a:lstStyle/>
          <a:p>
            <a:pPr eaLnBrk="1" hangingPunct="1">
              <a:buFont typeface="Monotype Sorts"/>
              <a:buNone/>
            </a:pPr>
            <a:r>
              <a:rPr lang="tr-TR" altLang="tr-TR" sz="3500" dirty="0"/>
              <a:t>Neleri değiştirmek istediğinize karar verdiniz. Önünüzdeki engelleri belirlediniz.                         </a:t>
            </a:r>
            <a:endParaRPr lang="tr-TR" altLang="tr-TR" sz="3500" dirty="0">
              <a:solidFill>
                <a:schemeClr val="accent2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tr-TR" altLang="tr-TR" sz="3500" dirty="0"/>
              <a:t>Şimdi:</a:t>
            </a:r>
          </a:p>
          <a:p>
            <a:pPr eaLnBrk="1" hangingPunct="1">
              <a:buClr>
                <a:schemeClr val="accent2"/>
              </a:buClr>
              <a:buFontTx/>
              <a:buChar char="o"/>
            </a:pPr>
            <a:r>
              <a:rPr lang="tr-TR" altLang="tr-TR" sz="3500" dirty="0"/>
              <a:t>Kesin hedefler belirleyin.</a:t>
            </a:r>
          </a:p>
          <a:p>
            <a:pPr eaLnBrk="1" hangingPunct="1">
              <a:buClr>
                <a:schemeClr val="accent2"/>
              </a:buClr>
              <a:buFontTx/>
              <a:buChar char="o"/>
            </a:pPr>
            <a:r>
              <a:rPr lang="tr-TR" altLang="tr-TR" sz="3500" dirty="0"/>
              <a:t>Onlara ulaşmanın yollarını planlayın.</a:t>
            </a:r>
          </a:p>
          <a:p>
            <a:pPr eaLnBrk="1" hangingPunct="1">
              <a:buClr>
                <a:schemeClr val="accent2"/>
              </a:buClr>
              <a:buFontTx/>
              <a:buChar char="o"/>
            </a:pPr>
            <a:r>
              <a:rPr lang="tr-TR" altLang="tr-TR" sz="3500" dirty="0"/>
              <a:t>Kesin bir zamanlama yapın.</a:t>
            </a:r>
          </a:p>
          <a:p>
            <a:pPr eaLnBrk="1" hangingPunct="1">
              <a:buClr>
                <a:schemeClr val="accent2"/>
              </a:buClr>
              <a:buFontTx/>
              <a:buChar char="o"/>
            </a:pPr>
            <a:r>
              <a:rPr lang="tr-TR" altLang="tr-TR" sz="3500" dirty="0"/>
              <a:t>Bu süreçte acele etmeyin kararlı olun.</a:t>
            </a:r>
          </a:p>
          <a:p>
            <a:pPr eaLnBrk="1" hangingPunct="1">
              <a:buClr>
                <a:schemeClr val="accent2"/>
              </a:buClr>
              <a:buFontTx/>
              <a:buChar char="o"/>
            </a:pPr>
            <a:endParaRPr lang="tr-TR" altLang="tr-TR" sz="3500" dirty="0"/>
          </a:p>
        </p:txBody>
      </p:sp>
      <p:sp>
        <p:nvSpPr>
          <p:cNvPr id="43012" name="AutoShape 7">
            <a:extLst>
              <a:ext uri="{FF2B5EF4-FFF2-40B4-BE49-F238E27FC236}">
                <a16:creationId xmlns:a16="http://schemas.microsoft.com/office/drawing/2014/main" id="{8ADFB253-CB4B-4606-9ECB-346BB3EDC8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05141" y="2477126"/>
            <a:ext cx="3147934" cy="2130425"/>
          </a:xfrm>
          <a:prstGeom prst="irregularSeal2">
            <a:avLst/>
          </a:prstGeom>
          <a:solidFill>
            <a:srgbClr val="FFFF00"/>
          </a:solidFill>
          <a:ln w="12700" cap="sq">
            <a:solidFill>
              <a:srgbClr val="FF0066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/>
            <a:r>
              <a:rPr lang="tr-TR" altLang="tr-TR" i="1" dirty="0">
                <a:solidFill>
                  <a:srgbClr val="FF0066"/>
                </a:solidFill>
              </a:rPr>
              <a:t>Unutmayın!</a:t>
            </a:r>
          </a:p>
          <a:p>
            <a:pPr algn="ctr"/>
            <a:r>
              <a:rPr lang="tr-TR" altLang="tr-TR" i="1" dirty="0">
                <a:solidFill>
                  <a:srgbClr val="FF0066"/>
                </a:solidFill>
              </a:rPr>
              <a:t>motivasyon </a:t>
            </a:r>
          </a:p>
          <a:p>
            <a:pPr algn="ctr"/>
            <a:r>
              <a:rPr lang="tr-TR" altLang="tr-TR" i="1" dirty="0">
                <a:solidFill>
                  <a:srgbClr val="FF0066"/>
                </a:solidFill>
              </a:rPr>
              <a:t>bulaşıcıdır.</a:t>
            </a:r>
            <a:endParaRPr lang="tr-TR" altLang="tr-TR" b="1" dirty="0">
              <a:solidFill>
                <a:srgbClr val="FF006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08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08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NIS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8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8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80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80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80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80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898" grpId="0" build="p" autoUpdateAnimBg="0"/>
      <p:bldP spid="80899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0DEABBEA-A1B2-47DB-9A79-8E08B4AB1E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1" y="2057401"/>
            <a:ext cx="6411913" cy="360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/>
          <a:lstStyle>
            <a:lvl1pPr marL="342900" indent="-3429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>
              <a:lnSpc>
                <a:spcPct val="130000"/>
              </a:lnSpc>
              <a:spcBef>
                <a:spcPct val="20000"/>
              </a:spcBef>
              <a:buClr>
                <a:srgbClr val="FFFF00"/>
              </a:buClr>
            </a:pPr>
            <a:r>
              <a:rPr lang="tr-TR" altLang="tr-TR" sz="2800" b="1">
                <a:solidFill>
                  <a:srgbClr val="404040"/>
                </a:solidFill>
              </a:rPr>
              <a:t>   </a:t>
            </a:r>
            <a:r>
              <a:rPr lang="tr-TR" altLang="tr-TR" sz="2800" b="1"/>
              <a:t>-</a:t>
            </a:r>
            <a:r>
              <a:rPr lang="tr-TR" altLang="tr-TR" sz="2800"/>
              <a:t>Algı ve dikkat düzeyini bozar.</a:t>
            </a:r>
          </a:p>
          <a:p>
            <a:pPr algn="just" eaLnBrk="1" hangingPunct="1">
              <a:lnSpc>
                <a:spcPct val="130000"/>
              </a:lnSpc>
              <a:spcBef>
                <a:spcPct val="20000"/>
              </a:spcBef>
              <a:buClr>
                <a:srgbClr val="FFFF00"/>
              </a:buClr>
            </a:pPr>
            <a:r>
              <a:rPr lang="tr-TR" altLang="tr-TR" sz="2800"/>
              <a:t>   -Öğrenme seviyesini düşürür.</a:t>
            </a:r>
          </a:p>
          <a:p>
            <a:pPr algn="just" eaLnBrk="1" hangingPunct="1">
              <a:lnSpc>
                <a:spcPct val="130000"/>
              </a:lnSpc>
              <a:spcBef>
                <a:spcPct val="20000"/>
              </a:spcBef>
              <a:buClr>
                <a:srgbClr val="FFFF00"/>
              </a:buClr>
            </a:pPr>
            <a:r>
              <a:rPr lang="tr-TR" altLang="tr-TR" sz="2800"/>
              <a:t>   -Zihinsel verimliliği azaltır.</a:t>
            </a:r>
          </a:p>
          <a:p>
            <a:pPr algn="just" eaLnBrk="1" hangingPunct="1">
              <a:lnSpc>
                <a:spcPct val="130000"/>
              </a:lnSpc>
              <a:spcBef>
                <a:spcPct val="20000"/>
              </a:spcBef>
              <a:buClr>
                <a:srgbClr val="FFFF00"/>
              </a:buClr>
            </a:pPr>
            <a:r>
              <a:rPr lang="tr-TR" altLang="tr-TR" sz="2800"/>
              <a:t>   -Yapılan her tür işte performansı düşürür.</a:t>
            </a:r>
          </a:p>
        </p:txBody>
      </p:sp>
      <p:graphicFrame>
        <p:nvGraphicFramePr>
          <p:cNvPr id="9219" name="Object 2">
            <a:hlinkClick r:id="" action="ppaction://ole?verb=0"/>
            <a:extLst>
              <a:ext uri="{FF2B5EF4-FFF2-40B4-BE49-F238E27FC236}">
                <a16:creationId xmlns:a16="http://schemas.microsoft.com/office/drawing/2014/main" id="{38F31FF9-4AB3-416A-B6E1-BB6665E91BF5}"/>
              </a:ext>
            </a:extLst>
          </p:cNvPr>
          <p:cNvGraphicFramePr>
            <a:graphicFrameLocks/>
          </p:cNvGraphicFramePr>
          <p:nvPr/>
        </p:nvGraphicFramePr>
        <p:xfrm>
          <a:off x="8458201" y="1676400"/>
          <a:ext cx="1973263" cy="2198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2" imgW="3011488" imgH="3167063" progId="">
                  <p:embed/>
                </p:oleObj>
              </mc:Choice>
              <mc:Fallback>
                <p:oleObj name="Clip" r:id="rId2" imgW="3011488" imgH="3167063" progId="">
                  <p:embed/>
                  <p:pic>
                    <p:nvPicPr>
                      <p:cNvPr id="0" name="Picture 6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58201" y="1676400"/>
                        <a:ext cx="1973263" cy="2198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6" name="Text Box 4">
            <a:extLst>
              <a:ext uri="{FF2B5EF4-FFF2-40B4-BE49-F238E27FC236}">
                <a16:creationId xmlns:a16="http://schemas.microsoft.com/office/drawing/2014/main" id="{9BEFE5B4-B6E8-46EE-85E4-5338F9D71A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1" y="762001"/>
            <a:ext cx="8048625" cy="646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Clr>
                <a:srgbClr val="FFFF00"/>
              </a:buClr>
              <a:buSzPct val="140000"/>
              <a:buFont typeface="Wingdings" pitchFamily="2" charset="2"/>
              <a:buNone/>
              <a:defRPr/>
            </a:pPr>
            <a:r>
              <a:rPr lang="tr-TR" sz="3600" b="1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NEGATİF STRES 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4" grpId="0" build="p" autoUpdateAnimBg="0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2A3397AF-CCC7-4D37-86E4-A28AA9A0F4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3690" y="1754416"/>
            <a:ext cx="6630988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algn="just">
              <a:lnSpc>
                <a:spcPct val="120000"/>
              </a:lnSpc>
              <a:spcBef>
                <a:spcPct val="20000"/>
              </a:spcBef>
              <a:buClr>
                <a:srgbClr val="FFFF00"/>
              </a:buClr>
              <a:tabLst>
                <a:tab pos="449263" algn="l"/>
              </a:tabLst>
              <a:defRPr/>
            </a:pPr>
            <a:r>
              <a:rPr lang="tr-TR" sz="2800" b="1" dirty="0"/>
              <a:t>   -</a:t>
            </a:r>
            <a:r>
              <a:rPr lang="tr-TR" sz="2800" dirty="0"/>
              <a:t>Organizmayı harekete geçirir.</a:t>
            </a:r>
          </a:p>
          <a:p>
            <a:pPr>
              <a:lnSpc>
                <a:spcPct val="120000"/>
              </a:lnSpc>
              <a:spcBef>
                <a:spcPct val="20000"/>
              </a:spcBef>
              <a:buClr>
                <a:srgbClr val="FFFF00"/>
              </a:buClr>
              <a:tabLst>
                <a:tab pos="449263" algn="l"/>
              </a:tabLst>
              <a:defRPr/>
            </a:pPr>
            <a:r>
              <a:rPr lang="tr-TR" sz="2800" dirty="0"/>
              <a:t>   -Genel uyarılmışlık düzeyini yükseltir.</a:t>
            </a:r>
          </a:p>
          <a:p>
            <a:pPr algn="just">
              <a:lnSpc>
                <a:spcPct val="120000"/>
              </a:lnSpc>
              <a:spcBef>
                <a:spcPct val="20000"/>
              </a:spcBef>
              <a:buClr>
                <a:srgbClr val="FFFF00"/>
              </a:buClr>
              <a:tabLst>
                <a:tab pos="449263" algn="l"/>
              </a:tabLst>
              <a:defRPr/>
            </a:pPr>
            <a:r>
              <a:rPr lang="tr-TR" sz="2800" dirty="0"/>
              <a:t>   -Algı ve dikkat düzeyini arttırır.</a:t>
            </a:r>
          </a:p>
          <a:p>
            <a:pPr algn="just">
              <a:lnSpc>
                <a:spcPct val="120000"/>
              </a:lnSpc>
              <a:spcBef>
                <a:spcPct val="20000"/>
              </a:spcBef>
              <a:buClr>
                <a:srgbClr val="FFFF00"/>
              </a:buClr>
              <a:tabLst>
                <a:tab pos="449263" algn="l"/>
              </a:tabLst>
              <a:defRPr/>
            </a:pPr>
            <a:r>
              <a:rPr lang="tr-TR" sz="2800" dirty="0"/>
              <a:t>   -Öğrenme seviyesini yükseltir.</a:t>
            </a:r>
          </a:p>
          <a:p>
            <a:pPr algn="just">
              <a:lnSpc>
                <a:spcPct val="120000"/>
              </a:lnSpc>
              <a:spcBef>
                <a:spcPct val="20000"/>
              </a:spcBef>
              <a:buClr>
                <a:srgbClr val="FFFF00"/>
              </a:buClr>
              <a:tabLst>
                <a:tab pos="449263" algn="l"/>
              </a:tabLst>
              <a:defRPr/>
            </a:pPr>
            <a:r>
              <a:rPr lang="tr-TR" sz="2800" dirty="0"/>
              <a:t>   -Zihinsel aktiviteyi arttırır.</a:t>
            </a:r>
          </a:p>
          <a:p>
            <a:pPr algn="just">
              <a:lnSpc>
                <a:spcPct val="120000"/>
              </a:lnSpc>
              <a:spcBef>
                <a:spcPct val="20000"/>
              </a:spcBef>
              <a:buClr>
                <a:srgbClr val="FFFF00"/>
              </a:buClr>
              <a:tabLst>
                <a:tab pos="449263" algn="l"/>
              </a:tabLst>
              <a:defRPr/>
            </a:pPr>
            <a:r>
              <a:rPr lang="tr-TR" sz="2800" dirty="0"/>
              <a:t>   -Yapılan her tür işte iyi bir performans gösterilmesini sağlar.</a:t>
            </a:r>
          </a:p>
        </p:txBody>
      </p:sp>
      <p:graphicFrame>
        <p:nvGraphicFramePr>
          <p:cNvPr id="7171" name="Object 2">
            <a:extLst>
              <a:ext uri="{FF2B5EF4-FFF2-40B4-BE49-F238E27FC236}">
                <a16:creationId xmlns:a16="http://schemas.microsoft.com/office/drawing/2014/main" id="{ADFA55AE-1EC4-4CD7-909B-F7C96109353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8913817"/>
              </p:ext>
            </p:extLst>
          </p:nvPr>
        </p:nvGraphicFramePr>
        <p:xfrm>
          <a:off x="8133414" y="1982787"/>
          <a:ext cx="1643063" cy="289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Klip" r:id="rId2" imgW="3911400" imgH="7178400" progId="">
                  <p:embed/>
                </p:oleObj>
              </mc:Choice>
              <mc:Fallback>
                <p:oleObj name="Klip" r:id="rId2" imgW="3911400" imgH="7178400" progId="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33414" y="1982787"/>
                        <a:ext cx="1643063" cy="2892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2" name="Text Box 4">
            <a:extLst>
              <a:ext uri="{FF2B5EF4-FFF2-40B4-BE49-F238E27FC236}">
                <a16:creationId xmlns:a16="http://schemas.microsoft.com/office/drawing/2014/main" id="{8F0D9C3D-7774-4E10-B060-B71F727648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1" y="533401"/>
            <a:ext cx="7872413" cy="10779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Clr>
                <a:srgbClr val="FFFF00"/>
              </a:buClr>
              <a:buSzPct val="140000"/>
              <a:buFont typeface="Wingdings" pitchFamily="2" charset="2"/>
              <a:buNone/>
              <a:defRPr/>
            </a:pPr>
            <a:r>
              <a:rPr lang="tr-TR" sz="3600" b="1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POZİTİF STRES </a:t>
            </a:r>
          </a:p>
          <a:p>
            <a:pPr algn="ctr">
              <a:buClr>
                <a:srgbClr val="FFFF00"/>
              </a:buClr>
              <a:buSzPct val="140000"/>
              <a:buFont typeface="Wingdings" pitchFamily="2" charset="2"/>
              <a:buNone/>
              <a:defRPr/>
            </a:pPr>
            <a:r>
              <a:rPr lang="tr-TR" sz="2800" b="1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(Optimum Düzeydeki Stres)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1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1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1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1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1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0" grpId="0" build="p" autoUpdateAnimBg="0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>
            <a:extLst>
              <a:ext uri="{FF2B5EF4-FFF2-40B4-BE49-F238E27FC236}">
                <a16:creationId xmlns:a16="http://schemas.microsoft.com/office/drawing/2014/main" id="{EA47325F-AED0-425A-9FCB-94E17610B1B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02105" y="1217952"/>
            <a:ext cx="8961620" cy="1444625"/>
          </a:xfrm>
        </p:spPr>
        <p:txBody>
          <a:bodyPr/>
          <a:lstStyle/>
          <a:p>
            <a:pPr eaLnBrk="1" hangingPunct="1"/>
            <a:r>
              <a:rPr lang="tr-TR" altLang="tr-TR" sz="3600" b="1" dirty="0"/>
              <a:t>Stres verici hiç bir yaşantının olmaması ;</a:t>
            </a:r>
          </a:p>
        </p:txBody>
      </p:sp>
      <p:sp>
        <p:nvSpPr>
          <p:cNvPr id="11267" name="Rectangle 6">
            <a:extLst>
              <a:ext uri="{FF2B5EF4-FFF2-40B4-BE49-F238E27FC236}">
                <a16:creationId xmlns:a16="http://schemas.microsoft.com/office/drawing/2014/main" id="{3E3AF92A-150F-4686-9F77-93A13BDF8EB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156741" y="3016771"/>
            <a:ext cx="7239000" cy="1752600"/>
          </a:xfrm>
        </p:spPr>
        <p:txBody>
          <a:bodyPr/>
          <a:lstStyle/>
          <a:p>
            <a:pPr eaLnBrk="1" hangingPunct="1"/>
            <a:r>
              <a:rPr lang="tr-TR" altLang="tr-TR" sz="3200"/>
              <a:t>Çok ciddi bir stres kaynağıdır !!!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C3DB3E1F-554E-448D-845E-A744F72E10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9357" y="1257300"/>
            <a:ext cx="86868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20000"/>
              </a:spcBef>
              <a:spcAft>
                <a:spcPct val="50000"/>
              </a:spcAft>
              <a:buClr>
                <a:srgbClr val="FFFF00"/>
              </a:buClr>
            </a:pPr>
            <a:r>
              <a:rPr lang="tr-TR" altLang="tr-TR" sz="2400" dirty="0"/>
              <a:t>   -</a:t>
            </a:r>
            <a:r>
              <a:rPr lang="tr-TR" altLang="tr-TR" sz="2800" dirty="0"/>
              <a:t>Stres, sadece yaşadığımız olumsuz durumlarda  değil, olumlu durumlarda da karşımıza çıkmaktadır.</a:t>
            </a:r>
          </a:p>
          <a:p>
            <a:pPr eaLnBrk="1" hangingPunct="1">
              <a:lnSpc>
                <a:spcPct val="110000"/>
              </a:lnSpc>
              <a:spcBef>
                <a:spcPct val="20000"/>
              </a:spcBef>
              <a:spcAft>
                <a:spcPct val="50000"/>
              </a:spcAft>
              <a:buClr>
                <a:srgbClr val="FFFF00"/>
              </a:buClr>
            </a:pPr>
            <a:r>
              <a:rPr lang="tr-TR" altLang="tr-TR" sz="2800" dirty="0"/>
              <a:t>   -Her durum ve şartta stresten kaçınmamız gerekmemektedir.</a:t>
            </a:r>
          </a:p>
          <a:p>
            <a:pPr eaLnBrk="1" hangingPunct="1">
              <a:lnSpc>
                <a:spcPct val="110000"/>
              </a:lnSpc>
              <a:spcBef>
                <a:spcPct val="20000"/>
              </a:spcBef>
              <a:spcAft>
                <a:spcPct val="50000"/>
              </a:spcAft>
              <a:buClr>
                <a:srgbClr val="FFFF00"/>
              </a:buClr>
            </a:pPr>
            <a:r>
              <a:rPr lang="tr-TR" altLang="tr-TR" sz="2800" dirty="0"/>
              <a:t>   -Optimum düzeydeki stres kişinin yaptığı her tür işte başarısını arttırmaktadır.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 build="p" autoUpdateAnimBg="0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1 İçerik Yer Tutucusu">
            <a:extLst>
              <a:ext uri="{FF2B5EF4-FFF2-40B4-BE49-F238E27FC236}">
                <a16:creationId xmlns:a16="http://schemas.microsoft.com/office/drawing/2014/main" id="{97E10592-B605-401B-85B4-A3270C49430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47337" y="347272"/>
            <a:ext cx="8991600" cy="6400800"/>
          </a:xfrm>
        </p:spPr>
        <p:txBody>
          <a:bodyPr>
            <a:normAutofit/>
          </a:bodyPr>
          <a:lstStyle/>
          <a:p>
            <a:pPr marL="273050" indent="-273050">
              <a:buNone/>
              <a:defRPr/>
            </a:pPr>
            <a:endParaRPr lang="tr-TR" sz="2200" dirty="0"/>
          </a:p>
          <a:p>
            <a:pPr marL="273050" indent="-273050">
              <a:buNone/>
              <a:defRPr/>
            </a:pPr>
            <a:r>
              <a:rPr lang="tr-TR" sz="2200" dirty="0"/>
              <a:t>   </a:t>
            </a:r>
            <a:r>
              <a:rPr lang="tr-TR" sz="2200" b="1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</a:rPr>
              <a:t>OLUMLU STRES DÜZEYİ</a:t>
            </a:r>
            <a:r>
              <a:rPr lang="tr-TR" sz="2200" dirty="0">
                <a:solidFill>
                  <a:schemeClr val="accent1">
                    <a:lumMod val="50000"/>
                  </a:schemeClr>
                </a:solidFill>
              </a:rPr>
              <a:t>    </a:t>
            </a:r>
          </a:p>
          <a:p>
            <a:pPr marL="273050" indent="-273050">
              <a:buNone/>
              <a:defRPr/>
            </a:pPr>
            <a:endParaRPr lang="tr-TR" sz="2200" dirty="0"/>
          </a:p>
          <a:p>
            <a:pPr marL="273050" indent="-273050">
              <a:defRPr/>
            </a:pPr>
            <a:r>
              <a:rPr lang="tr-TR" sz="2200" dirty="0"/>
              <a:t>Her insanın en rahat çalıştığı ve en verimli olduğu bir olumlu stres düzeyi vardır.</a:t>
            </a:r>
          </a:p>
          <a:p>
            <a:pPr marL="273050" indent="-273050">
              <a:defRPr/>
            </a:pPr>
            <a:r>
              <a:rPr lang="tr-TR" sz="2200" dirty="0"/>
              <a:t>Stresle başa çıkmanın en temel koşulu, bu olumlu düzeyin üstüne çıkıldığı ya da altına düşüldüğü durumları fark etmektir.</a:t>
            </a:r>
          </a:p>
          <a:p>
            <a:pPr marL="273050" indent="-273050">
              <a:defRPr/>
            </a:pPr>
            <a:r>
              <a:rPr lang="tr-TR" sz="2200" dirty="0"/>
              <a:t>Uzmanlar, bir miktar stresin herkes için gerekli ve yararlı olduğunu söylemektedirler.</a:t>
            </a:r>
          </a:p>
        </p:txBody>
      </p:sp>
      <p:pic>
        <p:nvPicPr>
          <p:cNvPr id="4098" name="Picture 2" descr="Stres Aslında Bildiğiniz Gibi Değil! | Avansas Blog">
            <a:extLst>
              <a:ext uri="{FF2B5EF4-FFF2-40B4-BE49-F238E27FC236}">
                <a16:creationId xmlns:a16="http://schemas.microsoft.com/office/drawing/2014/main" id="{4A0E83A9-C432-4D08-8FB5-C0F34FE3E9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593" y="4252054"/>
            <a:ext cx="8619344" cy="2258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E9EF77C0-DFDE-4AFD-AC8C-6A4BCF83C0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49705" y="609600"/>
            <a:ext cx="8824297" cy="1320800"/>
          </a:xfrm>
        </p:spPr>
        <p:txBody>
          <a:bodyPr>
            <a:normAutofit/>
          </a:bodyPr>
          <a:lstStyle/>
          <a:p>
            <a:pPr eaLnBrk="1" hangingPunct="1"/>
            <a:r>
              <a:rPr lang="tr-TR" altLang="tr-TR" b="1" dirty="0"/>
              <a:t>STRES YARATICI FAKTÖRLER NELERDİR ?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FF7885A0-C240-43BE-B68E-1999EEEEA5A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tr-TR" altLang="tr-TR"/>
              <a:t>Bireye stres yaşatan her etken</a:t>
            </a:r>
          </a:p>
          <a:p>
            <a:pPr eaLnBrk="1" hangingPunct="1"/>
            <a:r>
              <a:rPr lang="tr-TR" altLang="tr-TR"/>
              <a:t>İçsel ve dışsal stresörler</a:t>
            </a:r>
          </a:p>
          <a:p>
            <a:pPr lvl="1" eaLnBrk="1" hangingPunct="1"/>
            <a:r>
              <a:rPr lang="tr-TR" altLang="tr-TR" sz="2800"/>
              <a:t>Çevresel nedenler </a:t>
            </a:r>
          </a:p>
          <a:p>
            <a:pPr lvl="1" eaLnBrk="1" hangingPunct="1"/>
            <a:r>
              <a:rPr lang="tr-TR" altLang="tr-TR" sz="2800"/>
              <a:t>Sosyal olaylar</a:t>
            </a:r>
          </a:p>
          <a:p>
            <a:pPr lvl="1" eaLnBrk="1" hangingPunct="1"/>
            <a:r>
              <a:rPr lang="tr-TR" altLang="tr-TR" sz="2800"/>
              <a:t>Fizyolojik nedenler</a:t>
            </a:r>
          </a:p>
          <a:p>
            <a:pPr lvl="1" eaLnBrk="1" hangingPunct="1"/>
            <a:r>
              <a:rPr lang="tr-TR" altLang="tr-TR" sz="2800"/>
              <a:t>Psikolojik nedenler</a:t>
            </a:r>
          </a:p>
          <a:p>
            <a:pPr eaLnBrk="1" hangingPunct="1"/>
            <a:endParaRPr lang="tr-TR" altLang="tr-TR"/>
          </a:p>
          <a:p>
            <a:pPr lvl="1" eaLnBrk="1" hangingPunct="1"/>
            <a:endParaRPr lang="tr-TR" altLang="tr-TR" sz="2800"/>
          </a:p>
        </p:txBody>
      </p:sp>
    </p:spTree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İMİNG" val="|0.7"/>
</p:tagLst>
</file>

<file path=ppt/theme/theme1.xml><?xml version="1.0" encoding="utf-8"?>
<a:theme xmlns:a="http://schemas.openxmlformats.org/drawingml/2006/main" name="Yüzeyler">
  <a:themeElements>
    <a:clrScheme name="Yüzeyler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Yüzeyler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Yüzeyler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Belge" ma:contentTypeID="0x01010042175A6C7E85C141978413BE6464A1EA" ma:contentTypeVersion="2" ma:contentTypeDescription="Yeni belge oluşturun." ma:contentTypeScope="" ma:versionID="44c8eba3a79f11025ed15ee985b1b3d5">
  <xsd:schema xmlns:xsd="http://www.w3.org/2001/XMLSchema" xmlns:xs="http://www.w3.org/2001/XMLSchema" xmlns:p="http://schemas.microsoft.com/office/2006/metadata/properties" xmlns:ns2="34219a40-9e98-4ec6-bfd5-3f759e9f7858" targetNamespace="http://schemas.microsoft.com/office/2006/metadata/properties" ma:root="true" ma:fieldsID="ccdd39bafc8a68239f3f56cdbfda6b31" ns2:_="">
    <xsd:import namespace="34219a40-9e98-4ec6-bfd5-3f759e9f785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219a40-9e98-4ec6-bfd5-3f759e9f78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İçerik Türü"/>
        <xsd:element ref="dc:title" minOccurs="0" maxOccurs="1" ma:index="4" ma:displayName="Başlık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FF410DC-0372-4F8B-9E85-E6A6AF9D46AE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FE0B96EF-2E74-441D-A2D6-FB939C511FF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4219a40-9e98-4ec6-bfd5-3f759e9f785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515C8DD-7926-4CA5-9D14-FD938B56BD7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</TotalTime>
  <Words>964</Words>
  <Application>Microsoft Office PowerPoint</Application>
  <PresentationFormat>Geniş ekran</PresentationFormat>
  <Paragraphs>185</Paragraphs>
  <Slides>36</Slides>
  <Notes>2</Notes>
  <HiddenSlides>0</HiddenSlides>
  <MMClips>1</MMClips>
  <ScaleCrop>false</ScaleCrop>
  <HeadingPairs>
    <vt:vector size="8" baseType="variant">
      <vt:variant>
        <vt:lpstr>Kullanılan Yazı Tipleri</vt:lpstr>
      </vt:variant>
      <vt:variant>
        <vt:i4>8</vt:i4>
      </vt:variant>
      <vt:variant>
        <vt:lpstr>Tema</vt:lpstr>
      </vt:variant>
      <vt:variant>
        <vt:i4>1</vt:i4>
      </vt:variant>
      <vt:variant>
        <vt:lpstr>Eklenmiş OLE Hizmet Programları</vt:lpstr>
      </vt:variant>
      <vt:variant>
        <vt:i4>2</vt:i4>
      </vt:variant>
      <vt:variant>
        <vt:lpstr>Slayt Başlıkları</vt:lpstr>
      </vt:variant>
      <vt:variant>
        <vt:i4>36</vt:i4>
      </vt:variant>
    </vt:vector>
  </HeadingPairs>
  <TitlesOfParts>
    <vt:vector size="47" baseType="lpstr">
      <vt:lpstr>Arial</vt:lpstr>
      <vt:lpstr>Calibri</vt:lpstr>
      <vt:lpstr>Comic Sans MS</vt:lpstr>
      <vt:lpstr>Monotype Sorts</vt:lpstr>
      <vt:lpstr>Trebuchet MS</vt:lpstr>
      <vt:lpstr>Verdana</vt:lpstr>
      <vt:lpstr>Wingdings</vt:lpstr>
      <vt:lpstr>Wingdings 3</vt:lpstr>
      <vt:lpstr>Yüzeyler</vt:lpstr>
      <vt:lpstr>Clip</vt:lpstr>
      <vt:lpstr>Klip</vt:lpstr>
      <vt:lpstr>      10.STRESİ BAŞARI VE MUTLULUĞA DÖNÜŞTÜRME YOLLARI</vt:lpstr>
      <vt:lpstr>STRES NEDİR ?</vt:lpstr>
      <vt:lpstr>STRES ÇEŞİTLERİ</vt:lpstr>
      <vt:lpstr>PowerPoint Sunusu</vt:lpstr>
      <vt:lpstr>PowerPoint Sunusu</vt:lpstr>
      <vt:lpstr>Stres verici hiç bir yaşantının olmaması ;</vt:lpstr>
      <vt:lpstr>PowerPoint Sunusu</vt:lpstr>
      <vt:lpstr>PowerPoint Sunusu</vt:lpstr>
      <vt:lpstr>STRES YARATICI FAKTÖRLER NELERDİR ?</vt:lpstr>
      <vt:lpstr>Bireysel nedenler:</vt:lpstr>
      <vt:lpstr> Diğer insanlarla ilgili nedenler: </vt:lpstr>
      <vt:lpstr>Çevresel nedenler:</vt:lpstr>
      <vt:lpstr>PowerPoint Sunusu</vt:lpstr>
      <vt:lpstr>PowerPoint Sunusu</vt:lpstr>
      <vt:lpstr>Stres kontrol edilebilir veya</vt:lpstr>
      <vt:lpstr>İlk adım;</vt:lpstr>
      <vt:lpstr>Örnek sorular;</vt:lpstr>
      <vt:lpstr>Stres ile başa çıkma yolları</vt:lpstr>
      <vt:lpstr>PowerPoint Sunusu</vt:lpstr>
      <vt:lpstr>OLUMLU TUTUM GELİŞTİRMEK</vt:lpstr>
      <vt:lpstr>Bazı başa çıkma cümleleri</vt:lpstr>
      <vt:lpstr>OLUMLU BİR YAŞAM TARZI GELİŞTİRMEK </vt:lpstr>
      <vt:lpstr>Stresli iseniz!!!!! </vt:lpstr>
      <vt:lpstr>Stresli iseniz!!!!!</vt:lpstr>
      <vt:lpstr>PowerPoint Sunusu</vt:lpstr>
      <vt:lpstr>PowerPoint Sunusu</vt:lpstr>
      <vt:lpstr>PowerPoint Sunusu</vt:lpstr>
      <vt:lpstr>MOTİVASYON NEDİR?</vt:lpstr>
      <vt:lpstr>PowerPoint Sunusu</vt:lpstr>
      <vt:lpstr>Motivasyon</vt:lpstr>
      <vt:lpstr>İçsel Motivasyon:</vt:lpstr>
      <vt:lpstr>Dışsal Motivasyon  </vt:lpstr>
      <vt:lpstr>HEDEFİNİZ NE ?</vt:lpstr>
      <vt:lpstr>PowerPoint Sunusu</vt:lpstr>
      <vt:lpstr>PowerPoint Sunusu</vt:lpstr>
      <vt:lpstr>KENDİMİZİ MOTİVE ETME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STRES VE BAŞARI</dc:title>
  <dc:creator>pc</dc:creator>
  <cp:lastModifiedBy>Cengizhan Topcu</cp:lastModifiedBy>
  <cp:revision>7</cp:revision>
  <dcterms:created xsi:type="dcterms:W3CDTF">2020-09-23T07:43:55Z</dcterms:created>
  <dcterms:modified xsi:type="dcterms:W3CDTF">2021-06-13T20:47:04Z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0x01010042175A6C7E85C141978413BE6464A1EA</vt:lpwstr>
  </property>
</Properties>
</file>