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 id="260" r:id="rId6"/>
    <p:sldId id="256" r:id="rId7"/>
    <p:sldId id="277" r:id="rId8"/>
    <p:sldId id="278" r:id="rId9"/>
    <p:sldId id="279" r:id="rId10"/>
    <p:sldId id="258" r:id="rId11"/>
    <p:sldId id="259" r:id="rId12"/>
    <p:sldId id="261" r:id="rId13"/>
    <p:sldId id="262" r:id="rId14"/>
    <p:sldId id="263" r:id="rId15"/>
    <p:sldId id="264" r:id="rId16"/>
    <p:sldId id="280" r:id="rId17"/>
    <p:sldId id="285" r:id="rId18"/>
    <p:sldId id="281" r:id="rId19"/>
    <p:sldId id="286" r:id="rId20"/>
    <p:sldId id="282" r:id="rId21"/>
    <p:sldId id="283" r:id="rId22"/>
    <p:sldId id="284" r:id="rId23"/>
    <p:sldId id="268" r:id="rId24"/>
    <p:sldId id="274" r:id="rId25"/>
    <p:sldId id="275" r:id="rId26"/>
    <p:sldId id="27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D4580B84-9F63-4735-A796-E091BA360E3C}"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8B4AB70-081D-48D7-9621-0D362622D464}" type="slidenum">
              <a:rPr lang="tr-TR" smtClean="0"/>
              <a:t>‹#›</a:t>
            </a:fld>
            <a:endParaRPr lang="tr-TR"/>
          </a:p>
        </p:txBody>
      </p:sp>
    </p:spTree>
    <p:extLst>
      <p:ext uri="{BB962C8B-B14F-4D97-AF65-F5344CB8AC3E}">
        <p14:creationId xmlns:p14="http://schemas.microsoft.com/office/powerpoint/2010/main" val="3069981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4580B84-9F63-4735-A796-E091BA360E3C}"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8B4AB70-081D-48D7-9621-0D362622D464}" type="slidenum">
              <a:rPr lang="tr-TR" smtClean="0"/>
              <a:t>‹#›</a:t>
            </a:fld>
            <a:endParaRPr lang="tr-TR"/>
          </a:p>
        </p:txBody>
      </p:sp>
    </p:spTree>
    <p:extLst>
      <p:ext uri="{BB962C8B-B14F-4D97-AF65-F5344CB8AC3E}">
        <p14:creationId xmlns:p14="http://schemas.microsoft.com/office/powerpoint/2010/main" val="2347124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4580B84-9F63-4735-A796-E091BA360E3C}"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8B4AB70-081D-48D7-9621-0D362622D464}"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95489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4580B84-9F63-4735-A796-E091BA360E3C}"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8B4AB70-081D-48D7-9621-0D362622D464}" type="slidenum">
              <a:rPr lang="tr-TR" smtClean="0"/>
              <a:t>‹#›</a:t>
            </a:fld>
            <a:endParaRPr lang="tr-TR"/>
          </a:p>
        </p:txBody>
      </p:sp>
    </p:spTree>
    <p:extLst>
      <p:ext uri="{BB962C8B-B14F-4D97-AF65-F5344CB8AC3E}">
        <p14:creationId xmlns:p14="http://schemas.microsoft.com/office/powerpoint/2010/main" val="1194844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4580B84-9F63-4735-A796-E091BA360E3C}"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8B4AB70-081D-48D7-9621-0D362622D464}"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86003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4580B84-9F63-4735-A796-E091BA360E3C}"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8B4AB70-081D-48D7-9621-0D362622D464}" type="slidenum">
              <a:rPr lang="tr-TR" smtClean="0"/>
              <a:t>‹#›</a:t>
            </a:fld>
            <a:endParaRPr lang="tr-TR"/>
          </a:p>
        </p:txBody>
      </p:sp>
    </p:spTree>
    <p:extLst>
      <p:ext uri="{BB962C8B-B14F-4D97-AF65-F5344CB8AC3E}">
        <p14:creationId xmlns:p14="http://schemas.microsoft.com/office/powerpoint/2010/main" val="32366815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4580B84-9F63-4735-A796-E091BA360E3C}"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8B4AB70-081D-48D7-9621-0D362622D464}" type="slidenum">
              <a:rPr lang="tr-TR" smtClean="0"/>
              <a:t>‹#›</a:t>
            </a:fld>
            <a:endParaRPr lang="tr-TR"/>
          </a:p>
        </p:txBody>
      </p:sp>
    </p:spTree>
    <p:extLst>
      <p:ext uri="{BB962C8B-B14F-4D97-AF65-F5344CB8AC3E}">
        <p14:creationId xmlns:p14="http://schemas.microsoft.com/office/powerpoint/2010/main" val="3077552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4580B84-9F63-4735-A796-E091BA360E3C}"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8B4AB70-081D-48D7-9621-0D362622D464}" type="slidenum">
              <a:rPr lang="tr-TR" smtClean="0"/>
              <a:t>‹#›</a:t>
            </a:fld>
            <a:endParaRPr lang="tr-TR"/>
          </a:p>
        </p:txBody>
      </p:sp>
    </p:spTree>
    <p:extLst>
      <p:ext uri="{BB962C8B-B14F-4D97-AF65-F5344CB8AC3E}">
        <p14:creationId xmlns:p14="http://schemas.microsoft.com/office/powerpoint/2010/main" val="626330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4580B84-9F63-4735-A796-E091BA360E3C}"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8B4AB70-081D-48D7-9621-0D362622D464}" type="slidenum">
              <a:rPr lang="tr-TR" smtClean="0"/>
              <a:t>‹#›</a:t>
            </a:fld>
            <a:endParaRPr lang="tr-TR"/>
          </a:p>
        </p:txBody>
      </p:sp>
    </p:spTree>
    <p:extLst>
      <p:ext uri="{BB962C8B-B14F-4D97-AF65-F5344CB8AC3E}">
        <p14:creationId xmlns:p14="http://schemas.microsoft.com/office/powerpoint/2010/main" val="1230210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4580B84-9F63-4735-A796-E091BA360E3C}"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8B4AB70-081D-48D7-9621-0D362622D464}" type="slidenum">
              <a:rPr lang="tr-TR" smtClean="0"/>
              <a:t>‹#›</a:t>
            </a:fld>
            <a:endParaRPr lang="tr-TR"/>
          </a:p>
        </p:txBody>
      </p:sp>
    </p:spTree>
    <p:extLst>
      <p:ext uri="{BB962C8B-B14F-4D97-AF65-F5344CB8AC3E}">
        <p14:creationId xmlns:p14="http://schemas.microsoft.com/office/powerpoint/2010/main" val="2954146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D4580B84-9F63-4735-A796-E091BA360E3C}" type="datetimeFigureOut">
              <a:rPr lang="tr-TR" smtClean="0"/>
              <a:t>13.06.2021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8B4AB70-081D-48D7-9621-0D362622D464}" type="slidenum">
              <a:rPr lang="tr-TR" smtClean="0"/>
              <a:t>‹#›</a:t>
            </a:fld>
            <a:endParaRPr lang="tr-TR"/>
          </a:p>
        </p:txBody>
      </p:sp>
    </p:spTree>
    <p:extLst>
      <p:ext uri="{BB962C8B-B14F-4D97-AF65-F5344CB8AC3E}">
        <p14:creationId xmlns:p14="http://schemas.microsoft.com/office/powerpoint/2010/main" val="2627493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D4580B84-9F63-4735-A796-E091BA360E3C}" type="datetimeFigureOut">
              <a:rPr lang="tr-TR" smtClean="0"/>
              <a:t>13.06.2021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8B4AB70-081D-48D7-9621-0D362622D464}" type="slidenum">
              <a:rPr lang="tr-TR" smtClean="0"/>
              <a:t>‹#›</a:t>
            </a:fld>
            <a:endParaRPr lang="tr-TR"/>
          </a:p>
        </p:txBody>
      </p:sp>
    </p:spTree>
    <p:extLst>
      <p:ext uri="{BB962C8B-B14F-4D97-AF65-F5344CB8AC3E}">
        <p14:creationId xmlns:p14="http://schemas.microsoft.com/office/powerpoint/2010/main" val="4264851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D4580B84-9F63-4735-A796-E091BA360E3C}" type="datetimeFigureOut">
              <a:rPr lang="tr-TR" smtClean="0"/>
              <a:t>13.06.2021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8B4AB70-081D-48D7-9621-0D362622D464}" type="slidenum">
              <a:rPr lang="tr-TR" smtClean="0"/>
              <a:t>‹#›</a:t>
            </a:fld>
            <a:endParaRPr lang="tr-TR"/>
          </a:p>
        </p:txBody>
      </p:sp>
    </p:spTree>
    <p:extLst>
      <p:ext uri="{BB962C8B-B14F-4D97-AF65-F5344CB8AC3E}">
        <p14:creationId xmlns:p14="http://schemas.microsoft.com/office/powerpoint/2010/main" val="1670393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580B84-9F63-4735-A796-E091BA360E3C}" type="datetimeFigureOut">
              <a:rPr lang="tr-TR" smtClean="0"/>
              <a:t>13.06.2021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D8B4AB70-081D-48D7-9621-0D362622D464}" type="slidenum">
              <a:rPr lang="tr-TR" smtClean="0"/>
              <a:t>‹#›</a:t>
            </a:fld>
            <a:endParaRPr lang="tr-TR"/>
          </a:p>
        </p:txBody>
      </p:sp>
    </p:spTree>
    <p:extLst>
      <p:ext uri="{BB962C8B-B14F-4D97-AF65-F5344CB8AC3E}">
        <p14:creationId xmlns:p14="http://schemas.microsoft.com/office/powerpoint/2010/main" val="392541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4580B84-9F63-4735-A796-E091BA360E3C}" type="datetimeFigureOut">
              <a:rPr lang="tr-TR" smtClean="0"/>
              <a:t>13.06.2021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8B4AB70-081D-48D7-9621-0D362622D464}" type="slidenum">
              <a:rPr lang="tr-TR" smtClean="0"/>
              <a:t>‹#›</a:t>
            </a:fld>
            <a:endParaRPr lang="tr-TR"/>
          </a:p>
        </p:txBody>
      </p:sp>
    </p:spTree>
    <p:extLst>
      <p:ext uri="{BB962C8B-B14F-4D97-AF65-F5344CB8AC3E}">
        <p14:creationId xmlns:p14="http://schemas.microsoft.com/office/powerpoint/2010/main" val="663229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4580B84-9F63-4735-A796-E091BA360E3C}" type="datetimeFigureOut">
              <a:rPr lang="tr-TR" smtClean="0"/>
              <a:t>13.06.2021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8B4AB70-081D-48D7-9621-0D362622D464}" type="slidenum">
              <a:rPr lang="tr-TR" smtClean="0"/>
              <a:t>‹#›</a:t>
            </a:fld>
            <a:endParaRPr lang="tr-TR"/>
          </a:p>
        </p:txBody>
      </p:sp>
    </p:spTree>
    <p:extLst>
      <p:ext uri="{BB962C8B-B14F-4D97-AF65-F5344CB8AC3E}">
        <p14:creationId xmlns:p14="http://schemas.microsoft.com/office/powerpoint/2010/main" val="1533677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580B84-9F63-4735-A796-E091BA360E3C}" type="datetimeFigureOut">
              <a:rPr lang="tr-TR" smtClean="0"/>
              <a:t>13.06.2021</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8B4AB70-081D-48D7-9621-0D362622D464}" type="slidenum">
              <a:rPr lang="tr-TR" smtClean="0"/>
              <a:t>‹#›</a:t>
            </a:fld>
            <a:endParaRPr lang="tr-TR"/>
          </a:p>
        </p:txBody>
      </p:sp>
    </p:spTree>
    <p:extLst>
      <p:ext uri="{BB962C8B-B14F-4D97-AF65-F5344CB8AC3E}">
        <p14:creationId xmlns:p14="http://schemas.microsoft.com/office/powerpoint/2010/main" val="8417400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7098B9-D6B5-482A-ACAF-18AA79ECDDCA}"/>
              </a:ext>
            </a:extLst>
          </p:cNvPr>
          <p:cNvSpPr>
            <a:spLocks noGrp="1"/>
          </p:cNvSpPr>
          <p:nvPr>
            <p:ph type="title"/>
          </p:nvPr>
        </p:nvSpPr>
        <p:spPr>
          <a:xfrm>
            <a:off x="0" y="1993333"/>
            <a:ext cx="9761720" cy="2871333"/>
          </a:xfrm>
        </p:spPr>
        <p:txBody>
          <a:bodyPr anchor="ctr">
            <a:normAutofit/>
          </a:bodyPr>
          <a:lstStyle/>
          <a:p>
            <a:pPr algn="ctr">
              <a:lnSpc>
                <a:spcPct val="90000"/>
              </a:lnSpc>
            </a:pPr>
            <a:r>
              <a:rPr lang="tr-TR" sz="5400" b="1" dirty="0">
                <a:solidFill>
                  <a:schemeClr val="tx1"/>
                </a:solidFill>
              </a:rPr>
              <a:t>13.İŞ STRESİ</a:t>
            </a:r>
            <a:br>
              <a:rPr lang="tr-TR" sz="5400" b="1" dirty="0">
                <a:solidFill>
                  <a:schemeClr val="tx1"/>
                </a:solidFill>
              </a:rPr>
            </a:br>
            <a:r>
              <a:rPr lang="tr-TR" sz="5400" b="1" dirty="0">
                <a:solidFill>
                  <a:schemeClr val="tx1"/>
                </a:solidFill>
              </a:rPr>
              <a:t>STRES VE MESLEK İLİŞKİSİ</a:t>
            </a:r>
          </a:p>
        </p:txBody>
      </p:sp>
      <p:sp>
        <p:nvSpPr>
          <p:cNvPr id="5" name="Metin kutusu 4">
            <a:extLst>
              <a:ext uri="{FF2B5EF4-FFF2-40B4-BE49-F238E27FC236}">
                <a16:creationId xmlns:a16="http://schemas.microsoft.com/office/drawing/2014/main" id="{6EAF320C-9DC4-4E58-84B2-7A6D2A61EED2}"/>
              </a:ext>
            </a:extLst>
          </p:cNvPr>
          <p:cNvSpPr txBox="1"/>
          <p:nvPr/>
        </p:nvSpPr>
        <p:spPr>
          <a:xfrm>
            <a:off x="2179039" y="1165574"/>
            <a:ext cx="6257949" cy="923330"/>
          </a:xfrm>
          <a:prstGeom prst="rect">
            <a:avLst/>
          </a:prstGeom>
          <a:noFill/>
        </p:spPr>
        <p:txBody>
          <a:bodyPr wrap="square" rtlCol="0">
            <a:spAutoFit/>
          </a:bodyPr>
          <a:lstStyle/>
          <a:p>
            <a:r>
              <a:rPr lang="tr-TR" sz="5400" b="1" dirty="0"/>
              <a:t>STRES YÖNETİMİ</a:t>
            </a:r>
          </a:p>
        </p:txBody>
      </p:sp>
    </p:spTree>
    <p:extLst>
      <p:ext uri="{BB962C8B-B14F-4D97-AF65-F5344CB8AC3E}">
        <p14:creationId xmlns:p14="http://schemas.microsoft.com/office/powerpoint/2010/main" val="1953313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D0357CF-E24B-470B-BA16-7030699D1A06}"/>
              </a:ext>
            </a:extLst>
          </p:cNvPr>
          <p:cNvSpPr>
            <a:spLocks noGrp="1"/>
          </p:cNvSpPr>
          <p:nvPr>
            <p:ph idx="1"/>
          </p:nvPr>
        </p:nvSpPr>
        <p:spPr>
          <a:xfrm>
            <a:off x="467471" y="1270000"/>
            <a:ext cx="8596668" cy="3880773"/>
          </a:xfrm>
        </p:spPr>
        <p:txBody>
          <a:bodyPr>
            <a:noAutofit/>
          </a:bodyPr>
          <a:lstStyle/>
          <a:p>
            <a:pPr algn="ctr"/>
            <a:r>
              <a:rPr lang="tr-TR" sz="3000" b="0" i="0" dirty="0">
                <a:solidFill>
                  <a:schemeClr val="tx1"/>
                </a:solidFill>
                <a:effectLst/>
                <a:latin typeface="Arial" panose="020B0604020202020204" pitchFamily="34" charset="0"/>
              </a:rPr>
              <a:t>Stres yoğunluğundaki artışın üretkenliğin azalmasına dolayısıyla ekonomiye yükün artışına </a:t>
            </a:r>
            <a:r>
              <a:rPr lang="tr-TR" sz="3000" b="1" i="0" dirty="0" err="1">
                <a:solidFill>
                  <a:schemeClr val="tx1"/>
                </a:solidFill>
                <a:effectLst/>
                <a:latin typeface="Arial" panose="020B0604020202020204" pitchFamily="34" charset="0"/>
              </a:rPr>
              <a:t>absentteeism</a:t>
            </a:r>
            <a:r>
              <a:rPr lang="tr-TR" sz="3000" b="1" i="0" dirty="0">
                <a:solidFill>
                  <a:schemeClr val="tx1"/>
                </a:solidFill>
                <a:effectLst/>
                <a:latin typeface="Arial" panose="020B0604020202020204" pitchFamily="34" charset="0"/>
              </a:rPr>
              <a:t> </a:t>
            </a:r>
            <a:r>
              <a:rPr lang="tr-TR" sz="3000" b="0" i="0" dirty="0">
                <a:solidFill>
                  <a:schemeClr val="tx1"/>
                </a:solidFill>
                <a:effectLst/>
                <a:latin typeface="Arial" panose="020B0604020202020204" pitchFamily="34" charset="0"/>
              </a:rPr>
              <a:t>(işe gelmeme), </a:t>
            </a:r>
            <a:r>
              <a:rPr lang="tr-TR" sz="3000" b="1" i="0" dirty="0" err="1">
                <a:solidFill>
                  <a:schemeClr val="tx1"/>
                </a:solidFill>
                <a:effectLst/>
                <a:latin typeface="Arial" panose="020B0604020202020204" pitchFamily="34" charset="0"/>
              </a:rPr>
              <a:t>presenteeism'e</a:t>
            </a:r>
            <a:r>
              <a:rPr lang="tr-TR" sz="3000" b="1" i="0" dirty="0">
                <a:solidFill>
                  <a:schemeClr val="tx1"/>
                </a:solidFill>
                <a:effectLst/>
                <a:latin typeface="Arial" panose="020B0604020202020204" pitchFamily="34" charset="0"/>
              </a:rPr>
              <a:t> </a:t>
            </a:r>
            <a:r>
              <a:rPr lang="tr-TR" sz="3000" b="0" i="0" dirty="0">
                <a:solidFill>
                  <a:schemeClr val="tx1"/>
                </a:solidFill>
                <a:effectLst/>
                <a:latin typeface="Arial" panose="020B0604020202020204" pitchFamily="34" charset="0"/>
              </a:rPr>
              <a:t>(hasta olduğu halde işinin başında olma durumu) yol açtığı bunun da işe motivasyonda azalma, sık bölüm değiştirme, performansta düşme şeklinde sosyal yaşamdaki olumsuzluklara yansıdığı vurgulanmıştır.</a:t>
            </a:r>
            <a:endParaRPr lang="tr-TR" sz="3000" dirty="0">
              <a:solidFill>
                <a:schemeClr val="tx1"/>
              </a:solidFill>
            </a:endParaRPr>
          </a:p>
        </p:txBody>
      </p:sp>
    </p:spTree>
    <p:extLst>
      <p:ext uri="{BB962C8B-B14F-4D97-AF65-F5344CB8AC3E}">
        <p14:creationId xmlns:p14="http://schemas.microsoft.com/office/powerpoint/2010/main" val="1789276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9793FE-F9BC-4D75-A572-71521D9CAFB5}"/>
              </a:ext>
            </a:extLst>
          </p:cNvPr>
          <p:cNvSpPr>
            <a:spLocks noGrp="1"/>
          </p:cNvSpPr>
          <p:nvPr>
            <p:ph type="title"/>
          </p:nvPr>
        </p:nvSpPr>
        <p:spPr/>
        <p:txBody>
          <a:bodyPr/>
          <a:lstStyle/>
          <a:p>
            <a:pPr algn="ctr"/>
            <a:r>
              <a:rPr lang="tr-TR" dirty="0">
                <a:solidFill>
                  <a:srgbClr val="333333"/>
                </a:solidFill>
                <a:latin typeface="Arial" panose="020B0604020202020204" pitchFamily="34" charset="0"/>
              </a:rPr>
              <a:t>İ</a:t>
            </a:r>
            <a:r>
              <a:rPr lang="tr-TR" b="0" i="0" dirty="0">
                <a:solidFill>
                  <a:srgbClr val="333333"/>
                </a:solidFill>
                <a:effectLst/>
                <a:latin typeface="Arial" panose="020B0604020202020204" pitchFamily="34" charset="0"/>
              </a:rPr>
              <a:t>şe bağlı stres ve yol açtığı hastalıklar da birer meslek hastalığı mıdır?</a:t>
            </a:r>
            <a:endParaRPr lang="tr-TR" dirty="0"/>
          </a:p>
        </p:txBody>
      </p:sp>
      <p:sp>
        <p:nvSpPr>
          <p:cNvPr id="3" name="İçerik Yer Tutucusu 2">
            <a:extLst>
              <a:ext uri="{FF2B5EF4-FFF2-40B4-BE49-F238E27FC236}">
                <a16:creationId xmlns:a16="http://schemas.microsoft.com/office/drawing/2014/main" id="{AD0357CF-E24B-470B-BA16-7030699D1A06}"/>
              </a:ext>
            </a:extLst>
          </p:cNvPr>
          <p:cNvSpPr>
            <a:spLocks noGrp="1"/>
          </p:cNvSpPr>
          <p:nvPr>
            <p:ph idx="1"/>
          </p:nvPr>
        </p:nvSpPr>
        <p:spPr/>
        <p:txBody>
          <a:bodyPr>
            <a:normAutofit/>
          </a:bodyPr>
          <a:lstStyle/>
          <a:p>
            <a:pPr algn="ctr"/>
            <a:r>
              <a:rPr lang="tr-TR" sz="2500" b="0" i="0" dirty="0">
                <a:solidFill>
                  <a:schemeClr val="tx1"/>
                </a:solidFill>
                <a:effectLst/>
                <a:latin typeface="Arial" panose="020B0604020202020204" pitchFamily="34" charset="0"/>
              </a:rPr>
              <a:t>Evet ILO 2010 yılında stres ve bağlı hastalıkları da “</a:t>
            </a:r>
            <a:r>
              <a:rPr lang="tr-TR" sz="2500" b="1" i="0" dirty="0">
                <a:solidFill>
                  <a:schemeClr val="tx1"/>
                </a:solidFill>
                <a:effectLst/>
                <a:latin typeface="Arial" panose="020B0604020202020204" pitchFamily="34" charset="0"/>
              </a:rPr>
              <a:t>meslek hastalıkları </a:t>
            </a:r>
            <a:r>
              <a:rPr lang="tr-TR" sz="2500" b="1" i="0" dirty="0" err="1">
                <a:solidFill>
                  <a:schemeClr val="tx1"/>
                </a:solidFill>
                <a:effectLst/>
                <a:latin typeface="Arial" panose="020B0604020202020204" pitchFamily="34" charset="0"/>
              </a:rPr>
              <a:t>listeleri</a:t>
            </a:r>
            <a:r>
              <a:rPr lang="tr-TR" sz="2500" b="0" i="0" dirty="0" err="1">
                <a:solidFill>
                  <a:schemeClr val="tx1"/>
                </a:solidFill>
                <a:effectLst/>
                <a:latin typeface="Arial" panose="020B0604020202020204" pitchFamily="34" charset="0"/>
              </a:rPr>
              <a:t>”ne</a:t>
            </a:r>
            <a:r>
              <a:rPr lang="tr-TR" sz="2500" b="0" i="0" dirty="0">
                <a:solidFill>
                  <a:schemeClr val="tx1"/>
                </a:solidFill>
                <a:effectLst/>
                <a:latin typeface="Arial" panose="020B0604020202020204" pitchFamily="34" charset="0"/>
              </a:rPr>
              <a:t> dahil etmiştir. Strese bağlı hastalıklar </a:t>
            </a:r>
            <a:r>
              <a:rPr lang="tr-TR" sz="2500" b="0" i="0" dirty="0" err="1">
                <a:solidFill>
                  <a:schemeClr val="tx1"/>
                </a:solidFill>
                <a:effectLst/>
                <a:latin typeface="Arial" panose="020B0604020202020204" pitchFamily="34" charset="0"/>
              </a:rPr>
              <a:t>mental</a:t>
            </a:r>
            <a:r>
              <a:rPr lang="tr-TR" sz="2500" b="0" i="0" dirty="0">
                <a:solidFill>
                  <a:schemeClr val="tx1"/>
                </a:solidFill>
                <a:effectLst/>
                <a:latin typeface="Arial" panose="020B0604020202020204" pitchFamily="34" charset="0"/>
              </a:rPr>
              <a:t> ve davranışsal hastalıklar (post-</a:t>
            </a:r>
            <a:r>
              <a:rPr lang="tr-TR" sz="2500" b="0" i="0" dirty="0" err="1">
                <a:solidFill>
                  <a:schemeClr val="tx1"/>
                </a:solidFill>
                <a:effectLst/>
                <a:latin typeface="Arial" panose="020B0604020202020204" pitchFamily="34" charset="0"/>
              </a:rPr>
              <a:t>travmatik</a:t>
            </a:r>
            <a:r>
              <a:rPr lang="tr-TR" sz="2500" b="0" i="0" dirty="0">
                <a:solidFill>
                  <a:schemeClr val="tx1"/>
                </a:solidFill>
                <a:effectLst/>
                <a:latin typeface="Arial" panose="020B0604020202020204" pitchFamily="34" charset="0"/>
              </a:rPr>
              <a:t> stres hastalığı </a:t>
            </a:r>
            <a:r>
              <a:rPr lang="tr-TR" sz="2500" b="0" i="0" dirty="0" err="1">
                <a:solidFill>
                  <a:schemeClr val="tx1"/>
                </a:solidFill>
                <a:effectLst/>
                <a:latin typeface="Arial" panose="020B0604020202020204" pitchFamily="34" charset="0"/>
              </a:rPr>
              <a:t>vb</a:t>
            </a:r>
            <a:r>
              <a:rPr lang="tr-TR" sz="2500" b="0" i="0" dirty="0">
                <a:solidFill>
                  <a:schemeClr val="tx1"/>
                </a:solidFill>
                <a:effectLst/>
                <a:latin typeface="Arial" panose="020B0604020202020204" pitchFamily="34" charset="0"/>
              </a:rPr>
              <a:t>: </a:t>
            </a:r>
            <a:r>
              <a:rPr lang="tr-TR" sz="2500" b="0" i="0" dirty="0" err="1">
                <a:solidFill>
                  <a:schemeClr val="tx1"/>
                </a:solidFill>
                <a:effectLst/>
                <a:latin typeface="Arial" panose="020B0604020202020204" pitchFamily="34" charset="0"/>
              </a:rPr>
              <a:t>anksiyete</a:t>
            </a:r>
            <a:r>
              <a:rPr lang="tr-TR" sz="2500" b="0" i="0" dirty="0">
                <a:solidFill>
                  <a:schemeClr val="tx1"/>
                </a:solidFill>
                <a:effectLst/>
                <a:latin typeface="Arial" panose="020B0604020202020204" pitchFamily="34" charset="0"/>
              </a:rPr>
              <a:t>-depresyon, </a:t>
            </a:r>
            <a:r>
              <a:rPr lang="tr-TR" sz="2500" b="0" i="0" dirty="0" err="1">
                <a:solidFill>
                  <a:schemeClr val="tx1"/>
                </a:solidFill>
                <a:effectLst/>
                <a:latin typeface="Arial" panose="020B0604020202020204" pitchFamily="34" charset="0"/>
              </a:rPr>
              <a:t>nöroz</a:t>
            </a:r>
            <a:r>
              <a:rPr lang="tr-TR" sz="2500" b="0" i="0" dirty="0">
                <a:solidFill>
                  <a:schemeClr val="tx1"/>
                </a:solidFill>
                <a:effectLst/>
                <a:latin typeface="Arial" panose="020B0604020202020204" pitchFamily="34" charset="0"/>
              </a:rPr>
              <a:t>, </a:t>
            </a:r>
            <a:r>
              <a:rPr lang="tr-TR" sz="2500" b="0" i="0" dirty="0" err="1">
                <a:solidFill>
                  <a:schemeClr val="tx1"/>
                </a:solidFill>
                <a:effectLst/>
                <a:latin typeface="Arial" panose="020B0604020202020204" pitchFamily="34" charset="0"/>
              </a:rPr>
              <a:t>psiko</a:t>
            </a:r>
            <a:r>
              <a:rPr lang="tr-TR" sz="2500" b="0" i="0" dirty="0">
                <a:solidFill>
                  <a:schemeClr val="tx1"/>
                </a:solidFill>
                <a:effectLst/>
                <a:latin typeface="Arial" panose="020B0604020202020204" pitchFamily="34" charset="0"/>
              </a:rPr>
              <a:t> </a:t>
            </a:r>
            <a:r>
              <a:rPr lang="tr-TR" sz="2500" b="0" i="0" dirty="0" err="1">
                <a:solidFill>
                  <a:schemeClr val="tx1"/>
                </a:solidFill>
                <a:effectLst/>
                <a:latin typeface="Arial" panose="020B0604020202020204" pitchFamily="34" charset="0"/>
              </a:rPr>
              <a:t>neroz</a:t>
            </a:r>
            <a:r>
              <a:rPr lang="tr-TR" sz="2500" b="0" i="0" dirty="0">
                <a:solidFill>
                  <a:schemeClr val="tx1"/>
                </a:solidFill>
                <a:effectLst/>
                <a:latin typeface="Arial" panose="020B0604020202020204" pitchFamily="34" charset="0"/>
              </a:rPr>
              <a:t>, </a:t>
            </a:r>
            <a:r>
              <a:rPr lang="tr-TR" sz="2500" b="0" i="0" dirty="0" err="1">
                <a:solidFill>
                  <a:schemeClr val="tx1"/>
                </a:solidFill>
                <a:effectLst/>
                <a:latin typeface="Arial" panose="020B0604020202020204" pitchFamily="34" charset="0"/>
              </a:rPr>
              <a:t>insomniya</a:t>
            </a:r>
            <a:r>
              <a:rPr lang="tr-TR" sz="2500" b="0" i="0" dirty="0">
                <a:solidFill>
                  <a:schemeClr val="tx1"/>
                </a:solidFill>
                <a:effectLst/>
                <a:latin typeface="Arial" panose="020B0604020202020204" pitchFamily="34" charset="0"/>
              </a:rPr>
              <a:t>, uyku hastalığı, alkol bağımlılığı) olarak tanımladı.</a:t>
            </a:r>
            <a:endParaRPr lang="tr-TR" sz="2500" dirty="0">
              <a:solidFill>
                <a:schemeClr val="tx1"/>
              </a:solidFill>
            </a:endParaRPr>
          </a:p>
        </p:txBody>
      </p:sp>
    </p:spTree>
    <p:extLst>
      <p:ext uri="{BB962C8B-B14F-4D97-AF65-F5344CB8AC3E}">
        <p14:creationId xmlns:p14="http://schemas.microsoft.com/office/powerpoint/2010/main" val="1809059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9793FE-F9BC-4D75-A572-71521D9CAFB5}"/>
              </a:ext>
            </a:extLst>
          </p:cNvPr>
          <p:cNvSpPr>
            <a:spLocks noGrp="1"/>
          </p:cNvSpPr>
          <p:nvPr>
            <p:ph type="title"/>
          </p:nvPr>
        </p:nvSpPr>
        <p:spPr>
          <a:xfrm>
            <a:off x="0" y="609600"/>
            <a:ext cx="9848538" cy="1320800"/>
          </a:xfrm>
        </p:spPr>
        <p:txBody>
          <a:bodyPr>
            <a:noAutofit/>
          </a:bodyPr>
          <a:lstStyle/>
          <a:p>
            <a:pPr marL="342900" marR="0" lvl="0" indent="-342900" algn="ctr" defTabSz="457200" rtl="0" eaLnBrk="1" fontAlgn="auto" latinLnBrk="0" hangingPunct="1">
              <a:lnSpc>
                <a:spcPct val="100000"/>
              </a:lnSpc>
              <a:spcBef>
                <a:spcPts val="1000"/>
              </a:spcBef>
              <a:spcAft>
                <a:spcPts val="0"/>
              </a:spcAft>
              <a:tabLst/>
              <a:defRPr/>
            </a:pPr>
            <a:r>
              <a:rPr kumimoji="0" lang="tr-TR" sz="3500" b="0" i="0" u="none" strike="noStrike" kern="1200" cap="none" spc="0" normalizeH="0" baseline="0" noProof="0" dirty="0">
                <a:ln>
                  <a:noFill/>
                </a:ln>
                <a:solidFill>
                  <a:schemeClr val="tx1"/>
                </a:solidFill>
                <a:effectLst/>
                <a:uLnTx/>
                <a:uFillTx/>
                <a:latin typeface="Trebuchet MS" panose="020B0603020202020204"/>
                <a:ea typeface="+mn-ea"/>
                <a:cs typeface="+mn-cs"/>
              </a:rPr>
              <a:t>Stresin Örgütler Üzerindeki Olumsuz Etkileri</a:t>
            </a:r>
            <a:br>
              <a:rPr kumimoji="0" lang="tr-TR" sz="3500" b="0" i="0" u="none" strike="noStrike" kern="1200" cap="none" spc="0" normalizeH="0" baseline="0" noProof="0" dirty="0">
                <a:ln>
                  <a:noFill/>
                </a:ln>
                <a:solidFill>
                  <a:schemeClr val="tx1"/>
                </a:solidFill>
                <a:effectLst/>
                <a:uLnTx/>
                <a:uFillTx/>
                <a:latin typeface="Trebuchet MS" panose="020B0603020202020204"/>
                <a:ea typeface="+mn-ea"/>
                <a:cs typeface="+mn-cs"/>
              </a:rPr>
            </a:br>
            <a:endParaRPr lang="tr-TR" sz="3500" dirty="0">
              <a:solidFill>
                <a:schemeClr val="tx1"/>
              </a:solidFill>
            </a:endParaRPr>
          </a:p>
        </p:txBody>
      </p:sp>
      <p:sp>
        <p:nvSpPr>
          <p:cNvPr id="3" name="İçerik Yer Tutucusu 2">
            <a:extLst>
              <a:ext uri="{FF2B5EF4-FFF2-40B4-BE49-F238E27FC236}">
                <a16:creationId xmlns:a16="http://schemas.microsoft.com/office/drawing/2014/main" id="{AD0357CF-E24B-470B-BA16-7030699D1A06}"/>
              </a:ext>
            </a:extLst>
          </p:cNvPr>
          <p:cNvSpPr>
            <a:spLocks noGrp="1"/>
          </p:cNvSpPr>
          <p:nvPr>
            <p:ph idx="1"/>
          </p:nvPr>
        </p:nvSpPr>
        <p:spPr>
          <a:xfrm>
            <a:off x="654720" y="1739283"/>
            <a:ext cx="3010245" cy="4697411"/>
          </a:xfrm>
        </p:spPr>
        <p:txBody>
          <a:bodyPr>
            <a:normAutofit fontScale="92500" lnSpcReduction="20000"/>
          </a:bodyPr>
          <a:lstStyle/>
          <a:p>
            <a:r>
              <a:rPr lang="tr-TR" dirty="0">
                <a:solidFill>
                  <a:schemeClr val="tx1"/>
                </a:solidFill>
              </a:rPr>
              <a:t>- Bağlılığın azalması,</a:t>
            </a:r>
          </a:p>
          <a:p>
            <a:r>
              <a:rPr lang="tr-TR" dirty="0">
                <a:solidFill>
                  <a:schemeClr val="tx1"/>
                </a:solidFill>
              </a:rPr>
              <a:t>- İşten tatminsizlik,</a:t>
            </a:r>
          </a:p>
          <a:p>
            <a:r>
              <a:rPr lang="tr-TR" dirty="0">
                <a:solidFill>
                  <a:schemeClr val="tx1"/>
                </a:solidFill>
              </a:rPr>
              <a:t>- Mal ve hizmet kalitesinde düşüş,</a:t>
            </a:r>
          </a:p>
          <a:p>
            <a:r>
              <a:rPr lang="tr-TR" dirty="0">
                <a:solidFill>
                  <a:schemeClr val="tx1"/>
                </a:solidFill>
              </a:rPr>
              <a:t>- Verimliliğin azalması,</a:t>
            </a:r>
          </a:p>
          <a:p>
            <a:r>
              <a:rPr lang="tr-TR" dirty="0">
                <a:solidFill>
                  <a:schemeClr val="tx1"/>
                </a:solidFill>
              </a:rPr>
              <a:t>- Kararların etkinliğinin zayıflaması,</a:t>
            </a:r>
          </a:p>
          <a:p>
            <a:r>
              <a:rPr lang="tr-TR" dirty="0">
                <a:solidFill>
                  <a:schemeClr val="tx1"/>
                </a:solidFill>
              </a:rPr>
              <a:t>- İşgücü devrinin yükselmesi,</a:t>
            </a:r>
          </a:p>
          <a:p>
            <a:r>
              <a:rPr lang="tr-TR" dirty="0">
                <a:solidFill>
                  <a:schemeClr val="tx1"/>
                </a:solidFill>
              </a:rPr>
              <a:t>- Örgütsel iklimde soğukluk,</a:t>
            </a:r>
          </a:p>
          <a:p>
            <a:r>
              <a:rPr lang="tr-TR" dirty="0">
                <a:solidFill>
                  <a:schemeClr val="tx1"/>
                </a:solidFill>
              </a:rPr>
              <a:t>- Sağlık maliyetlerinde aşırı yükselme,</a:t>
            </a:r>
          </a:p>
          <a:p>
            <a:r>
              <a:rPr lang="tr-TR" dirty="0">
                <a:solidFill>
                  <a:schemeClr val="tx1"/>
                </a:solidFill>
              </a:rPr>
              <a:t>- Personel şikayet ve taleplerinin artması,</a:t>
            </a:r>
          </a:p>
          <a:p>
            <a:r>
              <a:rPr lang="tr-TR" dirty="0">
                <a:solidFill>
                  <a:schemeClr val="tx1"/>
                </a:solidFill>
              </a:rPr>
              <a:t>- Hile ve sabotaj,</a:t>
            </a:r>
          </a:p>
        </p:txBody>
      </p:sp>
      <p:sp>
        <p:nvSpPr>
          <p:cNvPr id="5" name="İçerik Yer Tutucusu 2">
            <a:extLst>
              <a:ext uri="{FF2B5EF4-FFF2-40B4-BE49-F238E27FC236}">
                <a16:creationId xmlns:a16="http://schemas.microsoft.com/office/drawing/2014/main" id="{7A7B0205-3FD9-4B41-8DB3-FB520D871A47}"/>
              </a:ext>
            </a:extLst>
          </p:cNvPr>
          <p:cNvSpPr txBox="1">
            <a:spLocks/>
          </p:cNvSpPr>
          <p:nvPr/>
        </p:nvSpPr>
        <p:spPr>
          <a:xfrm>
            <a:off x="3977424" y="1835844"/>
            <a:ext cx="2779327" cy="4695406"/>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tr-TR" dirty="0">
                <a:solidFill>
                  <a:schemeClr val="tx1"/>
                </a:solidFill>
              </a:rPr>
              <a:t>- Müşteri şikayetlerinde artış,</a:t>
            </a:r>
          </a:p>
          <a:p>
            <a:r>
              <a:rPr lang="tr-TR" dirty="0">
                <a:solidFill>
                  <a:schemeClr val="tx1"/>
                </a:solidFill>
              </a:rPr>
              <a:t>- </a:t>
            </a:r>
            <a:r>
              <a:rPr lang="tr-TR" dirty="0" err="1">
                <a:solidFill>
                  <a:schemeClr val="tx1"/>
                </a:solidFill>
              </a:rPr>
              <a:t>Bölümlerarası</a:t>
            </a:r>
            <a:r>
              <a:rPr lang="tr-TR" dirty="0">
                <a:solidFill>
                  <a:schemeClr val="tx1"/>
                </a:solidFill>
              </a:rPr>
              <a:t> işbirliğinin zayıflaması,</a:t>
            </a:r>
          </a:p>
          <a:p>
            <a:r>
              <a:rPr lang="tr-TR" dirty="0">
                <a:solidFill>
                  <a:schemeClr val="tx1"/>
                </a:solidFill>
              </a:rPr>
              <a:t>- İş kazaları,</a:t>
            </a:r>
          </a:p>
          <a:p>
            <a:r>
              <a:rPr lang="tr-TR" dirty="0">
                <a:solidFill>
                  <a:schemeClr val="tx1"/>
                </a:solidFill>
              </a:rPr>
              <a:t>- Uyarı ve cezalarda artış,</a:t>
            </a:r>
          </a:p>
          <a:p>
            <a:r>
              <a:rPr lang="tr-TR" dirty="0">
                <a:solidFill>
                  <a:schemeClr val="tx1"/>
                </a:solidFill>
              </a:rPr>
              <a:t>- Sigorta ödemelerinin miktarında artış,</a:t>
            </a:r>
          </a:p>
          <a:p>
            <a:r>
              <a:rPr lang="tr-TR" dirty="0">
                <a:solidFill>
                  <a:schemeClr val="tx1"/>
                </a:solidFill>
              </a:rPr>
              <a:t>- Aleyhte açılan davaların sayısında artış,</a:t>
            </a:r>
          </a:p>
          <a:p>
            <a:r>
              <a:rPr lang="tr-TR" dirty="0">
                <a:solidFill>
                  <a:schemeClr val="tx1"/>
                </a:solidFill>
              </a:rPr>
              <a:t>- Kariyer durgunluğu,</a:t>
            </a:r>
          </a:p>
          <a:p>
            <a:r>
              <a:rPr lang="tr-TR" dirty="0">
                <a:solidFill>
                  <a:schemeClr val="tx1"/>
                </a:solidFill>
              </a:rPr>
              <a:t>- İşe devamsızlıklarda artış,</a:t>
            </a:r>
          </a:p>
          <a:p>
            <a:endParaRPr lang="tr-TR" dirty="0">
              <a:solidFill>
                <a:schemeClr val="tx1"/>
              </a:solidFill>
            </a:endParaRPr>
          </a:p>
        </p:txBody>
      </p:sp>
      <p:sp>
        <p:nvSpPr>
          <p:cNvPr id="6" name="İçerik Yer Tutucusu 2">
            <a:extLst>
              <a:ext uri="{FF2B5EF4-FFF2-40B4-BE49-F238E27FC236}">
                <a16:creationId xmlns:a16="http://schemas.microsoft.com/office/drawing/2014/main" id="{8C3409E9-4EC9-4002-A82E-8A3A6B2DE70D}"/>
              </a:ext>
            </a:extLst>
          </p:cNvPr>
          <p:cNvSpPr txBox="1">
            <a:spLocks/>
          </p:cNvSpPr>
          <p:nvPr/>
        </p:nvSpPr>
        <p:spPr>
          <a:xfrm>
            <a:off x="7069210" y="1930400"/>
            <a:ext cx="2779328" cy="43180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tr-TR" dirty="0">
                <a:solidFill>
                  <a:schemeClr val="tx1"/>
                </a:solidFill>
              </a:rPr>
              <a:t>- İş ilişkilerinde gerginlik,</a:t>
            </a:r>
          </a:p>
          <a:p>
            <a:r>
              <a:rPr lang="tr-TR" dirty="0">
                <a:solidFill>
                  <a:schemeClr val="tx1"/>
                </a:solidFill>
              </a:rPr>
              <a:t>- Örgütsel iletişimin zayıflaması,</a:t>
            </a:r>
          </a:p>
          <a:p>
            <a:r>
              <a:rPr lang="tr-TR" dirty="0">
                <a:solidFill>
                  <a:schemeClr val="tx1"/>
                </a:solidFill>
              </a:rPr>
              <a:t>- Uzayan yemek ve çay molaları,</a:t>
            </a:r>
          </a:p>
          <a:p>
            <a:r>
              <a:rPr lang="tr-TR" dirty="0">
                <a:solidFill>
                  <a:schemeClr val="tx1"/>
                </a:solidFill>
              </a:rPr>
              <a:t>- Hesapta olmayan zaman kayıpları,</a:t>
            </a:r>
          </a:p>
          <a:p>
            <a:r>
              <a:rPr lang="tr-TR" dirty="0">
                <a:solidFill>
                  <a:schemeClr val="tx1"/>
                </a:solidFill>
              </a:rPr>
              <a:t>- Personele ödenen tazminatların artması,</a:t>
            </a:r>
          </a:p>
          <a:p>
            <a:r>
              <a:rPr lang="tr-TR" dirty="0">
                <a:solidFill>
                  <a:schemeClr val="tx1"/>
                </a:solidFill>
              </a:rPr>
              <a:t>- Örgüt imajının zayıflaması.</a:t>
            </a:r>
          </a:p>
        </p:txBody>
      </p:sp>
    </p:spTree>
    <p:extLst>
      <p:ext uri="{BB962C8B-B14F-4D97-AF65-F5344CB8AC3E}">
        <p14:creationId xmlns:p14="http://schemas.microsoft.com/office/powerpoint/2010/main" val="3570135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891E49-0D3F-4111-A21F-EA2233FE32DF}"/>
              </a:ext>
            </a:extLst>
          </p:cNvPr>
          <p:cNvSpPr>
            <a:spLocks noGrp="1"/>
          </p:cNvSpPr>
          <p:nvPr>
            <p:ph type="title"/>
          </p:nvPr>
        </p:nvSpPr>
        <p:spPr/>
        <p:txBody>
          <a:bodyPr anchor="t">
            <a:normAutofit/>
          </a:bodyPr>
          <a:lstStyle/>
          <a:p>
            <a:r>
              <a:rPr lang="tr-TR" dirty="0"/>
              <a:t>TÜKENMİŞLİK</a:t>
            </a:r>
            <a:endParaRPr lang="tr-TR"/>
          </a:p>
        </p:txBody>
      </p:sp>
      <p:sp>
        <p:nvSpPr>
          <p:cNvPr id="3" name="İçerik Yer Tutucusu 2">
            <a:extLst>
              <a:ext uri="{FF2B5EF4-FFF2-40B4-BE49-F238E27FC236}">
                <a16:creationId xmlns:a16="http://schemas.microsoft.com/office/drawing/2014/main" id="{46D4D809-82B8-4486-B457-95E306D9F231}"/>
              </a:ext>
            </a:extLst>
          </p:cNvPr>
          <p:cNvSpPr>
            <a:spLocks noGrp="1"/>
          </p:cNvSpPr>
          <p:nvPr>
            <p:ph idx="1"/>
          </p:nvPr>
        </p:nvSpPr>
        <p:spPr>
          <a:xfrm>
            <a:off x="442401" y="1708879"/>
            <a:ext cx="4549323" cy="4811842"/>
          </a:xfrm>
        </p:spPr>
        <p:txBody>
          <a:bodyPr vert="horz" lIns="91440" tIns="45720" rIns="91440" bIns="45720" rtlCol="0">
            <a:noAutofit/>
          </a:bodyPr>
          <a:lstStyle/>
          <a:p>
            <a:pPr>
              <a:lnSpc>
                <a:spcPct val="90000"/>
              </a:lnSpc>
            </a:pPr>
            <a:r>
              <a:rPr lang="tr-TR" sz="2500" dirty="0">
                <a:solidFill>
                  <a:schemeClr val="tx1"/>
                </a:solidFill>
              </a:rPr>
              <a:t>Tükenmişlik; müşterilerle yüz yüze etkileşim halinde olan çalışanlarda yoğunlukla görülen duygusal tükenme ve sinizm sendromudur. </a:t>
            </a:r>
          </a:p>
          <a:p>
            <a:pPr>
              <a:lnSpc>
                <a:spcPct val="90000"/>
              </a:lnSpc>
            </a:pPr>
            <a:r>
              <a:rPr lang="tr-TR" sz="2500" dirty="0">
                <a:solidFill>
                  <a:schemeClr val="tx1"/>
                </a:solidFill>
              </a:rPr>
              <a:t>Kavram; işe yönelik klinik bir yaklaşım ve çalışanların azalan kişisel başarı hisleri veya azalan iş etkinlikleri sebebiyle gelişen tükenme duygusu olarak da değerlendirilmektedir. </a:t>
            </a:r>
          </a:p>
        </p:txBody>
      </p:sp>
      <p:pic>
        <p:nvPicPr>
          <p:cNvPr id="4" name="Resim 3">
            <a:extLst>
              <a:ext uri="{FF2B5EF4-FFF2-40B4-BE49-F238E27FC236}">
                <a16:creationId xmlns:a16="http://schemas.microsoft.com/office/drawing/2014/main" id="{B0D2EB21-3EE0-478A-B311-5DF54395CF67}"/>
              </a:ext>
            </a:extLst>
          </p:cNvPr>
          <p:cNvPicPr>
            <a:picLocks noChangeAspect="1"/>
          </p:cNvPicPr>
          <p:nvPr/>
        </p:nvPicPr>
        <p:blipFill rotWithShape="1">
          <a:blip r:embed="rId2"/>
          <a:srcRect l="17655" r="22356" b="-1"/>
          <a:stretch/>
        </p:blipFill>
        <p:spPr>
          <a:xfrm>
            <a:off x="4857451" y="2159331"/>
            <a:ext cx="4415050" cy="3882362"/>
          </a:xfrm>
          <a:prstGeom prst="rect">
            <a:avLst/>
          </a:prstGeom>
        </p:spPr>
      </p:pic>
    </p:spTree>
    <p:extLst>
      <p:ext uri="{BB962C8B-B14F-4D97-AF65-F5344CB8AC3E}">
        <p14:creationId xmlns:p14="http://schemas.microsoft.com/office/powerpoint/2010/main" val="3262335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398BDDA-A891-46AF-9203-A01118A8DBEF}"/>
              </a:ext>
            </a:extLst>
          </p:cNvPr>
          <p:cNvSpPr>
            <a:spLocks noGrp="1"/>
          </p:cNvSpPr>
          <p:nvPr>
            <p:ph idx="1"/>
          </p:nvPr>
        </p:nvSpPr>
        <p:spPr>
          <a:xfrm>
            <a:off x="6336286" y="2160589"/>
            <a:ext cx="4081877" cy="4087811"/>
          </a:xfrm>
        </p:spPr>
        <p:txBody>
          <a:bodyPr>
            <a:normAutofit/>
          </a:bodyPr>
          <a:lstStyle/>
          <a:p>
            <a:pPr marL="342900" marR="0" lvl="0" indent="-342900" defTabSz="457200" rtl="0" eaLnBrk="1" fontAlgn="auto" latinLnBrk="0" hangingPunct="1">
              <a:spcBef>
                <a:spcPts val="1000"/>
              </a:spcBef>
              <a:spcAft>
                <a:spcPts val="0"/>
              </a:spcAft>
              <a:buClr>
                <a:srgbClr val="90C226"/>
              </a:buClr>
              <a:buSzPct val="80000"/>
              <a:buFont typeface="Wingdings 3" charset="2"/>
              <a:buChar char=""/>
              <a:tabLst/>
              <a:defRPr/>
            </a:pPr>
            <a:r>
              <a:rPr kumimoji="0" lang="tr-TR" sz="2500" b="0" i="0" u="none" strike="noStrike" kern="1200" cap="none" spc="0" normalizeH="0" baseline="0" noProof="0" dirty="0">
                <a:ln>
                  <a:noFill/>
                </a:ln>
                <a:solidFill>
                  <a:schemeClr val="tx1"/>
                </a:solidFill>
                <a:effectLst/>
                <a:uLnTx/>
                <a:uFillTx/>
                <a:latin typeface="Trebuchet MS" panose="020B0603020202020204"/>
                <a:ea typeface="+mn-ea"/>
                <a:cs typeface="+mn-cs"/>
              </a:rPr>
              <a:t>Tükenmişliğin bireyin erdem, ruh, istek, özsaygı ve nefsinde çeşitli yıpranmalara yol açarak ve tükenmişliği süreç içerisinde elmayı kemiren bir kurt gibi bireyin etkinliğini yok ettiği görülmektedir.</a:t>
            </a:r>
          </a:p>
          <a:p>
            <a:endParaRPr lang="tr-TR" sz="2500" dirty="0">
              <a:solidFill>
                <a:schemeClr val="tx1"/>
              </a:solidFill>
            </a:endParaRPr>
          </a:p>
        </p:txBody>
      </p:sp>
      <p:pic>
        <p:nvPicPr>
          <p:cNvPr id="4" name="Resim 3">
            <a:extLst>
              <a:ext uri="{FF2B5EF4-FFF2-40B4-BE49-F238E27FC236}">
                <a16:creationId xmlns:a16="http://schemas.microsoft.com/office/drawing/2014/main" id="{EB11E92A-EEEC-4ED0-8D5A-FFBBF56A399F}"/>
              </a:ext>
            </a:extLst>
          </p:cNvPr>
          <p:cNvPicPr>
            <a:picLocks noChangeAspect="1"/>
          </p:cNvPicPr>
          <p:nvPr/>
        </p:nvPicPr>
        <p:blipFill rotWithShape="1">
          <a:blip r:embed="rId2"/>
          <a:srcRect r="19025" b="1"/>
          <a:stretch/>
        </p:blipFill>
        <p:spPr>
          <a:xfrm>
            <a:off x="677334" y="2159331"/>
            <a:ext cx="5423429" cy="3882362"/>
          </a:xfrm>
          <a:prstGeom prst="rect">
            <a:avLst/>
          </a:prstGeom>
        </p:spPr>
      </p:pic>
    </p:spTree>
    <p:extLst>
      <p:ext uri="{BB962C8B-B14F-4D97-AF65-F5344CB8AC3E}">
        <p14:creationId xmlns:p14="http://schemas.microsoft.com/office/powerpoint/2010/main" val="3198571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4B6BC24-C525-4BF9-BC17-C1119BC72DC0}"/>
              </a:ext>
            </a:extLst>
          </p:cNvPr>
          <p:cNvSpPr>
            <a:spLocks noGrp="1"/>
          </p:cNvSpPr>
          <p:nvPr>
            <p:ph idx="1"/>
          </p:nvPr>
        </p:nvSpPr>
        <p:spPr>
          <a:xfrm>
            <a:off x="677334" y="1768839"/>
            <a:ext cx="8596668" cy="4272523"/>
          </a:xfrm>
        </p:spPr>
        <p:txBody>
          <a:bodyPr>
            <a:normAutofit/>
          </a:bodyPr>
          <a:lstStyle/>
          <a:p>
            <a:pPr algn="ctr"/>
            <a:r>
              <a:rPr lang="tr-TR" sz="2500" dirty="0">
                <a:solidFill>
                  <a:schemeClr val="tx1"/>
                </a:solidFill>
              </a:rPr>
              <a:t>Kötü çalışma koşulları ve aşırı iş yükü altındaki bireyin enerjisi ve etkinliği azalmakta ve nihayetinde duygusal bir tükenme gelişmektedir. Bu süreç zarfında bireyin duygusal tükenmesi giderek artmaktadır. </a:t>
            </a:r>
          </a:p>
          <a:p>
            <a:pPr algn="ctr"/>
            <a:r>
              <a:rPr lang="tr-TR" sz="2500" dirty="0">
                <a:solidFill>
                  <a:schemeClr val="tx1"/>
                </a:solidFill>
              </a:rPr>
              <a:t>Dolayısıyla birey işinden, iş ortamından ve çalışma arkadaşlarından giderek soğumaktadır. Bunu izleyen aşamada birey, işe ve müşterilere karşı duyarsızlaştığı bir sürece girmektedir. Nihayetinde kişisel başarısı azalmakta ve iş tatmini düşmektedir.</a:t>
            </a:r>
          </a:p>
        </p:txBody>
      </p:sp>
    </p:spTree>
    <p:extLst>
      <p:ext uri="{BB962C8B-B14F-4D97-AF65-F5344CB8AC3E}">
        <p14:creationId xmlns:p14="http://schemas.microsoft.com/office/powerpoint/2010/main" val="19988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ükenmişlik sendromu nedir? Belirtileri, nedenleri ve tedavisi">
            <a:extLst>
              <a:ext uri="{FF2B5EF4-FFF2-40B4-BE49-F238E27FC236}">
                <a16:creationId xmlns:a16="http://schemas.microsoft.com/office/drawing/2014/main" id="{9F68F7D6-E894-4741-8F38-ECAE2FCC37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2407" y="609600"/>
            <a:ext cx="10088381"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370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7E9659E-E147-4670-8140-90EED39AD44C}"/>
              </a:ext>
            </a:extLst>
          </p:cNvPr>
          <p:cNvSpPr>
            <a:spLocks noGrp="1"/>
          </p:cNvSpPr>
          <p:nvPr>
            <p:ph idx="1"/>
          </p:nvPr>
        </p:nvSpPr>
        <p:spPr>
          <a:xfrm>
            <a:off x="677334" y="1930401"/>
            <a:ext cx="3957349" cy="4110962"/>
          </a:xfrm>
        </p:spPr>
        <p:txBody>
          <a:bodyPr>
            <a:normAutofit/>
          </a:bodyPr>
          <a:lstStyle/>
          <a:p>
            <a:r>
              <a:rPr lang="tr-TR" sz="2200" b="1" i="1" dirty="0">
                <a:solidFill>
                  <a:schemeClr val="tx1"/>
                </a:solidFill>
              </a:rPr>
              <a:t>Duygusal tükenme; </a:t>
            </a:r>
            <a:r>
              <a:rPr lang="tr-TR" sz="2200" dirty="0">
                <a:solidFill>
                  <a:schemeClr val="tx1"/>
                </a:solidFill>
              </a:rPr>
              <a:t>çalışanların aşırı iş yüküne maruz kalmaları durumunda kendilerini rahatlatmak amacıyla bir savunma mekanizması geliştirmeleri ve işlerinden bilişsel ve duygusal olarak uzak durma çabası sergilemeleri olarak ifade edilmektedir </a:t>
            </a:r>
          </a:p>
        </p:txBody>
      </p:sp>
      <p:pic>
        <p:nvPicPr>
          <p:cNvPr id="4" name="Resim 3">
            <a:extLst>
              <a:ext uri="{FF2B5EF4-FFF2-40B4-BE49-F238E27FC236}">
                <a16:creationId xmlns:a16="http://schemas.microsoft.com/office/drawing/2014/main" id="{B56A4008-3830-4218-9918-268C7594747B}"/>
              </a:ext>
            </a:extLst>
          </p:cNvPr>
          <p:cNvPicPr>
            <a:picLocks noChangeAspect="1"/>
          </p:cNvPicPr>
          <p:nvPr/>
        </p:nvPicPr>
        <p:blipFill rotWithShape="1">
          <a:blip r:embed="rId2"/>
          <a:srcRect l="24324"/>
          <a:stretch/>
        </p:blipFill>
        <p:spPr>
          <a:xfrm>
            <a:off x="4857451" y="2159331"/>
            <a:ext cx="4415050" cy="3882362"/>
          </a:xfrm>
          <a:prstGeom prst="rect">
            <a:avLst/>
          </a:prstGeom>
        </p:spPr>
      </p:pic>
    </p:spTree>
    <p:extLst>
      <p:ext uri="{BB962C8B-B14F-4D97-AF65-F5344CB8AC3E}">
        <p14:creationId xmlns:p14="http://schemas.microsoft.com/office/powerpoint/2010/main" val="3491793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605AA82-56E2-47E9-97A1-3D72BE631424}"/>
              </a:ext>
            </a:extLst>
          </p:cNvPr>
          <p:cNvSpPr>
            <a:spLocks noGrp="1"/>
          </p:cNvSpPr>
          <p:nvPr>
            <p:ph idx="1"/>
          </p:nvPr>
        </p:nvSpPr>
        <p:spPr>
          <a:xfrm>
            <a:off x="677334" y="2160589"/>
            <a:ext cx="5220430" cy="3880773"/>
          </a:xfrm>
        </p:spPr>
        <p:txBody>
          <a:bodyPr>
            <a:normAutofit/>
          </a:bodyPr>
          <a:lstStyle/>
          <a:p>
            <a:r>
              <a:rPr lang="tr-TR" sz="2200" b="1" i="1" dirty="0">
                <a:solidFill>
                  <a:schemeClr val="tx1"/>
                </a:solidFill>
              </a:rPr>
              <a:t>Duyarsızlaşma; </a:t>
            </a:r>
            <a:r>
              <a:rPr lang="tr-TR" sz="2200" dirty="0">
                <a:solidFill>
                  <a:schemeClr val="tx1"/>
                </a:solidFill>
              </a:rPr>
              <a:t>çalışanın işine gösterdiği ilk tepki ile birlikte ya da sonrasında müşterilerle arasına mesafe koyma çabası içerisine girmesidir. Bu süreçte çalışan giderek müşterilere karşı bilişsel olarak kayıtsız kalmaya başlamakta ve alaycı bir tutum içerisine girmektedir. Bu tutum, çalışanın müşterilerle yürüttüğü olumlu etkileşimi baltalayacaktır</a:t>
            </a:r>
          </a:p>
        </p:txBody>
      </p:sp>
      <p:pic>
        <p:nvPicPr>
          <p:cNvPr id="4" name="Resim 3">
            <a:extLst>
              <a:ext uri="{FF2B5EF4-FFF2-40B4-BE49-F238E27FC236}">
                <a16:creationId xmlns:a16="http://schemas.microsoft.com/office/drawing/2014/main" id="{0A587CBD-7EEE-4D44-AD21-3B82664A04C5}"/>
              </a:ext>
            </a:extLst>
          </p:cNvPr>
          <p:cNvPicPr>
            <a:picLocks noChangeAspect="1"/>
          </p:cNvPicPr>
          <p:nvPr/>
        </p:nvPicPr>
        <p:blipFill rotWithShape="1">
          <a:blip r:embed="rId2"/>
          <a:srcRect l="28073" r="31288" b="-2"/>
          <a:stretch/>
        </p:blipFill>
        <p:spPr>
          <a:xfrm>
            <a:off x="6127951" y="2159000"/>
            <a:ext cx="3795538" cy="3882362"/>
          </a:xfrm>
          <a:prstGeom prst="rect">
            <a:avLst/>
          </a:prstGeom>
        </p:spPr>
      </p:pic>
    </p:spTree>
    <p:extLst>
      <p:ext uri="{BB962C8B-B14F-4D97-AF65-F5344CB8AC3E}">
        <p14:creationId xmlns:p14="http://schemas.microsoft.com/office/powerpoint/2010/main" val="3254036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AFEF1342-345F-4ED4-A984-371210716333}"/>
              </a:ext>
            </a:extLst>
          </p:cNvPr>
          <p:cNvPicPr>
            <a:picLocks noChangeAspect="1"/>
          </p:cNvPicPr>
          <p:nvPr/>
        </p:nvPicPr>
        <p:blipFill rotWithShape="1">
          <a:blip r:embed="rId2"/>
          <a:srcRect l="8109" r="634" b="2"/>
          <a:stretch/>
        </p:blipFill>
        <p:spPr>
          <a:xfrm>
            <a:off x="6133476" y="1171840"/>
            <a:ext cx="6096000" cy="4927600"/>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3" name="İçerik Yer Tutucusu 2">
            <a:extLst>
              <a:ext uri="{FF2B5EF4-FFF2-40B4-BE49-F238E27FC236}">
                <a16:creationId xmlns:a16="http://schemas.microsoft.com/office/drawing/2014/main" id="{706020A5-6269-4F09-A9E4-DA1B1C606365}"/>
              </a:ext>
            </a:extLst>
          </p:cNvPr>
          <p:cNvSpPr>
            <a:spLocks noGrp="1"/>
          </p:cNvSpPr>
          <p:nvPr>
            <p:ph idx="1"/>
          </p:nvPr>
        </p:nvSpPr>
        <p:spPr>
          <a:xfrm>
            <a:off x="677334" y="914401"/>
            <a:ext cx="5418666" cy="5126962"/>
          </a:xfrm>
        </p:spPr>
        <p:txBody>
          <a:bodyPr>
            <a:normAutofit/>
          </a:bodyPr>
          <a:lstStyle/>
          <a:p>
            <a:pPr>
              <a:lnSpc>
                <a:spcPct val="90000"/>
              </a:lnSpc>
            </a:pPr>
            <a:r>
              <a:rPr lang="tr-TR" sz="2500" b="1" i="1" dirty="0">
                <a:solidFill>
                  <a:schemeClr val="tx1"/>
                </a:solidFill>
              </a:rPr>
              <a:t>İş Tatmini</a:t>
            </a:r>
            <a:r>
              <a:rPr lang="tr-TR" sz="2500" dirty="0">
                <a:solidFill>
                  <a:schemeClr val="tx1"/>
                </a:solidFill>
              </a:rPr>
              <a:t>; Çalışanların fiziksel, ruhsal ve sosyal gereksinimlerinin, beklentileri doğrultusunda karşılanma düzeyini ifade eden iş tatmini; kişilerin başarılı, mutlu ve üretken olabilmelerinin temel koşullarından biridir. İş tatmini; bir bireyin, beklediği veya arzuladığı çıktılarla, gerçekleşen çıktılar arasında yaptığı karşılaştırma sonucunda işine karşı beslediği duygusal tepki şeklinde tanımlanmaktadır.</a:t>
            </a:r>
          </a:p>
        </p:txBody>
      </p:sp>
    </p:spTree>
    <p:extLst>
      <p:ext uri="{BB962C8B-B14F-4D97-AF65-F5344CB8AC3E}">
        <p14:creationId xmlns:p14="http://schemas.microsoft.com/office/powerpoint/2010/main" val="3544391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A5505E9-76F4-4F6F-A850-578C21705928}"/>
              </a:ext>
            </a:extLst>
          </p:cNvPr>
          <p:cNvSpPr>
            <a:spLocks noGrp="1"/>
          </p:cNvSpPr>
          <p:nvPr>
            <p:ph idx="1"/>
          </p:nvPr>
        </p:nvSpPr>
        <p:spPr>
          <a:xfrm>
            <a:off x="434715" y="1270000"/>
            <a:ext cx="8839287" cy="3880773"/>
          </a:xfrm>
        </p:spPr>
        <p:txBody>
          <a:bodyPr>
            <a:noAutofit/>
          </a:bodyPr>
          <a:lstStyle/>
          <a:p>
            <a:pPr algn="ctr"/>
            <a:r>
              <a:rPr lang="tr-TR" sz="3000" b="0" i="0" dirty="0">
                <a:solidFill>
                  <a:schemeClr val="tx1"/>
                </a:solidFill>
                <a:effectLst/>
                <a:latin typeface="Roboto"/>
              </a:rPr>
              <a:t>Stres sözcüğünü ilk kez fizikçi Robert </a:t>
            </a:r>
            <a:r>
              <a:rPr lang="tr-TR" sz="3000" b="0" i="0" dirty="0" err="1">
                <a:solidFill>
                  <a:schemeClr val="tx1"/>
                </a:solidFill>
                <a:effectLst/>
                <a:latin typeface="Roboto"/>
              </a:rPr>
              <a:t>Hooke</a:t>
            </a:r>
            <a:r>
              <a:rPr lang="tr-TR" sz="3000" b="0" i="0" dirty="0">
                <a:solidFill>
                  <a:schemeClr val="tx1"/>
                </a:solidFill>
                <a:effectLst/>
                <a:latin typeface="Roboto"/>
              </a:rPr>
              <a:t> 17. yüzyılda kullanmıştır. Thomas </a:t>
            </a:r>
            <a:r>
              <a:rPr lang="tr-TR" sz="3000" b="0" i="0" dirty="0" err="1">
                <a:solidFill>
                  <a:schemeClr val="tx1"/>
                </a:solidFill>
                <a:effectLst/>
                <a:latin typeface="Roboto"/>
              </a:rPr>
              <a:t>Young</a:t>
            </a:r>
            <a:r>
              <a:rPr lang="tr-TR" sz="3000" b="0" i="0" dirty="0">
                <a:solidFill>
                  <a:schemeClr val="tx1"/>
                </a:solidFill>
                <a:effectLst/>
                <a:latin typeface="Roboto"/>
              </a:rPr>
              <a:t> isimli başka bir fizikçi de bir yüz yıl sonra formül üzerinde bunu göstermiştir; stres, maddenin kendi içinde bulunan güç yada dirençtir, madde kendi üzerine uygulanan dış güce kendi direnci oranında bir tepki gösterir. </a:t>
            </a:r>
          </a:p>
          <a:p>
            <a:pPr algn="ctr"/>
            <a:r>
              <a:rPr lang="tr-TR" sz="3000" b="0" i="0" dirty="0">
                <a:solidFill>
                  <a:schemeClr val="tx1"/>
                </a:solidFill>
                <a:effectLst/>
                <a:latin typeface="Roboto"/>
              </a:rPr>
              <a:t>Eğer dış güç maddenin direncinden büyükse denge bozulur ve madde niceliksel bir değişime uğrar.</a:t>
            </a:r>
            <a:endParaRPr lang="tr-TR" sz="3000" dirty="0">
              <a:solidFill>
                <a:schemeClr val="tx1"/>
              </a:solidFill>
            </a:endParaRPr>
          </a:p>
        </p:txBody>
      </p:sp>
    </p:spTree>
    <p:extLst>
      <p:ext uri="{BB962C8B-B14F-4D97-AF65-F5344CB8AC3E}">
        <p14:creationId xmlns:p14="http://schemas.microsoft.com/office/powerpoint/2010/main" val="331569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a:extLst>
              <a:ext uri="{FF2B5EF4-FFF2-40B4-BE49-F238E27FC236}">
                <a16:creationId xmlns:a16="http://schemas.microsoft.com/office/drawing/2014/main" id="{9FA6F5DA-1790-43DB-A493-A14D44E31C2D}"/>
              </a:ext>
            </a:extLst>
          </p:cNvPr>
          <p:cNvSpPr>
            <a:spLocks noGrp="1"/>
          </p:cNvSpPr>
          <p:nvPr>
            <p:ph type="title"/>
          </p:nvPr>
        </p:nvSpPr>
        <p:spPr/>
        <p:txBody>
          <a:bodyPr/>
          <a:lstStyle/>
          <a:p>
            <a:r>
              <a:rPr lang="tr-TR" dirty="0"/>
              <a:t>2018- EN STRESLİ MESLEKLER</a:t>
            </a:r>
          </a:p>
        </p:txBody>
      </p:sp>
      <p:graphicFrame>
        <p:nvGraphicFramePr>
          <p:cNvPr id="5" name="Tablo 5">
            <a:extLst>
              <a:ext uri="{FF2B5EF4-FFF2-40B4-BE49-F238E27FC236}">
                <a16:creationId xmlns:a16="http://schemas.microsoft.com/office/drawing/2014/main" id="{A4439EAF-EE8B-4FE5-A162-FF2039177DB7}"/>
              </a:ext>
            </a:extLst>
          </p:cNvPr>
          <p:cNvGraphicFramePr>
            <a:graphicFrameLocks noGrp="1"/>
          </p:cNvGraphicFramePr>
          <p:nvPr>
            <p:ph idx="1"/>
            <p:extLst>
              <p:ext uri="{D42A27DB-BD31-4B8C-83A1-F6EECF244321}">
                <p14:modId xmlns:p14="http://schemas.microsoft.com/office/powerpoint/2010/main" val="2469553216"/>
              </p:ext>
            </p:extLst>
          </p:nvPr>
        </p:nvGraphicFramePr>
        <p:xfrm>
          <a:off x="542951" y="1401580"/>
          <a:ext cx="9110716" cy="4846818"/>
        </p:xfrm>
        <a:graphic>
          <a:graphicData uri="http://schemas.openxmlformats.org/drawingml/2006/table">
            <a:tbl>
              <a:tblPr firstRow="1" bandRow="1">
                <a:tableStyleId>{5C22544A-7EE6-4342-B048-85BDC9FD1C3A}</a:tableStyleId>
              </a:tblPr>
              <a:tblGrid>
                <a:gridCol w="5414025">
                  <a:extLst>
                    <a:ext uri="{9D8B030D-6E8A-4147-A177-3AD203B41FA5}">
                      <a16:colId xmlns:a16="http://schemas.microsoft.com/office/drawing/2014/main" val="1872653527"/>
                    </a:ext>
                  </a:extLst>
                </a:gridCol>
                <a:gridCol w="1985897">
                  <a:extLst>
                    <a:ext uri="{9D8B030D-6E8A-4147-A177-3AD203B41FA5}">
                      <a16:colId xmlns:a16="http://schemas.microsoft.com/office/drawing/2014/main" val="1290663870"/>
                    </a:ext>
                  </a:extLst>
                </a:gridCol>
                <a:gridCol w="1710794">
                  <a:extLst>
                    <a:ext uri="{9D8B030D-6E8A-4147-A177-3AD203B41FA5}">
                      <a16:colId xmlns:a16="http://schemas.microsoft.com/office/drawing/2014/main" val="2930745769"/>
                    </a:ext>
                  </a:extLst>
                </a:gridCol>
              </a:tblGrid>
              <a:tr h="807803">
                <a:tc>
                  <a:txBody>
                    <a:bodyPr/>
                    <a:lstStyle/>
                    <a:p>
                      <a:pPr algn="ctr"/>
                      <a:r>
                        <a:rPr lang="tr-TR" dirty="0"/>
                        <a:t>MESLEKLER</a:t>
                      </a:r>
                    </a:p>
                  </a:txBody>
                  <a:tcPr/>
                </a:tc>
                <a:tc>
                  <a:txBody>
                    <a:bodyPr/>
                    <a:lstStyle/>
                    <a:p>
                      <a:pPr algn="ctr"/>
                      <a:r>
                        <a:rPr lang="tr-TR" dirty="0"/>
                        <a:t>STRES PUANI</a:t>
                      </a:r>
                    </a:p>
                  </a:txBody>
                  <a:tcPr/>
                </a:tc>
                <a:tc>
                  <a:txBody>
                    <a:bodyPr/>
                    <a:lstStyle/>
                    <a:p>
                      <a:pPr algn="ctr"/>
                      <a:r>
                        <a:rPr lang="tr-TR" dirty="0"/>
                        <a:t>TAHMİNİ KAZANÇ ($)</a:t>
                      </a:r>
                    </a:p>
                  </a:txBody>
                  <a:tcPr/>
                </a:tc>
                <a:extLst>
                  <a:ext uri="{0D108BD9-81ED-4DB2-BD59-A6C34878D82A}">
                    <a16:rowId xmlns:a16="http://schemas.microsoft.com/office/drawing/2014/main" val="2619753833"/>
                  </a:ext>
                </a:extLst>
              </a:tr>
              <a:tr h="807803">
                <a:tc>
                  <a:txBody>
                    <a:bodyPr/>
                    <a:lstStyle/>
                    <a:p>
                      <a:pPr marL="342900" indent="-342900">
                        <a:buAutoNum type="arabicPeriod"/>
                      </a:pPr>
                      <a:r>
                        <a:rPr lang="tr-TR" dirty="0"/>
                        <a:t>ASKER</a:t>
                      </a:r>
                    </a:p>
                  </a:txBody>
                  <a:tcPr/>
                </a:tc>
                <a:tc>
                  <a:txBody>
                    <a:bodyPr/>
                    <a:lstStyle/>
                    <a:p>
                      <a:pPr algn="ctr"/>
                      <a:r>
                        <a:rPr lang="tr-TR" dirty="0"/>
                        <a:t>72,47</a:t>
                      </a:r>
                    </a:p>
                  </a:txBody>
                  <a:tcPr/>
                </a:tc>
                <a:tc>
                  <a:txBody>
                    <a:bodyPr/>
                    <a:lstStyle/>
                    <a:p>
                      <a:pPr algn="ctr"/>
                      <a:r>
                        <a:rPr lang="tr-TR" dirty="0"/>
                        <a:t>26,054</a:t>
                      </a:r>
                    </a:p>
                  </a:txBody>
                  <a:tcPr/>
                </a:tc>
                <a:extLst>
                  <a:ext uri="{0D108BD9-81ED-4DB2-BD59-A6C34878D82A}">
                    <a16:rowId xmlns:a16="http://schemas.microsoft.com/office/drawing/2014/main" val="677138081"/>
                  </a:ext>
                </a:extLst>
              </a:tr>
              <a:tr h="807803">
                <a:tc>
                  <a:txBody>
                    <a:bodyPr/>
                    <a:lstStyle/>
                    <a:p>
                      <a:r>
                        <a:rPr lang="tr-TR" dirty="0"/>
                        <a:t>2- İTFAİYECİ</a:t>
                      </a:r>
                    </a:p>
                  </a:txBody>
                  <a:tcPr/>
                </a:tc>
                <a:tc>
                  <a:txBody>
                    <a:bodyPr/>
                    <a:lstStyle/>
                    <a:p>
                      <a:pPr algn="ctr"/>
                      <a:r>
                        <a:rPr lang="tr-TR" dirty="0"/>
                        <a:t>72,43</a:t>
                      </a:r>
                    </a:p>
                  </a:txBody>
                  <a:tcPr/>
                </a:tc>
                <a:tc>
                  <a:txBody>
                    <a:bodyPr/>
                    <a:lstStyle/>
                    <a:p>
                      <a:pPr algn="ctr"/>
                      <a:r>
                        <a:rPr lang="tr-TR" dirty="0"/>
                        <a:t>49,080</a:t>
                      </a:r>
                    </a:p>
                  </a:txBody>
                  <a:tcPr/>
                </a:tc>
                <a:extLst>
                  <a:ext uri="{0D108BD9-81ED-4DB2-BD59-A6C34878D82A}">
                    <a16:rowId xmlns:a16="http://schemas.microsoft.com/office/drawing/2014/main" val="3057410592"/>
                  </a:ext>
                </a:extLst>
              </a:tr>
              <a:tr h="807803">
                <a:tc>
                  <a:txBody>
                    <a:bodyPr/>
                    <a:lstStyle/>
                    <a:p>
                      <a:r>
                        <a:rPr lang="tr-TR" dirty="0"/>
                        <a:t>3-PİLOT</a:t>
                      </a:r>
                    </a:p>
                  </a:txBody>
                  <a:tcPr/>
                </a:tc>
                <a:tc>
                  <a:txBody>
                    <a:bodyPr/>
                    <a:lstStyle/>
                    <a:p>
                      <a:pPr algn="ctr"/>
                      <a:r>
                        <a:rPr lang="tr-TR" dirty="0"/>
                        <a:t>61,07</a:t>
                      </a:r>
                    </a:p>
                  </a:txBody>
                  <a:tcPr/>
                </a:tc>
                <a:tc>
                  <a:txBody>
                    <a:bodyPr/>
                    <a:lstStyle/>
                    <a:p>
                      <a:pPr algn="ctr"/>
                      <a:r>
                        <a:rPr lang="tr-TR" dirty="0"/>
                        <a:t>11,930</a:t>
                      </a:r>
                    </a:p>
                  </a:txBody>
                  <a:tcPr/>
                </a:tc>
                <a:extLst>
                  <a:ext uri="{0D108BD9-81ED-4DB2-BD59-A6C34878D82A}">
                    <a16:rowId xmlns:a16="http://schemas.microsoft.com/office/drawing/2014/main" val="1991045107"/>
                  </a:ext>
                </a:extLst>
              </a:tr>
              <a:tr h="807803">
                <a:tc>
                  <a:txBody>
                    <a:bodyPr/>
                    <a:lstStyle/>
                    <a:p>
                      <a:r>
                        <a:rPr lang="tr-TR" dirty="0"/>
                        <a:t>4- POLİS</a:t>
                      </a:r>
                    </a:p>
                  </a:txBody>
                  <a:tcPr/>
                </a:tc>
                <a:tc>
                  <a:txBody>
                    <a:bodyPr/>
                    <a:lstStyle/>
                    <a:p>
                      <a:pPr algn="ctr"/>
                      <a:r>
                        <a:rPr lang="tr-TR" dirty="0"/>
                        <a:t>51,97</a:t>
                      </a:r>
                    </a:p>
                  </a:txBody>
                  <a:tcPr/>
                </a:tc>
                <a:tc>
                  <a:txBody>
                    <a:bodyPr/>
                    <a:lstStyle/>
                    <a:p>
                      <a:pPr algn="ctr"/>
                      <a:r>
                        <a:rPr lang="tr-TR" dirty="0"/>
                        <a:t>62,96,</a:t>
                      </a:r>
                    </a:p>
                  </a:txBody>
                  <a:tcPr/>
                </a:tc>
                <a:extLst>
                  <a:ext uri="{0D108BD9-81ED-4DB2-BD59-A6C34878D82A}">
                    <a16:rowId xmlns:a16="http://schemas.microsoft.com/office/drawing/2014/main" val="364314567"/>
                  </a:ext>
                </a:extLst>
              </a:tr>
              <a:tr h="807803">
                <a:tc>
                  <a:txBody>
                    <a:bodyPr/>
                    <a:lstStyle/>
                    <a:p>
                      <a:r>
                        <a:rPr lang="tr-TR" dirty="0"/>
                        <a:t>5- ORGANİZATÖR</a:t>
                      </a:r>
                    </a:p>
                  </a:txBody>
                  <a:tcPr/>
                </a:tc>
                <a:tc>
                  <a:txBody>
                    <a:bodyPr/>
                    <a:lstStyle/>
                    <a:p>
                      <a:pPr algn="ctr"/>
                      <a:r>
                        <a:rPr lang="tr-TR" dirty="0"/>
                        <a:t>51,15</a:t>
                      </a:r>
                    </a:p>
                  </a:txBody>
                  <a:tcPr/>
                </a:tc>
                <a:tc>
                  <a:txBody>
                    <a:bodyPr/>
                    <a:lstStyle/>
                    <a:p>
                      <a:pPr algn="ctr"/>
                      <a:r>
                        <a:rPr lang="tr-TR" dirty="0"/>
                        <a:t>48,290</a:t>
                      </a:r>
                    </a:p>
                  </a:txBody>
                  <a:tcPr/>
                </a:tc>
                <a:extLst>
                  <a:ext uri="{0D108BD9-81ED-4DB2-BD59-A6C34878D82A}">
                    <a16:rowId xmlns:a16="http://schemas.microsoft.com/office/drawing/2014/main" val="1381857078"/>
                  </a:ext>
                </a:extLst>
              </a:tr>
            </a:tbl>
          </a:graphicData>
        </a:graphic>
      </p:graphicFrame>
    </p:spTree>
    <p:extLst>
      <p:ext uri="{BB962C8B-B14F-4D97-AF65-F5344CB8AC3E}">
        <p14:creationId xmlns:p14="http://schemas.microsoft.com/office/powerpoint/2010/main" val="534196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a:extLst>
              <a:ext uri="{FF2B5EF4-FFF2-40B4-BE49-F238E27FC236}">
                <a16:creationId xmlns:a16="http://schemas.microsoft.com/office/drawing/2014/main" id="{9FA6F5DA-1790-43DB-A493-A14D44E31C2D}"/>
              </a:ext>
            </a:extLst>
          </p:cNvPr>
          <p:cNvSpPr>
            <a:spLocks noGrp="1"/>
          </p:cNvSpPr>
          <p:nvPr>
            <p:ph type="title"/>
          </p:nvPr>
        </p:nvSpPr>
        <p:spPr/>
        <p:txBody>
          <a:bodyPr/>
          <a:lstStyle/>
          <a:p>
            <a:r>
              <a:rPr lang="tr-TR" dirty="0"/>
              <a:t>2018- EN STRESLİ MESLEKLER</a:t>
            </a:r>
          </a:p>
        </p:txBody>
      </p:sp>
      <p:graphicFrame>
        <p:nvGraphicFramePr>
          <p:cNvPr id="5" name="Tablo 5">
            <a:extLst>
              <a:ext uri="{FF2B5EF4-FFF2-40B4-BE49-F238E27FC236}">
                <a16:creationId xmlns:a16="http://schemas.microsoft.com/office/drawing/2014/main" id="{A4439EAF-EE8B-4FE5-A162-FF2039177DB7}"/>
              </a:ext>
            </a:extLst>
          </p:cNvPr>
          <p:cNvGraphicFramePr>
            <a:graphicFrameLocks noGrp="1"/>
          </p:cNvGraphicFramePr>
          <p:nvPr>
            <p:ph idx="1"/>
            <p:extLst>
              <p:ext uri="{D42A27DB-BD31-4B8C-83A1-F6EECF244321}">
                <p14:modId xmlns:p14="http://schemas.microsoft.com/office/powerpoint/2010/main" val="2204192331"/>
              </p:ext>
            </p:extLst>
          </p:nvPr>
        </p:nvGraphicFramePr>
        <p:xfrm>
          <a:off x="542951" y="1401580"/>
          <a:ext cx="9110716" cy="5035861"/>
        </p:xfrm>
        <a:graphic>
          <a:graphicData uri="http://schemas.openxmlformats.org/drawingml/2006/table">
            <a:tbl>
              <a:tblPr firstRow="1" bandRow="1">
                <a:tableStyleId>{5C22544A-7EE6-4342-B048-85BDC9FD1C3A}</a:tableStyleId>
              </a:tblPr>
              <a:tblGrid>
                <a:gridCol w="5414025">
                  <a:extLst>
                    <a:ext uri="{9D8B030D-6E8A-4147-A177-3AD203B41FA5}">
                      <a16:colId xmlns:a16="http://schemas.microsoft.com/office/drawing/2014/main" val="1872653527"/>
                    </a:ext>
                  </a:extLst>
                </a:gridCol>
                <a:gridCol w="1985897">
                  <a:extLst>
                    <a:ext uri="{9D8B030D-6E8A-4147-A177-3AD203B41FA5}">
                      <a16:colId xmlns:a16="http://schemas.microsoft.com/office/drawing/2014/main" val="1290663870"/>
                    </a:ext>
                  </a:extLst>
                </a:gridCol>
                <a:gridCol w="1710794">
                  <a:extLst>
                    <a:ext uri="{9D8B030D-6E8A-4147-A177-3AD203B41FA5}">
                      <a16:colId xmlns:a16="http://schemas.microsoft.com/office/drawing/2014/main" val="2930745769"/>
                    </a:ext>
                  </a:extLst>
                </a:gridCol>
              </a:tblGrid>
              <a:tr h="996846">
                <a:tc>
                  <a:txBody>
                    <a:bodyPr/>
                    <a:lstStyle/>
                    <a:p>
                      <a:pPr algn="ctr"/>
                      <a:r>
                        <a:rPr lang="tr-TR" dirty="0"/>
                        <a:t>MESLEKLER</a:t>
                      </a:r>
                    </a:p>
                  </a:txBody>
                  <a:tcPr/>
                </a:tc>
                <a:tc>
                  <a:txBody>
                    <a:bodyPr/>
                    <a:lstStyle/>
                    <a:p>
                      <a:pPr algn="ctr"/>
                      <a:r>
                        <a:rPr lang="tr-TR" dirty="0"/>
                        <a:t>STRES PUANI</a:t>
                      </a:r>
                    </a:p>
                  </a:txBody>
                  <a:tcPr/>
                </a:tc>
                <a:tc>
                  <a:txBody>
                    <a:bodyPr/>
                    <a:lstStyle/>
                    <a:p>
                      <a:pPr algn="ctr"/>
                      <a:r>
                        <a:rPr lang="tr-TR" dirty="0"/>
                        <a:t>TAHMİNİ KAZANÇ ($)</a:t>
                      </a:r>
                    </a:p>
                  </a:txBody>
                  <a:tcPr/>
                </a:tc>
                <a:extLst>
                  <a:ext uri="{0D108BD9-81ED-4DB2-BD59-A6C34878D82A}">
                    <a16:rowId xmlns:a16="http://schemas.microsoft.com/office/drawing/2014/main" val="2619753833"/>
                  </a:ext>
                </a:extLst>
              </a:tr>
              <a:tr h="807803">
                <a:tc>
                  <a:txBody>
                    <a:bodyPr/>
                    <a:lstStyle/>
                    <a:p>
                      <a:pPr marL="0" indent="0">
                        <a:buNone/>
                      </a:pPr>
                      <a:r>
                        <a:rPr lang="tr-TR" dirty="0"/>
                        <a:t>6- GAZETECİ</a:t>
                      </a:r>
                    </a:p>
                  </a:txBody>
                  <a:tcPr/>
                </a:tc>
                <a:tc>
                  <a:txBody>
                    <a:bodyPr/>
                    <a:lstStyle/>
                    <a:p>
                      <a:pPr algn="ctr"/>
                      <a:r>
                        <a:rPr lang="tr-TR" dirty="0"/>
                        <a:t>49,90</a:t>
                      </a:r>
                    </a:p>
                  </a:txBody>
                  <a:tcPr/>
                </a:tc>
                <a:tc>
                  <a:txBody>
                    <a:bodyPr/>
                    <a:lstStyle/>
                    <a:p>
                      <a:pPr algn="ctr"/>
                      <a:r>
                        <a:rPr lang="tr-TR" dirty="0"/>
                        <a:t>39,370</a:t>
                      </a:r>
                    </a:p>
                  </a:txBody>
                  <a:tcPr/>
                </a:tc>
                <a:extLst>
                  <a:ext uri="{0D108BD9-81ED-4DB2-BD59-A6C34878D82A}">
                    <a16:rowId xmlns:a16="http://schemas.microsoft.com/office/drawing/2014/main" val="677138081"/>
                  </a:ext>
                </a:extLst>
              </a:tr>
              <a:tr h="807803">
                <a:tc>
                  <a:txBody>
                    <a:bodyPr/>
                    <a:lstStyle/>
                    <a:p>
                      <a:r>
                        <a:rPr lang="tr-TR" dirty="0"/>
                        <a:t>7- YAYINCI</a:t>
                      </a:r>
                    </a:p>
                  </a:txBody>
                  <a:tcPr/>
                </a:tc>
                <a:tc>
                  <a:txBody>
                    <a:bodyPr/>
                    <a:lstStyle/>
                    <a:p>
                      <a:pPr algn="ctr"/>
                      <a:r>
                        <a:rPr lang="tr-TR" dirty="0"/>
                        <a:t>51,63</a:t>
                      </a:r>
                    </a:p>
                  </a:txBody>
                  <a:tcPr/>
                </a:tc>
                <a:tc>
                  <a:txBody>
                    <a:bodyPr/>
                    <a:lstStyle/>
                    <a:p>
                      <a:pPr algn="ctr"/>
                      <a:r>
                        <a:rPr lang="tr-TR" dirty="0"/>
                        <a:t>40,910</a:t>
                      </a:r>
                    </a:p>
                  </a:txBody>
                  <a:tcPr/>
                </a:tc>
                <a:extLst>
                  <a:ext uri="{0D108BD9-81ED-4DB2-BD59-A6C34878D82A}">
                    <a16:rowId xmlns:a16="http://schemas.microsoft.com/office/drawing/2014/main" val="3057410592"/>
                  </a:ext>
                </a:extLst>
              </a:tr>
              <a:tr h="807803">
                <a:tc>
                  <a:txBody>
                    <a:bodyPr/>
                    <a:lstStyle/>
                    <a:p>
                      <a:r>
                        <a:rPr lang="tr-TR" dirty="0"/>
                        <a:t>8- HALKLA İLİŞKİLER SORUMLUSU</a:t>
                      </a:r>
                    </a:p>
                  </a:txBody>
                  <a:tcPr/>
                </a:tc>
                <a:tc>
                  <a:txBody>
                    <a:bodyPr/>
                    <a:lstStyle/>
                    <a:p>
                      <a:pPr algn="ctr"/>
                      <a:r>
                        <a:rPr lang="tr-TR" dirty="0"/>
                        <a:t>49,48</a:t>
                      </a:r>
                    </a:p>
                  </a:txBody>
                  <a:tcPr/>
                </a:tc>
                <a:tc>
                  <a:txBody>
                    <a:bodyPr/>
                    <a:lstStyle/>
                    <a:p>
                      <a:pPr algn="ctr"/>
                      <a:r>
                        <a:rPr lang="tr-TR" dirty="0"/>
                        <a:t>111,280</a:t>
                      </a:r>
                    </a:p>
                  </a:txBody>
                  <a:tcPr/>
                </a:tc>
                <a:extLst>
                  <a:ext uri="{0D108BD9-81ED-4DB2-BD59-A6C34878D82A}">
                    <a16:rowId xmlns:a16="http://schemas.microsoft.com/office/drawing/2014/main" val="1991045107"/>
                  </a:ext>
                </a:extLst>
              </a:tr>
              <a:tr h="807803">
                <a:tc>
                  <a:txBody>
                    <a:bodyPr/>
                    <a:lstStyle/>
                    <a:p>
                      <a:r>
                        <a:rPr lang="tr-TR" dirty="0"/>
                        <a:t>9- İCRA DİREKTÖRÜ</a:t>
                      </a:r>
                    </a:p>
                  </a:txBody>
                  <a:tcPr/>
                </a:tc>
                <a:tc>
                  <a:txBody>
                    <a:bodyPr/>
                    <a:lstStyle/>
                    <a:p>
                      <a:pPr algn="ctr"/>
                      <a:r>
                        <a:rPr lang="tr-TR" dirty="0"/>
                        <a:t>48,97</a:t>
                      </a:r>
                    </a:p>
                  </a:txBody>
                  <a:tcPr/>
                </a:tc>
                <a:tc>
                  <a:txBody>
                    <a:bodyPr/>
                    <a:lstStyle/>
                    <a:p>
                      <a:pPr algn="ctr"/>
                      <a:r>
                        <a:rPr lang="tr-TR" dirty="0"/>
                        <a:t>183,270</a:t>
                      </a:r>
                    </a:p>
                  </a:txBody>
                  <a:tcPr/>
                </a:tc>
                <a:extLst>
                  <a:ext uri="{0D108BD9-81ED-4DB2-BD59-A6C34878D82A}">
                    <a16:rowId xmlns:a16="http://schemas.microsoft.com/office/drawing/2014/main" val="364314567"/>
                  </a:ext>
                </a:extLst>
              </a:tr>
              <a:tr h="807803">
                <a:tc>
                  <a:txBody>
                    <a:bodyPr/>
                    <a:lstStyle/>
                    <a:p>
                      <a:r>
                        <a:rPr lang="tr-TR" sz="1800" dirty="0">
                          <a:solidFill>
                            <a:schemeClr val="tx1"/>
                          </a:solidFill>
                          <a:latin typeface="PT Sans"/>
                        </a:rPr>
                        <a:t>10- TAKSİCİ</a:t>
                      </a:r>
                      <a:endParaRPr lang="tr-TR" dirty="0"/>
                    </a:p>
                  </a:txBody>
                  <a:tcPr/>
                </a:tc>
                <a:tc>
                  <a:txBody>
                    <a:bodyPr/>
                    <a:lstStyle/>
                    <a:p>
                      <a:pPr algn="ctr"/>
                      <a:r>
                        <a:rPr lang="tr-TR" dirty="0"/>
                        <a:t>48,11</a:t>
                      </a:r>
                    </a:p>
                  </a:txBody>
                  <a:tcPr/>
                </a:tc>
                <a:tc>
                  <a:txBody>
                    <a:bodyPr/>
                    <a:lstStyle/>
                    <a:p>
                      <a:pPr algn="ctr"/>
                      <a:r>
                        <a:rPr lang="tr-TR" dirty="0"/>
                        <a:t>24,880</a:t>
                      </a:r>
                    </a:p>
                  </a:txBody>
                  <a:tcPr/>
                </a:tc>
                <a:extLst>
                  <a:ext uri="{0D108BD9-81ED-4DB2-BD59-A6C34878D82A}">
                    <a16:rowId xmlns:a16="http://schemas.microsoft.com/office/drawing/2014/main" val="1381857078"/>
                  </a:ext>
                </a:extLst>
              </a:tr>
            </a:tbl>
          </a:graphicData>
        </a:graphic>
      </p:graphicFrame>
    </p:spTree>
    <p:extLst>
      <p:ext uri="{BB962C8B-B14F-4D97-AF65-F5344CB8AC3E}">
        <p14:creationId xmlns:p14="http://schemas.microsoft.com/office/powerpoint/2010/main" val="1319047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a:extLst>
              <a:ext uri="{FF2B5EF4-FFF2-40B4-BE49-F238E27FC236}">
                <a16:creationId xmlns:a16="http://schemas.microsoft.com/office/drawing/2014/main" id="{9FA6F5DA-1790-43DB-A493-A14D44E31C2D}"/>
              </a:ext>
            </a:extLst>
          </p:cNvPr>
          <p:cNvSpPr>
            <a:spLocks noGrp="1"/>
          </p:cNvSpPr>
          <p:nvPr>
            <p:ph type="title"/>
          </p:nvPr>
        </p:nvSpPr>
        <p:spPr/>
        <p:txBody>
          <a:bodyPr/>
          <a:lstStyle/>
          <a:p>
            <a:r>
              <a:rPr lang="tr-TR" dirty="0"/>
              <a:t>2018- EN STRESSİZ MESLEKLER</a:t>
            </a:r>
          </a:p>
        </p:txBody>
      </p:sp>
      <p:graphicFrame>
        <p:nvGraphicFramePr>
          <p:cNvPr id="5" name="Tablo 5">
            <a:extLst>
              <a:ext uri="{FF2B5EF4-FFF2-40B4-BE49-F238E27FC236}">
                <a16:creationId xmlns:a16="http://schemas.microsoft.com/office/drawing/2014/main" id="{A4439EAF-EE8B-4FE5-A162-FF2039177DB7}"/>
              </a:ext>
            </a:extLst>
          </p:cNvPr>
          <p:cNvGraphicFramePr>
            <a:graphicFrameLocks noGrp="1"/>
          </p:cNvGraphicFramePr>
          <p:nvPr>
            <p:ph idx="1"/>
            <p:extLst>
              <p:ext uri="{D42A27DB-BD31-4B8C-83A1-F6EECF244321}">
                <p14:modId xmlns:p14="http://schemas.microsoft.com/office/powerpoint/2010/main" val="1050094091"/>
              </p:ext>
            </p:extLst>
          </p:nvPr>
        </p:nvGraphicFramePr>
        <p:xfrm>
          <a:off x="542951" y="1401580"/>
          <a:ext cx="9110716" cy="5142458"/>
        </p:xfrm>
        <a:graphic>
          <a:graphicData uri="http://schemas.openxmlformats.org/drawingml/2006/table">
            <a:tbl>
              <a:tblPr firstRow="1" bandRow="1">
                <a:tableStyleId>{5C22544A-7EE6-4342-B048-85BDC9FD1C3A}</a:tableStyleId>
              </a:tblPr>
              <a:tblGrid>
                <a:gridCol w="5414025">
                  <a:extLst>
                    <a:ext uri="{9D8B030D-6E8A-4147-A177-3AD203B41FA5}">
                      <a16:colId xmlns:a16="http://schemas.microsoft.com/office/drawing/2014/main" val="1872653527"/>
                    </a:ext>
                  </a:extLst>
                </a:gridCol>
                <a:gridCol w="1985897">
                  <a:extLst>
                    <a:ext uri="{9D8B030D-6E8A-4147-A177-3AD203B41FA5}">
                      <a16:colId xmlns:a16="http://schemas.microsoft.com/office/drawing/2014/main" val="1290663870"/>
                    </a:ext>
                  </a:extLst>
                </a:gridCol>
                <a:gridCol w="1710794">
                  <a:extLst>
                    <a:ext uri="{9D8B030D-6E8A-4147-A177-3AD203B41FA5}">
                      <a16:colId xmlns:a16="http://schemas.microsoft.com/office/drawing/2014/main" val="2930745769"/>
                    </a:ext>
                  </a:extLst>
                </a:gridCol>
              </a:tblGrid>
              <a:tr h="996846">
                <a:tc>
                  <a:txBody>
                    <a:bodyPr/>
                    <a:lstStyle/>
                    <a:p>
                      <a:pPr algn="ctr"/>
                      <a:r>
                        <a:rPr lang="tr-TR" dirty="0"/>
                        <a:t>MESLEKLER</a:t>
                      </a:r>
                    </a:p>
                  </a:txBody>
                  <a:tcPr/>
                </a:tc>
                <a:tc>
                  <a:txBody>
                    <a:bodyPr/>
                    <a:lstStyle/>
                    <a:p>
                      <a:pPr algn="ctr"/>
                      <a:r>
                        <a:rPr lang="tr-TR" dirty="0"/>
                        <a:t>STRES PUANI</a:t>
                      </a:r>
                    </a:p>
                  </a:txBody>
                  <a:tcPr/>
                </a:tc>
                <a:tc>
                  <a:txBody>
                    <a:bodyPr/>
                    <a:lstStyle/>
                    <a:p>
                      <a:pPr algn="ctr"/>
                      <a:r>
                        <a:rPr lang="tr-TR" dirty="0"/>
                        <a:t>TAHMİNİ KAZANÇ ($)</a:t>
                      </a:r>
                    </a:p>
                  </a:txBody>
                  <a:tcPr/>
                </a:tc>
                <a:extLst>
                  <a:ext uri="{0D108BD9-81ED-4DB2-BD59-A6C34878D82A}">
                    <a16:rowId xmlns:a16="http://schemas.microsoft.com/office/drawing/2014/main" val="2619753833"/>
                  </a:ext>
                </a:extLst>
              </a:tr>
              <a:tr h="807803">
                <a:tc>
                  <a:txBody>
                    <a:bodyPr/>
                    <a:lstStyle/>
                    <a:p>
                      <a:pPr marL="0" indent="0">
                        <a:buNone/>
                      </a:pPr>
                      <a:r>
                        <a:rPr lang="tr-TR" dirty="0"/>
                        <a:t>1- RADYOLOG</a:t>
                      </a:r>
                    </a:p>
                  </a:txBody>
                  <a:tcPr/>
                </a:tc>
                <a:tc>
                  <a:txBody>
                    <a:bodyPr/>
                    <a:lstStyle/>
                    <a:p>
                      <a:pPr algn="ctr"/>
                      <a:r>
                        <a:rPr lang="tr-TR" dirty="0"/>
                        <a:t>5,07</a:t>
                      </a:r>
                    </a:p>
                  </a:txBody>
                  <a:tcPr/>
                </a:tc>
                <a:tc>
                  <a:txBody>
                    <a:bodyPr/>
                    <a:lstStyle/>
                    <a:p>
                      <a:pPr algn="ctr"/>
                      <a:r>
                        <a:rPr lang="tr-TR" dirty="0"/>
                        <a:t>65,620</a:t>
                      </a:r>
                    </a:p>
                  </a:txBody>
                  <a:tcPr/>
                </a:tc>
                <a:extLst>
                  <a:ext uri="{0D108BD9-81ED-4DB2-BD59-A6C34878D82A}">
                    <a16:rowId xmlns:a16="http://schemas.microsoft.com/office/drawing/2014/main" val="677138081"/>
                  </a:ext>
                </a:extLst>
              </a:tr>
              <a:tr h="807803">
                <a:tc>
                  <a:txBody>
                    <a:bodyPr/>
                    <a:lstStyle/>
                    <a:p>
                      <a:r>
                        <a:rPr lang="tr-TR" dirty="0"/>
                        <a:t>2- SAÇ TASARIM UZMANLARI</a:t>
                      </a:r>
                    </a:p>
                  </a:txBody>
                  <a:tcPr/>
                </a:tc>
                <a:tc>
                  <a:txBody>
                    <a:bodyPr/>
                    <a:lstStyle/>
                    <a:p>
                      <a:pPr algn="ctr"/>
                      <a:r>
                        <a:rPr lang="tr-TR" dirty="0"/>
                        <a:t>6,72</a:t>
                      </a:r>
                    </a:p>
                  </a:txBody>
                  <a:tcPr/>
                </a:tc>
                <a:tc>
                  <a:txBody>
                    <a:bodyPr/>
                    <a:lstStyle/>
                    <a:p>
                      <a:pPr algn="ctr"/>
                      <a:r>
                        <a:rPr lang="tr-TR" dirty="0"/>
                        <a:t>24,900</a:t>
                      </a:r>
                    </a:p>
                  </a:txBody>
                  <a:tcPr/>
                </a:tc>
                <a:extLst>
                  <a:ext uri="{0D108BD9-81ED-4DB2-BD59-A6C34878D82A}">
                    <a16:rowId xmlns:a16="http://schemas.microsoft.com/office/drawing/2014/main" val="3057410592"/>
                  </a:ext>
                </a:extLst>
              </a:tr>
              <a:tr h="807803">
                <a:tc>
                  <a:txBody>
                    <a:bodyPr/>
                    <a:lstStyle/>
                    <a:p>
                      <a:r>
                        <a:rPr lang="tr-TR" dirty="0"/>
                        <a:t>3- ODYOLOG </a:t>
                      </a:r>
                      <a:r>
                        <a:rPr lang="tr-TR" dirty="0">
                          <a:solidFill>
                            <a:schemeClr val="tx1"/>
                          </a:solidFill>
                          <a:latin typeface="PT Sans"/>
                        </a:rPr>
                        <a:t>(</a:t>
                      </a:r>
                      <a:r>
                        <a:rPr lang="tr-TR" b="0" i="0" dirty="0">
                          <a:solidFill>
                            <a:schemeClr val="tx1"/>
                          </a:solidFill>
                          <a:effectLst/>
                          <a:latin typeface="arial" panose="020B0604020202020204" pitchFamily="34" charset="0"/>
                        </a:rPr>
                        <a:t>işitme, denge veya kulakla ilgili diğer problemleri olan hastalarla çalışan kulak uzmanlarıdır)</a:t>
                      </a:r>
                      <a:endParaRPr lang="tr-TR" dirty="0"/>
                    </a:p>
                  </a:txBody>
                  <a:tcPr/>
                </a:tc>
                <a:tc>
                  <a:txBody>
                    <a:bodyPr/>
                    <a:lstStyle/>
                    <a:p>
                      <a:pPr algn="ctr"/>
                      <a:r>
                        <a:rPr lang="tr-TR" dirty="0"/>
                        <a:t>7,28</a:t>
                      </a:r>
                    </a:p>
                  </a:txBody>
                  <a:tcPr/>
                </a:tc>
                <a:tc>
                  <a:txBody>
                    <a:bodyPr/>
                    <a:lstStyle/>
                    <a:p>
                      <a:pPr algn="ctr"/>
                      <a:r>
                        <a:rPr lang="tr-TR" dirty="0"/>
                        <a:t>75,980</a:t>
                      </a:r>
                    </a:p>
                  </a:txBody>
                  <a:tcPr/>
                </a:tc>
                <a:extLst>
                  <a:ext uri="{0D108BD9-81ED-4DB2-BD59-A6C34878D82A}">
                    <a16:rowId xmlns:a16="http://schemas.microsoft.com/office/drawing/2014/main" val="1991045107"/>
                  </a:ext>
                </a:extLst>
              </a:tr>
              <a:tr h="807803">
                <a:tc>
                  <a:txBody>
                    <a:bodyPr/>
                    <a:lstStyle/>
                    <a:p>
                      <a:r>
                        <a:rPr lang="tr-TR" dirty="0"/>
                        <a:t>4- AKADEMİSYEN / PROFESÖR</a:t>
                      </a:r>
                    </a:p>
                  </a:txBody>
                  <a:tcPr/>
                </a:tc>
                <a:tc>
                  <a:txBody>
                    <a:bodyPr/>
                    <a:lstStyle/>
                    <a:p>
                      <a:pPr algn="ctr"/>
                      <a:r>
                        <a:rPr lang="tr-TR" dirty="0"/>
                        <a:t>8,42</a:t>
                      </a:r>
                    </a:p>
                  </a:txBody>
                  <a:tcPr/>
                </a:tc>
                <a:tc>
                  <a:txBody>
                    <a:bodyPr/>
                    <a:lstStyle/>
                    <a:p>
                      <a:pPr algn="ctr"/>
                      <a:r>
                        <a:rPr lang="tr-TR" dirty="0"/>
                        <a:t>75,430</a:t>
                      </a:r>
                    </a:p>
                  </a:txBody>
                  <a:tcPr/>
                </a:tc>
                <a:extLst>
                  <a:ext uri="{0D108BD9-81ED-4DB2-BD59-A6C34878D82A}">
                    <a16:rowId xmlns:a16="http://schemas.microsoft.com/office/drawing/2014/main" val="364314567"/>
                  </a:ext>
                </a:extLst>
              </a:tr>
              <a:tr h="807803">
                <a:tc>
                  <a:txBody>
                    <a:bodyPr/>
                    <a:lstStyle/>
                    <a:p>
                      <a:r>
                        <a:rPr lang="tr-TR" dirty="0">
                          <a:solidFill>
                            <a:schemeClr val="tx1"/>
                          </a:solidFill>
                          <a:latin typeface="PT Sans"/>
                        </a:rPr>
                        <a:t>5- TIBBİ KAYIT TEKNİSYENİ </a:t>
                      </a:r>
                      <a:endParaRPr lang="tr-TR" b="0" i="0" dirty="0">
                        <a:solidFill>
                          <a:schemeClr val="tx1"/>
                        </a:solidFill>
                        <a:effectLst/>
                        <a:latin typeface="PT Sans"/>
                      </a:endParaRPr>
                    </a:p>
                  </a:txBody>
                  <a:tcPr/>
                </a:tc>
                <a:tc>
                  <a:txBody>
                    <a:bodyPr/>
                    <a:lstStyle/>
                    <a:p>
                      <a:pPr algn="ctr"/>
                      <a:r>
                        <a:rPr lang="tr-TR" dirty="0"/>
                        <a:t>8,52</a:t>
                      </a:r>
                    </a:p>
                  </a:txBody>
                  <a:tcPr/>
                </a:tc>
                <a:tc>
                  <a:txBody>
                    <a:bodyPr/>
                    <a:lstStyle/>
                    <a:p>
                      <a:pPr algn="ctr"/>
                      <a:r>
                        <a:rPr lang="tr-TR" dirty="0"/>
                        <a:t>39,180</a:t>
                      </a:r>
                    </a:p>
                  </a:txBody>
                  <a:tcPr/>
                </a:tc>
                <a:extLst>
                  <a:ext uri="{0D108BD9-81ED-4DB2-BD59-A6C34878D82A}">
                    <a16:rowId xmlns:a16="http://schemas.microsoft.com/office/drawing/2014/main" val="1381857078"/>
                  </a:ext>
                </a:extLst>
              </a:tr>
            </a:tbl>
          </a:graphicData>
        </a:graphic>
      </p:graphicFrame>
    </p:spTree>
    <p:extLst>
      <p:ext uri="{BB962C8B-B14F-4D97-AF65-F5344CB8AC3E}">
        <p14:creationId xmlns:p14="http://schemas.microsoft.com/office/powerpoint/2010/main" val="1103113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a:extLst>
              <a:ext uri="{FF2B5EF4-FFF2-40B4-BE49-F238E27FC236}">
                <a16:creationId xmlns:a16="http://schemas.microsoft.com/office/drawing/2014/main" id="{9FA6F5DA-1790-43DB-A493-A14D44E31C2D}"/>
              </a:ext>
            </a:extLst>
          </p:cNvPr>
          <p:cNvSpPr>
            <a:spLocks noGrp="1"/>
          </p:cNvSpPr>
          <p:nvPr>
            <p:ph type="title"/>
          </p:nvPr>
        </p:nvSpPr>
        <p:spPr/>
        <p:txBody>
          <a:bodyPr/>
          <a:lstStyle/>
          <a:p>
            <a:r>
              <a:rPr lang="tr-TR" dirty="0"/>
              <a:t>2018- EN STRESSİZ MESLEKLER</a:t>
            </a:r>
          </a:p>
        </p:txBody>
      </p:sp>
      <p:graphicFrame>
        <p:nvGraphicFramePr>
          <p:cNvPr id="5" name="Tablo 5">
            <a:extLst>
              <a:ext uri="{FF2B5EF4-FFF2-40B4-BE49-F238E27FC236}">
                <a16:creationId xmlns:a16="http://schemas.microsoft.com/office/drawing/2014/main" id="{A4439EAF-EE8B-4FE5-A162-FF2039177DB7}"/>
              </a:ext>
            </a:extLst>
          </p:cNvPr>
          <p:cNvGraphicFramePr>
            <a:graphicFrameLocks noGrp="1"/>
          </p:cNvGraphicFramePr>
          <p:nvPr>
            <p:ph idx="1"/>
            <p:extLst>
              <p:ext uri="{D42A27DB-BD31-4B8C-83A1-F6EECF244321}">
                <p14:modId xmlns:p14="http://schemas.microsoft.com/office/powerpoint/2010/main" val="716443930"/>
              </p:ext>
            </p:extLst>
          </p:nvPr>
        </p:nvGraphicFramePr>
        <p:xfrm>
          <a:off x="542951" y="1401580"/>
          <a:ext cx="9110716" cy="5035861"/>
        </p:xfrm>
        <a:graphic>
          <a:graphicData uri="http://schemas.openxmlformats.org/drawingml/2006/table">
            <a:tbl>
              <a:tblPr firstRow="1" bandRow="1">
                <a:tableStyleId>{5C22544A-7EE6-4342-B048-85BDC9FD1C3A}</a:tableStyleId>
              </a:tblPr>
              <a:tblGrid>
                <a:gridCol w="5414025">
                  <a:extLst>
                    <a:ext uri="{9D8B030D-6E8A-4147-A177-3AD203B41FA5}">
                      <a16:colId xmlns:a16="http://schemas.microsoft.com/office/drawing/2014/main" val="1872653527"/>
                    </a:ext>
                  </a:extLst>
                </a:gridCol>
                <a:gridCol w="1985897">
                  <a:extLst>
                    <a:ext uri="{9D8B030D-6E8A-4147-A177-3AD203B41FA5}">
                      <a16:colId xmlns:a16="http://schemas.microsoft.com/office/drawing/2014/main" val="1290663870"/>
                    </a:ext>
                  </a:extLst>
                </a:gridCol>
                <a:gridCol w="1710794">
                  <a:extLst>
                    <a:ext uri="{9D8B030D-6E8A-4147-A177-3AD203B41FA5}">
                      <a16:colId xmlns:a16="http://schemas.microsoft.com/office/drawing/2014/main" val="2930745769"/>
                    </a:ext>
                  </a:extLst>
                </a:gridCol>
              </a:tblGrid>
              <a:tr h="996846">
                <a:tc>
                  <a:txBody>
                    <a:bodyPr/>
                    <a:lstStyle/>
                    <a:p>
                      <a:pPr algn="ctr"/>
                      <a:r>
                        <a:rPr lang="tr-TR" dirty="0"/>
                        <a:t>MESLEKLER</a:t>
                      </a:r>
                    </a:p>
                  </a:txBody>
                  <a:tcPr/>
                </a:tc>
                <a:tc>
                  <a:txBody>
                    <a:bodyPr/>
                    <a:lstStyle/>
                    <a:p>
                      <a:pPr algn="ctr"/>
                      <a:r>
                        <a:rPr lang="tr-TR" dirty="0"/>
                        <a:t>STRES PUANI</a:t>
                      </a:r>
                    </a:p>
                  </a:txBody>
                  <a:tcPr/>
                </a:tc>
                <a:tc>
                  <a:txBody>
                    <a:bodyPr/>
                    <a:lstStyle/>
                    <a:p>
                      <a:pPr algn="ctr"/>
                      <a:r>
                        <a:rPr lang="tr-TR" dirty="0"/>
                        <a:t>TAHMİNİ KAZANÇ ($)</a:t>
                      </a:r>
                    </a:p>
                  </a:txBody>
                  <a:tcPr/>
                </a:tc>
                <a:extLst>
                  <a:ext uri="{0D108BD9-81ED-4DB2-BD59-A6C34878D82A}">
                    <a16:rowId xmlns:a16="http://schemas.microsoft.com/office/drawing/2014/main" val="2619753833"/>
                  </a:ext>
                </a:extLst>
              </a:tr>
              <a:tr h="807803">
                <a:tc>
                  <a:txBody>
                    <a:bodyPr/>
                    <a:lstStyle/>
                    <a:p>
                      <a:pPr marL="0" indent="0">
                        <a:buNone/>
                      </a:pPr>
                      <a:r>
                        <a:rPr lang="tr-TR" dirty="0"/>
                        <a:t>6- OFİS GÖREVLİSİ</a:t>
                      </a:r>
                    </a:p>
                  </a:txBody>
                  <a:tcPr/>
                </a:tc>
                <a:tc>
                  <a:txBody>
                    <a:bodyPr/>
                    <a:lstStyle/>
                    <a:p>
                      <a:pPr algn="ctr"/>
                      <a:r>
                        <a:rPr lang="tr-TR" dirty="0"/>
                        <a:t>5,76</a:t>
                      </a:r>
                    </a:p>
                  </a:txBody>
                  <a:tcPr/>
                </a:tc>
                <a:tc>
                  <a:txBody>
                    <a:bodyPr/>
                    <a:lstStyle/>
                    <a:p>
                      <a:pPr algn="ctr"/>
                      <a:r>
                        <a:rPr lang="tr-TR" dirty="0"/>
                        <a:t>67,870</a:t>
                      </a:r>
                    </a:p>
                  </a:txBody>
                  <a:tcPr/>
                </a:tc>
                <a:extLst>
                  <a:ext uri="{0D108BD9-81ED-4DB2-BD59-A6C34878D82A}">
                    <a16:rowId xmlns:a16="http://schemas.microsoft.com/office/drawing/2014/main" val="677138081"/>
                  </a:ext>
                </a:extLst>
              </a:tr>
              <a:tr h="807803">
                <a:tc>
                  <a:txBody>
                    <a:bodyPr/>
                    <a:lstStyle/>
                    <a:p>
                      <a:r>
                        <a:rPr lang="tr-TR" dirty="0"/>
                        <a:t>7- KUYUMCU</a:t>
                      </a:r>
                    </a:p>
                  </a:txBody>
                  <a:tcPr/>
                </a:tc>
                <a:tc>
                  <a:txBody>
                    <a:bodyPr/>
                    <a:lstStyle/>
                    <a:p>
                      <a:pPr algn="ctr"/>
                      <a:r>
                        <a:rPr lang="tr-TR" dirty="0"/>
                        <a:t>9,00</a:t>
                      </a:r>
                    </a:p>
                  </a:txBody>
                  <a:tcPr/>
                </a:tc>
                <a:tc>
                  <a:txBody>
                    <a:bodyPr/>
                    <a:lstStyle/>
                    <a:p>
                      <a:pPr algn="ctr"/>
                      <a:r>
                        <a:rPr lang="tr-TR" dirty="0"/>
                        <a:t>37,960</a:t>
                      </a:r>
                    </a:p>
                  </a:txBody>
                  <a:tcPr/>
                </a:tc>
                <a:extLst>
                  <a:ext uri="{0D108BD9-81ED-4DB2-BD59-A6C34878D82A}">
                    <a16:rowId xmlns:a16="http://schemas.microsoft.com/office/drawing/2014/main" val="3057410592"/>
                  </a:ext>
                </a:extLst>
              </a:tr>
              <a:tr h="807803">
                <a:tc>
                  <a:txBody>
                    <a:bodyPr/>
                    <a:lstStyle/>
                    <a:p>
                      <a:r>
                        <a:rPr lang="tr-TR" dirty="0"/>
                        <a:t>8- ECZACI</a:t>
                      </a:r>
                    </a:p>
                  </a:txBody>
                  <a:tcPr/>
                </a:tc>
                <a:tc>
                  <a:txBody>
                    <a:bodyPr/>
                    <a:lstStyle/>
                    <a:p>
                      <a:pPr algn="ctr"/>
                      <a:r>
                        <a:rPr lang="tr-TR" dirty="0"/>
                        <a:t>9,19</a:t>
                      </a:r>
                    </a:p>
                  </a:txBody>
                  <a:tcPr/>
                </a:tc>
                <a:tc>
                  <a:txBody>
                    <a:bodyPr/>
                    <a:lstStyle/>
                    <a:p>
                      <a:pPr algn="ctr"/>
                      <a:r>
                        <a:rPr lang="tr-TR" dirty="0"/>
                        <a:t>31,750</a:t>
                      </a:r>
                    </a:p>
                  </a:txBody>
                  <a:tcPr/>
                </a:tc>
                <a:extLst>
                  <a:ext uri="{0D108BD9-81ED-4DB2-BD59-A6C34878D82A}">
                    <a16:rowId xmlns:a16="http://schemas.microsoft.com/office/drawing/2014/main" val="1991045107"/>
                  </a:ext>
                </a:extLst>
              </a:tr>
              <a:tr h="807803">
                <a:tc>
                  <a:txBody>
                    <a:bodyPr/>
                    <a:lstStyle/>
                    <a:p>
                      <a:r>
                        <a:rPr lang="tr-TR" dirty="0"/>
                        <a:t>9- ARAŞTIRMA ANALİSTİ</a:t>
                      </a:r>
                    </a:p>
                  </a:txBody>
                  <a:tcPr/>
                </a:tc>
                <a:tc>
                  <a:txBody>
                    <a:bodyPr/>
                    <a:lstStyle/>
                    <a:p>
                      <a:pPr algn="ctr"/>
                      <a:r>
                        <a:rPr lang="tr-TR" dirty="0"/>
                        <a:t>9,09</a:t>
                      </a:r>
                    </a:p>
                  </a:txBody>
                  <a:tcPr/>
                </a:tc>
                <a:tc>
                  <a:txBody>
                    <a:bodyPr/>
                    <a:lstStyle/>
                    <a:p>
                      <a:pPr algn="ctr"/>
                      <a:r>
                        <a:rPr lang="tr-TR" dirty="0"/>
                        <a:t>79,200</a:t>
                      </a:r>
                    </a:p>
                  </a:txBody>
                  <a:tcPr/>
                </a:tc>
                <a:extLst>
                  <a:ext uri="{0D108BD9-81ED-4DB2-BD59-A6C34878D82A}">
                    <a16:rowId xmlns:a16="http://schemas.microsoft.com/office/drawing/2014/main" val="364314567"/>
                  </a:ext>
                </a:extLst>
              </a:tr>
              <a:tr h="807803">
                <a:tc>
                  <a:txBody>
                    <a:bodyPr/>
                    <a:lstStyle/>
                    <a:p>
                      <a:r>
                        <a:rPr lang="tr-TR" dirty="0">
                          <a:solidFill>
                            <a:schemeClr val="tx1"/>
                          </a:solidFill>
                          <a:latin typeface="PT Sans"/>
                        </a:rPr>
                        <a:t>10- TIBBİ LABORATUVAR TEKNİKER</a:t>
                      </a:r>
                      <a:endParaRPr lang="tr-TR" dirty="0">
                        <a:solidFill>
                          <a:schemeClr val="tx1"/>
                        </a:solidFill>
                      </a:endParaRPr>
                    </a:p>
                  </a:txBody>
                  <a:tcPr/>
                </a:tc>
                <a:tc>
                  <a:txBody>
                    <a:bodyPr/>
                    <a:lstStyle/>
                    <a:p>
                      <a:pPr algn="ctr"/>
                      <a:r>
                        <a:rPr lang="tr-TR" dirty="0"/>
                        <a:t>10,00</a:t>
                      </a:r>
                    </a:p>
                  </a:txBody>
                  <a:tcPr/>
                </a:tc>
                <a:tc>
                  <a:txBody>
                    <a:bodyPr/>
                    <a:lstStyle/>
                    <a:p>
                      <a:pPr algn="ctr"/>
                      <a:r>
                        <a:rPr lang="tr-TR" dirty="0"/>
                        <a:t>50,930</a:t>
                      </a:r>
                    </a:p>
                  </a:txBody>
                  <a:tcPr/>
                </a:tc>
                <a:extLst>
                  <a:ext uri="{0D108BD9-81ED-4DB2-BD59-A6C34878D82A}">
                    <a16:rowId xmlns:a16="http://schemas.microsoft.com/office/drawing/2014/main" val="1381857078"/>
                  </a:ext>
                </a:extLst>
              </a:tr>
            </a:tbl>
          </a:graphicData>
        </a:graphic>
      </p:graphicFrame>
    </p:spTree>
    <p:extLst>
      <p:ext uri="{BB962C8B-B14F-4D97-AF65-F5344CB8AC3E}">
        <p14:creationId xmlns:p14="http://schemas.microsoft.com/office/powerpoint/2010/main" val="1838824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E62A09E6-8766-4B22-A112-CB5FB734B4F3}"/>
              </a:ext>
            </a:extLst>
          </p:cNvPr>
          <p:cNvSpPr>
            <a:spLocks noGrp="1"/>
          </p:cNvSpPr>
          <p:nvPr>
            <p:ph type="subTitle" idx="1"/>
          </p:nvPr>
        </p:nvSpPr>
        <p:spPr>
          <a:xfrm>
            <a:off x="569624" y="752997"/>
            <a:ext cx="5681274" cy="1096899"/>
          </a:xfrm>
        </p:spPr>
        <p:txBody>
          <a:bodyPr>
            <a:noAutofit/>
          </a:bodyPr>
          <a:lstStyle/>
          <a:p>
            <a:pPr algn="ctr"/>
            <a:r>
              <a:rPr lang="tr-TR" sz="3000" dirty="0">
                <a:solidFill>
                  <a:schemeClr val="tx1"/>
                </a:solidFill>
                <a:latin typeface="Roboto"/>
              </a:rPr>
              <a:t>S</a:t>
            </a:r>
            <a:r>
              <a:rPr lang="tr-TR" sz="3000" b="0" i="0" dirty="0">
                <a:solidFill>
                  <a:schemeClr val="tx1"/>
                </a:solidFill>
                <a:effectLst/>
                <a:latin typeface="Roboto"/>
              </a:rPr>
              <a:t>tres bir sözcük olarak günlük konuşma dilimize yerleşmiştir, doğru yanlış herkes tarafından da kullanılmaktadır, bir borsa oyuncusu için stres borsadaki dalgalanmalar, futbol kulübü yöneticisi için gidecekleri deplasman, öğrenci için sınav gibi. Stres Bir gerginlik hali yada tehdit oluşturan ve değişme yada uyum gerektiren herhangi bir çevresel istek yada beklentilerdir.</a:t>
            </a:r>
            <a:endParaRPr lang="tr-TR" sz="3000" dirty="0">
              <a:solidFill>
                <a:schemeClr val="tx1"/>
              </a:solidFill>
            </a:endParaRPr>
          </a:p>
        </p:txBody>
      </p:sp>
      <p:pic>
        <p:nvPicPr>
          <p:cNvPr id="2050" name="Picture 2" descr="Daily Karikatür on Twitter: &quot;stres çarkı #mizah #komik #karikatür… &quot;">
            <a:extLst>
              <a:ext uri="{FF2B5EF4-FFF2-40B4-BE49-F238E27FC236}">
                <a16:creationId xmlns:a16="http://schemas.microsoft.com/office/drawing/2014/main" id="{4F900AAE-FAB2-4ACB-BDE5-B5612EF978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4484" y="1678899"/>
            <a:ext cx="3389103" cy="4302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4799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E20D666-08EF-416D-A78E-6086523DDED3}"/>
              </a:ext>
            </a:extLst>
          </p:cNvPr>
          <p:cNvSpPr>
            <a:spLocks noGrp="1"/>
          </p:cNvSpPr>
          <p:nvPr>
            <p:ph idx="1"/>
          </p:nvPr>
        </p:nvSpPr>
        <p:spPr>
          <a:xfrm>
            <a:off x="815022" y="779488"/>
            <a:ext cx="8976332" cy="5673777"/>
          </a:xfrm>
        </p:spPr>
        <p:txBody>
          <a:bodyPr>
            <a:normAutofit/>
          </a:bodyPr>
          <a:lstStyle/>
          <a:p>
            <a:r>
              <a:rPr lang="tr-TR" sz="3000" dirty="0">
                <a:solidFill>
                  <a:schemeClr val="tx1"/>
                </a:solidFill>
              </a:rPr>
              <a:t>İş stresi veya örgütsel stres olarak da adlandırılan mesleki stres farklı şekillerde tanımlanmaktadır. Bir tanıma göre mesleki stres; örgütle ya da işle ilgili olarak herhangi bir beklentiye karşı bireysel enerjinin harekete geçmesi olarak tanımlanmaktadır. </a:t>
            </a:r>
          </a:p>
          <a:p>
            <a:pPr marL="0" indent="0">
              <a:buNone/>
            </a:pPr>
            <a:endParaRPr lang="tr-TR" sz="3000" dirty="0">
              <a:solidFill>
                <a:schemeClr val="tx1"/>
              </a:solidFill>
            </a:endParaRPr>
          </a:p>
          <a:p>
            <a:r>
              <a:rPr lang="tr-TR" sz="3000" dirty="0">
                <a:solidFill>
                  <a:schemeClr val="tx1"/>
                </a:solidFill>
              </a:rPr>
              <a:t>Örgütsel stres kaynakları örgütsel politikalar, örgütün yapısal özellikleri, fiziksel koşullar ve örgütsel süreçler şeklinde dört başlık altında toplanmaktadır</a:t>
            </a:r>
          </a:p>
        </p:txBody>
      </p:sp>
    </p:spTree>
    <p:extLst>
      <p:ext uri="{BB962C8B-B14F-4D97-AF65-F5344CB8AC3E}">
        <p14:creationId xmlns:p14="http://schemas.microsoft.com/office/powerpoint/2010/main" val="549492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41B0C5F-11E1-4432-AEDF-1C9D50742069}"/>
              </a:ext>
            </a:extLst>
          </p:cNvPr>
          <p:cNvSpPr>
            <a:spLocks noGrp="1"/>
          </p:cNvSpPr>
          <p:nvPr>
            <p:ph idx="1"/>
          </p:nvPr>
        </p:nvSpPr>
        <p:spPr/>
        <p:txBody>
          <a:bodyPr>
            <a:normAutofit/>
          </a:bodyPr>
          <a:lstStyle/>
          <a:p>
            <a:r>
              <a:rPr lang="tr-TR" sz="3000" b="1" i="1" dirty="0">
                <a:solidFill>
                  <a:schemeClr val="tx1"/>
                </a:solidFill>
              </a:rPr>
              <a:t>Mesleki doyum</a:t>
            </a:r>
            <a:r>
              <a:rPr lang="tr-TR" sz="3000" dirty="0">
                <a:solidFill>
                  <a:schemeClr val="tx1"/>
                </a:solidFill>
              </a:rPr>
              <a:t>, “Bireyin yaşamında yapmakta olduğu işle ilgili, gerek kazanç gerekse başarılı bir insan olma gibi ihtiyaçlarının giderilmesi, ihtiyaçtan kaynaklanan gerginlik halinin sona ermesi, memnuniyet halinin ortaya çıkması olarak ifade edilebilir”.</a:t>
            </a:r>
          </a:p>
        </p:txBody>
      </p:sp>
    </p:spTree>
    <p:extLst>
      <p:ext uri="{BB962C8B-B14F-4D97-AF65-F5344CB8AC3E}">
        <p14:creationId xmlns:p14="http://schemas.microsoft.com/office/powerpoint/2010/main" val="4259950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9D33079-9669-4042-A740-FE458B7E9A1E}"/>
              </a:ext>
            </a:extLst>
          </p:cNvPr>
          <p:cNvSpPr>
            <a:spLocks noGrp="1"/>
          </p:cNvSpPr>
          <p:nvPr>
            <p:ph idx="1"/>
          </p:nvPr>
        </p:nvSpPr>
        <p:spPr>
          <a:xfrm>
            <a:off x="677334" y="944381"/>
            <a:ext cx="8596668" cy="5516380"/>
          </a:xfrm>
        </p:spPr>
        <p:txBody>
          <a:bodyPr>
            <a:normAutofit fontScale="92500" lnSpcReduction="10000"/>
          </a:bodyPr>
          <a:lstStyle/>
          <a:p>
            <a:r>
              <a:rPr lang="tr-TR" sz="3000" dirty="0">
                <a:solidFill>
                  <a:schemeClr val="tx1"/>
                </a:solidFill>
              </a:rPr>
              <a:t>Yaşamının büyük bir çoğunluğunda icra ettiği mesleğinden aldığı doyumun, bireyin tüm yaşantısına etki eden önemli bir kaynak olduğu söylenebilir. </a:t>
            </a:r>
          </a:p>
          <a:p>
            <a:endParaRPr lang="tr-TR" sz="3000" dirty="0">
              <a:solidFill>
                <a:schemeClr val="tx1"/>
              </a:solidFill>
            </a:endParaRPr>
          </a:p>
          <a:p>
            <a:r>
              <a:rPr lang="tr-TR" sz="3000" dirty="0">
                <a:solidFill>
                  <a:schemeClr val="tx1"/>
                </a:solidFill>
              </a:rPr>
              <a:t>Gününün önemli bir kısmını geçirdiği işyerinde, mesleğini icra ederken mutlu olan çalışan, bunu özel yaşantısına da yansıtacaktır.</a:t>
            </a:r>
          </a:p>
          <a:p>
            <a:pPr marL="0" indent="0">
              <a:buNone/>
            </a:pPr>
            <a:endParaRPr lang="tr-TR" sz="3000" dirty="0">
              <a:solidFill>
                <a:schemeClr val="tx1"/>
              </a:solidFill>
            </a:endParaRPr>
          </a:p>
          <a:p>
            <a:r>
              <a:rPr lang="tr-TR" sz="3000" dirty="0">
                <a:solidFill>
                  <a:schemeClr val="tx1"/>
                </a:solidFill>
              </a:rPr>
              <a:t>Bu nedenler mesleğini huzurlu ve mutlu bir şekilde yapan birey yaşamını da huzurlu ve mutlu bir şekilde geçirebilir.</a:t>
            </a:r>
          </a:p>
        </p:txBody>
      </p:sp>
    </p:spTree>
    <p:extLst>
      <p:ext uri="{BB962C8B-B14F-4D97-AF65-F5344CB8AC3E}">
        <p14:creationId xmlns:p14="http://schemas.microsoft.com/office/powerpoint/2010/main" val="2838435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STRES VE ZAMAN YÖNETİMİ - ppt video online indir">
            <a:extLst>
              <a:ext uri="{FF2B5EF4-FFF2-40B4-BE49-F238E27FC236}">
                <a16:creationId xmlns:a16="http://schemas.microsoft.com/office/drawing/2014/main" id="{0A162979-39A6-43DF-AC10-BB48570EA5C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9684" r="1" b="21389"/>
          <a:stretch/>
        </p:blipFill>
        <p:spPr bwMode="auto">
          <a:xfrm>
            <a:off x="568452" y="571500"/>
            <a:ext cx="11055096"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062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391D1A-C7D7-454C-90F1-4396025C6D5E}"/>
              </a:ext>
            </a:extLst>
          </p:cNvPr>
          <p:cNvSpPr>
            <a:spLocks noGrp="1"/>
          </p:cNvSpPr>
          <p:nvPr>
            <p:ph type="title"/>
          </p:nvPr>
        </p:nvSpPr>
        <p:spPr/>
        <p:txBody>
          <a:bodyPr/>
          <a:lstStyle/>
          <a:p>
            <a:pPr algn="ctr"/>
            <a:r>
              <a:rPr lang="tr-TR" b="1" i="0" dirty="0">
                <a:solidFill>
                  <a:schemeClr val="accent2">
                    <a:lumMod val="60000"/>
                    <a:lumOff val="40000"/>
                  </a:schemeClr>
                </a:solidFill>
                <a:effectLst/>
                <a:latin typeface="Arial" panose="020B0604020202020204" pitchFamily="34" charset="0"/>
              </a:rPr>
              <a:t>İş yerlerindeki stresin yol açtığı hastalıklar nelerdir, ölümcül müdür?</a:t>
            </a:r>
            <a:endParaRPr lang="tr-TR" b="1" dirty="0">
              <a:solidFill>
                <a:schemeClr val="accent2">
                  <a:lumMod val="60000"/>
                  <a:lumOff val="40000"/>
                </a:schemeClr>
              </a:solidFill>
            </a:endParaRPr>
          </a:p>
        </p:txBody>
      </p:sp>
      <p:sp>
        <p:nvSpPr>
          <p:cNvPr id="3" name="İçerik Yer Tutucusu 2">
            <a:extLst>
              <a:ext uri="{FF2B5EF4-FFF2-40B4-BE49-F238E27FC236}">
                <a16:creationId xmlns:a16="http://schemas.microsoft.com/office/drawing/2014/main" id="{736F1352-5811-403A-AE36-8D53A5A3E8CA}"/>
              </a:ext>
            </a:extLst>
          </p:cNvPr>
          <p:cNvSpPr>
            <a:spLocks noGrp="1"/>
          </p:cNvSpPr>
          <p:nvPr>
            <p:ph idx="1"/>
          </p:nvPr>
        </p:nvSpPr>
        <p:spPr/>
        <p:txBody>
          <a:bodyPr>
            <a:normAutofit/>
          </a:bodyPr>
          <a:lstStyle/>
          <a:p>
            <a:pPr algn="ctr"/>
            <a:r>
              <a:rPr lang="tr-TR" sz="2500" b="0" i="0" dirty="0">
                <a:solidFill>
                  <a:schemeClr val="tx1"/>
                </a:solidFill>
                <a:effectLst/>
                <a:latin typeface="Arial" panose="020B0604020202020204" pitchFamily="34" charset="0"/>
              </a:rPr>
              <a:t>İş yerlerinde artan stres yükünün yol açtığı hastalıklardan en belirgin olanları aslında toplumda da en yaygın görülen hastalıklardır. Bunların başında kalp-damar hastalıkları, kas-iskelet sistemi hastalıkları, tükenme sendromları(</a:t>
            </a:r>
            <a:r>
              <a:rPr lang="tr-TR" sz="2500" b="0" i="0" dirty="0" err="1">
                <a:solidFill>
                  <a:schemeClr val="tx1"/>
                </a:solidFill>
                <a:effectLst/>
                <a:latin typeface="Arial" panose="020B0604020202020204" pitchFamily="34" charset="0"/>
              </a:rPr>
              <a:t>Karoshi</a:t>
            </a:r>
            <a:r>
              <a:rPr lang="tr-TR" sz="2500" b="0" i="0" dirty="0">
                <a:solidFill>
                  <a:schemeClr val="tx1"/>
                </a:solidFill>
                <a:effectLst/>
                <a:latin typeface="Arial" panose="020B0604020202020204" pitchFamily="34" charset="0"/>
              </a:rPr>
              <a:t>), depresyon ve </a:t>
            </a:r>
            <a:r>
              <a:rPr lang="tr-TR" sz="2500" b="0" i="0" dirty="0" err="1">
                <a:solidFill>
                  <a:schemeClr val="tx1"/>
                </a:solidFill>
                <a:effectLst/>
                <a:latin typeface="Arial" panose="020B0604020202020204" pitchFamily="34" charset="0"/>
              </a:rPr>
              <a:t>anksiyete</a:t>
            </a:r>
            <a:r>
              <a:rPr lang="tr-TR" sz="2500" b="0" i="0" dirty="0">
                <a:solidFill>
                  <a:schemeClr val="tx1"/>
                </a:solidFill>
                <a:effectLst/>
                <a:latin typeface="Arial" panose="020B0604020202020204" pitchFamily="34" charset="0"/>
              </a:rPr>
              <a:t>, bunların yol açtığı intiharlar ön plana çıkmaktadır. Bunlardaki artış kişilerde ciddi davranışsal değişikliklere yol açmakta, sağlığı tüketici alışkanlık ve bağımlılıkların artışına yol açmaktadır.</a:t>
            </a:r>
            <a:endParaRPr lang="tr-TR" sz="2500" dirty="0">
              <a:solidFill>
                <a:schemeClr val="tx1"/>
              </a:solidFill>
            </a:endParaRPr>
          </a:p>
        </p:txBody>
      </p:sp>
    </p:spTree>
    <p:extLst>
      <p:ext uri="{BB962C8B-B14F-4D97-AF65-F5344CB8AC3E}">
        <p14:creationId xmlns:p14="http://schemas.microsoft.com/office/powerpoint/2010/main" val="1170103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D0357CF-E24B-470B-BA16-7030699D1A06}"/>
              </a:ext>
            </a:extLst>
          </p:cNvPr>
          <p:cNvSpPr>
            <a:spLocks noGrp="1"/>
          </p:cNvSpPr>
          <p:nvPr>
            <p:ph idx="1"/>
          </p:nvPr>
        </p:nvSpPr>
        <p:spPr>
          <a:xfrm>
            <a:off x="134912" y="1488613"/>
            <a:ext cx="5217600" cy="4759787"/>
          </a:xfrm>
        </p:spPr>
        <p:txBody>
          <a:bodyPr>
            <a:normAutofit/>
          </a:bodyPr>
          <a:lstStyle/>
          <a:p>
            <a:pPr algn="ctr"/>
            <a:r>
              <a:rPr lang="tr-TR" sz="3000" b="0" i="0" dirty="0">
                <a:solidFill>
                  <a:schemeClr val="tx1"/>
                </a:solidFill>
                <a:effectLst/>
                <a:latin typeface="Arial" panose="020B0604020202020204" pitchFamily="34" charset="0"/>
              </a:rPr>
              <a:t>Çalışma yaşamında iş ve yaşam arasındaki dengenin giderek bozulması, öbür taraftan artan işsizlik nedeniyle işini kaybetme korkusu </a:t>
            </a:r>
            <a:r>
              <a:rPr lang="tr-TR" sz="3000" b="0" i="0" dirty="0" err="1">
                <a:solidFill>
                  <a:schemeClr val="tx1"/>
                </a:solidFill>
                <a:effectLst/>
                <a:latin typeface="Arial" panose="020B0604020202020204" pitchFamily="34" charset="0"/>
              </a:rPr>
              <a:t>vb</a:t>
            </a:r>
            <a:r>
              <a:rPr lang="tr-TR" sz="3000" b="0" i="0" dirty="0">
                <a:solidFill>
                  <a:schemeClr val="tx1"/>
                </a:solidFill>
                <a:effectLst/>
                <a:latin typeface="Arial" panose="020B0604020202020204" pitchFamily="34" charset="0"/>
              </a:rPr>
              <a:t> faktörlerin stresi ve bağlı hastalıkları arttırıcı unsur olduğu da ILO tarafından ifade edilmiştir.</a:t>
            </a:r>
            <a:endParaRPr lang="tr-TR" sz="3000" dirty="0">
              <a:solidFill>
                <a:schemeClr val="tx1"/>
              </a:solidFill>
            </a:endParaRPr>
          </a:p>
        </p:txBody>
      </p:sp>
      <p:pic>
        <p:nvPicPr>
          <p:cNvPr id="3074" name="Picture 2" descr="Hemşirelikle Alakalı Karikatürler - Hemsireyiz.NET">
            <a:extLst>
              <a:ext uri="{FF2B5EF4-FFF2-40B4-BE49-F238E27FC236}">
                <a16:creationId xmlns:a16="http://schemas.microsoft.com/office/drawing/2014/main" id="{7487B234-60C2-4E6F-A272-2434E849C9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6361" y="1668495"/>
            <a:ext cx="4392118" cy="3982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071283"/>
      </p:ext>
    </p:extLst>
  </p:cSld>
  <p:clrMapOvr>
    <a:masterClrMapping/>
  </p:clrMapOvr>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Belge" ma:contentTypeID="0x01010042175A6C7E85C141978413BE6464A1EA" ma:contentTypeVersion="2" ma:contentTypeDescription="Yeni belge oluşturun." ma:contentTypeScope="" ma:versionID="44c8eba3a79f11025ed15ee985b1b3d5">
  <xsd:schema xmlns:xsd="http://www.w3.org/2001/XMLSchema" xmlns:xs="http://www.w3.org/2001/XMLSchema" xmlns:p="http://schemas.microsoft.com/office/2006/metadata/properties" xmlns:ns2="34219a40-9e98-4ec6-bfd5-3f759e9f7858" targetNamespace="http://schemas.microsoft.com/office/2006/metadata/properties" ma:root="true" ma:fieldsID="ccdd39bafc8a68239f3f56cdbfda6b31" ns2:_="">
    <xsd:import namespace="34219a40-9e98-4ec6-bfd5-3f759e9f785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219a40-9e98-4ec6-bfd5-3f759e9f78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6C2C32-025B-4F9B-B524-391FCB3D86FF}">
  <ds:schemaRefs>
    <ds:schemaRef ds:uri="http://schemas.microsoft.com/sharepoint/v3/contenttype/forms"/>
  </ds:schemaRefs>
</ds:datastoreItem>
</file>

<file path=customXml/itemProps2.xml><?xml version="1.0" encoding="utf-8"?>
<ds:datastoreItem xmlns:ds="http://schemas.openxmlformats.org/officeDocument/2006/customXml" ds:itemID="{3D7B1C19-BDB3-42B0-AFC4-CA2169150A9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17AD243-9A6C-40AA-910F-30766A4C8B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219a40-9e98-4ec6-bfd5-3f759e9f78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TotalTime>
  <Words>1051</Words>
  <Application>Microsoft Office PowerPoint</Application>
  <PresentationFormat>Geniş ekran</PresentationFormat>
  <Paragraphs>130</Paragraphs>
  <Slides>23</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23</vt:i4>
      </vt:variant>
    </vt:vector>
  </HeadingPairs>
  <TitlesOfParts>
    <vt:vector size="30" baseType="lpstr">
      <vt:lpstr>Arial</vt:lpstr>
      <vt:lpstr>Arial</vt:lpstr>
      <vt:lpstr>PT Sans</vt:lpstr>
      <vt:lpstr>Roboto</vt:lpstr>
      <vt:lpstr>Trebuchet MS</vt:lpstr>
      <vt:lpstr>Wingdings 3</vt:lpstr>
      <vt:lpstr>Yüzeyler</vt:lpstr>
      <vt:lpstr>13.İŞ STRESİ STRES VE MESLEK İLİŞKİSİ</vt:lpstr>
      <vt:lpstr>PowerPoint Sunusu</vt:lpstr>
      <vt:lpstr>PowerPoint Sunusu</vt:lpstr>
      <vt:lpstr>PowerPoint Sunusu</vt:lpstr>
      <vt:lpstr>PowerPoint Sunusu</vt:lpstr>
      <vt:lpstr>PowerPoint Sunusu</vt:lpstr>
      <vt:lpstr>PowerPoint Sunusu</vt:lpstr>
      <vt:lpstr>İş yerlerindeki stresin yol açtığı hastalıklar nelerdir, ölümcül müdür?</vt:lpstr>
      <vt:lpstr>PowerPoint Sunusu</vt:lpstr>
      <vt:lpstr>PowerPoint Sunusu</vt:lpstr>
      <vt:lpstr>İşe bağlı stres ve yol açtığı hastalıklar da birer meslek hastalığı mıdır?</vt:lpstr>
      <vt:lpstr>Stresin Örgütler Üzerindeki Olumsuz Etkileri </vt:lpstr>
      <vt:lpstr>TÜKENMİŞLİK</vt:lpstr>
      <vt:lpstr>PowerPoint Sunusu</vt:lpstr>
      <vt:lpstr>PowerPoint Sunusu</vt:lpstr>
      <vt:lpstr>PowerPoint Sunusu</vt:lpstr>
      <vt:lpstr>PowerPoint Sunusu</vt:lpstr>
      <vt:lpstr>PowerPoint Sunusu</vt:lpstr>
      <vt:lpstr>PowerPoint Sunusu</vt:lpstr>
      <vt:lpstr>2018- EN STRESLİ MESLEKLER</vt:lpstr>
      <vt:lpstr>2018- EN STRESLİ MESLEKLER</vt:lpstr>
      <vt:lpstr>2018- EN STRESSİZ MESLEKLER</vt:lpstr>
      <vt:lpstr>2018- EN STRESSİZ MESLEKLER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İŞ STRESİ  STRES VE MESLEK İLİŞKİSİ</dc:title>
  <dc:creator>HAYRETTİN TELLİ</dc:creator>
  <cp:lastModifiedBy>Cengizhan Topcu</cp:lastModifiedBy>
  <cp:revision>3</cp:revision>
  <dcterms:created xsi:type="dcterms:W3CDTF">2021-01-06T12:08:24Z</dcterms:created>
  <dcterms:modified xsi:type="dcterms:W3CDTF">2021-06-13T20:50:07Z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0x01010042175A6C7E85C141978413BE6464A1EA</vt:lpwstr>
  </property>
</Properties>
</file>