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4" r:id="rId6"/>
    <p:sldId id="268" r:id="rId7"/>
    <p:sldId id="272" r:id="rId8"/>
    <p:sldId id="269" r:id="rId9"/>
    <p:sldId id="270" r:id="rId10"/>
    <p:sldId id="271" r:id="rId11"/>
    <p:sldId id="273" r:id="rId12"/>
    <p:sldId id="257" r:id="rId13"/>
    <p:sldId id="258" r:id="rId14"/>
    <p:sldId id="259" r:id="rId15"/>
    <p:sldId id="275" r:id="rId16"/>
    <p:sldId id="260" r:id="rId17"/>
    <p:sldId id="261"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62D8F-3A44-4CD5-92AF-67D76E30E6D1}" v="3" dt="2021-03-03T13:45:20.79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PEK TORUMTAY" userId="S::1910111042@ogrenci.karabuk.edu.tr::d86d6a03-e536-471e-8c35-fdd2d339770a" providerId="AD" clId="Web-{D4162D8F-3A44-4CD5-92AF-67D76E30E6D1}"/>
    <pc:docChg chg="modSld">
      <pc:chgData name="IPEK TORUMTAY" userId="S::1910111042@ogrenci.karabuk.edu.tr::d86d6a03-e536-471e-8c35-fdd2d339770a" providerId="AD" clId="Web-{D4162D8F-3A44-4CD5-92AF-67D76E30E6D1}" dt="2021-03-03T13:45:20.796" v="2"/>
      <pc:docMkLst>
        <pc:docMk/>
      </pc:docMkLst>
      <pc:sldChg chg="modSp">
        <pc:chgData name="IPEK TORUMTAY" userId="S::1910111042@ogrenci.karabuk.edu.tr::d86d6a03-e536-471e-8c35-fdd2d339770a" providerId="AD" clId="Web-{D4162D8F-3A44-4CD5-92AF-67D76E30E6D1}" dt="2021-03-03T13:43:23.873" v="1"/>
        <pc:sldMkLst>
          <pc:docMk/>
          <pc:sldMk cId="1312973487" sldId="260"/>
        </pc:sldMkLst>
        <pc:graphicFrameChg chg="mod modGraphic">
          <ac:chgData name="IPEK TORUMTAY" userId="S::1910111042@ogrenci.karabuk.edu.tr::d86d6a03-e536-471e-8c35-fdd2d339770a" providerId="AD" clId="Web-{D4162D8F-3A44-4CD5-92AF-67D76E30E6D1}" dt="2021-03-03T13:43:23.873" v="1"/>
          <ac:graphicFrameMkLst>
            <pc:docMk/>
            <pc:sldMk cId="1312973487" sldId="260"/>
            <ac:graphicFrameMk id="4" creationId="{5066590A-E301-4BD3-ACD2-6E7E5C148CD8}"/>
          </ac:graphicFrameMkLst>
        </pc:graphicFrameChg>
      </pc:sldChg>
      <pc:sldChg chg="modSp">
        <pc:chgData name="IPEK TORUMTAY" userId="S::1910111042@ogrenci.karabuk.edu.tr::d86d6a03-e536-471e-8c35-fdd2d339770a" providerId="AD" clId="Web-{D4162D8F-3A44-4CD5-92AF-67D76E30E6D1}" dt="2021-03-03T13:45:20.796" v="2"/>
        <pc:sldMkLst>
          <pc:docMk/>
          <pc:sldMk cId="2507368042" sldId="263"/>
        </pc:sldMkLst>
        <pc:graphicFrameChg chg="modGraphic">
          <ac:chgData name="IPEK TORUMTAY" userId="S::1910111042@ogrenci.karabuk.edu.tr::d86d6a03-e536-471e-8c35-fdd2d339770a" providerId="AD" clId="Web-{D4162D8F-3A44-4CD5-92AF-67D76E30E6D1}" dt="2021-03-03T13:45:20.796" v="2"/>
          <ac:graphicFrameMkLst>
            <pc:docMk/>
            <pc:sldMk cId="2507368042" sldId="263"/>
            <ac:graphicFrameMk id="4" creationId="{CE6A5B85-9C04-43D2-B603-56D10437DE2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340290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71108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3112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2307192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21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66802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181065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234176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344706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3AFD250-7FA9-4434-BC74-220DCAC7090B}"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08289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53AFD250-7FA9-4434-BC74-220DCAC7090B}"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73032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53AFD250-7FA9-4434-BC74-220DCAC7090B}"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427391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53AFD250-7FA9-4434-BC74-220DCAC7090B}"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02665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FD250-7FA9-4434-BC74-220DCAC7090B}"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321285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3AFD250-7FA9-4434-BC74-220DCAC7090B}"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218331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3AFD250-7FA9-4434-BC74-220DCAC7090B}"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2CBBE5-A0F3-4891-B946-7D52CC4A3776}" type="slidenum">
              <a:rPr lang="tr-TR" smtClean="0"/>
              <a:t>‹#›</a:t>
            </a:fld>
            <a:endParaRPr lang="tr-TR"/>
          </a:p>
        </p:txBody>
      </p:sp>
    </p:spTree>
    <p:extLst>
      <p:ext uri="{BB962C8B-B14F-4D97-AF65-F5344CB8AC3E}">
        <p14:creationId xmlns:p14="http://schemas.microsoft.com/office/powerpoint/2010/main" val="134887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FD250-7FA9-4434-BC74-220DCAC7090B}"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CBBE5-A0F3-4891-B946-7D52CC4A3776}" type="slidenum">
              <a:rPr lang="tr-TR" smtClean="0"/>
              <a:t>‹#›</a:t>
            </a:fld>
            <a:endParaRPr lang="tr-TR"/>
          </a:p>
        </p:txBody>
      </p:sp>
    </p:spTree>
    <p:extLst>
      <p:ext uri="{BB962C8B-B14F-4D97-AF65-F5344CB8AC3E}">
        <p14:creationId xmlns:p14="http://schemas.microsoft.com/office/powerpoint/2010/main" val="3088823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85C6C-E548-4B74-84C0-5E87E3A80CB4}"/>
              </a:ext>
            </a:extLst>
          </p:cNvPr>
          <p:cNvSpPr>
            <a:spLocks noGrp="1"/>
          </p:cNvSpPr>
          <p:nvPr>
            <p:ph type="ctrTitle"/>
          </p:nvPr>
        </p:nvSpPr>
        <p:spPr>
          <a:xfrm>
            <a:off x="684448" y="1282045"/>
            <a:ext cx="8914239" cy="2866923"/>
          </a:xfrm>
        </p:spPr>
        <p:txBody>
          <a:bodyPr/>
          <a:lstStyle/>
          <a:p>
            <a:pPr algn="ct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2.STRES YAPISI VE KAYNAĞI</a:t>
            </a:r>
          </a:p>
        </p:txBody>
      </p:sp>
    </p:spTree>
    <p:extLst>
      <p:ext uri="{BB962C8B-B14F-4D97-AF65-F5344CB8AC3E}">
        <p14:creationId xmlns:p14="http://schemas.microsoft.com/office/powerpoint/2010/main" val="192933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261D0D-026B-4A0B-AD5D-64CA7DDF357B}"/>
              </a:ext>
            </a:extLst>
          </p:cNvPr>
          <p:cNvSpPr>
            <a:spLocks noGrp="1"/>
          </p:cNvSpPr>
          <p:nvPr>
            <p:ph idx="1"/>
          </p:nvPr>
        </p:nvSpPr>
        <p:spPr>
          <a:xfrm>
            <a:off x="573639" y="292308"/>
            <a:ext cx="9183103" cy="2630002"/>
          </a:xfrm>
        </p:spPr>
        <p:txBody>
          <a:bodyPr>
            <a:normAutofit lnSpcReduction="10000"/>
          </a:bodyPr>
          <a:lstStyle/>
          <a:p>
            <a:r>
              <a:rPr lang="tr-TR" sz="2400" dirty="0">
                <a:solidFill>
                  <a:schemeClr val="tx1"/>
                </a:solidFill>
              </a:rPr>
              <a:t>yaşam koşullarının ağırlığı ve </a:t>
            </a:r>
          </a:p>
          <a:p>
            <a:r>
              <a:rPr lang="tr-TR" sz="2400" dirty="0">
                <a:solidFill>
                  <a:schemeClr val="tx1"/>
                </a:solidFill>
              </a:rPr>
              <a:t>refah düzeyine bağlı olarak gelişen genel ekonomik yetersizlikler, </a:t>
            </a:r>
          </a:p>
          <a:p>
            <a:r>
              <a:rPr lang="tr-TR" sz="2400" dirty="0">
                <a:solidFill>
                  <a:schemeClr val="tx1"/>
                </a:solidFill>
              </a:rPr>
              <a:t>özellikle temel ihtiyaçların karşılanmasında yaşanan sıkıntılar, </a:t>
            </a:r>
          </a:p>
          <a:p>
            <a:r>
              <a:rPr lang="tr-TR" sz="2400" dirty="0">
                <a:solidFill>
                  <a:schemeClr val="tx1"/>
                </a:solidFill>
              </a:rPr>
              <a:t>kişilik özelliklerinin strese yatkın olması gibi, psikolojik stres kaynakları olabilir.</a:t>
            </a:r>
          </a:p>
        </p:txBody>
      </p:sp>
      <p:pic>
        <p:nvPicPr>
          <p:cNvPr id="5122" name="Picture 2" descr="Çok stres yaptığınızda vücudumuzda neler oluyor? | e-Psikiyatri">
            <a:extLst>
              <a:ext uri="{FF2B5EF4-FFF2-40B4-BE49-F238E27FC236}">
                <a16:creationId xmlns:a16="http://schemas.microsoft.com/office/drawing/2014/main" id="{3F11DAB6-88B4-4B10-94B0-CDCA34088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361" y="3177722"/>
            <a:ext cx="4069586" cy="343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08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85C6C-E548-4B74-84C0-5E87E3A80CB4}"/>
              </a:ext>
            </a:extLst>
          </p:cNvPr>
          <p:cNvSpPr>
            <a:spLocks noGrp="1"/>
          </p:cNvSpPr>
          <p:nvPr>
            <p:ph type="ctrTitle"/>
          </p:nvPr>
        </p:nvSpPr>
        <p:spPr>
          <a:xfrm>
            <a:off x="959231" y="1858626"/>
            <a:ext cx="8416421" cy="3140748"/>
          </a:xfrm>
        </p:spPr>
        <p:txBody>
          <a:bodyPr/>
          <a:lstStyle/>
          <a:p>
            <a:pPr algn="l"/>
            <a:r>
              <a:rPr lang="tr-TR" sz="2400" dirty="0">
                <a:solidFill>
                  <a:schemeClr val="tx1"/>
                </a:solidFill>
              </a:rPr>
              <a:t>İnsanların yaşamlarındaki köklü değişiklikler, onlarda çeşitli uyum bozukluklarına  neden olmaktadır. Çevresel faktörlere karşı gösterilen uyum bozuklukları, çeşitli psikolojik ve fizyolojik hastalıklara neden olur. </a:t>
            </a:r>
            <a:br>
              <a:rPr lang="tr-TR" sz="2400" dirty="0">
                <a:solidFill>
                  <a:schemeClr val="tx1"/>
                </a:solidFill>
              </a:rPr>
            </a:br>
            <a:br>
              <a:rPr lang="tr-TR" sz="2400" dirty="0">
                <a:solidFill>
                  <a:schemeClr val="tx1"/>
                </a:solidFill>
              </a:rPr>
            </a:br>
            <a:r>
              <a:rPr lang="tr-TR" sz="2400" b="1" dirty="0">
                <a:solidFill>
                  <a:schemeClr val="tx1"/>
                </a:solidFill>
              </a:rPr>
              <a:t>Hipokrat,</a:t>
            </a:r>
            <a:r>
              <a:rPr lang="tr-TR" sz="2400" dirty="0">
                <a:solidFill>
                  <a:schemeClr val="tx1"/>
                </a:solidFill>
              </a:rPr>
              <a:t> «hastalıkların asıl sebebi değişikliklerdir» diyerek, değişim ile psikolojik ve fizyolojik sağlık arasındaki ilişkiye dikkat çekmiştir.</a:t>
            </a:r>
          </a:p>
        </p:txBody>
      </p:sp>
    </p:spTree>
    <p:extLst>
      <p:ext uri="{BB962C8B-B14F-4D97-AF65-F5344CB8AC3E}">
        <p14:creationId xmlns:p14="http://schemas.microsoft.com/office/powerpoint/2010/main" val="355138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F0F563-DC28-42BE-B012-1D2188831CC5}"/>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7A4A59F9-4563-4F71-A12E-C102D8A36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13" y="609601"/>
            <a:ext cx="8844197" cy="5896130"/>
          </a:xfrm>
        </p:spPr>
      </p:pic>
    </p:spTree>
    <p:extLst>
      <p:ext uri="{BB962C8B-B14F-4D97-AF65-F5344CB8AC3E}">
        <p14:creationId xmlns:p14="http://schemas.microsoft.com/office/powerpoint/2010/main" val="45122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5C2D6F-3912-4978-8A09-52851C89502B}"/>
              </a:ext>
            </a:extLst>
          </p:cNvPr>
          <p:cNvSpPr>
            <a:spLocks noGrp="1"/>
          </p:cNvSpPr>
          <p:nvPr>
            <p:ph type="title"/>
          </p:nvPr>
        </p:nvSpPr>
        <p:spPr>
          <a:xfrm>
            <a:off x="677334" y="279662"/>
            <a:ext cx="8596668" cy="1320800"/>
          </a:xfrm>
        </p:spPr>
        <p:txBody>
          <a:bodyPr/>
          <a:lstStyle/>
          <a:p>
            <a:r>
              <a:rPr lang="tr-TR" dirty="0"/>
              <a:t>ÇEŞİTLİ FAKTÖRLERİN STRES KATSAYILARI</a:t>
            </a:r>
          </a:p>
        </p:txBody>
      </p:sp>
      <p:graphicFrame>
        <p:nvGraphicFramePr>
          <p:cNvPr id="4" name="Tablo 4">
            <a:extLst>
              <a:ext uri="{FF2B5EF4-FFF2-40B4-BE49-F238E27FC236}">
                <a16:creationId xmlns:a16="http://schemas.microsoft.com/office/drawing/2014/main" id="{5066590A-E301-4BD3-ACD2-6E7E5C148CD8}"/>
              </a:ext>
            </a:extLst>
          </p:cNvPr>
          <p:cNvGraphicFramePr>
            <a:graphicFrameLocks noGrp="1"/>
          </p:cNvGraphicFramePr>
          <p:nvPr>
            <p:ph idx="1"/>
            <p:extLst>
              <p:ext uri="{D42A27DB-BD31-4B8C-83A1-F6EECF244321}">
                <p14:modId xmlns:p14="http://schemas.microsoft.com/office/powerpoint/2010/main" val="3715969628"/>
              </p:ext>
            </p:extLst>
          </p:nvPr>
        </p:nvGraphicFramePr>
        <p:xfrm>
          <a:off x="582891" y="1064091"/>
          <a:ext cx="8617707" cy="5288532"/>
        </p:xfrm>
        <a:graphic>
          <a:graphicData uri="http://schemas.openxmlformats.org/drawingml/2006/table">
            <a:tbl>
              <a:tblPr firstRow="1" bandRow="1">
                <a:tableStyleId>{5C22544A-7EE6-4342-B048-85BDC9FD1C3A}</a:tableStyleId>
              </a:tblPr>
              <a:tblGrid>
                <a:gridCol w="6463861">
                  <a:extLst>
                    <a:ext uri="{9D8B030D-6E8A-4147-A177-3AD203B41FA5}">
                      <a16:colId xmlns:a16="http://schemas.microsoft.com/office/drawing/2014/main" val="3115992222"/>
                    </a:ext>
                  </a:extLst>
                </a:gridCol>
                <a:gridCol w="2153846">
                  <a:extLst>
                    <a:ext uri="{9D8B030D-6E8A-4147-A177-3AD203B41FA5}">
                      <a16:colId xmlns:a16="http://schemas.microsoft.com/office/drawing/2014/main" val="4040732427"/>
                    </a:ext>
                  </a:extLst>
                </a:gridCol>
              </a:tblGrid>
              <a:tr h="440711">
                <a:tc>
                  <a:txBody>
                    <a:bodyPr/>
                    <a:lstStyle/>
                    <a:p>
                      <a:r>
                        <a:rPr lang="tr-TR" dirty="0"/>
                        <a:t>STRES FAKTÖRÜ</a:t>
                      </a:r>
                    </a:p>
                  </a:txBody>
                  <a:tcPr/>
                </a:tc>
                <a:tc>
                  <a:txBody>
                    <a:bodyPr/>
                    <a:lstStyle/>
                    <a:p>
                      <a:pPr algn="ctr"/>
                      <a:r>
                        <a:rPr lang="tr-TR"/>
                        <a:t>KATSAYISI</a:t>
                      </a:r>
                    </a:p>
                  </a:txBody>
                  <a:tcPr/>
                </a:tc>
                <a:extLst>
                  <a:ext uri="{0D108BD9-81ED-4DB2-BD59-A6C34878D82A}">
                    <a16:rowId xmlns:a16="http://schemas.microsoft.com/office/drawing/2014/main" val="397745264"/>
                  </a:ext>
                </a:extLst>
              </a:tr>
              <a:tr h="440711">
                <a:tc>
                  <a:txBody>
                    <a:bodyPr/>
                    <a:lstStyle/>
                    <a:p>
                      <a:r>
                        <a:rPr lang="tr-TR"/>
                        <a:t>Eşlerden birinin ölümü</a:t>
                      </a:r>
                    </a:p>
                  </a:txBody>
                  <a:tcPr/>
                </a:tc>
                <a:tc>
                  <a:txBody>
                    <a:bodyPr/>
                    <a:lstStyle/>
                    <a:p>
                      <a:pPr algn="ctr"/>
                      <a:r>
                        <a:rPr lang="tr-TR"/>
                        <a:t>100</a:t>
                      </a:r>
                    </a:p>
                  </a:txBody>
                  <a:tcPr/>
                </a:tc>
                <a:extLst>
                  <a:ext uri="{0D108BD9-81ED-4DB2-BD59-A6C34878D82A}">
                    <a16:rowId xmlns:a16="http://schemas.microsoft.com/office/drawing/2014/main" val="4073890642"/>
                  </a:ext>
                </a:extLst>
              </a:tr>
              <a:tr h="440711">
                <a:tc>
                  <a:txBody>
                    <a:bodyPr/>
                    <a:lstStyle/>
                    <a:p>
                      <a:r>
                        <a:rPr lang="tr-TR"/>
                        <a:t>Boşanma</a:t>
                      </a:r>
                    </a:p>
                  </a:txBody>
                  <a:tcPr/>
                </a:tc>
                <a:tc>
                  <a:txBody>
                    <a:bodyPr/>
                    <a:lstStyle/>
                    <a:p>
                      <a:pPr algn="ctr"/>
                      <a:r>
                        <a:rPr lang="tr-TR"/>
                        <a:t>73</a:t>
                      </a:r>
                    </a:p>
                  </a:txBody>
                  <a:tcPr/>
                </a:tc>
                <a:extLst>
                  <a:ext uri="{0D108BD9-81ED-4DB2-BD59-A6C34878D82A}">
                    <a16:rowId xmlns:a16="http://schemas.microsoft.com/office/drawing/2014/main" val="494968856"/>
                  </a:ext>
                </a:extLst>
              </a:tr>
              <a:tr h="440711">
                <a:tc>
                  <a:txBody>
                    <a:bodyPr/>
                    <a:lstStyle/>
                    <a:p>
                      <a:r>
                        <a:rPr lang="tr-TR"/>
                        <a:t>Eşlerin ayrı yaşaması</a:t>
                      </a:r>
                    </a:p>
                  </a:txBody>
                  <a:tcPr/>
                </a:tc>
                <a:tc>
                  <a:txBody>
                    <a:bodyPr/>
                    <a:lstStyle/>
                    <a:p>
                      <a:pPr algn="ctr"/>
                      <a:r>
                        <a:rPr lang="tr-TR"/>
                        <a:t>65</a:t>
                      </a:r>
                    </a:p>
                  </a:txBody>
                  <a:tcPr/>
                </a:tc>
                <a:extLst>
                  <a:ext uri="{0D108BD9-81ED-4DB2-BD59-A6C34878D82A}">
                    <a16:rowId xmlns:a16="http://schemas.microsoft.com/office/drawing/2014/main" val="241758202"/>
                  </a:ext>
                </a:extLst>
              </a:tr>
              <a:tr h="440711">
                <a:tc>
                  <a:txBody>
                    <a:bodyPr/>
                    <a:lstStyle/>
                    <a:p>
                      <a:r>
                        <a:rPr lang="tr-TR"/>
                        <a:t>Hapiste yatma</a:t>
                      </a:r>
                    </a:p>
                  </a:txBody>
                  <a:tcPr/>
                </a:tc>
                <a:tc>
                  <a:txBody>
                    <a:bodyPr/>
                    <a:lstStyle/>
                    <a:p>
                      <a:pPr algn="ctr"/>
                      <a:r>
                        <a:rPr lang="tr-TR"/>
                        <a:t>63</a:t>
                      </a:r>
                    </a:p>
                  </a:txBody>
                  <a:tcPr/>
                </a:tc>
                <a:extLst>
                  <a:ext uri="{0D108BD9-81ED-4DB2-BD59-A6C34878D82A}">
                    <a16:rowId xmlns:a16="http://schemas.microsoft.com/office/drawing/2014/main" val="391729628"/>
                  </a:ext>
                </a:extLst>
              </a:tr>
              <a:tr h="440711">
                <a:tc>
                  <a:txBody>
                    <a:bodyPr/>
                    <a:lstStyle/>
                    <a:p>
                      <a:r>
                        <a:rPr lang="tr-TR"/>
                        <a:t>Yakın aileden birinin ölümü</a:t>
                      </a:r>
                    </a:p>
                  </a:txBody>
                  <a:tcPr/>
                </a:tc>
                <a:tc>
                  <a:txBody>
                    <a:bodyPr/>
                    <a:lstStyle/>
                    <a:p>
                      <a:pPr algn="ctr"/>
                      <a:r>
                        <a:rPr lang="tr-TR"/>
                        <a:t>63</a:t>
                      </a:r>
                    </a:p>
                  </a:txBody>
                  <a:tcPr/>
                </a:tc>
                <a:extLst>
                  <a:ext uri="{0D108BD9-81ED-4DB2-BD59-A6C34878D82A}">
                    <a16:rowId xmlns:a16="http://schemas.microsoft.com/office/drawing/2014/main" val="1762287251"/>
                  </a:ext>
                </a:extLst>
              </a:tr>
              <a:tr h="440711">
                <a:tc>
                  <a:txBody>
                    <a:bodyPr/>
                    <a:lstStyle/>
                    <a:p>
                      <a:r>
                        <a:rPr lang="tr-TR"/>
                        <a:t>Yaralanma ve hastalanma</a:t>
                      </a:r>
                    </a:p>
                  </a:txBody>
                  <a:tcPr/>
                </a:tc>
                <a:tc>
                  <a:txBody>
                    <a:bodyPr/>
                    <a:lstStyle/>
                    <a:p>
                      <a:pPr algn="ctr"/>
                      <a:r>
                        <a:rPr lang="tr-TR"/>
                        <a:t>53</a:t>
                      </a:r>
                    </a:p>
                  </a:txBody>
                  <a:tcPr/>
                </a:tc>
                <a:extLst>
                  <a:ext uri="{0D108BD9-81ED-4DB2-BD59-A6C34878D82A}">
                    <a16:rowId xmlns:a16="http://schemas.microsoft.com/office/drawing/2014/main" val="1861275794"/>
                  </a:ext>
                </a:extLst>
              </a:tr>
              <a:tr h="440711">
                <a:tc>
                  <a:txBody>
                    <a:bodyPr/>
                    <a:lstStyle/>
                    <a:p>
                      <a:r>
                        <a:rPr lang="tr-TR"/>
                        <a:t>Evlenme</a:t>
                      </a:r>
                    </a:p>
                  </a:txBody>
                  <a:tcPr/>
                </a:tc>
                <a:tc>
                  <a:txBody>
                    <a:bodyPr/>
                    <a:lstStyle/>
                    <a:p>
                      <a:pPr algn="ctr"/>
                      <a:r>
                        <a:rPr lang="tr-TR"/>
                        <a:t>50</a:t>
                      </a:r>
                    </a:p>
                  </a:txBody>
                  <a:tcPr/>
                </a:tc>
                <a:extLst>
                  <a:ext uri="{0D108BD9-81ED-4DB2-BD59-A6C34878D82A}">
                    <a16:rowId xmlns:a16="http://schemas.microsoft.com/office/drawing/2014/main" val="2266808285"/>
                  </a:ext>
                </a:extLst>
              </a:tr>
              <a:tr h="440711">
                <a:tc>
                  <a:txBody>
                    <a:bodyPr/>
                    <a:lstStyle/>
                    <a:p>
                      <a:r>
                        <a:rPr lang="tr-TR"/>
                        <a:t>İşten atılma</a:t>
                      </a:r>
                    </a:p>
                  </a:txBody>
                  <a:tcPr/>
                </a:tc>
                <a:tc>
                  <a:txBody>
                    <a:bodyPr/>
                    <a:lstStyle/>
                    <a:p>
                      <a:pPr algn="ctr"/>
                      <a:r>
                        <a:rPr lang="tr-TR"/>
                        <a:t>47</a:t>
                      </a:r>
                    </a:p>
                  </a:txBody>
                  <a:tcPr/>
                </a:tc>
                <a:extLst>
                  <a:ext uri="{0D108BD9-81ED-4DB2-BD59-A6C34878D82A}">
                    <a16:rowId xmlns:a16="http://schemas.microsoft.com/office/drawing/2014/main" val="3562520363"/>
                  </a:ext>
                </a:extLst>
              </a:tr>
              <a:tr h="440711">
                <a:tc>
                  <a:txBody>
                    <a:bodyPr/>
                    <a:lstStyle/>
                    <a:p>
                      <a:r>
                        <a:rPr lang="tr-TR"/>
                        <a:t>Evlilikte barışma</a:t>
                      </a:r>
                    </a:p>
                  </a:txBody>
                  <a:tcPr/>
                </a:tc>
                <a:tc>
                  <a:txBody>
                    <a:bodyPr/>
                    <a:lstStyle/>
                    <a:p>
                      <a:pPr algn="ctr"/>
                      <a:r>
                        <a:rPr lang="tr-TR"/>
                        <a:t>45</a:t>
                      </a:r>
                    </a:p>
                  </a:txBody>
                  <a:tcPr/>
                </a:tc>
                <a:extLst>
                  <a:ext uri="{0D108BD9-81ED-4DB2-BD59-A6C34878D82A}">
                    <a16:rowId xmlns:a16="http://schemas.microsoft.com/office/drawing/2014/main" val="2788868718"/>
                  </a:ext>
                </a:extLst>
              </a:tr>
              <a:tr h="440711">
                <a:tc>
                  <a:txBody>
                    <a:bodyPr/>
                    <a:lstStyle/>
                    <a:p>
                      <a:r>
                        <a:rPr lang="tr-TR"/>
                        <a:t>Emekliye ayrılma</a:t>
                      </a:r>
                    </a:p>
                  </a:txBody>
                  <a:tcPr/>
                </a:tc>
                <a:tc>
                  <a:txBody>
                    <a:bodyPr/>
                    <a:lstStyle/>
                    <a:p>
                      <a:pPr algn="ctr"/>
                      <a:r>
                        <a:rPr lang="tr-TR"/>
                        <a:t>45</a:t>
                      </a:r>
                    </a:p>
                  </a:txBody>
                  <a:tcPr/>
                </a:tc>
                <a:extLst>
                  <a:ext uri="{0D108BD9-81ED-4DB2-BD59-A6C34878D82A}">
                    <a16:rowId xmlns:a16="http://schemas.microsoft.com/office/drawing/2014/main" val="1635525944"/>
                  </a:ext>
                </a:extLst>
              </a:tr>
              <a:tr h="440711">
                <a:tc>
                  <a:txBody>
                    <a:bodyPr/>
                    <a:lstStyle/>
                    <a:p>
                      <a:r>
                        <a:rPr lang="tr-TR"/>
                        <a:t>Aileden birinin hastalanması</a:t>
                      </a:r>
                    </a:p>
                  </a:txBody>
                  <a:tcPr/>
                </a:tc>
                <a:tc>
                  <a:txBody>
                    <a:bodyPr/>
                    <a:lstStyle/>
                    <a:p>
                      <a:pPr algn="ctr"/>
                      <a:r>
                        <a:rPr lang="tr-TR" dirty="0"/>
                        <a:t>44</a:t>
                      </a:r>
                    </a:p>
                  </a:txBody>
                  <a:tcPr/>
                </a:tc>
                <a:extLst>
                  <a:ext uri="{0D108BD9-81ED-4DB2-BD59-A6C34878D82A}">
                    <a16:rowId xmlns:a16="http://schemas.microsoft.com/office/drawing/2014/main" val="722017894"/>
                  </a:ext>
                </a:extLst>
              </a:tr>
            </a:tbl>
          </a:graphicData>
        </a:graphic>
      </p:graphicFrame>
    </p:spTree>
    <p:extLst>
      <p:ext uri="{BB962C8B-B14F-4D97-AF65-F5344CB8AC3E}">
        <p14:creationId xmlns:p14="http://schemas.microsoft.com/office/powerpoint/2010/main" val="131297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o 8">
            <a:extLst>
              <a:ext uri="{FF2B5EF4-FFF2-40B4-BE49-F238E27FC236}">
                <a16:creationId xmlns:a16="http://schemas.microsoft.com/office/drawing/2014/main" id="{7F7F19F3-1650-4188-8BB6-5D0FE705C5E6}"/>
              </a:ext>
            </a:extLst>
          </p:cNvPr>
          <p:cNvGraphicFramePr>
            <a:graphicFrameLocks noGrp="1"/>
          </p:cNvGraphicFramePr>
          <p:nvPr>
            <p:ph idx="1"/>
            <p:extLst>
              <p:ext uri="{D42A27DB-BD31-4B8C-83A1-F6EECF244321}">
                <p14:modId xmlns:p14="http://schemas.microsoft.com/office/powerpoint/2010/main" val="504156906"/>
              </p:ext>
            </p:extLst>
          </p:nvPr>
        </p:nvGraphicFramePr>
        <p:xfrm>
          <a:off x="482991" y="214860"/>
          <a:ext cx="8596312" cy="6033540"/>
        </p:xfrm>
        <a:graphic>
          <a:graphicData uri="http://schemas.openxmlformats.org/drawingml/2006/table">
            <a:tbl>
              <a:tblPr firstRow="1" bandRow="1">
                <a:tableStyleId>{5C22544A-7EE6-4342-B048-85BDC9FD1C3A}</a:tableStyleId>
              </a:tblPr>
              <a:tblGrid>
                <a:gridCol w="6502426">
                  <a:extLst>
                    <a:ext uri="{9D8B030D-6E8A-4147-A177-3AD203B41FA5}">
                      <a16:colId xmlns:a16="http://schemas.microsoft.com/office/drawing/2014/main" val="691211404"/>
                    </a:ext>
                  </a:extLst>
                </a:gridCol>
                <a:gridCol w="2093886">
                  <a:extLst>
                    <a:ext uri="{9D8B030D-6E8A-4147-A177-3AD203B41FA5}">
                      <a16:colId xmlns:a16="http://schemas.microsoft.com/office/drawing/2014/main" val="1238525866"/>
                    </a:ext>
                  </a:extLst>
                </a:gridCol>
              </a:tblGrid>
              <a:tr h="40223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4239415797"/>
                  </a:ext>
                </a:extLst>
              </a:tr>
              <a:tr h="402236">
                <a:tc>
                  <a:txBody>
                    <a:bodyPr/>
                    <a:lstStyle/>
                    <a:p>
                      <a:r>
                        <a:rPr lang="tr-TR" dirty="0"/>
                        <a:t>Hamilelik</a:t>
                      </a:r>
                    </a:p>
                  </a:txBody>
                  <a:tcPr/>
                </a:tc>
                <a:tc>
                  <a:txBody>
                    <a:bodyPr/>
                    <a:lstStyle/>
                    <a:p>
                      <a:pPr algn="ctr"/>
                      <a:r>
                        <a:rPr lang="tr-TR" dirty="0"/>
                        <a:t>40</a:t>
                      </a:r>
                    </a:p>
                  </a:txBody>
                  <a:tcPr/>
                </a:tc>
                <a:extLst>
                  <a:ext uri="{0D108BD9-81ED-4DB2-BD59-A6C34878D82A}">
                    <a16:rowId xmlns:a16="http://schemas.microsoft.com/office/drawing/2014/main" val="1868642368"/>
                  </a:ext>
                </a:extLst>
              </a:tr>
              <a:tr h="402236">
                <a:tc>
                  <a:txBody>
                    <a:bodyPr/>
                    <a:lstStyle/>
                    <a:p>
                      <a:r>
                        <a:rPr lang="tr-TR"/>
                        <a:t>Aileye yeni bir çocuk katılması</a:t>
                      </a:r>
                    </a:p>
                  </a:txBody>
                  <a:tcPr/>
                </a:tc>
                <a:tc>
                  <a:txBody>
                    <a:bodyPr/>
                    <a:lstStyle/>
                    <a:p>
                      <a:pPr algn="ctr"/>
                      <a:r>
                        <a:rPr lang="tr-TR"/>
                        <a:t>39</a:t>
                      </a:r>
                    </a:p>
                  </a:txBody>
                  <a:tcPr/>
                </a:tc>
                <a:extLst>
                  <a:ext uri="{0D108BD9-81ED-4DB2-BD59-A6C34878D82A}">
                    <a16:rowId xmlns:a16="http://schemas.microsoft.com/office/drawing/2014/main" val="2516305231"/>
                  </a:ext>
                </a:extLst>
              </a:tr>
              <a:tr h="402236">
                <a:tc>
                  <a:txBody>
                    <a:bodyPr/>
                    <a:lstStyle/>
                    <a:p>
                      <a:r>
                        <a:rPr lang="tr-TR"/>
                        <a:t>Mali durumda değişiklik</a:t>
                      </a:r>
                    </a:p>
                  </a:txBody>
                  <a:tcPr/>
                </a:tc>
                <a:tc>
                  <a:txBody>
                    <a:bodyPr/>
                    <a:lstStyle/>
                    <a:p>
                      <a:pPr algn="ctr"/>
                      <a:r>
                        <a:rPr lang="tr-TR"/>
                        <a:t>38</a:t>
                      </a:r>
                    </a:p>
                  </a:txBody>
                  <a:tcPr/>
                </a:tc>
                <a:extLst>
                  <a:ext uri="{0D108BD9-81ED-4DB2-BD59-A6C34878D82A}">
                    <a16:rowId xmlns:a16="http://schemas.microsoft.com/office/drawing/2014/main" val="2123003882"/>
                  </a:ext>
                </a:extLst>
              </a:tr>
              <a:tr h="402236">
                <a:tc>
                  <a:txBody>
                    <a:bodyPr/>
                    <a:lstStyle/>
                    <a:p>
                      <a:r>
                        <a:rPr lang="tr-TR"/>
                        <a:t>Yakın bir arkadaşın ölümü</a:t>
                      </a:r>
                    </a:p>
                  </a:txBody>
                  <a:tcPr/>
                </a:tc>
                <a:tc>
                  <a:txBody>
                    <a:bodyPr/>
                    <a:lstStyle/>
                    <a:p>
                      <a:pPr algn="ctr"/>
                      <a:r>
                        <a:rPr lang="tr-TR"/>
                        <a:t>37</a:t>
                      </a:r>
                    </a:p>
                  </a:txBody>
                  <a:tcPr/>
                </a:tc>
                <a:extLst>
                  <a:ext uri="{0D108BD9-81ED-4DB2-BD59-A6C34878D82A}">
                    <a16:rowId xmlns:a16="http://schemas.microsoft.com/office/drawing/2014/main" val="3593027561"/>
                  </a:ext>
                </a:extLst>
              </a:tr>
              <a:tr h="402236">
                <a:tc>
                  <a:txBody>
                    <a:bodyPr/>
                    <a:lstStyle/>
                    <a:p>
                      <a:r>
                        <a:rPr lang="tr-TR"/>
                        <a:t>Değişik bir işe geçmek</a:t>
                      </a:r>
                    </a:p>
                  </a:txBody>
                  <a:tcPr/>
                </a:tc>
                <a:tc>
                  <a:txBody>
                    <a:bodyPr/>
                    <a:lstStyle/>
                    <a:p>
                      <a:pPr algn="ctr"/>
                      <a:r>
                        <a:rPr lang="tr-TR"/>
                        <a:t>36</a:t>
                      </a:r>
                    </a:p>
                  </a:txBody>
                  <a:tcPr/>
                </a:tc>
                <a:extLst>
                  <a:ext uri="{0D108BD9-81ED-4DB2-BD59-A6C34878D82A}">
                    <a16:rowId xmlns:a16="http://schemas.microsoft.com/office/drawing/2014/main" val="2932722540"/>
                  </a:ext>
                </a:extLst>
              </a:tr>
              <a:tr h="402236">
                <a:tc>
                  <a:txBody>
                    <a:bodyPr/>
                    <a:lstStyle/>
                    <a:p>
                      <a:r>
                        <a:rPr lang="tr-TR"/>
                        <a:t>Eşler arasındaki geçimsizlik düzeyinin değişmesi</a:t>
                      </a:r>
                    </a:p>
                  </a:txBody>
                  <a:tcPr/>
                </a:tc>
                <a:tc>
                  <a:txBody>
                    <a:bodyPr/>
                    <a:lstStyle/>
                    <a:p>
                      <a:pPr algn="ctr"/>
                      <a:r>
                        <a:rPr lang="tr-TR"/>
                        <a:t>35</a:t>
                      </a:r>
                    </a:p>
                  </a:txBody>
                  <a:tcPr/>
                </a:tc>
                <a:extLst>
                  <a:ext uri="{0D108BD9-81ED-4DB2-BD59-A6C34878D82A}">
                    <a16:rowId xmlns:a16="http://schemas.microsoft.com/office/drawing/2014/main" val="1450293032"/>
                  </a:ext>
                </a:extLst>
              </a:tr>
              <a:tr h="402236">
                <a:tc>
                  <a:txBody>
                    <a:bodyPr/>
                    <a:lstStyle/>
                    <a:p>
                      <a:r>
                        <a:rPr lang="tr-TR"/>
                        <a:t>Bir ipotek veya icra durumu</a:t>
                      </a:r>
                    </a:p>
                  </a:txBody>
                  <a:tcPr/>
                </a:tc>
                <a:tc>
                  <a:txBody>
                    <a:bodyPr/>
                    <a:lstStyle/>
                    <a:p>
                      <a:pPr algn="ctr"/>
                      <a:r>
                        <a:rPr lang="tr-TR"/>
                        <a:t>31</a:t>
                      </a:r>
                    </a:p>
                  </a:txBody>
                  <a:tcPr/>
                </a:tc>
                <a:extLst>
                  <a:ext uri="{0D108BD9-81ED-4DB2-BD59-A6C34878D82A}">
                    <a16:rowId xmlns:a16="http://schemas.microsoft.com/office/drawing/2014/main" val="2439558266"/>
                  </a:ext>
                </a:extLst>
              </a:tr>
              <a:tr h="402236">
                <a:tc>
                  <a:txBody>
                    <a:bodyPr/>
                    <a:lstStyle/>
                    <a:p>
                      <a:r>
                        <a:rPr lang="tr-TR"/>
                        <a:t>İpotek veya icra durumunun gerçekleşmesi</a:t>
                      </a:r>
                    </a:p>
                  </a:txBody>
                  <a:tcPr/>
                </a:tc>
                <a:tc>
                  <a:txBody>
                    <a:bodyPr/>
                    <a:lstStyle/>
                    <a:p>
                      <a:pPr algn="ctr"/>
                      <a:r>
                        <a:rPr lang="tr-TR"/>
                        <a:t>30</a:t>
                      </a:r>
                    </a:p>
                  </a:txBody>
                  <a:tcPr/>
                </a:tc>
                <a:extLst>
                  <a:ext uri="{0D108BD9-81ED-4DB2-BD59-A6C34878D82A}">
                    <a16:rowId xmlns:a16="http://schemas.microsoft.com/office/drawing/2014/main" val="1062905448"/>
                  </a:ext>
                </a:extLst>
              </a:tr>
              <a:tr h="402236">
                <a:tc>
                  <a:txBody>
                    <a:bodyPr/>
                    <a:lstStyle/>
                    <a:p>
                      <a:r>
                        <a:rPr lang="tr-TR"/>
                        <a:t>İşinizdeki sorumluluğun değişmesi</a:t>
                      </a:r>
                    </a:p>
                  </a:txBody>
                  <a:tcPr/>
                </a:tc>
                <a:tc>
                  <a:txBody>
                    <a:bodyPr/>
                    <a:lstStyle/>
                    <a:p>
                      <a:pPr algn="ctr"/>
                      <a:r>
                        <a:rPr lang="tr-TR"/>
                        <a:t>29</a:t>
                      </a:r>
                    </a:p>
                  </a:txBody>
                  <a:tcPr/>
                </a:tc>
                <a:extLst>
                  <a:ext uri="{0D108BD9-81ED-4DB2-BD59-A6C34878D82A}">
                    <a16:rowId xmlns:a16="http://schemas.microsoft.com/office/drawing/2014/main" val="2198638166"/>
                  </a:ext>
                </a:extLst>
              </a:tr>
              <a:tr h="402236">
                <a:tc>
                  <a:txBody>
                    <a:bodyPr/>
                    <a:lstStyle/>
                    <a:p>
                      <a:r>
                        <a:rPr lang="tr-TR"/>
                        <a:t>Oğlunuzun veya kızınızın evi terk etmesi</a:t>
                      </a:r>
                    </a:p>
                  </a:txBody>
                  <a:tcPr/>
                </a:tc>
                <a:tc>
                  <a:txBody>
                    <a:bodyPr/>
                    <a:lstStyle/>
                    <a:p>
                      <a:pPr algn="ctr"/>
                      <a:r>
                        <a:rPr lang="tr-TR"/>
                        <a:t>29</a:t>
                      </a:r>
                    </a:p>
                  </a:txBody>
                  <a:tcPr/>
                </a:tc>
                <a:extLst>
                  <a:ext uri="{0D108BD9-81ED-4DB2-BD59-A6C34878D82A}">
                    <a16:rowId xmlns:a16="http://schemas.microsoft.com/office/drawing/2014/main" val="887847283"/>
                  </a:ext>
                </a:extLst>
              </a:tr>
              <a:tr h="402236">
                <a:tc>
                  <a:txBody>
                    <a:bodyPr/>
                    <a:lstStyle/>
                    <a:p>
                      <a:r>
                        <a:rPr lang="tr-TR"/>
                        <a:t>Kayın valide veya kayın peder ile çatışma</a:t>
                      </a:r>
                    </a:p>
                  </a:txBody>
                  <a:tcPr/>
                </a:tc>
                <a:tc>
                  <a:txBody>
                    <a:bodyPr/>
                    <a:lstStyle/>
                    <a:p>
                      <a:pPr algn="ctr"/>
                      <a:r>
                        <a:rPr lang="tr-TR"/>
                        <a:t>29</a:t>
                      </a:r>
                    </a:p>
                  </a:txBody>
                  <a:tcPr/>
                </a:tc>
                <a:extLst>
                  <a:ext uri="{0D108BD9-81ED-4DB2-BD59-A6C34878D82A}">
                    <a16:rowId xmlns:a16="http://schemas.microsoft.com/office/drawing/2014/main" val="961369838"/>
                  </a:ext>
                </a:extLst>
              </a:tr>
              <a:tr h="402236">
                <a:tc>
                  <a:txBody>
                    <a:bodyPr/>
                    <a:lstStyle/>
                    <a:p>
                      <a:r>
                        <a:rPr lang="tr-TR"/>
                        <a:t>Eşinizin işe başlaması veya işi bırakması</a:t>
                      </a:r>
                    </a:p>
                  </a:txBody>
                  <a:tcPr/>
                </a:tc>
                <a:tc>
                  <a:txBody>
                    <a:bodyPr/>
                    <a:lstStyle/>
                    <a:p>
                      <a:pPr algn="ctr"/>
                      <a:r>
                        <a:rPr lang="tr-TR"/>
                        <a:t>29</a:t>
                      </a:r>
                    </a:p>
                  </a:txBody>
                  <a:tcPr/>
                </a:tc>
                <a:extLst>
                  <a:ext uri="{0D108BD9-81ED-4DB2-BD59-A6C34878D82A}">
                    <a16:rowId xmlns:a16="http://schemas.microsoft.com/office/drawing/2014/main" val="1475865092"/>
                  </a:ext>
                </a:extLst>
              </a:tr>
              <a:tr h="402236">
                <a:tc>
                  <a:txBody>
                    <a:bodyPr/>
                    <a:lstStyle/>
                    <a:p>
                      <a:r>
                        <a:rPr lang="tr-TR"/>
                        <a:t>Önemli bir başarıya ulaşmanız</a:t>
                      </a:r>
                    </a:p>
                  </a:txBody>
                  <a:tcPr/>
                </a:tc>
                <a:tc>
                  <a:txBody>
                    <a:bodyPr/>
                    <a:lstStyle/>
                    <a:p>
                      <a:pPr algn="ctr"/>
                      <a:r>
                        <a:rPr lang="tr-TR"/>
                        <a:t>28</a:t>
                      </a:r>
                    </a:p>
                  </a:txBody>
                  <a:tcPr/>
                </a:tc>
                <a:extLst>
                  <a:ext uri="{0D108BD9-81ED-4DB2-BD59-A6C34878D82A}">
                    <a16:rowId xmlns:a16="http://schemas.microsoft.com/office/drawing/2014/main" val="362750080"/>
                  </a:ext>
                </a:extLst>
              </a:tr>
              <a:tr h="402236">
                <a:tc>
                  <a:txBody>
                    <a:bodyPr/>
                    <a:lstStyle/>
                    <a:p>
                      <a:r>
                        <a:rPr lang="tr-TR"/>
                        <a:t>Okula başlama veya bitirme</a:t>
                      </a:r>
                    </a:p>
                  </a:txBody>
                  <a:tcPr/>
                </a:tc>
                <a:tc>
                  <a:txBody>
                    <a:bodyPr/>
                    <a:lstStyle/>
                    <a:p>
                      <a:pPr algn="ctr"/>
                      <a:r>
                        <a:rPr lang="tr-TR" dirty="0"/>
                        <a:t>26</a:t>
                      </a:r>
                    </a:p>
                  </a:txBody>
                  <a:tcPr/>
                </a:tc>
                <a:extLst>
                  <a:ext uri="{0D108BD9-81ED-4DB2-BD59-A6C34878D82A}">
                    <a16:rowId xmlns:a16="http://schemas.microsoft.com/office/drawing/2014/main" val="2167764214"/>
                  </a:ext>
                </a:extLst>
              </a:tr>
            </a:tbl>
          </a:graphicData>
        </a:graphic>
      </p:graphicFrame>
    </p:spTree>
    <p:extLst>
      <p:ext uri="{BB962C8B-B14F-4D97-AF65-F5344CB8AC3E}">
        <p14:creationId xmlns:p14="http://schemas.microsoft.com/office/powerpoint/2010/main" val="388192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4">
            <a:extLst>
              <a:ext uri="{FF2B5EF4-FFF2-40B4-BE49-F238E27FC236}">
                <a16:creationId xmlns:a16="http://schemas.microsoft.com/office/drawing/2014/main" id="{CE6A5B85-9C04-43D2-B603-56D10437DE2D}"/>
              </a:ext>
            </a:extLst>
          </p:cNvPr>
          <p:cNvGraphicFramePr>
            <a:graphicFrameLocks noGrp="1"/>
          </p:cNvGraphicFramePr>
          <p:nvPr>
            <p:ph idx="1"/>
            <p:extLst>
              <p:ext uri="{D42A27DB-BD31-4B8C-83A1-F6EECF244321}">
                <p14:modId xmlns:p14="http://schemas.microsoft.com/office/powerpoint/2010/main" val="868826930"/>
              </p:ext>
            </p:extLst>
          </p:nvPr>
        </p:nvGraphicFramePr>
        <p:xfrm>
          <a:off x="573639" y="650240"/>
          <a:ext cx="8584540" cy="5557520"/>
        </p:xfrm>
        <a:graphic>
          <a:graphicData uri="http://schemas.openxmlformats.org/drawingml/2006/table">
            <a:tbl>
              <a:tblPr firstRow="1" bandRow="1">
                <a:tableStyleId>{5C22544A-7EE6-4342-B048-85BDC9FD1C3A}</a:tableStyleId>
              </a:tblPr>
              <a:tblGrid>
                <a:gridCol w="6805448">
                  <a:extLst>
                    <a:ext uri="{9D8B030D-6E8A-4147-A177-3AD203B41FA5}">
                      <a16:colId xmlns:a16="http://schemas.microsoft.com/office/drawing/2014/main" val="1877619841"/>
                    </a:ext>
                  </a:extLst>
                </a:gridCol>
                <a:gridCol w="1779092">
                  <a:extLst>
                    <a:ext uri="{9D8B030D-6E8A-4147-A177-3AD203B41FA5}">
                      <a16:colId xmlns:a16="http://schemas.microsoft.com/office/drawing/2014/main" val="801417062"/>
                    </a:ext>
                  </a:extLst>
                </a:gridCol>
              </a:tblGrid>
              <a:tr h="0">
                <a:tc>
                  <a:txBody>
                    <a:bodyPr/>
                    <a:lstStyle/>
                    <a:p>
                      <a:endParaRPr lang="tr-TR"/>
                    </a:p>
                  </a:txBody>
                  <a:tcPr/>
                </a:tc>
                <a:tc>
                  <a:txBody>
                    <a:bodyPr/>
                    <a:lstStyle/>
                    <a:p>
                      <a:endParaRPr lang="tr-TR"/>
                    </a:p>
                  </a:txBody>
                  <a:tcPr/>
                </a:tc>
                <a:extLst>
                  <a:ext uri="{0D108BD9-81ED-4DB2-BD59-A6C34878D82A}">
                    <a16:rowId xmlns:a16="http://schemas.microsoft.com/office/drawing/2014/main" val="2951802146"/>
                  </a:ext>
                </a:extLst>
              </a:tr>
              <a:tr h="370840">
                <a:tc>
                  <a:txBody>
                    <a:bodyPr/>
                    <a:lstStyle/>
                    <a:p>
                      <a:r>
                        <a:rPr lang="tr-TR"/>
                        <a:t>Alışkanlıklarınızın gözden geçirilme gerekliliği</a:t>
                      </a:r>
                    </a:p>
                  </a:txBody>
                  <a:tcPr/>
                </a:tc>
                <a:tc>
                  <a:txBody>
                    <a:bodyPr/>
                    <a:lstStyle/>
                    <a:p>
                      <a:pPr algn="ctr"/>
                      <a:r>
                        <a:rPr lang="tr-TR"/>
                        <a:t>24</a:t>
                      </a:r>
                    </a:p>
                  </a:txBody>
                  <a:tcPr/>
                </a:tc>
                <a:extLst>
                  <a:ext uri="{0D108BD9-81ED-4DB2-BD59-A6C34878D82A}">
                    <a16:rowId xmlns:a16="http://schemas.microsoft.com/office/drawing/2014/main" val="1210892156"/>
                  </a:ext>
                </a:extLst>
              </a:tr>
              <a:tr h="370840">
                <a:tc>
                  <a:txBody>
                    <a:bodyPr/>
                    <a:lstStyle/>
                    <a:p>
                      <a:r>
                        <a:rPr lang="tr-TR"/>
                        <a:t>Üstlerinizle tartışmanız</a:t>
                      </a:r>
                    </a:p>
                  </a:txBody>
                  <a:tcPr/>
                </a:tc>
                <a:tc>
                  <a:txBody>
                    <a:bodyPr/>
                    <a:lstStyle/>
                    <a:p>
                      <a:pPr algn="ctr"/>
                      <a:r>
                        <a:rPr lang="tr-TR"/>
                        <a:t>23</a:t>
                      </a:r>
                    </a:p>
                  </a:txBody>
                  <a:tcPr/>
                </a:tc>
                <a:extLst>
                  <a:ext uri="{0D108BD9-81ED-4DB2-BD59-A6C34878D82A}">
                    <a16:rowId xmlns:a16="http://schemas.microsoft.com/office/drawing/2014/main" val="4017960369"/>
                  </a:ext>
                </a:extLst>
              </a:tr>
              <a:tr h="370840">
                <a:tc>
                  <a:txBody>
                    <a:bodyPr/>
                    <a:lstStyle/>
                    <a:p>
                      <a:r>
                        <a:rPr lang="tr-TR"/>
                        <a:t>İş saatlerinde veya şartlarında değişiklik</a:t>
                      </a:r>
                    </a:p>
                  </a:txBody>
                  <a:tcPr/>
                </a:tc>
                <a:tc>
                  <a:txBody>
                    <a:bodyPr/>
                    <a:lstStyle/>
                    <a:p>
                      <a:pPr algn="ctr"/>
                      <a:r>
                        <a:rPr lang="tr-TR"/>
                        <a:t>20</a:t>
                      </a:r>
                    </a:p>
                  </a:txBody>
                  <a:tcPr/>
                </a:tc>
                <a:extLst>
                  <a:ext uri="{0D108BD9-81ED-4DB2-BD59-A6C34878D82A}">
                    <a16:rowId xmlns:a16="http://schemas.microsoft.com/office/drawing/2014/main" val="2104833526"/>
                  </a:ext>
                </a:extLst>
              </a:tr>
              <a:tr h="370840">
                <a:tc>
                  <a:txBody>
                    <a:bodyPr/>
                    <a:lstStyle/>
                    <a:p>
                      <a:r>
                        <a:rPr lang="tr-TR"/>
                        <a:t>Taşınma</a:t>
                      </a:r>
                    </a:p>
                  </a:txBody>
                  <a:tcPr/>
                </a:tc>
                <a:tc>
                  <a:txBody>
                    <a:bodyPr/>
                    <a:lstStyle/>
                    <a:p>
                      <a:pPr algn="ctr"/>
                      <a:r>
                        <a:rPr lang="tr-TR"/>
                        <a:t>20</a:t>
                      </a:r>
                    </a:p>
                  </a:txBody>
                  <a:tcPr/>
                </a:tc>
                <a:extLst>
                  <a:ext uri="{0D108BD9-81ED-4DB2-BD59-A6C34878D82A}">
                    <a16:rowId xmlns:a16="http://schemas.microsoft.com/office/drawing/2014/main" val="75430610"/>
                  </a:ext>
                </a:extLst>
              </a:tr>
              <a:tr h="370840">
                <a:tc>
                  <a:txBody>
                    <a:bodyPr/>
                    <a:lstStyle/>
                    <a:p>
                      <a:r>
                        <a:rPr lang="tr-TR"/>
                        <a:t>Okul değiştirme</a:t>
                      </a:r>
                    </a:p>
                  </a:txBody>
                  <a:tcPr/>
                </a:tc>
                <a:tc>
                  <a:txBody>
                    <a:bodyPr/>
                    <a:lstStyle/>
                    <a:p>
                      <a:pPr algn="ctr"/>
                      <a:r>
                        <a:rPr lang="tr-TR"/>
                        <a:t>20</a:t>
                      </a:r>
                    </a:p>
                  </a:txBody>
                  <a:tcPr/>
                </a:tc>
                <a:extLst>
                  <a:ext uri="{0D108BD9-81ED-4DB2-BD59-A6C34878D82A}">
                    <a16:rowId xmlns:a16="http://schemas.microsoft.com/office/drawing/2014/main" val="1537635602"/>
                  </a:ext>
                </a:extLst>
              </a:tr>
              <a:tr h="370840">
                <a:tc>
                  <a:txBody>
                    <a:bodyPr/>
                    <a:lstStyle/>
                    <a:p>
                      <a:r>
                        <a:rPr lang="tr-TR"/>
                        <a:t>Eğlence tarzında değişiklik</a:t>
                      </a:r>
                    </a:p>
                  </a:txBody>
                  <a:tcPr/>
                </a:tc>
                <a:tc>
                  <a:txBody>
                    <a:bodyPr/>
                    <a:lstStyle/>
                    <a:p>
                      <a:pPr algn="ctr"/>
                      <a:r>
                        <a:rPr lang="tr-TR"/>
                        <a:t>19</a:t>
                      </a:r>
                    </a:p>
                  </a:txBody>
                  <a:tcPr/>
                </a:tc>
                <a:extLst>
                  <a:ext uri="{0D108BD9-81ED-4DB2-BD59-A6C34878D82A}">
                    <a16:rowId xmlns:a16="http://schemas.microsoft.com/office/drawing/2014/main" val="853569218"/>
                  </a:ext>
                </a:extLst>
              </a:tr>
              <a:tr h="370840">
                <a:tc>
                  <a:txBody>
                    <a:bodyPr/>
                    <a:lstStyle/>
                    <a:p>
                      <a:r>
                        <a:rPr lang="tr-TR"/>
                        <a:t>Toplumsal etkinliklerinizde değişiklik</a:t>
                      </a:r>
                    </a:p>
                  </a:txBody>
                  <a:tcPr/>
                </a:tc>
                <a:tc>
                  <a:txBody>
                    <a:bodyPr/>
                    <a:lstStyle/>
                    <a:p>
                      <a:pPr algn="ctr"/>
                      <a:r>
                        <a:rPr lang="tr-TR"/>
                        <a:t>18</a:t>
                      </a:r>
                    </a:p>
                  </a:txBody>
                  <a:tcPr/>
                </a:tc>
                <a:extLst>
                  <a:ext uri="{0D108BD9-81ED-4DB2-BD59-A6C34878D82A}">
                    <a16:rowId xmlns:a16="http://schemas.microsoft.com/office/drawing/2014/main" val="2844635378"/>
                  </a:ext>
                </a:extLst>
              </a:tr>
              <a:tr h="370840">
                <a:tc>
                  <a:txBody>
                    <a:bodyPr/>
                    <a:lstStyle/>
                    <a:p>
                      <a:r>
                        <a:rPr lang="tr-TR"/>
                        <a:t>Düşük değerli bir ipotek</a:t>
                      </a:r>
                    </a:p>
                  </a:txBody>
                  <a:tcPr/>
                </a:tc>
                <a:tc>
                  <a:txBody>
                    <a:bodyPr/>
                    <a:lstStyle/>
                    <a:p>
                      <a:pPr algn="ctr"/>
                      <a:r>
                        <a:rPr lang="tr-TR"/>
                        <a:t>17</a:t>
                      </a:r>
                    </a:p>
                  </a:txBody>
                  <a:tcPr/>
                </a:tc>
                <a:extLst>
                  <a:ext uri="{0D108BD9-81ED-4DB2-BD59-A6C34878D82A}">
                    <a16:rowId xmlns:a16="http://schemas.microsoft.com/office/drawing/2014/main" val="1292498289"/>
                  </a:ext>
                </a:extLst>
              </a:tr>
              <a:tr h="370840">
                <a:tc>
                  <a:txBody>
                    <a:bodyPr/>
                    <a:lstStyle/>
                    <a:p>
                      <a:r>
                        <a:rPr lang="tr-TR"/>
                        <a:t>Uyuma alışkanlıklarında değişiklik</a:t>
                      </a:r>
                    </a:p>
                  </a:txBody>
                  <a:tcPr/>
                </a:tc>
                <a:tc>
                  <a:txBody>
                    <a:bodyPr/>
                    <a:lstStyle/>
                    <a:p>
                      <a:pPr algn="ctr"/>
                      <a:r>
                        <a:rPr lang="tr-TR"/>
                        <a:t>16</a:t>
                      </a:r>
                    </a:p>
                  </a:txBody>
                  <a:tcPr/>
                </a:tc>
                <a:extLst>
                  <a:ext uri="{0D108BD9-81ED-4DB2-BD59-A6C34878D82A}">
                    <a16:rowId xmlns:a16="http://schemas.microsoft.com/office/drawing/2014/main" val="1958443007"/>
                  </a:ext>
                </a:extLst>
              </a:tr>
              <a:tr h="370840">
                <a:tc>
                  <a:txBody>
                    <a:bodyPr/>
                    <a:lstStyle/>
                    <a:p>
                      <a:r>
                        <a:rPr lang="tr-TR"/>
                        <a:t>Aile toplantıları sayısında değişiklik</a:t>
                      </a:r>
                    </a:p>
                  </a:txBody>
                  <a:tcPr/>
                </a:tc>
                <a:tc>
                  <a:txBody>
                    <a:bodyPr/>
                    <a:lstStyle/>
                    <a:p>
                      <a:pPr algn="ctr"/>
                      <a:r>
                        <a:rPr lang="tr-TR"/>
                        <a:t>15</a:t>
                      </a:r>
                    </a:p>
                  </a:txBody>
                  <a:tcPr/>
                </a:tc>
                <a:extLst>
                  <a:ext uri="{0D108BD9-81ED-4DB2-BD59-A6C34878D82A}">
                    <a16:rowId xmlns:a16="http://schemas.microsoft.com/office/drawing/2014/main" val="3379348464"/>
                  </a:ext>
                </a:extLst>
              </a:tr>
              <a:tr h="370840">
                <a:tc>
                  <a:txBody>
                    <a:bodyPr/>
                    <a:lstStyle/>
                    <a:p>
                      <a:r>
                        <a:rPr lang="tr-TR"/>
                        <a:t>Yeme alışkanlarında değişiklik</a:t>
                      </a:r>
                    </a:p>
                  </a:txBody>
                  <a:tcPr/>
                </a:tc>
                <a:tc>
                  <a:txBody>
                    <a:bodyPr/>
                    <a:lstStyle/>
                    <a:p>
                      <a:pPr algn="ctr"/>
                      <a:r>
                        <a:rPr lang="tr-TR"/>
                        <a:t>15</a:t>
                      </a:r>
                    </a:p>
                  </a:txBody>
                  <a:tcPr/>
                </a:tc>
                <a:extLst>
                  <a:ext uri="{0D108BD9-81ED-4DB2-BD59-A6C34878D82A}">
                    <a16:rowId xmlns:a16="http://schemas.microsoft.com/office/drawing/2014/main" val="3872997233"/>
                  </a:ext>
                </a:extLst>
              </a:tr>
              <a:tr h="370840">
                <a:tc>
                  <a:txBody>
                    <a:bodyPr/>
                    <a:lstStyle/>
                    <a:p>
                      <a:r>
                        <a:rPr lang="tr-TR"/>
                        <a:t>Tatil</a:t>
                      </a:r>
                    </a:p>
                  </a:txBody>
                  <a:tcPr/>
                </a:tc>
                <a:tc>
                  <a:txBody>
                    <a:bodyPr/>
                    <a:lstStyle/>
                    <a:p>
                      <a:pPr algn="ctr"/>
                      <a:r>
                        <a:rPr lang="tr-TR"/>
                        <a:t>13</a:t>
                      </a:r>
                    </a:p>
                  </a:txBody>
                  <a:tcPr/>
                </a:tc>
                <a:extLst>
                  <a:ext uri="{0D108BD9-81ED-4DB2-BD59-A6C34878D82A}">
                    <a16:rowId xmlns:a16="http://schemas.microsoft.com/office/drawing/2014/main" val="785915656"/>
                  </a:ext>
                </a:extLst>
              </a:tr>
              <a:tr h="370840">
                <a:tc>
                  <a:txBody>
                    <a:bodyPr/>
                    <a:lstStyle/>
                    <a:p>
                      <a:r>
                        <a:rPr lang="tr-TR"/>
                        <a:t>Noel</a:t>
                      </a:r>
                    </a:p>
                  </a:txBody>
                  <a:tcPr/>
                </a:tc>
                <a:tc>
                  <a:txBody>
                    <a:bodyPr/>
                    <a:lstStyle/>
                    <a:p>
                      <a:pPr algn="ctr"/>
                      <a:r>
                        <a:rPr lang="tr-TR"/>
                        <a:t>12</a:t>
                      </a:r>
                    </a:p>
                  </a:txBody>
                  <a:tcPr/>
                </a:tc>
                <a:extLst>
                  <a:ext uri="{0D108BD9-81ED-4DB2-BD59-A6C34878D82A}">
                    <a16:rowId xmlns:a16="http://schemas.microsoft.com/office/drawing/2014/main" val="4209776880"/>
                  </a:ext>
                </a:extLst>
              </a:tr>
              <a:tr h="370840">
                <a:tc>
                  <a:txBody>
                    <a:bodyPr/>
                    <a:lstStyle/>
                    <a:p>
                      <a:r>
                        <a:rPr lang="tr-TR"/>
                        <a:t>Küçük suçlar</a:t>
                      </a:r>
                    </a:p>
                  </a:txBody>
                  <a:tcPr/>
                </a:tc>
                <a:tc>
                  <a:txBody>
                    <a:bodyPr/>
                    <a:lstStyle/>
                    <a:p>
                      <a:pPr algn="ctr"/>
                      <a:r>
                        <a:rPr lang="tr-TR" dirty="0"/>
                        <a:t>11</a:t>
                      </a:r>
                    </a:p>
                  </a:txBody>
                  <a:tcPr/>
                </a:tc>
                <a:extLst>
                  <a:ext uri="{0D108BD9-81ED-4DB2-BD59-A6C34878D82A}">
                    <a16:rowId xmlns:a16="http://schemas.microsoft.com/office/drawing/2014/main" val="2993868214"/>
                  </a:ext>
                </a:extLst>
              </a:tr>
            </a:tbl>
          </a:graphicData>
        </a:graphic>
      </p:graphicFrame>
    </p:spTree>
    <p:extLst>
      <p:ext uri="{BB962C8B-B14F-4D97-AF65-F5344CB8AC3E}">
        <p14:creationId xmlns:p14="http://schemas.microsoft.com/office/powerpoint/2010/main" val="250736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336119-EDA8-472B-A6E7-5F788839D6D9}"/>
              </a:ext>
            </a:extLst>
          </p:cNvPr>
          <p:cNvSpPr>
            <a:spLocks noGrp="1"/>
          </p:cNvSpPr>
          <p:nvPr>
            <p:ph type="title"/>
          </p:nvPr>
        </p:nvSpPr>
        <p:spPr/>
        <p:txBody>
          <a:bodyPr/>
          <a:lstStyle/>
          <a:p>
            <a:pPr algn="ctr"/>
            <a:r>
              <a:rPr lang="tr-TR" altLang="tr-TR" sz="3600"/>
              <a:t>STRESİN ETKİLERİ</a:t>
            </a:r>
            <a:br>
              <a:rPr lang="tr-TR" altLang="tr-TR" sz="3600"/>
            </a:br>
            <a:endParaRPr lang="tr-TR"/>
          </a:p>
        </p:txBody>
      </p:sp>
      <p:sp>
        <p:nvSpPr>
          <p:cNvPr id="3" name="İçerik Yer Tutucusu 2">
            <a:extLst>
              <a:ext uri="{FF2B5EF4-FFF2-40B4-BE49-F238E27FC236}">
                <a16:creationId xmlns:a16="http://schemas.microsoft.com/office/drawing/2014/main" id="{38261D0D-026B-4A0B-AD5D-64CA7DDF357B}"/>
              </a:ext>
            </a:extLst>
          </p:cNvPr>
          <p:cNvSpPr>
            <a:spLocks noGrp="1"/>
          </p:cNvSpPr>
          <p:nvPr>
            <p:ph idx="1"/>
          </p:nvPr>
        </p:nvSpPr>
        <p:spPr>
          <a:xfrm>
            <a:off x="677334" y="1270000"/>
            <a:ext cx="9351086" cy="3880773"/>
          </a:xfrm>
        </p:spPr>
        <p:txBody>
          <a:bodyPr>
            <a:noAutofit/>
          </a:bodyPr>
          <a:lstStyle/>
          <a:p>
            <a:pPr marL="609600" indent="-609600" algn="l"/>
            <a:endParaRPr lang="tr-TR" altLang="tr-TR" sz="2500">
              <a:solidFill>
                <a:schemeClr val="tx1"/>
              </a:solidFill>
            </a:endParaRPr>
          </a:p>
          <a:p>
            <a:pPr marL="609600" indent="-609600" algn="l">
              <a:buFont typeface="Wingdings" panose="05000000000000000000" pitchFamily="2" charset="2"/>
              <a:buAutoNum type="arabicPeriod"/>
            </a:pPr>
            <a:r>
              <a:rPr lang="tr-TR" altLang="tr-TR" sz="2500" b="1" i="1">
                <a:solidFill>
                  <a:schemeClr val="tx1"/>
                </a:solidFill>
              </a:rPr>
              <a:t>Kısa Süreli Etkileri : </a:t>
            </a:r>
            <a:r>
              <a:rPr lang="tr-TR" altLang="tr-TR" sz="2500">
                <a:solidFill>
                  <a:schemeClr val="tx1"/>
                </a:solidFill>
              </a:rPr>
              <a:t>En fazla 1 gün boyunca sürer. Trafik sıkışıklıklarından kaynaklanan, hava değişikliklerinden kaynaklanan stres gibi.</a:t>
            </a:r>
          </a:p>
          <a:p>
            <a:pPr marL="609600" indent="-609600" algn="l">
              <a:buFont typeface="Wingdings" panose="05000000000000000000" pitchFamily="2" charset="2"/>
              <a:buAutoNum type="arabicPeriod"/>
            </a:pPr>
            <a:r>
              <a:rPr lang="tr-TR" altLang="tr-TR" sz="2500" b="1" i="1">
                <a:solidFill>
                  <a:schemeClr val="tx1"/>
                </a:solidFill>
              </a:rPr>
              <a:t>Orta Süreli Etkileri: </a:t>
            </a:r>
            <a:r>
              <a:rPr lang="tr-TR" altLang="tr-TR" sz="2500">
                <a:solidFill>
                  <a:schemeClr val="tx1"/>
                </a:solidFill>
              </a:rPr>
              <a:t>1 günden en fazla 15 güne kadar etkisi sürer. Kısa süreli rahatsızlıklar, ebeveyn-çocuk uyuşmazlığı, sınav stresi gibi </a:t>
            </a:r>
          </a:p>
          <a:p>
            <a:pPr marL="609600" indent="-609600" algn="l">
              <a:buFont typeface="Wingdings" panose="05000000000000000000" pitchFamily="2" charset="2"/>
              <a:buAutoNum type="arabicPeriod"/>
            </a:pPr>
            <a:r>
              <a:rPr lang="tr-TR" altLang="tr-TR" sz="2500" b="1" i="1">
                <a:solidFill>
                  <a:schemeClr val="tx1"/>
                </a:solidFill>
              </a:rPr>
              <a:t>Uzun Süreli Etkileri: </a:t>
            </a:r>
            <a:r>
              <a:rPr lang="tr-TR" altLang="tr-TR" sz="2500">
                <a:solidFill>
                  <a:schemeClr val="tx1"/>
                </a:solidFill>
              </a:rPr>
              <a:t>Ömür boyu süren stres etkileridir. Sevilen birinin ölümü, ağır bir hastalığın sürmesi, çok sevilen bir eşyanın kaybedilmesi ve hatırlanması gibi stres etkileridir.</a:t>
            </a:r>
          </a:p>
          <a:p>
            <a:endParaRPr lang="tr-TR" sz="2500">
              <a:solidFill>
                <a:schemeClr val="tx1"/>
              </a:solidFill>
            </a:endParaRPr>
          </a:p>
        </p:txBody>
      </p:sp>
    </p:spTree>
    <p:extLst>
      <p:ext uri="{BB962C8B-B14F-4D97-AF65-F5344CB8AC3E}">
        <p14:creationId xmlns:p14="http://schemas.microsoft.com/office/powerpoint/2010/main" val="117778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4E27D-07C0-480C-80F1-9A4784637C5F}"/>
              </a:ext>
            </a:extLst>
          </p:cNvPr>
          <p:cNvSpPr>
            <a:spLocks noGrp="1"/>
          </p:cNvSpPr>
          <p:nvPr>
            <p:ph type="title"/>
          </p:nvPr>
        </p:nvSpPr>
        <p:spPr/>
        <p:txBody>
          <a:bodyPr/>
          <a:lstStyle/>
          <a:p>
            <a:endParaRPr lang="tr-TR"/>
          </a:p>
        </p:txBody>
      </p:sp>
      <p:pic>
        <p:nvPicPr>
          <p:cNvPr id="6146" name="Picture 2" descr="STRES YÖNETİMİ. - ppt indir">
            <a:extLst>
              <a:ext uri="{FF2B5EF4-FFF2-40B4-BE49-F238E27FC236}">
                <a16:creationId xmlns:a16="http://schemas.microsoft.com/office/drawing/2014/main" id="{5C2D087F-2796-4284-8A24-816D192C7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41" y="0"/>
            <a:ext cx="96836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10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B3C3AE-516E-4451-BB19-B88CB347EBCD}"/>
              </a:ext>
            </a:extLst>
          </p:cNvPr>
          <p:cNvSpPr>
            <a:spLocks noGrp="1"/>
          </p:cNvSpPr>
          <p:nvPr>
            <p:ph idx="1"/>
          </p:nvPr>
        </p:nvSpPr>
        <p:spPr>
          <a:xfrm>
            <a:off x="242925" y="309118"/>
            <a:ext cx="9212157" cy="5291528"/>
          </a:xfrm>
        </p:spPr>
        <p:txBody>
          <a:bodyPr>
            <a:noAutofit/>
          </a:bodyPr>
          <a:lstStyle/>
          <a:p>
            <a:r>
              <a:rPr lang="tr-TR" sz="2400" dirty="0">
                <a:solidFill>
                  <a:schemeClr val="tx1"/>
                </a:solidFill>
              </a:rPr>
              <a:t>Stresin olumsuz ve zararlı bir anlamda ele alındığı görülmektedir. Oysa stres kişiyi zora soksa da, uyumunu tehlikeye atsa da, acı ve bunaltı verse de stresle başa çıkıldığında kişiyi ileriye, mutluluğa, başarıya götüren bir özelliğe de sahiptir. Örneğin; hamile olmak pek çok kadın için yorucu, endişe yaratıcı, hatta acı verici bir durumdur. Ancak bebeğini kucağına alabilen bir annenin mutluluğu tartışılamaz. </a:t>
            </a:r>
          </a:p>
          <a:p>
            <a:pPr marL="0" indent="0">
              <a:buNone/>
            </a:pPr>
            <a:endParaRPr lang="tr-TR" sz="2400" dirty="0">
              <a:solidFill>
                <a:schemeClr val="tx1"/>
              </a:solidFill>
            </a:endParaRPr>
          </a:p>
          <a:p>
            <a:pPr marL="0" indent="0">
              <a:buNone/>
            </a:pPr>
            <a:r>
              <a:rPr lang="tr-TR" sz="2400" dirty="0">
                <a:solidFill>
                  <a:schemeClr val="tx1"/>
                </a:solidFill>
              </a:rPr>
              <a:t>	</a:t>
            </a:r>
          </a:p>
        </p:txBody>
      </p:sp>
      <p:pic>
        <p:nvPicPr>
          <p:cNvPr id="2050" name="Picture 2" descr="Psikolog Dr. Ayşe Bombacı hamilelikte yaşanan kronik stres ve bunun bebeğe  etkilerini anlattı | Sağlık Haberleri">
            <a:extLst>
              <a:ext uri="{FF2B5EF4-FFF2-40B4-BE49-F238E27FC236}">
                <a16:creationId xmlns:a16="http://schemas.microsoft.com/office/drawing/2014/main" id="{D9AB8E0E-EF06-4D1B-A4DE-B9FF7BB69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835" y="3275106"/>
            <a:ext cx="2837697" cy="341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39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D2738E-C459-4401-BD4C-600006F46D5D}"/>
              </a:ext>
            </a:extLst>
          </p:cNvPr>
          <p:cNvSpPr>
            <a:spLocks noGrp="1"/>
          </p:cNvSpPr>
          <p:nvPr>
            <p:ph idx="1"/>
          </p:nvPr>
        </p:nvSpPr>
        <p:spPr>
          <a:xfrm>
            <a:off x="145339" y="940585"/>
            <a:ext cx="9890732" cy="3880773"/>
          </a:xfrm>
        </p:spPr>
        <p:txBody>
          <a:bodyPr>
            <a:normAutofit/>
          </a:bodyPr>
          <a:lstStyle/>
          <a:p>
            <a:r>
              <a:rPr lang="tr-TR" sz="2400" dirty="0">
                <a:solidFill>
                  <a:schemeClr val="tx1"/>
                </a:solidFill>
              </a:rPr>
              <a:t>Bu tür nedenlerle bazı araştırmacılar stresin aslında kötü bir şey olmadığını, bundan kaçınmanın mümkün olmadığını ve stresin motivasyon, büyüme, değişim ve gelişme için şart olduğunu belirtmişlerdir.</a:t>
            </a:r>
            <a:endParaRPr lang="tr-TR" sz="2400" dirty="0"/>
          </a:p>
        </p:txBody>
      </p:sp>
      <p:pic>
        <p:nvPicPr>
          <p:cNvPr id="1026" name="Picture 2" descr="Daily Karikatür on Twitter: &quot;Stres Çarkı Karikatürü Şeref Efendiler #mizah  #komik #karikatür… &quot;">
            <a:extLst>
              <a:ext uri="{FF2B5EF4-FFF2-40B4-BE49-F238E27FC236}">
                <a16:creationId xmlns:a16="http://schemas.microsoft.com/office/drawing/2014/main" id="{13DA17D4-8D30-4BD6-90CD-1AF219234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440" y="2880972"/>
            <a:ext cx="3762531" cy="353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42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960D77-3512-4E10-9D75-1CC4D112BB49}"/>
              </a:ext>
            </a:extLst>
          </p:cNvPr>
          <p:cNvSpPr>
            <a:spLocks noGrp="1"/>
          </p:cNvSpPr>
          <p:nvPr>
            <p:ph idx="1"/>
          </p:nvPr>
        </p:nvSpPr>
        <p:spPr>
          <a:xfrm>
            <a:off x="485238" y="1158830"/>
            <a:ext cx="8596668" cy="3880773"/>
          </a:xfrm>
        </p:spPr>
        <p:txBody>
          <a:bodyPr>
            <a:normAutofit/>
          </a:bodyPr>
          <a:lstStyle/>
          <a:p>
            <a:pPr marL="0" indent="0">
              <a:buNone/>
            </a:pPr>
            <a:r>
              <a:rPr lang="tr-TR" sz="2400" dirty="0">
                <a:solidFill>
                  <a:schemeClr val="tx1"/>
                </a:solidFill>
              </a:rPr>
              <a:t>Stres kaynaklarının özellikleri ile ilgili bilgiler gözden geçirildiğinde, stres kaynaklarının üç grupta toplandığı görülmektedir. Bunlar;</a:t>
            </a:r>
          </a:p>
          <a:p>
            <a:pPr marL="0" indent="0">
              <a:buNone/>
            </a:pPr>
            <a:endParaRPr lang="tr-TR" sz="2400" dirty="0">
              <a:solidFill>
                <a:schemeClr val="tx1"/>
              </a:solidFill>
            </a:endParaRPr>
          </a:p>
          <a:p>
            <a:pPr>
              <a:buAutoNum type="alphaLcParenR"/>
            </a:pPr>
            <a:r>
              <a:rPr lang="tr-TR" sz="2400" dirty="0">
                <a:solidFill>
                  <a:schemeClr val="tx1"/>
                </a:solidFill>
              </a:rPr>
              <a:t>Günlük olaylar</a:t>
            </a:r>
          </a:p>
          <a:p>
            <a:pPr>
              <a:buAutoNum type="alphaLcParenR"/>
            </a:pPr>
            <a:r>
              <a:rPr lang="tr-TR" sz="2400" dirty="0">
                <a:solidFill>
                  <a:schemeClr val="tx1"/>
                </a:solidFill>
              </a:rPr>
              <a:t>Yaşam olayları ve </a:t>
            </a:r>
          </a:p>
          <a:p>
            <a:pPr>
              <a:buAutoNum type="alphaLcParenR"/>
            </a:pPr>
            <a:r>
              <a:rPr lang="tr-TR" sz="2400" dirty="0">
                <a:solidFill>
                  <a:schemeClr val="tx1"/>
                </a:solidFill>
              </a:rPr>
              <a:t>Spesifik yaşam durumlarıdır.</a:t>
            </a:r>
          </a:p>
        </p:txBody>
      </p:sp>
    </p:spTree>
    <p:extLst>
      <p:ext uri="{BB962C8B-B14F-4D97-AF65-F5344CB8AC3E}">
        <p14:creationId xmlns:p14="http://schemas.microsoft.com/office/powerpoint/2010/main" val="59963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F6FA35-839E-4AFD-B9D9-57E8D3A71E5F}"/>
              </a:ext>
            </a:extLst>
          </p:cNvPr>
          <p:cNvSpPr>
            <a:spLocks noGrp="1"/>
          </p:cNvSpPr>
          <p:nvPr>
            <p:ph idx="1"/>
          </p:nvPr>
        </p:nvSpPr>
        <p:spPr>
          <a:xfrm>
            <a:off x="416647" y="553040"/>
            <a:ext cx="9231164" cy="3880773"/>
          </a:xfrm>
        </p:spPr>
        <p:txBody>
          <a:bodyPr>
            <a:noAutofit/>
          </a:bodyPr>
          <a:lstStyle/>
          <a:p>
            <a:r>
              <a:rPr lang="tr-TR" sz="3000" dirty="0">
                <a:solidFill>
                  <a:schemeClr val="tx1"/>
                </a:solidFill>
              </a:rPr>
              <a:t>Günlük olayları stres kaynağı olarak ele alan çalışmalarda bir sınavın kötü geçmesi, komşunun yaptığı gürültü nedeniyle uyuyamama, baş ağrısı, çocuğunun matematik sınavında başarılı olmadığını öğrenmek gibi olaylar yer almaktadır.</a:t>
            </a:r>
          </a:p>
          <a:p>
            <a:endParaRPr lang="tr-TR" sz="3000" dirty="0">
              <a:solidFill>
                <a:schemeClr val="tx1"/>
              </a:solidFill>
            </a:endParaRPr>
          </a:p>
          <a:p>
            <a:r>
              <a:rPr lang="tr-TR" sz="3000" dirty="0">
                <a:solidFill>
                  <a:schemeClr val="tx1"/>
                </a:solidFill>
              </a:rPr>
              <a:t>Stres yaratan günlük olaylar genel olarak «değişme ve uyum gerektiren süresi sınırlı olaylar» olarak tanımlanmaktadır. Yaşam olaylarını belirlemeye yönelik ölçeklerde eşin ölümü, hamilelik, ekonomik durumda önemli bir değişiklik, emekli olma.</a:t>
            </a:r>
          </a:p>
          <a:p>
            <a:endParaRPr lang="tr-TR" sz="3000" dirty="0">
              <a:solidFill>
                <a:schemeClr val="tx1"/>
              </a:solidFill>
            </a:endParaRPr>
          </a:p>
        </p:txBody>
      </p:sp>
    </p:spTree>
    <p:extLst>
      <p:ext uri="{BB962C8B-B14F-4D97-AF65-F5344CB8AC3E}">
        <p14:creationId xmlns:p14="http://schemas.microsoft.com/office/powerpoint/2010/main" val="398466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F6FA35-839E-4AFD-B9D9-57E8D3A71E5F}"/>
              </a:ext>
            </a:extLst>
          </p:cNvPr>
          <p:cNvSpPr>
            <a:spLocks noGrp="1"/>
          </p:cNvSpPr>
          <p:nvPr>
            <p:ph idx="1"/>
          </p:nvPr>
        </p:nvSpPr>
        <p:spPr>
          <a:xfrm>
            <a:off x="479525" y="2196096"/>
            <a:ext cx="8824730" cy="5199582"/>
          </a:xfrm>
        </p:spPr>
        <p:txBody>
          <a:bodyPr>
            <a:noAutofit/>
          </a:bodyPr>
          <a:lstStyle/>
          <a:p>
            <a:r>
              <a:rPr lang="tr-TR" sz="2400" dirty="0">
                <a:solidFill>
                  <a:schemeClr val="tx1"/>
                </a:solidFill>
              </a:rPr>
              <a:t>Stresli yaşam olaylarıyla başka bir taşınma, çocukların en karşılaşmak istemediği olaylar depresyon riskini arttırır. Yaşam olayları, günlük olaylardan farklı olarak daha uzun bir sürece yayılan ve yaşam biçiminde genel değişikliklere yol açan olaylardır. </a:t>
            </a:r>
          </a:p>
          <a:p>
            <a:endParaRPr lang="tr-TR" sz="2400" dirty="0">
              <a:solidFill>
                <a:schemeClr val="tx1"/>
              </a:solidFill>
            </a:endParaRPr>
          </a:p>
        </p:txBody>
      </p:sp>
    </p:spTree>
    <p:extLst>
      <p:ext uri="{BB962C8B-B14F-4D97-AF65-F5344CB8AC3E}">
        <p14:creationId xmlns:p14="http://schemas.microsoft.com/office/powerpoint/2010/main" val="366055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58050B-BE09-4D23-A1D3-805B6DDD8BEC}"/>
              </a:ext>
            </a:extLst>
          </p:cNvPr>
          <p:cNvSpPr>
            <a:spLocks noGrp="1"/>
          </p:cNvSpPr>
          <p:nvPr>
            <p:ph idx="1"/>
          </p:nvPr>
        </p:nvSpPr>
        <p:spPr>
          <a:xfrm>
            <a:off x="281408" y="614593"/>
            <a:ext cx="9343359" cy="4013968"/>
          </a:xfrm>
        </p:spPr>
        <p:txBody>
          <a:bodyPr>
            <a:normAutofit/>
          </a:bodyPr>
          <a:lstStyle/>
          <a:p>
            <a:r>
              <a:rPr lang="tr-TR" sz="2400" dirty="0">
                <a:solidFill>
                  <a:schemeClr val="tx1"/>
                </a:solidFill>
              </a:rPr>
              <a:t>Spesifik yaşam durumları yaklaşımında ise anne baba ilişkilerinde sorunların yaşanması, alkol sorunu yaşanan aile ortamı, iş yaşamında sorunların olması </a:t>
            </a:r>
            <a:r>
              <a:rPr lang="tr-TR" sz="2400" dirty="0" err="1">
                <a:solidFill>
                  <a:schemeClr val="tx1"/>
                </a:solidFill>
              </a:rPr>
              <a:t>vb</a:t>
            </a:r>
            <a:r>
              <a:rPr lang="tr-TR" sz="2400" dirty="0">
                <a:solidFill>
                  <a:schemeClr val="tx1"/>
                </a:solidFill>
              </a:rPr>
              <a:t> gibi kronik durumlar ele alınmaktadır. </a:t>
            </a:r>
          </a:p>
          <a:p>
            <a:endParaRPr lang="tr-TR" sz="2400" dirty="0"/>
          </a:p>
        </p:txBody>
      </p:sp>
      <p:pic>
        <p:nvPicPr>
          <p:cNvPr id="3074" name="Picture 2" descr="Çocuğun Önünde Tartışmak Sakıncalı mı - Son Dakika">
            <a:extLst>
              <a:ext uri="{FF2B5EF4-FFF2-40B4-BE49-F238E27FC236}">
                <a16:creationId xmlns:a16="http://schemas.microsoft.com/office/drawing/2014/main" id="{FD32A387-47EF-466D-A0D0-DCAA94C74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584" y="2552569"/>
            <a:ext cx="3192905"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3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E737A5-BF8B-4D17-90B1-FC455EE1837D}"/>
              </a:ext>
            </a:extLst>
          </p:cNvPr>
          <p:cNvSpPr>
            <a:spLocks noGrp="1"/>
          </p:cNvSpPr>
          <p:nvPr>
            <p:ph idx="1"/>
          </p:nvPr>
        </p:nvSpPr>
        <p:spPr>
          <a:xfrm>
            <a:off x="423895" y="430384"/>
            <a:ext cx="9055044" cy="4884788"/>
          </a:xfrm>
        </p:spPr>
        <p:txBody>
          <a:bodyPr>
            <a:noAutofit/>
          </a:bodyPr>
          <a:lstStyle/>
          <a:p>
            <a:r>
              <a:rPr lang="tr-TR" sz="2400" dirty="0">
                <a:solidFill>
                  <a:schemeClr val="tx1"/>
                </a:solidFill>
              </a:rPr>
              <a:t>Bireyin kendisi ile ilgili stres kaynakları, onun fizyolojik ve biyolojik özellikleri ile ilgilidir. Bunlar;</a:t>
            </a:r>
          </a:p>
          <a:p>
            <a:r>
              <a:rPr lang="tr-TR" sz="2400" dirty="0">
                <a:solidFill>
                  <a:schemeClr val="tx1"/>
                </a:solidFill>
              </a:rPr>
              <a:t> bireyde çeşitli sistem bozuklukları, </a:t>
            </a:r>
          </a:p>
          <a:p>
            <a:r>
              <a:rPr lang="tr-TR" sz="2400" dirty="0">
                <a:solidFill>
                  <a:schemeClr val="tx1"/>
                </a:solidFill>
              </a:rPr>
              <a:t>fizyolojik bozukluklar, </a:t>
            </a:r>
          </a:p>
          <a:p>
            <a:r>
              <a:rPr lang="tr-TR" sz="2400" dirty="0">
                <a:solidFill>
                  <a:schemeClr val="tx1"/>
                </a:solidFill>
              </a:rPr>
              <a:t>salgı bezleri  ve </a:t>
            </a:r>
          </a:p>
          <a:p>
            <a:r>
              <a:rPr lang="tr-TR" sz="2400" dirty="0" err="1">
                <a:solidFill>
                  <a:schemeClr val="tx1"/>
                </a:solidFill>
              </a:rPr>
              <a:t>hormonal</a:t>
            </a:r>
            <a:r>
              <a:rPr lang="tr-TR" sz="2400" dirty="0">
                <a:solidFill>
                  <a:schemeClr val="tx1"/>
                </a:solidFill>
              </a:rPr>
              <a:t> denge düzensizliklerine bağlı olarak ortaya çıkan biyolojik stres kaynakları olabileceği gibi, </a:t>
            </a:r>
          </a:p>
        </p:txBody>
      </p:sp>
      <p:pic>
        <p:nvPicPr>
          <p:cNvPr id="4098" name="Picture 2" descr="Hormon bozukluğu belirtileri nelerdir?">
            <a:extLst>
              <a:ext uri="{FF2B5EF4-FFF2-40B4-BE49-F238E27FC236}">
                <a16:creationId xmlns:a16="http://schemas.microsoft.com/office/drawing/2014/main" id="{82AB77FD-09E0-4247-9A9C-553D1BF37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61" y="3844744"/>
            <a:ext cx="4639847" cy="241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1672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65A4F6-5030-4BF2-B444-33E4FD1649CE}">
  <ds:schemaRefs>
    <ds:schemaRef ds:uri="34219a40-9e98-4ec6-bfd5-3f759e9f78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AEAE2BD-7242-42BD-AB23-A38F001DD8A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48BF997-0A85-47A8-B269-DA78BA0775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7</TotalTime>
  <Words>647</Words>
  <Application>Microsoft Office PowerPoint</Application>
  <PresentationFormat>Geniş ekran</PresentationFormat>
  <Paragraphs>111</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Trebuchet MS</vt:lpstr>
      <vt:lpstr>Wingdings</vt:lpstr>
      <vt:lpstr>Wingdings 3</vt:lpstr>
      <vt:lpstr>Yüzeyler</vt:lpstr>
      <vt:lpstr>STRES YÖNETİMİ  2.STRES YAPISI VE KAYNAĞI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İnsanların yaşamlarındaki köklü değişiklikler, onlarda çeşitli uyum bozukluklarına  neden olmaktadır. Çevresel faktörlere karşı gösterilen uyum bozuklukları, çeşitli psikolojik ve fizyolojik hastalıklara neden olur.   Hipokrat, «hastalıkların asıl sebebi değişikliklerdir» diyerek, değişim ile psikolojik ve fizyolojik sağlık arasındaki ilişkiye dikkat çekmiştir.</vt:lpstr>
      <vt:lpstr>PowerPoint Sunusu</vt:lpstr>
      <vt:lpstr>ÇEŞİTLİ FAKTÖRLERİN STRES KATSAYILARI</vt:lpstr>
      <vt:lpstr>PowerPoint Sunusu</vt:lpstr>
      <vt:lpstr>PowerPoint Sunusu</vt:lpstr>
      <vt:lpstr>STRESİN ETKİLERİ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 YAPISI VE KAYNAĞI</dc:title>
  <dc:creator>HAYRETTİN TELLİ</dc:creator>
  <cp:lastModifiedBy>Cengizhan Topcu</cp:lastModifiedBy>
  <cp:revision>8</cp:revision>
  <dcterms:created xsi:type="dcterms:W3CDTF">2020-09-28T08:07:34Z</dcterms:created>
  <dcterms:modified xsi:type="dcterms:W3CDTF">2021-06-13T20:47:46Z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