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77" r:id="rId5"/>
    <p:sldId id="258" r:id="rId6"/>
    <p:sldId id="259" r:id="rId7"/>
    <p:sldId id="260" r:id="rId8"/>
    <p:sldId id="261"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6979D-0822-4E31-A2AE-EC2B9994EA43}" v="1" dt="2021-03-10T13:20:49.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PEK TORUMTAY" userId="S::1910111042@ogrenci.karabuk.edu.tr::d86d6a03-e536-471e-8c35-fdd2d339770a" providerId="AD" clId="Web-{6E16979D-0822-4E31-A2AE-EC2B9994EA43}"/>
    <pc:docChg chg="modSld">
      <pc:chgData name="IPEK TORUMTAY" userId="S::1910111042@ogrenci.karabuk.edu.tr::d86d6a03-e536-471e-8c35-fdd2d339770a" providerId="AD" clId="Web-{6E16979D-0822-4E31-A2AE-EC2B9994EA43}" dt="2021-03-10T13:20:49.830" v="0" actId="1076"/>
      <pc:docMkLst>
        <pc:docMk/>
      </pc:docMkLst>
      <pc:sldChg chg="modSp">
        <pc:chgData name="IPEK TORUMTAY" userId="S::1910111042@ogrenci.karabuk.edu.tr::d86d6a03-e536-471e-8c35-fdd2d339770a" providerId="AD" clId="Web-{6E16979D-0822-4E31-A2AE-EC2B9994EA43}" dt="2021-03-10T13:20:49.830" v="0" actId="1076"/>
        <pc:sldMkLst>
          <pc:docMk/>
          <pc:sldMk cId="3606954763" sldId="276"/>
        </pc:sldMkLst>
        <pc:spChg chg="mod">
          <ac:chgData name="IPEK TORUMTAY" userId="S::1910111042@ogrenci.karabuk.edu.tr::d86d6a03-e536-471e-8c35-fdd2d339770a" providerId="AD" clId="Web-{6E16979D-0822-4E31-A2AE-EC2B9994EA43}" dt="2021-03-10T13:20:49.830" v="0" actId="1076"/>
          <ac:spMkLst>
            <pc:docMk/>
            <pc:sldMk cId="3606954763" sldId="276"/>
            <ac:spMk id="2" creationId="{CCFF202C-7521-4717-849B-7DE162B755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793F13C3-44E8-470C-A689-0CF677E884A7}" type="slidenum">
              <a:rPr lang="tr-TR" altLang="tr-TR" smtClean="0"/>
              <a:pPr>
                <a:defRPr/>
              </a:pPr>
              <a:t>‹#›</a:t>
            </a:fld>
            <a:endParaRPr lang="tr-TR" altLang="tr-TR"/>
          </a:p>
        </p:txBody>
      </p:sp>
    </p:spTree>
    <p:extLst>
      <p:ext uri="{BB962C8B-B14F-4D97-AF65-F5344CB8AC3E}">
        <p14:creationId xmlns:p14="http://schemas.microsoft.com/office/powerpoint/2010/main" val="127297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F51A5BBE-A622-4743-A0ED-745A86A6E51E}" type="slidenum">
              <a:rPr lang="tr-TR" altLang="tr-TR" smtClean="0"/>
              <a:pPr>
                <a:defRPr/>
              </a:pPr>
              <a:t>‹#›</a:t>
            </a:fld>
            <a:endParaRPr lang="tr-TR" altLang="tr-TR"/>
          </a:p>
        </p:txBody>
      </p:sp>
    </p:spTree>
    <p:extLst>
      <p:ext uri="{BB962C8B-B14F-4D97-AF65-F5344CB8AC3E}">
        <p14:creationId xmlns:p14="http://schemas.microsoft.com/office/powerpoint/2010/main" val="72582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F51A5BBE-A622-4743-A0ED-745A86A6E51E}" type="slidenum">
              <a:rPr lang="tr-TR" altLang="tr-TR" smtClean="0"/>
              <a:pPr>
                <a:defRPr/>
              </a:pPr>
              <a:t>‹#›</a:t>
            </a:fld>
            <a:endParaRPr lang="tr-TR" alt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07511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F51A5BBE-A622-4743-A0ED-745A86A6E51E}" type="slidenum">
              <a:rPr lang="tr-TR" altLang="tr-TR" smtClean="0"/>
              <a:pPr>
                <a:defRPr/>
              </a:pPr>
              <a:t>‹#›</a:t>
            </a:fld>
            <a:endParaRPr lang="tr-TR" altLang="tr-TR"/>
          </a:p>
        </p:txBody>
      </p:sp>
    </p:spTree>
    <p:extLst>
      <p:ext uri="{BB962C8B-B14F-4D97-AF65-F5344CB8AC3E}">
        <p14:creationId xmlns:p14="http://schemas.microsoft.com/office/powerpoint/2010/main" val="1314897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F51A5BBE-A622-4743-A0ED-745A86A6E51E}" type="slidenum">
              <a:rPr lang="tr-TR" altLang="tr-TR" smtClean="0"/>
              <a:pPr>
                <a:defRPr/>
              </a:pPr>
              <a:t>‹#›</a:t>
            </a:fld>
            <a:endParaRPr lang="tr-TR" alt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116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F51A5BBE-A622-4743-A0ED-745A86A6E51E}" type="slidenum">
              <a:rPr lang="tr-TR" altLang="tr-TR" smtClean="0"/>
              <a:pPr>
                <a:defRPr/>
              </a:pPr>
              <a:t>‹#›</a:t>
            </a:fld>
            <a:endParaRPr lang="tr-TR" altLang="tr-TR"/>
          </a:p>
        </p:txBody>
      </p:sp>
    </p:spTree>
    <p:extLst>
      <p:ext uri="{BB962C8B-B14F-4D97-AF65-F5344CB8AC3E}">
        <p14:creationId xmlns:p14="http://schemas.microsoft.com/office/powerpoint/2010/main" val="209814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76AEB5B1-4EE3-43E7-B92B-87B440187A06}" type="slidenum">
              <a:rPr lang="tr-TR" altLang="tr-TR" smtClean="0"/>
              <a:pPr>
                <a:defRPr/>
              </a:pPr>
              <a:t>‹#›</a:t>
            </a:fld>
            <a:endParaRPr lang="tr-TR" altLang="tr-TR"/>
          </a:p>
        </p:txBody>
      </p:sp>
    </p:spTree>
    <p:extLst>
      <p:ext uri="{BB962C8B-B14F-4D97-AF65-F5344CB8AC3E}">
        <p14:creationId xmlns:p14="http://schemas.microsoft.com/office/powerpoint/2010/main" val="406107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2FA68BEE-18A7-4778-81D9-E6AD9FEE1462}" type="slidenum">
              <a:rPr lang="tr-TR" altLang="tr-TR" smtClean="0"/>
              <a:pPr>
                <a:defRPr/>
              </a:pPr>
              <a:t>‹#›</a:t>
            </a:fld>
            <a:endParaRPr lang="tr-TR" altLang="tr-TR"/>
          </a:p>
        </p:txBody>
      </p:sp>
    </p:spTree>
    <p:extLst>
      <p:ext uri="{BB962C8B-B14F-4D97-AF65-F5344CB8AC3E}">
        <p14:creationId xmlns:p14="http://schemas.microsoft.com/office/powerpoint/2010/main" val="212710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E7E3D8F6-D94D-493C-83B5-011730566372}" type="slidenum">
              <a:rPr lang="tr-TR" altLang="tr-TR" smtClean="0"/>
              <a:pPr>
                <a:defRPr/>
              </a:pPr>
              <a:t>‹#›</a:t>
            </a:fld>
            <a:endParaRPr lang="tr-TR" altLang="tr-TR"/>
          </a:p>
        </p:txBody>
      </p:sp>
    </p:spTree>
    <p:extLst>
      <p:ext uri="{BB962C8B-B14F-4D97-AF65-F5344CB8AC3E}">
        <p14:creationId xmlns:p14="http://schemas.microsoft.com/office/powerpoint/2010/main" val="296398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defRPr/>
            </a:pPr>
            <a:endParaRPr lang="tr-TR" altLang="tr-TR"/>
          </a:p>
        </p:txBody>
      </p:sp>
      <p:sp>
        <p:nvSpPr>
          <p:cNvPr id="5" name="Footer Placeholder 4"/>
          <p:cNvSpPr>
            <a:spLocks noGrp="1"/>
          </p:cNvSpPr>
          <p:nvPr>
            <p:ph type="ftr" sz="quarter" idx="11"/>
          </p:nvPr>
        </p:nvSpPr>
        <p:spPr/>
        <p:txBody>
          <a:bodyPr/>
          <a:lstStyle/>
          <a:p>
            <a:pPr>
              <a:defRPr/>
            </a:pPr>
            <a:endParaRPr lang="tr-TR" altLang="tr-TR"/>
          </a:p>
        </p:txBody>
      </p:sp>
      <p:sp>
        <p:nvSpPr>
          <p:cNvPr id="6" name="Slide Number Placeholder 5"/>
          <p:cNvSpPr>
            <a:spLocks noGrp="1"/>
          </p:cNvSpPr>
          <p:nvPr>
            <p:ph type="sldNum" sz="quarter" idx="12"/>
          </p:nvPr>
        </p:nvSpPr>
        <p:spPr/>
        <p:txBody>
          <a:bodyPr/>
          <a:lstStyle/>
          <a:p>
            <a:pPr>
              <a:defRPr/>
            </a:pPr>
            <a:fld id="{8D7A22B6-7073-4E73-9BC0-B4DA1E1FB19E}" type="slidenum">
              <a:rPr lang="tr-TR" altLang="tr-TR" smtClean="0"/>
              <a:pPr>
                <a:defRPr/>
              </a:pPr>
              <a:t>‹#›</a:t>
            </a:fld>
            <a:endParaRPr lang="tr-TR" altLang="tr-TR"/>
          </a:p>
        </p:txBody>
      </p:sp>
    </p:spTree>
    <p:extLst>
      <p:ext uri="{BB962C8B-B14F-4D97-AF65-F5344CB8AC3E}">
        <p14:creationId xmlns:p14="http://schemas.microsoft.com/office/powerpoint/2010/main" val="415941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pPr>
              <a:defRPr/>
            </a:pPr>
            <a:endParaRPr lang="tr-TR" altLang="tr-TR"/>
          </a:p>
        </p:txBody>
      </p:sp>
      <p:sp>
        <p:nvSpPr>
          <p:cNvPr id="6" name="Footer Placeholder 5"/>
          <p:cNvSpPr>
            <a:spLocks noGrp="1"/>
          </p:cNvSpPr>
          <p:nvPr>
            <p:ph type="ftr" sz="quarter" idx="11"/>
          </p:nvPr>
        </p:nvSpPr>
        <p:spPr/>
        <p:txBody>
          <a:bodyPr/>
          <a:lstStyle/>
          <a:p>
            <a:pPr>
              <a:defRPr/>
            </a:pPr>
            <a:endParaRPr lang="tr-TR" altLang="tr-TR"/>
          </a:p>
        </p:txBody>
      </p:sp>
      <p:sp>
        <p:nvSpPr>
          <p:cNvPr id="7" name="Slide Number Placeholder 6"/>
          <p:cNvSpPr>
            <a:spLocks noGrp="1"/>
          </p:cNvSpPr>
          <p:nvPr>
            <p:ph type="sldNum" sz="quarter" idx="12"/>
          </p:nvPr>
        </p:nvSpPr>
        <p:spPr/>
        <p:txBody>
          <a:bodyPr/>
          <a:lstStyle/>
          <a:p>
            <a:pPr>
              <a:defRPr/>
            </a:pPr>
            <a:fld id="{419DDF94-3A8F-41CC-9F5F-9B058A4A5E76}" type="slidenum">
              <a:rPr lang="tr-TR" altLang="tr-TR" smtClean="0"/>
              <a:pPr>
                <a:defRPr/>
              </a:pPr>
              <a:t>‹#›</a:t>
            </a:fld>
            <a:endParaRPr lang="tr-TR" altLang="tr-TR"/>
          </a:p>
        </p:txBody>
      </p:sp>
    </p:spTree>
    <p:extLst>
      <p:ext uri="{BB962C8B-B14F-4D97-AF65-F5344CB8AC3E}">
        <p14:creationId xmlns:p14="http://schemas.microsoft.com/office/powerpoint/2010/main" val="252830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pPr>
              <a:defRPr/>
            </a:pPr>
            <a:endParaRPr lang="tr-TR" altLang="tr-TR"/>
          </a:p>
        </p:txBody>
      </p:sp>
      <p:sp>
        <p:nvSpPr>
          <p:cNvPr id="8" name="Footer Placeholder 7"/>
          <p:cNvSpPr>
            <a:spLocks noGrp="1"/>
          </p:cNvSpPr>
          <p:nvPr>
            <p:ph type="ftr" sz="quarter" idx="11"/>
          </p:nvPr>
        </p:nvSpPr>
        <p:spPr/>
        <p:txBody>
          <a:bodyPr/>
          <a:lstStyle/>
          <a:p>
            <a:pPr>
              <a:defRPr/>
            </a:pPr>
            <a:endParaRPr lang="tr-TR" altLang="tr-TR"/>
          </a:p>
        </p:txBody>
      </p:sp>
      <p:sp>
        <p:nvSpPr>
          <p:cNvPr id="9" name="Slide Number Placeholder 8"/>
          <p:cNvSpPr>
            <a:spLocks noGrp="1"/>
          </p:cNvSpPr>
          <p:nvPr>
            <p:ph type="sldNum" sz="quarter" idx="12"/>
          </p:nvPr>
        </p:nvSpPr>
        <p:spPr/>
        <p:txBody>
          <a:bodyPr/>
          <a:lstStyle/>
          <a:p>
            <a:pPr>
              <a:defRPr/>
            </a:pPr>
            <a:fld id="{D50801C7-8302-4F26-83FC-4A7B68874B5E}" type="slidenum">
              <a:rPr lang="tr-TR" altLang="tr-TR" smtClean="0"/>
              <a:pPr>
                <a:defRPr/>
              </a:pPr>
              <a:t>‹#›</a:t>
            </a:fld>
            <a:endParaRPr lang="tr-TR" altLang="tr-TR"/>
          </a:p>
        </p:txBody>
      </p:sp>
    </p:spTree>
    <p:extLst>
      <p:ext uri="{BB962C8B-B14F-4D97-AF65-F5344CB8AC3E}">
        <p14:creationId xmlns:p14="http://schemas.microsoft.com/office/powerpoint/2010/main" val="22637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pPr>
              <a:defRPr/>
            </a:pPr>
            <a:endParaRPr lang="tr-TR" altLang="tr-TR"/>
          </a:p>
        </p:txBody>
      </p:sp>
      <p:sp>
        <p:nvSpPr>
          <p:cNvPr id="4" name="Footer Placeholder 3"/>
          <p:cNvSpPr>
            <a:spLocks noGrp="1"/>
          </p:cNvSpPr>
          <p:nvPr>
            <p:ph type="ftr" sz="quarter" idx="11"/>
          </p:nvPr>
        </p:nvSpPr>
        <p:spPr/>
        <p:txBody>
          <a:bodyPr/>
          <a:lstStyle/>
          <a:p>
            <a:pPr>
              <a:defRPr/>
            </a:pPr>
            <a:endParaRPr lang="tr-TR" altLang="tr-TR"/>
          </a:p>
        </p:txBody>
      </p:sp>
      <p:sp>
        <p:nvSpPr>
          <p:cNvPr id="5" name="Slide Number Placeholder 4"/>
          <p:cNvSpPr>
            <a:spLocks noGrp="1"/>
          </p:cNvSpPr>
          <p:nvPr>
            <p:ph type="sldNum" sz="quarter" idx="12"/>
          </p:nvPr>
        </p:nvSpPr>
        <p:spPr/>
        <p:txBody>
          <a:bodyPr/>
          <a:lstStyle/>
          <a:p>
            <a:pPr>
              <a:defRPr/>
            </a:pPr>
            <a:fld id="{F1515C25-4623-4AFF-9431-F7995E070672}" type="slidenum">
              <a:rPr lang="tr-TR" altLang="tr-TR" smtClean="0"/>
              <a:pPr>
                <a:defRPr/>
              </a:pPr>
              <a:t>‹#›</a:t>
            </a:fld>
            <a:endParaRPr lang="tr-TR" altLang="tr-TR"/>
          </a:p>
        </p:txBody>
      </p:sp>
    </p:spTree>
    <p:extLst>
      <p:ext uri="{BB962C8B-B14F-4D97-AF65-F5344CB8AC3E}">
        <p14:creationId xmlns:p14="http://schemas.microsoft.com/office/powerpoint/2010/main" val="113846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tr-TR"/>
          </a:p>
        </p:txBody>
      </p:sp>
      <p:sp>
        <p:nvSpPr>
          <p:cNvPr id="3" name="Footer Placeholder 2"/>
          <p:cNvSpPr>
            <a:spLocks noGrp="1"/>
          </p:cNvSpPr>
          <p:nvPr>
            <p:ph type="ftr" sz="quarter" idx="11"/>
          </p:nvPr>
        </p:nvSpPr>
        <p:spPr/>
        <p:txBody>
          <a:bodyPr/>
          <a:lstStyle/>
          <a:p>
            <a:pPr>
              <a:defRPr/>
            </a:pPr>
            <a:endParaRPr lang="tr-TR" altLang="tr-TR"/>
          </a:p>
        </p:txBody>
      </p:sp>
      <p:sp>
        <p:nvSpPr>
          <p:cNvPr id="4" name="Slide Number Placeholder 3"/>
          <p:cNvSpPr>
            <a:spLocks noGrp="1"/>
          </p:cNvSpPr>
          <p:nvPr>
            <p:ph type="sldNum" sz="quarter" idx="12"/>
          </p:nvPr>
        </p:nvSpPr>
        <p:spPr/>
        <p:txBody>
          <a:bodyPr/>
          <a:lstStyle/>
          <a:p>
            <a:pPr>
              <a:defRPr/>
            </a:pPr>
            <a:fld id="{2065F517-10A2-4599-BB47-8A0FE1D101DE}" type="slidenum">
              <a:rPr lang="tr-TR" altLang="tr-TR" smtClean="0"/>
              <a:pPr>
                <a:defRPr/>
              </a:pPr>
              <a:t>‹#›</a:t>
            </a:fld>
            <a:endParaRPr lang="tr-TR" altLang="tr-TR"/>
          </a:p>
        </p:txBody>
      </p:sp>
    </p:spTree>
    <p:extLst>
      <p:ext uri="{BB962C8B-B14F-4D97-AF65-F5344CB8AC3E}">
        <p14:creationId xmlns:p14="http://schemas.microsoft.com/office/powerpoint/2010/main" val="342515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defRPr/>
            </a:pPr>
            <a:endParaRPr lang="tr-TR" altLang="tr-TR"/>
          </a:p>
        </p:txBody>
      </p:sp>
      <p:sp>
        <p:nvSpPr>
          <p:cNvPr id="6" name="Footer Placeholder 5"/>
          <p:cNvSpPr>
            <a:spLocks noGrp="1"/>
          </p:cNvSpPr>
          <p:nvPr>
            <p:ph type="ftr" sz="quarter" idx="11"/>
          </p:nvPr>
        </p:nvSpPr>
        <p:spPr/>
        <p:txBody>
          <a:bodyPr/>
          <a:lstStyle/>
          <a:p>
            <a:pPr>
              <a:defRPr/>
            </a:pPr>
            <a:endParaRPr lang="tr-TR" altLang="tr-TR"/>
          </a:p>
        </p:txBody>
      </p:sp>
      <p:sp>
        <p:nvSpPr>
          <p:cNvPr id="7" name="Slide Number Placeholder 6"/>
          <p:cNvSpPr>
            <a:spLocks noGrp="1"/>
          </p:cNvSpPr>
          <p:nvPr>
            <p:ph type="sldNum" sz="quarter" idx="12"/>
          </p:nvPr>
        </p:nvSpPr>
        <p:spPr/>
        <p:txBody>
          <a:bodyPr/>
          <a:lstStyle/>
          <a:p>
            <a:pPr>
              <a:defRPr/>
            </a:pPr>
            <a:fld id="{2763368E-4BE6-4D40-A711-F6B5459A522C}" type="slidenum">
              <a:rPr lang="tr-TR" altLang="tr-TR" smtClean="0"/>
              <a:pPr>
                <a:defRPr/>
              </a:pPr>
              <a:t>‹#›</a:t>
            </a:fld>
            <a:endParaRPr lang="tr-TR" altLang="tr-TR"/>
          </a:p>
        </p:txBody>
      </p:sp>
    </p:spTree>
    <p:extLst>
      <p:ext uri="{BB962C8B-B14F-4D97-AF65-F5344CB8AC3E}">
        <p14:creationId xmlns:p14="http://schemas.microsoft.com/office/powerpoint/2010/main" val="210947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defRPr/>
            </a:pPr>
            <a:endParaRPr lang="tr-TR" altLang="tr-TR"/>
          </a:p>
        </p:txBody>
      </p:sp>
      <p:sp>
        <p:nvSpPr>
          <p:cNvPr id="6" name="Footer Placeholder 5"/>
          <p:cNvSpPr>
            <a:spLocks noGrp="1"/>
          </p:cNvSpPr>
          <p:nvPr>
            <p:ph type="ftr" sz="quarter" idx="11"/>
          </p:nvPr>
        </p:nvSpPr>
        <p:spPr/>
        <p:txBody>
          <a:bodyPr/>
          <a:lstStyle/>
          <a:p>
            <a:pPr>
              <a:defRPr/>
            </a:pPr>
            <a:endParaRPr lang="tr-TR" altLang="tr-TR"/>
          </a:p>
        </p:txBody>
      </p:sp>
      <p:sp>
        <p:nvSpPr>
          <p:cNvPr id="7" name="Slide Number Placeholder 6"/>
          <p:cNvSpPr>
            <a:spLocks noGrp="1"/>
          </p:cNvSpPr>
          <p:nvPr>
            <p:ph type="sldNum" sz="quarter" idx="12"/>
          </p:nvPr>
        </p:nvSpPr>
        <p:spPr/>
        <p:txBody>
          <a:bodyPr/>
          <a:lstStyle/>
          <a:p>
            <a:pPr>
              <a:defRPr/>
            </a:pPr>
            <a:fld id="{4B98B689-7233-4274-B8B1-CE0FE5C3398C}" type="slidenum">
              <a:rPr lang="tr-TR" altLang="tr-TR" smtClean="0"/>
              <a:pPr>
                <a:defRPr/>
              </a:pPr>
              <a:t>‹#›</a:t>
            </a:fld>
            <a:endParaRPr lang="tr-TR" altLang="tr-TR"/>
          </a:p>
        </p:txBody>
      </p:sp>
    </p:spTree>
    <p:extLst>
      <p:ext uri="{BB962C8B-B14F-4D97-AF65-F5344CB8AC3E}">
        <p14:creationId xmlns:p14="http://schemas.microsoft.com/office/powerpoint/2010/main" val="331897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F35C8-244F-4786-B713-A14CCAF9E9E2}"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C97412-9CA0-44A5-ACB4-3FA465A30D5D}" type="slidenum">
              <a:rPr lang="tr-TR" smtClean="0"/>
              <a:t>‹#›</a:t>
            </a:fld>
            <a:endParaRPr lang="tr-TR"/>
          </a:p>
        </p:txBody>
      </p:sp>
    </p:spTree>
    <p:extLst>
      <p:ext uri="{BB962C8B-B14F-4D97-AF65-F5344CB8AC3E}">
        <p14:creationId xmlns:p14="http://schemas.microsoft.com/office/powerpoint/2010/main" val="13218555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0571D-D794-46F7-80E7-69FDEF8E8656}"/>
              </a:ext>
            </a:extLst>
          </p:cNvPr>
          <p:cNvSpPr>
            <a:spLocks noGrp="1"/>
          </p:cNvSpPr>
          <p:nvPr>
            <p:ph type="ctrTitle"/>
          </p:nvPr>
        </p:nvSpPr>
        <p:spPr>
          <a:xfrm>
            <a:off x="1167703" y="1055802"/>
            <a:ext cx="7766936" cy="3777459"/>
          </a:xfrm>
        </p:spPr>
        <p:txBody>
          <a:bodyPr/>
          <a:lstStyle/>
          <a:p>
            <a:pPr algn="ctr"/>
            <a:br>
              <a:rPr lang="tr-TR" b="1" dirty="0">
                <a:solidFill>
                  <a:schemeClr val="tx1"/>
                </a:solidFill>
              </a:rPr>
            </a:b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3.STRESİN BİREYSEL NEDENLERİ VE ETKİLERİ</a:t>
            </a:r>
          </a:p>
        </p:txBody>
      </p:sp>
    </p:spTree>
    <p:extLst>
      <p:ext uri="{BB962C8B-B14F-4D97-AF65-F5344CB8AC3E}">
        <p14:creationId xmlns:p14="http://schemas.microsoft.com/office/powerpoint/2010/main" val="421795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712244-1616-4647-A9D6-AE542F7AB5D3}"/>
              </a:ext>
            </a:extLst>
          </p:cNvPr>
          <p:cNvSpPr>
            <a:spLocks noGrp="1"/>
          </p:cNvSpPr>
          <p:nvPr>
            <p:ph idx="1"/>
          </p:nvPr>
        </p:nvSpPr>
        <p:spPr>
          <a:xfrm>
            <a:off x="371039" y="1270000"/>
            <a:ext cx="9201184" cy="3880773"/>
          </a:xfrm>
        </p:spPr>
        <p:txBody>
          <a:bodyPr>
            <a:noAutofit/>
          </a:bodyPr>
          <a:lstStyle/>
          <a:p>
            <a:pPr marL="0" indent="0">
              <a:buNone/>
            </a:pPr>
            <a:r>
              <a:rPr lang="tr-TR" sz="2400" dirty="0">
                <a:solidFill>
                  <a:schemeClr val="tx1"/>
                </a:solidFill>
                <a:effectLst/>
                <a:latin typeface="Times New Roman" panose="02020603050405020304" pitchFamily="18" charset="0"/>
                <a:ea typeface="Times New Roman" panose="02020603050405020304" pitchFamily="18" charset="0"/>
              </a:rPr>
              <a:t>3-      </a:t>
            </a:r>
            <a:r>
              <a:rPr lang="tr-TR" sz="2400" u="sng" dirty="0">
                <a:solidFill>
                  <a:schemeClr val="tx1"/>
                </a:solidFill>
                <a:effectLst/>
                <a:latin typeface="Times New Roman" panose="02020603050405020304" pitchFamily="18" charset="0"/>
                <a:ea typeface="Times New Roman" panose="02020603050405020304" pitchFamily="18" charset="0"/>
              </a:rPr>
              <a:t>Kontrol kaynağı</a:t>
            </a:r>
            <a:r>
              <a:rPr lang="tr-TR" sz="2400" dirty="0">
                <a:solidFill>
                  <a:schemeClr val="tx1"/>
                </a:solidFill>
                <a:effectLst/>
                <a:latin typeface="Times New Roman" panose="02020603050405020304" pitchFamily="18" charset="0"/>
                <a:ea typeface="Times New Roman" panose="02020603050405020304" pitchFamily="18" charset="0"/>
              </a:rPr>
              <a:t> : </a:t>
            </a:r>
            <a:endParaRPr lang="tr-TR" sz="2400" dirty="0">
              <a:solidFill>
                <a:schemeClr val="tx1"/>
              </a:solidFill>
              <a:latin typeface="Times New Roman" panose="02020603050405020304" pitchFamily="18" charset="0"/>
              <a:ea typeface="Times New Roman" panose="02020603050405020304" pitchFamily="18" charset="0"/>
            </a:endParaRPr>
          </a:p>
          <a:p>
            <a:r>
              <a:rPr lang="tr-TR" sz="2400" dirty="0">
                <a:solidFill>
                  <a:schemeClr val="tx1"/>
                </a:solidFill>
                <a:effectLst/>
                <a:latin typeface="Times New Roman" panose="02020603050405020304" pitchFamily="18" charset="0"/>
                <a:ea typeface="Times New Roman" panose="02020603050405020304" pitchFamily="18" charset="0"/>
              </a:rPr>
              <a:t> Bazı kişiler iç denetim sahibi kişilerdir. Yani iç denetimlere sahip  kişiler kendi kaderlerini kendileri tayin eder. Dıştan denetime inanan kişiler kadercidir. Bu kişilerce olaylar talih ve şans sonucudur. İş yaşamında iç denetim sahibi olan çalışanlar daha az stresli olur.</a:t>
            </a:r>
          </a:p>
          <a:p>
            <a:endParaRPr lang="tr-TR" sz="2400" dirty="0">
              <a:solidFill>
                <a:schemeClr val="tx1"/>
              </a:solidFill>
            </a:endParaRPr>
          </a:p>
        </p:txBody>
      </p:sp>
    </p:spTree>
    <p:extLst>
      <p:ext uri="{BB962C8B-B14F-4D97-AF65-F5344CB8AC3E}">
        <p14:creationId xmlns:p14="http://schemas.microsoft.com/office/powerpoint/2010/main" val="175948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7FD11F-9DD6-4BCF-A508-EEB25965E271}"/>
              </a:ext>
            </a:extLst>
          </p:cNvPr>
          <p:cNvSpPr>
            <a:spLocks noGrp="1"/>
          </p:cNvSpPr>
          <p:nvPr>
            <p:ph idx="1"/>
          </p:nvPr>
        </p:nvSpPr>
        <p:spPr>
          <a:xfrm>
            <a:off x="620774" y="304800"/>
            <a:ext cx="8596668" cy="6248399"/>
          </a:xfrm>
        </p:spPr>
        <p:txBody>
          <a:bodyPr>
            <a:noAutofit/>
          </a:bodyPr>
          <a:lstStyle/>
          <a:p>
            <a:pPr marL="191135" marR="95885" indent="0" algn="just">
              <a:lnSpc>
                <a:spcPct val="150000"/>
              </a:lnSpc>
              <a:buNone/>
            </a:pPr>
            <a:r>
              <a:rPr lang="tr-TR" sz="2000" dirty="0">
                <a:solidFill>
                  <a:schemeClr val="tx1"/>
                </a:solidFill>
                <a:effectLst/>
                <a:latin typeface="Times New Roman" panose="02020603050405020304" pitchFamily="18" charset="0"/>
                <a:ea typeface="Times New Roman" panose="02020603050405020304" pitchFamily="18" charset="0"/>
              </a:rPr>
              <a:t>4- </a:t>
            </a:r>
            <a:r>
              <a:rPr lang="tr-TR" sz="2000" u="sng" dirty="0">
                <a:solidFill>
                  <a:schemeClr val="tx1"/>
                </a:solidFill>
                <a:effectLst/>
                <a:latin typeface="Times New Roman" panose="02020603050405020304" pitchFamily="18" charset="0"/>
                <a:ea typeface="Times New Roman" panose="02020603050405020304" pitchFamily="18" charset="0"/>
              </a:rPr>
              <a:t>A Tipi Davranış</a:t>
            </a:r>
            <a:r>
              <a:rPr lang="tr-TR" sz="2000" dirty="0">
                <a:solidFill>
                  <a:schemeClr val="tx1"/>
                </a:solidFill>
                <a:effectLst/>
                <a:latin typeface="Times New Roman" panose="02020603050405020304" pitchFamily="18" charset="0"/>
                <a:ea typeface="Times New Roman" panose="02020603050405020304" pitchFamily="18" charset="0"/>
              </a:rPr>
              <a:t> :  </a:t>
            </a:r>
            <a:r>
              <a:rPr lang="tr-TR" sz="2000" dirty="0" err="1">
                <a:solidFill>
                  <a:schemeClr val="tx1"/>
                </a:solidFill>
                <a:effectLst/>
                <a:latin typeface="Times New Roman" panose="02020603050405020304" pitchFamily="18" charset="0"/>
                <a:ea typeface="Times New Roman" panose="02020603050405020304" pitchFamily="18" charset="0"/>
              </a:rPr>
              <a:t>Friedman</a:t>
            </a:r>
            <a:r>
              <a:rPr lang="tr-TR" sz="2000" dirty="0">
                <a:solidFill>
                  <a:schemeClr val="tx1"/>
                </a:solidFill>
                <a:effectLst/>
                <a:latin typeface="Times New Roman" panose="02020603050405020304" pitchFamily="18" charset="0"/>
                <a:ea typeface="Times New Roman" panose="02020603050405020304" pitchFamily="18" charset="0"/>
              </a:rPr>
              <a:t> ve </a:t>
            </a:r>
            <a:r>
              <a:rPr lang="tr-TR" sz="2000" dirty="0" err="1">
                <a:solidFill>
                  <a:schemeClr val="tx1"/>
                </a:solidFill>
                <a:effectLst/>
                <a:latin typeface="Times New Roman" panose="02020603050405020304" pitchFamily="18" charset="0"/>
                <a:ea typeface="Times New Roman" panose="02020603050405020304" pitchFamily="18" charset="0"/>
              </a:rPr>
              <a:t>Rosenman</a:t>
            </a:r>
            <a:r>
              <a:rPr lang="tr-TR" sz="2000" dirty="0">
                <a:solidFill>
                  <a:schemeClr val="tx1"/>
                </a:solidFill>
                <a:effectLst/>
                <a:latin typeface="Times New Roman" panose="02020603050405020304" pitchFamily="18" charset="0"/>
                <a:ea typeface="Times New Roman" panose="02020603050405020304" pitchFamily="18" charset="0"/>
              </a:rPr>
              <a:t> 1950’li yıllarda A tipi davranış gösteren kişilik tipini saptadılar. </a:t>
            </a:r>
          </a:p>
          <a:p>
            <a:pPr marL="191135" marR="95885" indent="0" algn="just">
              <a:lnSpc>
                <a:spcPct val="150000"/>
              </a:lnSpc>
              <a:buNone/>
            </a:pPr>
            <a:r>
              <a:rPr lang="tr-TR" sz="2000" dirty="0">
                <a:solidFill>
                  <a:schemeClr val="tx1"/>
                </a:solidFill>
                <a:effectLst/>
                <a:latin typeface="Times New Roman" panose="02020603050405020304" pitchFamily="18" charset="0"/>
                <a:ea typeface="Times New Roman" panose="02020603050405020304" pitchFamily="18" charset="0"/>
              </a:rPr>
              <a:t>Bu tipin özellikleri şunlardır :</a:t>
            </a:r>
          </a:p>
          <a:p>
            <a:pPr marL="191135" marR="95885" indent="144145" algn="just">
              <a:lnSpc>
                <a:spcPct val="150000"/>
              </a:lnSpc>
            </a:pPr>
            <a:r>
              <a:rPr lang="tr-TR" sz="2000" dirty="0">
                <a:solidFill>
                  <a:schemeClr val="tx1"/>
                </a:solidFill>
                <a:effectLst/>
                <a:latin typeface="Times New Roman" panose="02020603050405020304" pitchFamily="18" charset="0"/>
                <a:ea typeface="Times New Roman" panose="02020603050405020304" pitchFamily="18" charset="0"/>
              </a:rPr>
              <a:t> Zamanı iyi kullanma konusunda hassastırlar.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Oldukça saldırgan ve rekabetçidirler.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Sürekli hareket etmeyi severler ve hızlı yemek </a:t>
            </a:r>
            <a:r>
              <a:rPr lang="tr-TR" sz="2000" dirty="0" err="1">
                <a:solidFill>
                  <a:schemeClr val="tx1"/>
                </a:solidFill>
                <a:effectLst/>
                <a:latin typeface="Times New Roman" panose="02020603050405020304" pitchFamily="18" charset="0"/>
                <a:ea typeface="Times New Roman" panose="02020603050405020304" pitchFamily="18" charset="0"/>
              </a:rPr>
              <a:t>yemek</a:t>
            </a:r>
            <a:r>
              <a:rPr lang="tr-TR" sz="2000" dirty="0">
                <a:solidFill>
                  <a:schemeClr val="tx1"/>
                </a:solidFill>
                <a:effectLst/>
                <a:latin typeface="Times New Roman" panose="02020603050405020304" pitchFamily="18" charset="0"/>
                <a:ea typeface="Times New Roman" panose="02020603050405020304" pitchFamily="18" charset="0"/>
              </a:rPr>
              <a:t> alışkanlığındadırlar.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Aynı anda iki işi yapmak isterler.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Sabırsızdırlar ve beklemekten nefret ederler.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İşe yöneliktirler ve işi zamanında bitirmeye önem verirler.</a:t>
            </a:r>
          </a:p>
          <a:p>
            <a:pPr marL="191135" marR="95885" indent="144145" algn="just">
              <a:lnSpc>
                <a:spcPct val="150000"/>
              </a:lnSpc>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Rakamlarla boğuşurlar ve başarıyı kazanma derecelerini  ölçmeye çalışırlar.</a:t>
            </a:r>
          </a:p>
          <a:p>
            <a:endParaRPr lang="tr-TR" sz="2000" dirty="0">
              <a:solidFill>
                <a:schemeClr val="tx1"/>
              </a:solidFill>
            </a:endParaRPr>
          </a:p>
        </p:txBody>
      </p:sp>
    </p:spTree>
    <p:extLst>
      <p:ext uri="{BB962C8B-B14F-4D97-AF65-F5344CB8AC3E}">
        <p14:creationId xmlns:p14="http://schemas.microsoft.com/office/powerpoint/2010/main" val="119515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4651F4A-C5A2-4258-9190-F04ECFF83DCE}"/>
              </a:ext>
            </a:extLst>
          </p:cNvPr>
          <p:cNvSpPr>
            <a:spLocks noGrp="1"/>
          </p:cNvSpPr>
          <p:nvPr>
            <p:ph idx="1"/>
          </p:nvPr>
        </p:nvSpPr>
        <p:spPr>
          <a:xfrm>
            <a:off x="650130" y="776991"/>
            <a:ext cx="8596668" cy="5471409"/>
          </a:xfrm>
        </p:spPr>
        <p:txBody>
          <a:bodyPr>
            <a:noAutofit/>
          </a:bodyPr>
          <a:lstStyle/>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Güçlü bir motivasyonları vardır.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Kendilerine aşırı güvenleri vardır.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İşlerinde yüksek kaygı taşırlar.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Çabuk karar verirler.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Randevularına tam saatinde giderler ve başkalarında da aynı duyarlılığı isterler.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Duyarlı bir kişilik yapıları vardır.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Enerjilerini planlarlar.</a:t>
            </a:r>
          </a:p>
          <a:p>
            <a:pPr marL="191135" marR="95885" indent="144145" algn="just">
              <a:tabLst>
                <a:tab pos="228600" algn="l"/>
              </a:tabLst>
            </a:pPr>
            <a:r>
              <a:rPr lang="tr-TR" sz="2000" dirty="0">
                <a:solidFill>
                  <a:schemeClr val="tx1"/>
                </a:solidFill>
                <a:effectLst/>
                <a:latin typeface="Times New Roman" panose="02020603050405020304" pitchFamily="18" charset="0"/>
                <a:ea typeface="Times New Roman" panose="02020603050405020304" pitchFamily="18" charset="0"/>
              </a:rPr>
              <a:t>Az dinlenir, az spor yaparlar.</a:t>
            </a:r>
          </a:p>
          <a:p>
            <a:r>
              <a:rPr lang="tr-TR" sz="2000" dirty="0">
                <a:solidFill>
                  <a:schemeClr val="tx1"/>
                </a:solidFill>
                <a:effectLst/>
                <a:latin typeface="Times New Roman" panose="02020603050405020304" pitchFamily="18" charset="0"/>
                <a:ea typeface="Times New Roman" panose="02020603050405020304" pitchFamily="18" charset="0"/>
              </a:rPr>
              <a:t>Orkestra şefli kişilik yapısındadırlar</a:t>
            </a:r>
            <a:r>
              <a:rPr lang="tr-TR" sz="2000" dirty="0">
                <a:solidFill>
                  <a:schemeClr val="tx1"/>
                </a:solidFill>
                <a:effectLst/>
              </a:rPr>
              <a:t> </a:t>
            </a:r>
            <a:r>
              <a:rPr lang="tr-TR" sz="2000" dirty="0">
                <a:solidFill>
                  <a:schemeClr val="tx1"/>
                </a:solidFill>
                <a:effectLst/>
                <a:latin typeface="Times New Roman" panose="02020603050405020304" pitchFamily="18" charset="0"/>
                <a:ea typeface="Times New Roman" panose="02020603050405020304" pitchFamily="18" charset="0"/>
              </a:rPr>
              <a:t> </a:t>
            </a:r>
          </a:p>
          <a:p>
            <a:endParaRPr lang="tr-TR" sz="2000" dirty="0">
              <a:solidFill>
                <a:schemeClr val="tx1"/>
              </a:solidFill>
            </a:endParaRPr>
          </a:p>
        </p:txBody>
      </p:sp>
    </p:spTree>
    <p:extLst>
      <p:ext uri="{BB962C8B-B14F-4D97-AF65-F5344CB8AC3E}">
        <p14:creationId xmlns:p14="http://schemas.microsoft.com/office/powerpoint/2010/main" val="127168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A577C6-C98D-4F8A-B081-1075B128585C}"/>
              </a:ext>
            </a:extLst>
          </p:cNvPr>
          <p:cNvSpPr>
            <a:spLocks noGrp="1"/>
          </p:cNvSpPr>
          <p:nvPr>
            <p:ph type="title"/>
          </p:nvPr>
        </p:nvSpPr>
        <p:spPr>
          <a:xfrm>
            <a:off x="677334" y="609600"/>
            <a:ext cx="8596668" cy="724525"/>
          </a:xfrm>
        </p:spPr>
        <p:txBody>
          <a:bodyPr>
            <a:normAutofit fontScale="90000"/>
          </a:bodyPr>
          <a:lstStyle/>
          <a:p>
            <a:r>
              <a:rPr lang="tr-TR" sz="2200">
                <a:effectLst/>
                <a:latin typeface="Times New Roman" panose="02020603050405020304" pitchFamily="18" charset="0"/>
                <a:ea typeface="Times New Roman" panose="02020603050405020304" pitchFamily="18" charset="0"/>
              </a:rPr>
              <a:t> </a:t>
            </a:r>
            <a:r>
              <a:rPr lang="tr-TR" sz="2200" u="sng">
                <a:effectLst/>
                <a:latin typeface="Times New Roman" panose="02020603050405020304" pitchFamily="18" charset="0"/>
                <a:ea typeface="Times New Roman" panose="02020603050405020304" pitchFamily="18" charset="0"/>
              </a:rPr>
              <a:t>B Tipi Davranışın Özellikleri şunlardır:</a:t>
            </a:r>
            <a:br>
              <a:rPr lang="tr-TR" sz="2200">
                <a:effectLst/>
                <a:latin typeface="Times New Roman" panose="02020603050405020304" pitchFamily="18" charset="0"/>
                <a:ea typeface="Times New Roman" panose="02020603050405020304" pitchFamily="18" charset="0"/>
              </a:rPr>
            </a:br>
            <a:endParaRPr lang="tr-TR" sz="2200"/>
          </a:p>
        </p:txBody>
      </p:sp>
      <p:sp>
        <p:nvSpPr>
          <p:cNvPr id="3" name="İçerik Yer Tutucusu 2">
            <a:extLst>
              <a:ext uri="{FF2B5EF4-FFF2-40B4-BE49-F238E27FC236}">
                <a16:creationId xmlns:a16="http://schemas.microsoft.com/office/drawing/2014/main" id="{784C606B-1CE0-4845-8A60-3B69DE7A0AE1}"/>
              </a:ext>
            </a:extLst>
          </p:cNvPr>
          <p:cNvSpPr>
            <a:spLocks noGrp="1"/>
          </p:cNvSpPr>
          <p:nvPr>
            <p:ph idx="1"/>
          </p:nvPr>
        </p:nvSpPr>
        <p:spPr>
          <a:xfrm>
            <a:off x="677334" y="1199213"/>
            <a:ext cx="8596668" cy="5658787"/>
          </a:xfrm>
        </p:spPr>
        <p:txBody>
          <a:bodyPr>
            <a:noAutofit/>
          </a:bodyPr>
          <a:lstStyle/>
          <a:p>
            <a:pPr marL="191135" marR="95885" indent="144145" algn="just">
              <a:lnSpc>
                <a:spcPct val="110000"/>
              </a:lnSpc>
            </a:pPr>
            <a:r>
              <a:rPr lang="tr-TR" sz="2200" dirty="0">
                <a:solidFill>
                  <a:schemeClr val="tx1"/>
                </a:solidFill>
                <a:effectLst/>
                <a:latin typeface="Times New Roman" panose="02020603050405020304" pitchFamily="18" charset="0"/>
                <a:ea typeface="Times New Roman" panose="02020603050405020304" pitchFamily="18" charset="0"/>
              </a:rPr>
              <a:t>İvedilik ve sabırsızlık düşünceleri yoktur.</a:t>
            </a:r>
          </a:p>
          <a:p>
            <a:pPr marL="360363" marR="95885" indent="-18097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Gösteri meraklısı değildirler ve sorulmadıkça başarılarını ve yaptıklarını tartışma     ihtiyacı duymazlar.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Oyunu yarışmak için değil, hoşça zaman geçirmek için severler.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Suçluluk duymadan dinlenirler.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Sosyal değerler için fazla kaygılanmazlar.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Zaman esiri olmazlar.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Ekiple kolayca çalışırlar.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Karar vermede aceleci değildirler.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Özel hayatları ile iş hayatları arasında kolayca sınır koyabilirler.</a:t>
            </a:r>
          </a:p>
          <a:p>
            <a:pPr marL="191135" marR="95885" indent="144145" algn="just">
              <a:lnSpc>
                <a:spcPct val="110000"/>
              </a:lnSpc>
              <a:tabLst>
                <a:tab pos="228600" algn="l"/>
              </a:tabLst>
            </a:pPr>
            <a:r>
              <a:rPr lang="tr-TR" sz="2200" dirty="0">
                <a:solidFill>
                  <a:schemeClr val="tx1"/>
                </a:solidFill>
                <a:effectLst/>
                <a:latin typeface="Times New Roman" panose="02020603050405020304" pitchFamily="18" charset="0"/>
                <a:ea typeface="Times New Roman" panose="02020603050405020304" pitchFamily="18" charset="0"/>
              </a:rPr>
              <a:t>Eve döndüklerinde günlük hayattan tamamen uzaklaşabilirler.</a:t>
            </a:r>
          </a:p>
          <a:p>
            <a:pPr marL="0" indent="0">
              <a:buNone/>
            </a:pPr>
            <a:endParaRPr lang="tr-TR" sz="2200" dirty="0">
              <a:solidFill>
                <a:schemeClr val="tx1"/>
              </a:solidFill>
              <a:effectLst/>
              <a:latin typeface="Times New Roman" panose="02020603050405020304" pitchFamily="18" charset="0"/>
              <a:ea typeface="Times New Roman" panose="02020603050405020304" pitchFamily="18" charset="0"/>
            </a:endParaRPr>
          </a:p>
          <a:p>
            <a:endParaRPr lang="tr-TR" sz="2200" dirty="0">
              <a:solidFill>
                <a:schemeClr val="tx1"/>
              </a:solidFill>
            </a:endParaRPr>
          </a:p>
        </p:txBody>
      </p:sp>
    </p:spTree>
    <p:extLst>
      <p:ext uri="{BB962C8B-B14F-4D97-AF65-F5344CB8AC3E}">
        <p14:creationId xmlns:p14="http://schemas.microsoft.com/office/powerpoint/2010/main" val="140156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AD55A1-5ACB-4ADD-ABEA-360E82A9B8F0}"/>
              </a:ext>
            </a:extLst>
          </p:cNvPr>
          <p:cNvSpPr>
            <a:spLocks noGrp="1"/>
          </p:cNvSpPr>
          <p:nvPr>
            <p:ph idx="1"/>
          </p:nvPr>
        </p:nvSpPr>
        <p:spPr>
          <a:xfrm>
            <a:off x="884723" y="2019187"/>
            <a:ext cx="8596668" cy="3880773"/>
          </a:xfrm>
        </p:spPr>
        <p:txBody>
          <a:bodyPr>
            <a:normAutofit/>
          </a:bodyPr>
          <a:lstStyle/>
          <a:p>
            <a:r>
              <a:rPr lang="tr-TR" sz="2400" dirty="0">
                <a:solidFill>
                  <a:schemeClr val="tx1"/>
                </a:solidFill>
                <a:effectLst/>
                <a:latin typeface="Times New Roman" panose="02020603050405020304" pitchFamily="18" charset="0"/>
                <a:ea typeface="Times New Roman" panose="02020603050405020304" pitchFamily="18" charset="0"/>
              </a:rPr>
              <a:t>A Tipi davranışa sahip kişiler iş başında ve iş dışında daha çok stresli olan kişilerdir. Bu tip kişilerin koroner yetmezliğine yakalanma riskleri, diğerlerine göre iki kat  daha fazladır.</a:t>
            </a:r>
            <a:endParaRPr lang="tr-TR" sz="2400" dirty="0">
              <a:solidFill>
                <a:schemeClr val="tx1"/>
              </a:solidFill>
            </a:endParaRPr>
          </a:p>
        </p:txBody>
      </p:sp>
      <p:sp>
        <p:nvSpPr>
          <p:cNvPr id="4" name="İçerik Yer Tutucusu 2">
            <a:extLst>
              <a:ext uri="{FF2B5EF4-FFF2-40B4-BE49-F238E27FC236}">
                <a16:creationId xmlns:a16="http://schemas.microsoft.com/office/drawing/2014/main" id="{8CF07979-07B8-4E86-992B-499B9C2A0243}"/>
              </a:ext>
            </a:extLst>
          </p:cNvPr>
          <p:cNvSpPr txBox="1">
            <a:spLocks/>
          </p:cNvSpPr>
          <p:nvPr/>
        </p:nvSpPr>
        <p:spPr>
          <a:xfrm>
            <a:off x="884723" y="3585608"/>
            <a:ext cx="8596668" cy="13799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latin typeface="Times New Roman" panose="02020603050405020304" pitchFamily="18" charset="0"/>
                <a:ea typeface="Times New Roman" panose="02020603050405020304" pitchFamily="18" charset="0"/>
              </a:rPr>
              <a:t>Kişinin çevresini nasıl algıladığı, çevresel değişimlere ve ilişkilere gösterdiği tepki onun kişiliğiyle ilgilidir. İşletmeler çalışanlarını bu kişilik tiplerine bakarak değerlendirebilirler. </a:t>
            </a:r>
          </a:p>
          <a:p>
            <a:pPr marL="0" indent="0">
              <a:buFont typeface="Wingdings 3" charset="2"/>
              <a:buNone/>
            </a:pPr>
            <a:endParaRPr lang="tr-TR" sz="2400" dirty="0">
              <a:solidFill>
                <a:schemeClr val="tx1"/>
              </a:solidFill>
            </a:endParaRPr>
          </a:p>
        </p:txBody>
      </p:sp>
    </p:spTree>
    <p:extLst>
      <p:ext uri="{BB962C8B-B14F-4D97-AF65-F5344CB8AC3E}">
        <p14:creationId xmlns:p14="http://schemas.microsoft.com/office/powerpoint/2010/main" val="37416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F202C-7521-4717-849B-7DE162B755B5}"/>
              </a:ext>
            </a:extLst>
          </p:cNvPr>
          <p:cNvSpPr>
            <a:spLocks noGrp="1"/>
          </p:cNvSpPr>
          <p:nvPr>
            <p:ph type="title"/>
          </p:nvPr>
        </p:nvSpPr>
        <p:spPr>
          <a:xfrm>
            <a:off x="874403" y="241738"/>
            <a:ext cx="8596668" cy="1320800"/>
          </a:xfrm>
        </p:spPr>
        <p:txBody>
          <a:bodyPr/>
          <a:lstStyle/>
          <a:p>
            <a:pPr algn="ctr"/>
            <a:r>
              <a:rPr lang="tr-TR"/>
              <a:t>STRESE NEDEN OLAN KİŞİSEL TUTUM VE DAVRANIŞLAR</a:t>
            </a:r>
          </a:p>
        </p:txBody>
      </p:sp>
      <p:sp>
        <p:nvSpPr>
          <p:cNvPr id="3" name="İçerik Yer Tutucusu 2">
            <a:extLst>
              <a:ext uri="{FF2B5EF4-FFF2-40B4-BE49-F238E27FC236}">
                <a16:creationId xmlns:a16="http://schemas.microsoft.com/office/drawing/2014/main" id="{D8046270-00B0-4763-8006-C4B76DD62487}"/>
              </a:ext>
            </a:extLst>
          </p:cNvPr>
          <p:cNvSpPr>
            <a:spLocks noGrp="1"/>
          </p:cNvSpPr>
          <p:nvPr>
            <p:ph idx="1"/>
          </p:nvPr>
        </p:nvSpPr>
        <p:spPr>
          <a:xfrm>
            <a:off x="724468" y="1440208"/>
            <a:ext cx="8596668" cy="4927600"/>
          </a:xfrm>
        </p:spPr>
        <p:txBody>
          <a:bodyPr>
            <a:normAutofit/>
          </a:bodyPr>
          <a:lstStyle/>
          <a:p>
            <a:pPr>
              <a:buAutoNum type="arabicPeriod"/>
            </a:pPr>
            <a:r>
              <a:rPr lang="tr-TR" dirty="0">
                <a:solidFill>
                  <a:schemeClr val="tx1"/>
                </a:solidFill>
              </a:rPr>
              <a:t>Dürtüler</a:t>
            </a:r>
          </a:p>
          <a:p>
            <a:pPr>
              <a:buAutoNum type="arabicPeriod"/>
            </a:pPr>
            <a:r>
              <a:rPr lang="tr-TR" dirty="0">
                <a:solidFill>
                  <a:schemeClr val="tx1"/>
                </a:solidFill>
              </a:rPr>
              <a:t>Acelecilik</a:t>
            </a:r>
          </a:p>
          <a:p>
            <a:pPr>
              <a:buAutoNum type="arabicPeriod"/>
            </a:pPr>
            <a:r>
              <a:rPr lang="tr-TR" dirty="0" err="1">
                <a:solidFill>
                  <a:schemeClr val="tx1"/>
                </a:solidFill>
              </a:rPr>
              <a:t>Mükemmelliyetçilik</a:t>
            </a:r>
            <a:endParaRPr lang="tr-TR" dirty="0">
              <a:solidFill>
                <a:schemeClr val="tx1"/>
              </a:solidFill>
            </a:endParaRPr>
          </a:p>
          <a:p>
            <a:pPr>
              <a:buAutoNum type="arabicPeriod"/>
            </a:pPr>
            <a:r>
              <a:rPr lang="tr-TR" dirty="0">
                <a:solidFill>
                  <a:schemeClr val="tx1"/>
                </a:solidFill>
              </a:rPr>
              <a:t>İnsanları memnun etmek</a:t>
            </a:r>
          </a:p>
          <a:p>
            <a:pPr>
              <a:buAutoNum type="arabicPeriod"/>
            </a:pPr>
            <a:r>
              <a:rPr lang="tr-TR" dirty="0">
                <a:solidFill>
                  <a:schemeClr val="tx1"/>
                </a:solidFill>
              </a:rPr>
              <a:t>Çok çalışmak</a:t>
            </a:r>
          </a:p>
          <a:p>
            <a:pPr>
              <a:buAutoNum type="arabicPeriod"/>
            </a:pPr>
            <a:r>
              <a:rPr lang="tr-TR" dirty="0">
                <a:solidFill>
                  <a:schemeClr val="tx1"/>
                </a:solidFill>
              </a:rPr>
              <a:t>Güçlü olmak</a:t>
            </a:r>
          </a:p>
          <a:p>
            <a:pPr>
              <a:buAutoNum type="arabicPeriod"/>
            </a:pPr>
            <a:r>
              <a:rPr lang="tr-TR" dirty="0">
                <a:solidFill>
                  <a:schemeClr val="tx1"/>
                </a:solidFill>
              </a:rPr>
              <a:t>Ulaşılması imkansız standartlara yetişmeye çalışmak</a:t>
            </a:r>
          </a:p>
          <a:p>
            <a:pPr>
              <a:buAutoNum type="arabicPeriod"/>
            </a:pPr>
            <a:r>
              <a:rPr lang="tr-TR" dirty="0">
                <a:solidFill>
                  <a:schemeClr val="tx1"/>
                </a:solidFill>
              </a:rPr>
              <a:t>Değişken şartlarda çalışmak</a:t>
            </a:r>
          </a:p>
          <a:p>
            <a:pPr>
              <a:buAutoNum type="arabicPeriod"/>
            </a:pPr>
            <a:r>
              <a:rPr lang="tr-TR" dirty="0">
                <a:solidFill>
                  <a:schemeClr val="tx1"/>
                </a:solidFill>
              </a:rPr>
              <a:t>İşini kaybetme endişesi</a:t>
            </a:r>
          </a:p>
          <a:p>
            <a:pPr>
              <a:buAutoNum type="arabicPeriod"/>
            </a:pPr>
            <a:r>
              <a:rPr lang="tr-TR" dirty="0">
                <a:solidFill>
                  <a:schemeClr val="tx1"/>
                </a:solidFill>
              </a:rPr>
              <a:t>Gereğinden fazla sorumluluk üstlenmek</a:t>
            </a:r>
          </a:p>
          <a:p>
            <a:pPr>
              <a:buAutoNum type="arabicPeriod"/>
            </a:pPr>
            <a:r>
              <a:rPr lang="tr-TR" dirty="0">
                <a:solidFill>
                  <a:schemeClr val="tx1"/>
                </a:solidFill>
              </a:rPr>
              <a:t>Çok fazla iş yüklenmek</a:t>
            </a:r>
          </a:p>
          <a:p>
            <a:pPr>
              <a:buAutoNum type="arabicPeriod"/>
            </a:pPr>
            <a:r>
              <a:rPr lang="tr-TR" dirty="0">
                <a:solidFill>
                  <a:schemeClr val="tx1"/>
                </a:solidFill>
              </a:rPr>
              <a:t>Yaşlanma</a:t>
            </a:r>
          </a:p>
        </p:txBody>
      </p:sp>
    </p:spTree>
    <p:extLst>
      <p:ext uri="{BB962C8B-B14F-4D97-AF65-F5344CB8AC3E}">
        <p14:creationId xmlns:p14="http://schemas.microsoft.com/office/powerpoint/2010/main" val="360695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300090B5-B669-4E17-872D-9D139E6A8A14}"/>
              </a:ext>
            </a:extLst>
          </p:cNvPr>
          <p:cNvSpPr>
            <a:spLocks noGrp="1" noChangeArrowheads="1"/>
          </p:cNvSpPr>
          <p:nvPr>
            <p:ph type="title"/>
          </p:nvPr>
        </p:nvSpPr>
        <p:spPr/>
        <p:txBody>
          <a:bodyPr/>
          <a:lstStyle/>
          <a:p>
            <a:pPr algn="ctr" eaLnBrk="1" hangingPunct="1">
              <a:defRPr/>
            </a:pPr>
            <a:r>
              <a:rPr lang="tr-TR" altLang="tr-TR"/>
              <a:t>STRES BELİRTİLERİ</a:t>
            </a:r>
          </a:p>
        </p:txBody>
      </p:sp>
      <p:sp>
        <p:nvSpPr>
          <p:cNvPr id="333827" name="Rectangle 3">
            <a:extLst>
              <a:ext uri="{FF2B5EF4-FFF2-40B4-BE49-F238E27FC236}">
                <a16:creationId xmlns:a16="http://schemas.microsoft.com/office/drawing/2014/main" id="{A29D8033-622B-4F3B-93EF-612497F03CDD}"/>
              </a:ext>
            </a:extLst>
          </p:cNvPr>
          <p:cNvSpPr>
            <a:spLocks noGrp="1" noChangeArrowheads="1"/>
          </p:cNvSpPr>
          <p:nvPr>
            <p:ph idx="1"/>
          </p:nvPr>
        </p:nvSpPr>
        <p:spPr>
          <a:xfrm>
            <a:off x="677334" y="1528997"/>
            <a:ext cx="8596668" cy="5021705"/>
          </a:xfrm>
        </p:spPr>
        <p:txBody>
          <a:bodyPr>
            <a:normAutofit/>
          </a:bodyPr>
          <a:lstStyle/>
          <a:p>
            <a:pPr eaLnBrk="1" hangingPunct="1">
              <a:lnSpc>
                <a:spcPct val="90000"/>
              </a:lnSpc>
              <a:defRPr/>
            </a:pPr>
            <a:r>
              <a:rPr lang="tr-TR" altLang="tr-TR" sz="2800">
                <a:solidFill>
                  <a:schemeClr val="tx1"/>
                </a:solidFill>
              </a:rPr>
              <a:t>Organizmanın tehdit karşısında olduğu stres durumunda insanlarda hem bedensel hem psikolojik düzeyde bir dizi olay meydana gelir. </a:t>
            </a:r>
          </a:p>
          <a:p>
            <a:pPr eaLnBrk="1" hangingPunct="1">
              <a:lnSpc>
                <a:spcPct val="90000"/>
              </a:lnSpc>
              <a:defRPr/>
            </a:pPr>
            <a:br>
              <a:rPr lang="tr-TR" altLang="tr-TR" sz="2800">
                <a:solidFill>
                  <a:schemeClr val="tx1"/>
                </a:solidFill>
              </a:rPr>
            </a:br>
            <a:r>
              <a:rPr lang="tr-TR" altLang="tr-TR" sz="2800">
                <a:solidFill>
                  <a:schemeClr val="tx1"/>
                </a:solidFill>
              </a:rPr>
              <a:t>Stres altında insan: </a:t>
            </a:r>
          </a:p>
          <a:p>
            <a:pPr eaLnBrk="1" hangingPunct="1">
              <a:lnSpc>
                <a:spcPct val="90000"/>
              </a:lnSpc>
              <a:buFont typeface="Wingdings" panose="05000000000000000000" pitchFamily="2" charset="2"/>
              <a:buNone/>
              <a:defRPr/>
            </a:pPr>
            <a:r>
              <a:rPr lang="tr-TR" altLang="tr-TR" sz="2800">
                <a:solidFill>
                  <a:schemeClr val="tx1"/>
                </a:solidFill>
              </a:rPr>
              <a:t>    Kişi bireysel bütünlüğüne yönelen tehditlere karşı özellikle zihinsel düzeyde başarılı bir mücadele vermezse, başa çıkamadığı streslerin biriken ve yoğunlaşan etkileri sonucu davranış düzeyine yansıyan bazı belirtiler şunlardır: </a:t>
            </a:r>
            <a:br>
              <a:rPr lang="tr-TR" altLang="tr-TR" sz="2800">
                <a:solidFill>
                  <a:schemeClr val="tx1"/>
                </a:solidFill>
              </a:rPr>
            </a:br>
            <a:br>
              <a:rPr lang="tr-TR" altLang="tr-TR" sz="2800">
                <a:solidFill>
                  <a:schemeClr val="tx1"/>
                </a:solidFill>
              </a:rPr>
            </a:br>
            <a:endParaRPr lang="tr-TR" altLang="tr-TR" sz="2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a:extLst>
              <a:ext uri="{FF2B5EF4-FFF2-40B4-BE49-F238E27FC236}">
                <a16:creationId xmlns:a16="http://schemas.microsoft.com/office/drawing/2014/main" id="{0339732D-7ACF-4A70-8BFB-11E776086D0C}"/>
              </a:ext>
            </a:extLst>
          </p:cNvPr>
          <p:cNvSpPr>
            <a:spLocks noGrp="1" noChangeArrowheads="1"/>
          </p:cNvSpPr>
          <p:nvPr>
            <p:ph idx="1"/>
          </p:nvPr>
        </p:nvSpPr>
        <p:spPr>
          <a:xfrm>
            <a:off x="242618" y="601610"/>
            <a:ext cx="8596668" cy="5199581"/>
          </a:xfrm>
        </p:spPr>
        <p:txBody>
          <a:bodyPr>
            <a:normAutofit fontScale="92500" lnSpcReduction="10000"/>
          </a:bodyPr>
          <a:lstStyle/>
          <a:p>
            <a:pPr marL="0" indent="0" eaLnBrk="1" hangingPunct="1">
              <a:buNone/>
              <a:defRPr/>
            </a:pPr>
            <a:r>
              <a:rPr lang="tr-TR" altLang="tr-TR" sz="3000">
                <a:solidFill>
                  <a:schemeClr val="tx1"/>
                </a:solidFill>
              </a:rPr>
              <a:t>Stres belirtileri üç değişik biçimde ortaya çıkabilirler: </a:t>
            </a:r>
          </a:p>
          <a:p>
            <a:pPr eaLnBrk="1" hangingPunct="1">
              <a:defRPr/>
            </a:pPr>
            <a:r>
              <a:rPr lang="tr-TR" altLang="tr-TR" sz="3000">
                <a:solidFill>
                  <a:schemeClr val="tx1"/>
                </a:solidFill>
              </a:rPr>
              <a:t>fizyolojik (bedensel), </a:t>
            </a:r>
          </a:p>
          <a:p>
            <a:pPr eaLnBrk="1" hangingPunct="1">
              <a:defRPr/>
            </a:pPr>
            <a:r>
              <a:rPr lang="tr-TR" altLang="tr-TR" sz="3000">
                <a:solidFill>
                  <a:schemeClr val="tx1"/>
                </a:solidFill>
              </a:rPr>
              <a:t>psikolojik ya da </a:t>
            </a:r>
          </a:p>
          <a:p>
            <a:pPr eaLnBrk="1" hangingPunct="1">
              <a:defRPr/>
            </a:pPr>
            <a:r>
              <a:rPr lang="tr-TR" altLang="tr-TR" sz="3000">
                <a:solidFill>
                  <a:schemeClr val="tx1"/>
                </a:solidFill>
              </a:rPr>
              <a:t>davranışsal değişiklikler. </a:t>
            </a:r>
          </a:p>
          <a:p>
            <a:pPr eaLnBrk="1" hangingPunct="1">
              <a:defRPr/>
            </a:pPr>
            <a:endParaRPr lang="tr-TR" altLang="tr-TR" sz="3000">
              <a:solidFill>
                <a:schemeClr val="tx1"/>
              </a:solidFill>
            </a:endParaRPr>
          </a:p>
          <a:p>
            <a:pPr marL="0" indent="0" eaLnBrk="1" hangingPunct="1">
              <a:buNone/>
              <a:defRPr/>
            </a:pPr>
            <a:r>
              <a:rPr lang="tr-TR" altLang="tr-TR" sz="3000">
                <a:solidFill>
                  <a:schemeClr val="tx1"/>
                </a:solidFill>
              </a:rPr>
              <a:t>Kişinin kendine özgü stres belirtilerinin farkına varması, stresin yol açacağı dengesizliğe karşı uyanık olmak ve bu dengesizliğin potansiyel nedenini anlayıp tanımlamak açısından oldukça önemlidir. </a:t>
            </a:r>
          </a:p>
        </p:txBody>
      </p:sp>
      <p:pic>
        <p:nvPicPr>
          <p:cNvPr id="1026" name="Picture 2" descr="Her 10 Çalışandan 9'u Stres Nedeniyle İş Değiştirebileceğini Söylüyor |  Pazarlamasyon">
            <a:extLst>
              <a:ext uri="{FF2B5EF4-FFF2-40B4-BE49-F238E27FC236}">
                <a16:creationId xmlns:a16="http://schemas.microsoft.com/office/drawing/2014/main" id="{06328D21-0367-4F58-AAB4-8DB24304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627" y="1056809"/>
            <a:ext cx="4902642" cy="23721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C38EE0FD-B12B-4CE1-8125-225389890317}"/>
              </a:ext>
            </a:extLst>
          </p:cNvPr>
          <p:cNvSpPr>
            <a:spLocks noGrp="1" noChangeArrowheads="1"/>
          </p:cNvSpPr>
          <p:nvPr>
            <p:ph type="title"/>
          </p:nvPr>
        </p:nvSpPr>
        <p:spPr/>
        <p:txBody>
          <a:bodyPr/>
          <a:lstStyle/>
          <a:p>
            <a:pPr algn="l" eaLnBrk="1" hangingPunct="1">
              <a:defRPr/>
            </a:pPr>
            <a:r>
              <a:rPr lang="tr-TR" altLang="tr-TR"/>
              <a:t>A-Fiziksel Belirtiler</a:t>
            </a:r>
          </a:p>
        </p:txBody>
      </p:sp>
      <p:sp>
        <p:nvSpPr>
          <p:cNvPr id="335875" name="Rectangle 3">
            <a:extLst>
              <a:ext uri="{FF2B5EF4-FFF2-40B4-BE49-F238E27FC236}">
                <a16:creationId xmlns:a16="http://schemas.microsoft.com/office/drawing/2014/main" id="{E5461187-F9BA-49D8-BE5F-512A90DFFB63}"/>
              </a:ext>
            </a:extLst>
          </p:cNvPr>
          <p:cNvSpPr>
            <a:spLocks noGrp="1" noChangeArrowheads="1"/>
          </p:cNvSpPr>
          <p:nvPr>
            <p:ph idx="1"/>
          </p:nvPr>
        </p:nvSpPr>
        <p:spPr>
          <a:xfrm>
            <a:off x="0" y="1229192"/>
            <a:ext cx="8596668" cy="5628807"/>
          </a:xfrm>
        </p:spPr>
        <p:txBody>
          <a:bodyPr>
            <a:normAutofit fontScale="92500" lnSpcReduction="10000"/>
          </a:bodyPr>
          <a:lstStyle/>
          <a:p>
            <a:pPr eaLnBrk="1" hangingPunct="1">
              <a:lnSpc>
                <a:spcPct val="80000"/>
              </a:lnSpc>
              <a:buFont typeface="Wingdings" panose="05000000000000000000" pitchFamily="2" charset="2"/>
              <a:buNone/>
              <a:defRPr/>
            </a:pPr>
            <a:r>
              <a:rPr lang="tr-TR" altLang="tr-TR" sz="2400"/>
              <a:t>            Stresin fiziksel belirtileri şöyle sıralanabilir:</a:t>
            </a:r>
          </a:p>
          <a:p>
            <a:pPr eaLnBrk="1" hangingPunct="1">
              <a:lnSpc>
                <a:spcPct val="80000"/>
              </a:lnSpc>
              <a:defRPr/>
            </a:pPr>
            <a:r>
              <a:rPr lang="tr-TR" altLang="tr-TR" sz="2400"/>
              <a:t> Hızlı nefes alıp verme</a:t>
            </a:r>
          </a:p>
          <a:p>
            <a:pPr eaLnBrk="1" hangingPunct="1">
              <a:lnSpc>
                <a:spcPct val="80000"/>
              </a:lnSpc>
              <a:defRPr/>
            </a:pPr>
            <a:r>
              <a:rPr lang="tr-TR" altLang="tr-TR" sz="2400"/>
              <a:t> Ağız kuruluğu</a:t>
            </a:r>
          </a:p>
          <a:p>
            <a:pPr eaLnBrk="1" hangingPunct="1">
              <a:lnSpc>
                <a:spcPct val="80000"/>
              </a:lnSpc>
              <a:defRPr/>
            </a:pPr>
            <a:r>
              <a:rPr lang="tr-TR" altLang="tr-TR" sz="2400"/>
              <a:t> Soğuk ve nemli eller</a:t>
            </a:r>
          </a:p>
          <a:p>
            <a:pPr eaLnBrk="1" hangingPunct="1">
              <a:lnSpc>
                <a:spcPct val="80000"/>
              </a:lnSpc>
              <a:defRPr/>
            </a:pPr>
            <a:r>
              <a:rPr lang="tr-TR" altLang="tr-TR" sz="2400"/>
              <a:t> Sıcaklık hissi</a:t>
            </a:r>
          </a:p>
          <a:p>
            <a:pPr eaLnBrk="1" hangingPunct="1">
              <a:lnSpc>
                <a:spcPct val="80000"/>
              </a:lnSpc>
              <a:defRPr/>
            </a:pPr>
            <a:r>
              <a:rPr lang="tr-TR" altLang="tr-TR" sz="2400"/>
              <a:t> Gergin kaslar</a:t>
            </a:r>
          </a:p>
          <a:p>
            <a:pPr eaLnBrk="1" hangingPunct="1">
              <a:lnSpc>
                <a:spcPct val="80000"/>
              </a:lnSpc>
              <a:defRPr/>
            </a:pPr>
            <a:r>
              <a:rPr lang="tr-TR" altLang="tr-TR" sz="2400"/>
              <a:t> Hazımsızlık</a:t>
            </a:r>
          </a:p>
          <a:p>
            <a:pPr eaLnBrk="1" hangingPunct="1">
              <a:lnSpc>
                <a:spcPct val="80000"/>
              </a:lnSpc>
              <a:defRPr/>
            </a:pPr>
            <a:r>
              <a:rPr lang="tr-TR" altLang="tr-TR" sz="2400"/>
              <a:t> İshal</a:t>
            </a:r>
          </a:p>
          <a:p>
            <a:pPr eaLnBrk="1" hangingPunct="1">
              <a:lnSpc>
                <a:spcPct val="80000"/>
              </a:lnSpc>
              <a:defRPr/>
            </a:pPr>
            <a:r>
              <a:rPr lang="tr-TR" altLang="tr-TR" sz="2400"/>
              <a:t> Kabızlık </a:t>
            </a:r>
          </a:p>
          <a:p>
            <a:pPr eaLnBrk="1" hangingPunct="1">
              <a:lnSpc>
                <a:spcPct val="80000"/>
              </a:lnSpc>
              <a:defRPr/>
            </a:pPr>
            <a:r>
              <a:rPr lang="tr-TR" altLang="tr-TR" sz="2400"/>
              <a:t> Nedensiz yorgunluk</a:t>
            </a:r>
          </a:p>
          <a:p>
            <a:pPr eaLnBrk="1" hangingPunct="1">
              <a:lnSpc>
                <a:spcPct val="80000"/>
              </a:lnSpc>
              <a:defRPr/>
            </a:pPr>
            <a:r>
              <a:rPr lang="tr-TR" altLang="tr-TR" sz="2400"/>
              <a:t> Gerginlikten kaynaklanan baş ağrısı</a:t>
            </a:r>
          </a:p>
          <a:p>
            <a:pPr eaLnBrk="1" hangingPunct="1">
              <a:lnSpc>
                <a:spcPct val="80000"/>
              </a:lnSpc>
              <a:defRPr/>
            </a:pPr>
            <a:r>
              <a:rPr lang="tr-TR" altLang="tr-TR" sz="2400"/>
              <a:t> Sinirsel tikler</a:t>
            </a:r>
          </a:p>
          <a:p>
            <a:pPr eaLnBrk="1" hangingPunct="1">
              <a:lnSpc>
                <a:spcPct val="80000"/>
              </a:lnSpc>
              <a:defRPr/>
            </a:pPr>
            <a:r>
              <a:rPr lang="tr-TR" altLang="tr-TR" sz="2400"/>
              <a:t> Yerinde rahat oturamama</a:t>
            </a:r>
            <a:br>
              <a:rPr lang="tr-TR" altLang="tr-TR" sz="2400"/>
            </a:br>
            <a:br>
              <a:rPr lang="tr-TR" altLang="tr-TR" sz="2400"/>
            </a:br>
            <a:endParaRPr lang="tr-TR" altLang="tr-TR" sz="2400"/>
          </a:p>
        </p:txBody>
      </p:sp>
      <p:pic>
        <p:nvPicPr>
          <p:cNvPr id="2050" name="Picture 2" descr="Stres Kaynağı Olarak Gösterilen Başlıca 10 Etken">
            <a:extLst>
              <a:ext uri="{FF2B5EF4-FFF2-40B4-BE49-F238E27FC236}">
                <a16:creationId xmlns:a16="http://schemas.microsoft.com/office/drawing/2014/main" id="{78CF346C-CEEE-40E2-940A-0203E8449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430" y="2071920"/>
            <a:ext cx="4452078" cy="3804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8C881040-8B9A-42BC-9546-F011AC875B31}"/>
              </a:ext>
            </a:extLst>
          </p:cNvPr>
          <p:cNvSpPr>
            <a:spLocks noGrp="1" noChangeArrowheads="1"/>
          </p:cNvSpPr>
          <p:nvPr>
            <p:ph type="title"/>
          </p:nvPr>
        </p:nvSpPr>
        <p:spPr>
          <a:xfrm>
            <a:off x="842226" y="0"/>
            <a:ext cx="8596668" cy="1320800"/>
          </a:xfrm>
        </p:spPr>
        <p:txBody>
          <a:bodyPr/>
          <a:lstStyle/>
          <a:p>
            <a:pPr algn="l" eaLnBrk="1" hangingPunct="1">
              <a:defRPr/>
            </a:pPr>
            <a:r>
              <a:rPr lang="tr-TR" altLang="tr-TR"/>
              <a:t>B- Psikolojik Belirtiler</a:t>
            </a:r>
          </a:p>
        </p:txBody>
      </p:sp>
      <p:sp>
        <p:nvSpPr>
          <p:cNvPr id="336899" name="Rectangle 3">
            <a:extLst>
              <a:ext uri="{FF2B5EF4-FFF2-40B4-BE49-F238E27FC236}">
                <a16:creationId xmlns:a16="http://schemas.microsoft.com/office/drawing/2014/main" id="{DBAC4C46-8424-4FD1-86C4-430639542EC0}"/>
              </a:ext>
            </a:extLst>
          </p:cNvPr>
          <p:cNvSpPr>
            <a:spLocks noGrp="1" noChangeArrowheads="1"/>
          </p:cNvSpPr>
          <p:nvPr>
            <p:ph idx="1"/>
          </p:nvPr>
        </p:nvSpPr>
        <p:spPr>
          <a:xfrm>
            <a:off x="677334" y="1274165"/>
            <a:ext cx="8596668" cy="4928672"/>
          </a:xfrm>
        </p:spPr>
        <p:txBody>
          <a:bodyPr>
            <a:normAutofit/>
          </a:bodyPr>
          <a:lstStyle/>
          <a:p>
            <a:pPr eaLnBrk="1" hangingPunct="1">
              <a:buFont typeface="Wingdings" panose="05000000000000000000" pitchFamily="2" charset="2"/>
              <a:buNone/>
              <a:defRPr/>
            </a:pPr>
            <a:r>
              <a:rPr lang="tr-TR" altLang="tr-TR" sz="3000" dirty="0">
                <a:solidFill>
                  <a:schemeClr val="tx1"/>
                </a:solidFill>
              </a:rPr>
              <a:t>Psikolojik belirtiler ise</a:t>
            </a:r>
          </a:p>
          <a:p>
            <a:pPr eaLnBrk="1" hangingPunct="1">
              <a:defRPr/>
            </a:pPr>
            <a:r>
              <a:rPr lang="tr-TR" altLang="tr-TR" sz="3000" dirty="0">
                <a:solidFill>
                  <a:schemeClr val="tx1"/>
                </a:solidFill>
              </a:rPr>
              <a:t> endişelenme, </a:t>
            </a:r>
          </a:p>
          <a:p>
            <a:pPr eaLnBrk="1" hangingPunct="1">
              <a:defRPr/>
            </a:pPr>
            <a:r>
              <a:rPr lang="tr-TR" altLang="tr-TR" sz="3000" dirty="0">
                <a:solidFill>
                  <a:schemeClr val="tx1"/>
                </a:solidFill>
              </a:rPr>
              <a:t>konsantrasyon güçlüğü, </a:t>
            </a:r>
          </a:p>
          <a:p>
            <a:pPr eaLnBrk="1" hangingPunct="1">
              <a:defRPr/>
            </a:pPr>
            <a:r>
              <a:rPr lang="tr-TR" altLang="tr-TR" sz="3000" dirty="0">
                <a:solidFill>
                  <a:schemeClr val="tx1"/>
                </a:solidFill>
              </a:rPr>
              <a:t>unutkanlık, </a:t>
            </a:r>
          </a:p>
          <a:p>
            <a:pPr eaLnBrk="1" hangingPunct="1">
              <a:defRPr/>
            </a:pPr>
            <a:r>
              <a:rPr lang="tr-TR" altLang="tr-TR" sz="3000" dirty="0">
                <a:solidFill>
                  <a:schemeClr val="tx1"/>
                </a:solidFill>
              </a:rPr>
              <a:t>sinirlilik ya da kontrolsüzlük duygusu, </a:t>
            </a:r>
          </a:p>
          <a:p>
            <a:pPr eaLnBrk="1" hangingPunct="1">
              <a:defRPr/>
            </a:pPr>
            <a:r>
              <a:rPr lang="tr-TR" altLang="tr-TR" sz="3000" dirty="0">
                <a:solidFill>
                  <a:schemeClr val="tx1"/>
                </a:solidFill>
              </a:rPr>
              <a:t>kendini üzüntülü, kızgın ya da zaman baskısı altında hissetme şeklinde sıralanabilir. </a:t>
            </a:r>
          </a:p>
        </p:txBody>
      </p:sp>
      <p:pic>
        <p:nvPicPr>
          <p:cNvPr id="3074" name="Picture 2" descr="ERGENLİK DÖNEMİ VE STRES İLİŞKİSİ – BİLİM ŞENLİĞİ">
            <a:extLst>
              <a:ext uri="{FF2B5EF4-FFF2-40B4-BE49-F238E27FC236}">
                <a16:creationId xmlns:a16="http://schemas.microsoft.com/office/drawing/2014/main" id="{ABDBE30C-C36F-4608-A584-9A12AC652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489" y="1320800"/>
            <a:ext cx="5261547" cy="2246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C8CF3B12-AA67-4E6C-A231-D0182A4A7610}"/>
              </a:ext>
            </a:extLst>
          </p:cNvPr>
          <p:cNvSpPr>
            <a:spLocks noGrp="1" noChangeArrowheads="1"/>
          </p:cNvSpPr>
          <p:nvPr>
            <p:ph type="title"/>
          </p:nvPr>
        </p:nvSpPr>
        <p:spPr/>
        <p:txBody>
          <a:bodyPr/>
          <a:lstStyle/>
          <a:p>
            <a:pPr algn="l" eaLnBrk="1" hangingPunct="1">
              <a:defRPr/>
            </a:pPr>
            <a:r>
              <a:rPr lang="tr-TR" altLang="tr-TR"/>
              <a:t>C- Davranışsal Belirtiler</a:t>
            </a:r>
          </a:p>
        </p:txBody>
      </p:sp>
      <p:sp>
        <p:nvSpPr>
          <p:cNvPr id="340995" name="Rectangle 3">
            <a:extLst>
              <a:ext uri="{FF2B5EF4-FFF2-40B4-BE49-F238E27FC236}">
                <a16:creationId xmlns:a16="http://schemas.microsoft.com/office/drawing/2014/main" id="{4CA349BF-0599-49DE-B088-0A7065FDA2E9}"/>
              </a:ext>
            </a:extLst>
          </p:cNvPr>
          <p:cNvSpPr>
            <a:spLocks noGrp="1" noChangeArrowheads="1"/>
          </p:cNvSpPr>
          <p:nvPr>
            <p:ph idx="1"/>
          </p:nvPr>
        </p:nvSpPr>
        <p:spPr>
          <a:xfrm>
            <a:off x="527433" y="1270000"/>
            <a:ext cx="6083230" cy="4978400"/>
          </a:xfrm>
        </p:spPr>
        <p:txBody>
          <a:bodyPr>
            <a:normAutofit fontScale="92500"/>
          </a:bodyPr>
          <a:lstStyle/>
          <a:p>
            <a:pPr eaLnBrk="1" hangingPunct="1">
              <a:buFont typeface="Wingdings" panose="05000000000000000000" pitchFamily="2" charset="2"/>
              <a:buNone/>
              <a:defRPr/>
            </a:pPr>
            <a:r>
              <a:rPr lang="tr-TR" altLang="tr-TR" sz="2800">
                <a:solidFill>
                  <a:schemeClr val="tx1"/>
                </a:solidFill>
              </a:rPr>
              <a:t>Davranışsal belirtilere örnek olarak da şunlar verilebilir: </a:t>
            </a:r>
          </a:p>
          <a:p>
            <a:pPr eaLnBrk="1" hangingPunct="1">
              <a:buFont typeface="Wingdings" panose="05000000000000000000" pitchFamily="2" charset="2"/>
              <a:buChar char="v"/>
              <a:defRPr/>
            </a:pPr>
            <a:r>
              <a:rPr lang="tr-TR" altLang="tr-TR" sz="2800">
                <a:solidFill>
                  <a:schemeClr val="tx1"/>
                </a:solidFill>
              </a:rPr>
              <a:t>bir maddeye aşırı düşkünlük (alkol, ilaç ya da yemek gibi), </a:t>
            </a:r>
          </a:p>
          <a:p>
            <a:pPr eaLnBrk="1" hangingPunct="1">
              <a:buFont typeface="Wingdings" panose="05000000000000000000" pitchFamily="2" charset="2"/>
              <a:buChar char="v"/>
              <a:defRPr/>
            </a:pPr>
            <a:r>
              <a:rPr lang="tr-TR" altLang="tr-TR" sz="2800">
                <a:solidFill>
                  <a:schemeClr val="tx1"/>
                </a:solidFill>
              </a:rPr>
              <a:t>uykusuzluk ya da aşırı uyuma, </a:t>
            </a:r>
          </a:p>
          <a:p>
            <a:pPr eaLnBrk="1" hangingPunct="1">
              <a:buFont typeface="Wingdings" panose="05000000000000000000" pitchFamily="2" charset="2"/>
              <a:buChar char="v"/>
              <a:defRPr/>
            </a:pPr>
            <a:r>
              <a:rPr lang="tr-TR" altLang="tr-TR" sz="2800">
                <a:solidFill>
                  <a:schemeClr val="tx1"/>
                </a:solidFill>
              </a:rPr>
              <a:t>gevşeme ya da sakinleşme açısından güçlükler,</a:t>
            </a:r>
          </a:p>
          <a:p>
            <a:pPr eaLnBrk="1" hangingPunct="1">
              <a:buFont typeface="Wingdings" panose="05000000000000000000" pitchFamily="2" charset="2"/>
              <a:buChar char="v"/>
              <a:defRPr/>
            </a:pPr>
            <a:r>
              <a:rPr lang="tr-TR" altLang="tr-TR" sz="2800">
                <a:solidFill>
                  <a:schemeClr val="tx1"/>
                </a:solidFill>
              </a:rPr>
              <a:t> telaşla oradan oraya koşuşturmak, </a:t>
            </a:r>
          </a:p>
          <a:p>
            <a:pPr eaLnBrk="1" hangingPunct="1">
              <a:buFont typeface="Wingdings" panose="05000000000000000000" pitchFamily="2" charset="2"/>
              <a:buChar char="v"/>
              <a:defRPr/>
            </a:pPr>
            <a:r>
              <a:rPr lang="tr-TR" altLang="tr-TR" sz="2800">
                <a:solidFill>
                  <a:schemeClr val="tx1"/>
                </a:solidFill>
              </a:rPr>
              <a:t>sosyal ortamlardan kaçınma, </a:t>
            </a:r>
          </a:p>
          <a:p>
            <a:pPr eaLnBrk="1" hangingPunct="1">
              <a:buFont typeface="Wingdings" panose="05000000000000000000" pitchFamily="2" charset="2"/>
              <a:buChar char="v"/>
              <a:defRPr/>
            </a:pPr>
            <a:r>
              <a:rPr lang="tr-TR" altLang="tr-TR" sz="2800">
                <a:solidFill>
                  <a:schemeClr val="tx1"/>
                </a:solidFill>
              </a:rPr>
              <a:t>huzursuzluk, kızgınlık ya da sakarlık. </a:t>
            </a:r>
          </a:p>
        </p:txBody>
      </p:sp>
      <p:pic>
        <p:nvPicPr>
          <p:cNvPr id="4098" name="Picture 2" descr="Stresin Kısa Tarihi">
            <a:extLst>
              <a:ext uri="{FF2B5EF4-FFF2-40B4-BE49-F238E27FC236}">
                <a16:creationId xmlns:a16="http://schemas.microsoft.com/office/drawing/2014/main" id="{B3499100-84F7-42E3-99A3-79B1DC85C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662" y="1723869"/>
            <a:ext cx="3447737" cy="3864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D8BB8-AE45-4FD4-82FC-4126A1E849A6}"/>
              </a:ext>
            </a:extLst>
          </p:cNvPr>
          <p:cNvSpPr>
            <a:spLocks noGrp="1"/>
          </p:cNvSpPr>
          <p:nvPr>
            <p:ph type="title"/>
          </p:nvPr>
        </p:nvSpPr>
        <p:spPr>
          <a:xfrm>
            <a:off x="572403" y="156237"/>
            <a:ext cx="8596668" cy="1320800"/>
          </a:xfrm>
        </p:spPr>
        <p:txBody>
          <a:bodyPr>
            <a:normAutofit/>
          </a:bodyPr>
          <a:lstStyle/>
          <a:p>
            <a:pPr algn="ctr"/>
            <a:r>
              <a:rPr lang="tr-TR" sz="3000">
                <a:effectLst/>
                <a:latin typeface="Times New Roman" panose="02020603050405020304" pitchFamily="18" charset="0"/>
                <a:ea typeface="Times New Roman" panose="02020603050405020304" pitchFamily="18" charset="0"/>
              </a:rPr>
              <a:t>Bireysel Etkenler</a:t>
            </a:r>
            <a:br>
              <a:rPr lang="tr-TR" sz="3000">
                <a:effectLst/>
                <a:latin typeface="Times New Roman" panose="02020603050405020304" pitchFamily="18" charset="0"/>
                <a:ea typeface="Times New Roman" panose="02020603050405020304" pitchFamily="18" charset="0"/>
              </a:rPr>
            </a:br>
            <a:endParaRPr lang="tr-TR" sz="3000"/>
          </a:p>
        </p:txBody>
      </p:sp>
      <p:sp>
        <p:nvSpPr>
          <p:cNvPr id="3" name="İçerik Yer Tutucusu 2">
            <a:extLst>
              <a:ext uri="{FF2B5EF4-FFF2-40B4-BE49-F238E27FC236}">
                <a16:creationId xmlns:a16="http://schemas.microsoft.com/office/drawing/2014/main" id="{413A76B9-AB38-45F6-B0C6-4C377819B2EF}"/>
              </a:ext>
            </a:extLst>
          </p:cNvPr>
          <p:cNvSpPr>
            <a:spLocks noGrp="1"/>
          </p:cNvSpPr>
          <p:nvPr>
            <p:ph idx="1"/>
          </p:nvPr>
        </p:nvSpPr>
        <p:spPr>
          <a:xfrm>
            <a:off x="677334" y="1244185"/>
            <a:ext cx="9530968" cy="4797178"/>
          </a:xfrm>
        </p:spPr>
        <p:txBody>
          <a:bodyPr>
            <a:noAutofit/>
          </a:bodyPr>
          <a:lstStyle/>
          <a:p>
            <a:pPr marL="191135" marR="95885" indent="144145" algn="just"/>
            <a:r>
              <a:rPr lang="tr-TR" sz="2500">
                <a:solidFill>
                  <a:schemeClr val="tx1"/>
                </a:solidFill>
                <a:effectLst/>
                <a:latin typeface="Times New Roman" panose="02020603050405020304" pitchFamily="18" charset="0"/>
                <a:ea typeface="Times New Roman" panose="02020603050405020304" pitchFamily="18" charset="0"/>
              </a:rPr>
              <a:t>  Kişinin iş dışında yaşadığı sorunlar ve edindiği deneyimler onun işine etki eder. Bu tür etmenler çalışanların kişisel yaşamından kaynaklanır.</a:t>
            </a:r>
          </a:p>
          <a:p>
            <a:pPr marL="191135" marR="95885" indent="144145" algn="just"/>
            <a:r>
              <a:rPr lang="tr-TR" sz="2500">
                <a:solidFill>
                  <a:schemeClr val="tx1"/>
                </a:solidFill>
                <a:effectLst/>
                <a:latin typeface="Times New Roman" panose="02020603050405020304" pitchFamily="18" charset="0"/>
                <a:ea typeface="Times New Roman" panose="02020603050405020304" pitchFamily="18" charset="0"/>
              </a:rPr>
              <a:t>     Bireysel stres kaynaklarından biri ailevi sorunlardır. Evlilik içi sorunlar, ilişkilerin kopması, çocukların eğitiminden doğan zorluklar çalışanların işine taşıdıkları bireysel sorunlardır.</a:t>
            </a:r>
          </a:p>
          <a:p>
            <a:r>
              <a:rPr lang="tr-TR" sz="2500">
                <a:solidFill>
                  <a:schemeClr val="tx1"/>
                </a:solidFill>
                <a:effectLst/>
                <a:latin typeface="Times New Roman" panose="02020603050405020304" pitchFamily="18" charset="0"/>
                <a:ea typeface="Times New Roman" panose="02020603050405020304" pitchFamily="18" charset="0"/>
              </a:rPr>
              <a:t>    Ekonomik sorunlardan kaynaklanan bireysel etmenler kişinin finansal gücünün aşmasından doğar. İnsan ihtiyaçları sonsuz olduğu için kişinin kazandığı hiçbir zaman yetmez. Çalışanların yaşadığı ekonomik sıkıntılar onun işine de yansır ve onun iş yerindeki verimini düşürür. Ayrıca bireyin çalıştığı yerden aldığı ücret eğer ihtiyaçlarını karşılamıyorsa bu onu strese iter. </a:t>
            </a:r>
            <a:endParaRPr lang="tr-TR" sz="2500">
              <a:solidFill>
                <a:schemeClr val="tx1"/>
              </a:solidFill>
            </a:endParaRPr>
          </a:p>
        </p:txBody>
      </p:sp>
    </p:spTree>
    <p:extLst>
      <p:ext uri="{BB962C8B-B14F-4D97-AF65-F5344CB8AC3E}">
        <p14:creationId xmlns:p14="http://schemas.microsoft.com/office/powerpoint/2010/main" val="143400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F2E23-3C2B-4108-9836-0ED3F54CDAC1}"/>
              </a:ext>
            </a:extLst>
          </p:cNvPr>
          <p:cNvSpPr>
            <a:spLocks noGrp="1"/>
          </p:cNvSpPr>
          <p:nvPr>
            <p:ph type="title"/>
          </p:nvPr>
        </p:nvSpPr>
        <p:spPr/>
        <p:txBody>
          <a:bodyPr/>
          <a:lstStyle/>
          <a:p>
            <a:pPr algn="ctr"/>
            <a:r>
              <a:rPr lang="tr-TR" sz="3600">
                <a:effectLst/>
                <a:latin typeface="Times New Roman" panose="02020603050405020304" pitchFamily="18" charset="0"/>
                <a:ea typeface="Times New Roman" panose="02020603050405020304" pitchFamily="18" charset="0"/>
              </a:rPr>
              <a:t>Bireysel farklılıklar ve Stres yumuşatıcılar </a:t>
            </a:r>
            <a:endParaRPr lang="tr-TR"/>
          </a:p>
        </p:txBody>
      </p:sp>
      <p:sp>
        <p:nvSpPr>
          <p:cNvPr id="3" name="İçerik Yer Tutucusu 2">
            <a:extLst>
              <a:ext uri="{FF2B5EF4-FFF2-40B4-BE49-F238E27FC236}">
                <a16:creationId xmlns:a16="http://schemas.microsoft.com/office/drawing/2014/main" id="{F35330F5-6E41-450D-8CE7-8FCECC7B630B}"/>
              </a:ext>
            </a:extLst>
          </p:cNvPr>
          <p:cNvSpPr>
            <a:spLocks noGrp="1"/>
          </p:cNvSpPr>
          <p:nvPr>
            <p:ph idx="1"/>
          </p:nvPr>
        </p:nvSpPr>
        <p:spPr>
          <a:xfrm>
            <a:off x="436425" y="1930400"/>
            <a:ext cx="4539243" cy="3880773"/>
          </a:xfrm>
        </p:spPr>
        <p:txBody>
          <a:bodyPr>
            <a:normAutofit/>
          </a:bodyPr>
          <a:lstStyle/>
          <a:p>
            <a:pPr algn="ctr"/>
            <a:r>
              <a:rPr lang="tr-TR" sz="3000">
                <a:solidFill>
                  <a:schemeClr val="tx1"/>
                </a:solidFill>
                <a:effectLst/>
                <a:latin typeface="Times New Roman" panose="02020603050405020304" pitchFamily="18" charset="0"/>
                <a:ea typeface="Times New Roman" panose="02020603050405020304" pitchFamily="18" charset="0"/>
              </a:rPr>
              <a:t>Stres kaynakları farklı kişilerde farklı etkiler yaratır. Kişisel farklılıklar 4 temel değişkenle sınıflandırılabilir.</a:t>
            </a:r>
          </a:p>
          <a:p>
            <a:pPr algn="ctr"/>
            <a:endParaRPr lang="tr-TR" sz="3000">
              <a:solidFill>
                <a:schemeClr val="tx1"/>
              </a:solidFill>
            </a:endParaRPr>
          </a:p>
        </p:txBody>
      </p:sp>
      <p:pic>
        <p:nvPicPr>
          <p:cNvPr id="5122" name="Picture 2" descr="Stres Atölyesi -">
            <a:extLst>
              <a:ext uri="{FF2B5EF4-FFF2-40B4-BE49-F238E27FC236}">
                <a16:creationId xmlns:a16="http://schemas.microsoft.com/office/drawing/2014/main" id="{95A470AC-EA22-48C9-B472-7C397B2F0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429" y="1930400"/>
            <a:ext cx="4539243" cy="337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17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66C07BD-2CCD-45EB-9A2D-0A188D3A9D97}"/>
              </a:ext>
            </a:extLst>
          </p:cNvPr>
          <p:cNvSpPr>
            <a:spLocks noGrp="1"/>
          </p:cNvSpPr>
          <p:nvPr>
            <p:ph idx="1"/>
          </p:nvPr>
        </p:nvSpPr>
        <p:spPr>
          <a:xfrm>
            <a:off x="387575" y="472838"/>
            <a:ext cx="9186194" cy="3880773"/>
          </a:xfrm>
        </p:spPr>
        <p:txBody>
          <a:bodyPr>
            <a:noAutofit/>
          </a:bodyPr>
          <a:lstStyle/>
          <a:p>
            <a:pPr marL="0" indent="0">
              <a:buNone/>
            </a:pPr>
            <a:r>
              <a:rPr lang="tr-TR" sz="2200" dirty="0">
                <a:solidFill>
                  <a:schemeClr val="tx1"/>
                </a:solidFill>
                <a:effectLst/>
                <a:latin typeface="Times New Roman" panose="02020603050405020304" pitchFamily="18" charset="0"/>
                <a:ea typeface="Times New Roman" panose="02020603050405020304" pitchFamily="18" charset="0"/>
              </a:rPr>
              <a:t>1- </a:t>
            </a:r>
            <a:r>
              <a:rPr lang="tr-TR" sz="2200" u="sng" dirty="0">
                <a:solidFill>
                  <a:schemeClr val="tx1"/>
                </a:solidFill>
                <a:effectLst/>
                <a:latin typeface="Times New Roman" panose="02020603050405020304" pitchFamily="18" charset="0"/>
                <a:ea typeface="Times New Roman" panose="02020603050405020304" pitchFamily="18" charset="0"/>
              </a:rPr>
              <a:t>Demografik ve algısal değişkenler</a:t>
            </a:r>
            <a:r>
              <a:rPr lang="tr-TR" sz="2200" dirty="0">
                <a:solidFill>
                  <a:schemeClr val="tx1"/>
                </a:solidFill>
                <a:effectLst/>
                <a:latin typeface="Times New Roman" panose="02020603050405020304" pitchFamily="18" charset="0"/>
                <a:ea typeface="Times New Roman" panose="02020603050405020304" pitchFamily="18" charset="0"/>
              </a:rPr>
              <a:t> :  </a:t>
            </a:r>
            <a:endParaRPr lang="tr-TR" sz="2200" dirty="0">
              <a:solidFill>
                <a:schemeClr val="tx1"/>
              </a:solidFill>
              <a:latin typeface="Times New Roman" panose="02020603050405020304" pitchFamily="18" charset="0"/>
              <a:ea typeface="Times New Roman" panose="02020603050405020304" pitchFamily="18" charset="0"/>
            </a:endParaRPr>
          </a:p>
          <a:p>
            <a:r>
              <a:rPr lang="tr-TR" sz="2200" dirty="0">
                <a:solidFill>
                  <a:schemeClr val="tx1"/>
                </a:solidFill>
                <a:effectLst/>
                <a:latin typeface="Times New Roman" panose="02020603050405020304" pitchFamily="18" charset="0"/>
                <a:ea typeface="Times New Roman" panose="02020603050405020304" pitchFamily="18" charset="0"/>
              </a:rPr>
              <a:t>Kişinin yaşı, cinsiyeti, eğitimi ve fiziksel durumu onun algılamasını etkiler. Mesela bir birey için </a:t>
            </a:r>
            <a:r>
              <a:rPr lang="tr-TR" sz="2200" dirty="0" err="1">
                <a:solidFill>
                  <a:schemeClr val="tx1"/>
                </a:solidFill>
                <a:effectLst/>
                <a:latin typeface="Times New Roman" panose="02020603050405020304" pitchFamily="18" charset="0"/>
                <a:ea typeface="Times New Roman" panose="02020603050405020304" pitchFamily="18" charset="0"/>
              </a:rPr>
              <a:t>rekabetsel</a:t>
            </a:r>
            <a:r>
              <a:rPr lang="tr-TR" sz="2200" dirty="0">
                <a:solidFill>
                  <a:schemeClr val="tx1"/>
                </a:solidFill>
                <a:effectLst/>
                <a:latin typeface="Times New Roman" panose="02020603050405020304" pitchFamily="18" charset="0"/>
                <a:ea typeface="Times New Roman" panose="02020603050405020304" pitchFamily="18" charset="0"/>
              </a:rPr>
              <a:t> ve iddialı bir ortamda çalışmak olumlu görünürken bir diğeri için tehdit unsuru olarak görünür. </a:t>
            </a:r>
          </a:p>
          <a:p>
            <a:endParaRPr lang="tr-TR" sz="2200" dirty="0">
              <a:solidFill>
                <a:schemeClr val="tx1"/>
              </a:solidFill>
            </a:endParaRPr>
          </a:p>
        </p:txBody>
      </p:sp>
      <p:sp>
        <p:nvSpPr>
          <p:cNvPr id="4" name="İçerik Yer Tutucusu 2">
            <a:extLst>
              <a:ext uri="{FF2B5EF4-FFF2-40B4-BE49-F238E27FC236}">
                <a16:creationId xmlns:a16="http://schemas.microsoft.com/office/drawing/2014/main" id="{74703604-1DBA-4D92-9334-3C52462FDA95}"/>
              </a:ext>
            </a:extLst>
          </p:cNvPr>
          <p:cNvSpPr txBox="1">
            <a:spLocks/>
          </p:cNvSpPr>
          <p:nvPr/>
        </p:nvSpPr>
        <p:spPr>
          <a:xfrm>
            <a:off x="253127" y="2626937"/>
            <a:ext cx="9605919"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91135" marR="95885" indent="0" algn="just">
              <a:buNone/>
              <a:tabLst>
                <a:tab pos="228600" algn="l"/>
              </a:tabLst>
            </a:pPr>
            <a:r>
              <a:rPr lang="tr-TR" sz="2200" dirty="0">
                <a:solidFill>
                  <a:schemeClr val="tx1"/>
                </a:solidFill>
                <a:latin typeface="Times New Roman" panose="02020603050405020304" pitchFamily="18" charset="0"/>
                <a:ea typeface="Times New Roman" panose="02020603050405020304" pitchFamily="18" charset="0"/>
              </a:rPr>
              <a:t>2-</a:t>
            </a:r>
            <a:r>
              <a:rPr lang="tr-TR" sz="2200" u="sng" dirty="0">
                <a:solidFill>
                  <a:schemeClr val="tx1"/>
                </a:solidFill>
                <a:latin typeface="Times New Roman" panose="02020603050405020304" pitchFamily="18" charset="0"/>
                <a:ea typeface="Times New Roman" panose="02020603050405020304" pitchFamily="18" charset="0"/>
              </a:rPr>
              <a:t>İş deneyimleri</a:t>
            </a:r>
            <a:r>
              <a:rPr lang="tr-TR" sz="2200" dirty="0">
                <a:solidFill>
                  <a:schemeClr val="tx1"/>
                </a:solidFill>
                <a:latin typeface="Times New Roman" panose="02020603050405020304" pitchFamily="18" charset="0"/>
                <a:ea typeface="Times New Roman" panose="02020603050405020304" pitchFamily="18" charset="0"/>
              </a:rPr>
              <a:t> :  </a:t>
            </a:r>
          </a:p>
          <a:p>
            <a:pPr marL="191135" marR="95885" indent="144145" algn="just">
              <a:tabLst>
                <a:tab pos="228600" algn="l"/>
              </a:tabLst>
            </a:pPr>
            <a:r>
              <a:rPr lang="tr-TR" sz="2200" dirty="0">
                <a:solidFill>
                  <a:schemeClr val="tx1"/>
                </a:solidFill>
                <a:latin typeface="Times New Roman" panose="02020603050405020304" pitchFamily="18" charset="0"/>
                <a:ea typeface="Times New Roman" panose="02020603050405020304" pitchFamily="18" charset="0"/>
              </a:rPr>
              <a:t>Deneyim büyük bir stres azaltıcıdır. İşe ilk girilen zamanlarda çalışanlarda stres oldukça fazladır. Bu stres ilk günlerin belirsizliğinden ve yenilgiye uğrayabilme korkusundan kaynaklanır.</a:t>
            </a:r>
          </a:p>
          <a:p>
            <a:r>
              <a:rPr lang="tr-TR" sz="2200" dirty="0">
                <a:solidFill>
                  <a:schemeClr val="tx1"/>
                </a:solidFill>
                <a:latin typeface="Times New Roman" panose="02020603050405020304" pitchFamily="18" charset="0"/>
                <a:ea typeface="Times New Roman" panose="02020603050405020304" pitchFamily="18" charset="0"/>
              </a:rPr>
              <a:t>Stresin azalması ya çalışarak strese dayanıklı hale gelmekle mümkündür ya da yılların deneyimiyle sorun çözme mekanizmalarının gelişmesiyle mümkündür</a:t>
            </a:r>
            <a:endParaRPr lang="tr-TR" sz="2200" dirty="0">
              <a:solidFill>
                <a:schemeClr val="tx1"/>
              </a:solidFill>
            </a:endParaRPr>
          </a:p>
        </p:txBody>
      </p:sp>
    </p:spTree>
    <p:extLst>
      <p:ext uri="{BB962C8B-B14F-4D97-AF65-F5344CB8AC3E}">
        <p14:creationId xmlns:p14="http://schemas.microsoft.com/office/powerpoint/2010/main" val="148071986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3B253-5404-4B71-B700-93FC603889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942408-9CBD-43C7-8D16-2A98A91C9D73}">
  <ds:schemaRefs>
    <ds:schemaRef ds:uri="34219a40-9e98-4ec6-bfd5-3f759e9f78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B1C249-FA94-4847-ADC6-88A216245C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TotalTime>
  <Words>802</Words>
  <Application>Microsoft Office PowerPoint</Application>
  <PresentationFormat>Geniş ekran</PresentationFormat>
  <Paragraphs>97</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Times New Roman</vt:lpstr>
      <vt:lpstr>Trebuchet MS</vt:lpstr>
      <vt:lpstr>Wingdings</vt:lpstr>
      <vt:lpstr>Wingdings 3</vt:lpstr>
      <vt:lpstr>Yüzeyler</vt:lpstr>
      <vt:lpstr> STRES YÖNETİMİ  3.STRESİN BİREYSEL NEDENLERİ VE ETKİLERİ</vt:lpstr>
      <vt:lpstr>STRES BELİRTİLERİ</vt:lpstr>
      <vt:lpstr>PowerPoint Sunusu</vt:lpstr>
      <vt:lpstr>A-Fiziksel Belirtiler</vt:lpstr>
      <vt:lpstr>B- Psikolojik Belirtiler</vt:lpstr>
      <vt:lpstr>C- Davranışsal Belirtiler</vt:lpstr>
      <vt:lpstr>Bireysel Etkenler </vt:lpstr>
      <vt:lpstr>Bireysel farklılıklar ve Stres yumuşatıcılar </vt:lpstr>
      <vt:lpstr>PowerPoint Sunusu</vt:lpstr>
      <vt:lpstr>PowerPoint Sunusu</vt:lpstr>
      <vt:lpstr>PowerPoint Sunusu</vt:lpstr>
      <vt:lpstr>PowerPoint Sunusu</vt:lpstr>
      <vt:lpstr> B Tipi Davranışın Özellikleri şunlardır: </vt:lpstr>
      <vt:lpstr>PowerPoint Sunusu</vt:lpstr>
      <vt:lpstr>STRESE NEDEN OLAN KİŞİSEL TUTUM VE DAVRANIŞLAR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 BELİRTİLERİ</dc:title>
  <dc:creator>HAYRETTİN TELLİ</dc:creator>
  <cp:lastModifiedBy>Cengizhan Topcu</cp:lastModifiedBy>
  <cp:revision>5</cp:revision>
  <dcterms:created xsi:type="dcterms:W3CDTF">2020-09-28T08:03:32Z</dcterms:created>
  <dcterms:modified xsi:type="dcterms:W3CDTF">2021-06-13T20:44:45Z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