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317" r:id="rId5"/>
    <p:sldId id="257" r:id="rId6"/>
    <p:sldId id="258" r:id="rId7"/>
    <p:sldId id="290" r:id="rId8"/>
    <p:sldId id="271" r:id="rId9"/>
    <p:sldId id="270" r:id="rId10"/>
    <p:sldId id="265" r:id="rId11"/>
    <p:sldId id="300" r:id="rId12"/>
    <p:sldId id="266" r:id="rId13"/>
    <p:sldId id="301" r:id="rId14"/>
    <p:sldId id="314" r:id="rId15"/>
    <p:sldId id="316" r:id="rId16"/>
    <p:sldId id="309" r:id="rId17"/>
    <p:sldId id="308" r:id="rId18"/>
    <p:sldId id="311" r:id="rId19"/>
    <p:sldId id="306"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88224ED-6443-4E39-9599-9615925A5AF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313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88224ED-6443-4E39-9599-9615925A5AF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144882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88224ED-6443-4E39-9599-9615925A5AF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176FF0-7C9E-48C3-B578-9F641214B9BE}"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7404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88224ED-6443-4E39-9599-9615925A5AF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3521197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88224ED-6443-4E39-9599-9615925A5AF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176FF0-7C9E-48C3-B578-9F641214B9BE}"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2366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88224ED-6443-4E39-9599-9615925A5AF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311564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88224ED-6443-4E39-9599-9615925A5AF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3828115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88224ED-6443-4E39-9599-9615925A5AF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28901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88224ED-6443-4E39-9599-9615925A5AF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264476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88224ED-6443-4E39-9599-9615925A5AF4}"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105851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88224ED-6443-4E39-9599-9615925A5AF4}"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252655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88224ED-6443-4E39-9599-9615925A5AF4}" type="datetimeFigureOut">
              <a:rPr lang="tr-TR" smtClean="0"/>
              <a:t>13.06.2021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341348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88224ED-6443-4E39-9599-9615925A5AF4}" type="datetimeFigureOut">
              <a:rPr lang="tr-TR" smtClean="0"/>
              <a:t>13.06.2021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65460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224ED-6443-4E39-9599-9615925A5AF4}" type="datetimeFigureOut">
              <a:rPr lang="tr-TR" smtClean="0"/>
              <a:t>13.06.2021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134298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88224ED-6443-4E39-9599-9615925A5AF4}"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168032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88224ED-6443-4E39-9599-9615925A5AF4}"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176FF0-7C9E-48C3-B578-9F641214B9BE}" type="slidenum">
              <a:rPr lang="tr-TR" smtClean="0"/>
              <a:t>‹#›</a:t>
            </a:fld>
            <a:endParaRPr lang="tr-TR"/>
          </a:p>
        </p:txBody>
      </p:sp>
    </p:spTree>
    <p:extLst>
      <p:ext uri="{BB962C8B-B14F-4D97-AF65-F5344CB8AC3E}">
        <p14:creationId xmlns:p14="http://schemas.microsoft.com/office/powerpoint/2010/main" val="272691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8224ED-6443-4E39-9599-9615925A5AF4}" type="datetimeFigureOut">
              <a:rPr lang="tr-TR" smtClean="0"/>
              <a:t>13.06.2021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176FF0-7C9E-48C3-B578-9F641214B9BE}" type="slidenum">
              <a:rPr lang="tr-TR" smtClean="0"/>
              <a:t>‹#›</a:t>
            </a:fld>
            <a:endParaRPr lang="tr-TR"/>
          </a:p>
        </p:txBody>
      </p:sp>
    </p:spTree>
    <p:extLst>
      <p:ext uri="{BB962C8B-B14F-4D97-AF65-F5344CB8AC3E}">
        <p14:creationId xmlns:p14="http://schemas.microsoft.com/office/powerpoint/2010/main" val="1151267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porcuyum.com/kardiyo/kosu/kosu-sirasinda-dinleyebileceginiz-en-iyi-muzikl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agligabiradim.com/stres-ve-hipertiroidizm-farkinda-olmaniz-gereken-bir-ilisk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1">
            <a:extLst>
              <a:ext uri="{FF2B5EF4-FFF2-40B4-BE49-F238E27FC236}">
                <a16:creationId xmlns:a16="http://schemas.microsoft.com/office/drawing/2014/main" id="{A01B1DB7-EFF5-425E-9E28-BBFD8D1A7C63}"/>
              </a:ext>
            </a:extLst>
          </p:cNvPr>
          <p:cNvSpPr txBox="1">
            <a:spLocks/>
          </p:cNvSpPr>
          <p:nvPr/>
        </p:nvSpPr>
        <p:spPr>
          <a:xfrm>
            <a:off x="0" y="1862762"/>
            <a:ext cx="10048031" cy="284967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tr-TR" b="1" dirty="0">
                <a:solidFill>
                  <a:schemeClr val="tx1"/>
                </a:solidFill>
              </a:rPr>
              <a:t>STRES YÖNETİMİ</a:t>
            </a:r>
            <a:br>
              <a:rPr lang="tr-TR" b="1" dirty="0">
                <a:solidFill>
                  <a:schemeClr val="tx1"/>
                </a:solidFill>
              </a:rPr>
            </a:br>
            <a:br>
              <a:rPr lang="tr-TR" b="1" dirty="0">
                <a:solidFill>
                  <a:schemeClr val="tx1"/>
                </a:solidFill>
              </a:rPr>
            </a:br>
            <a:r>
              <a:rPr lang="tr-TR" b="1" dirty="0">
                <a:solidFill>
                  <a:schemeClr val="tx1"/>
                </a:solidFill>
              </a:rPr>
              <a:t>5.MANEVİ VE ZİHİNSEL BOYUTU</a:t>
            </a:r>
          </a:p>
        </p:txBody>
      </p:sp>
    </p:spTree>
    <p:extLst>
      <p:ext uri="{BB962C8B-B14F-4D97-AF65-F5344CB8AC3E}">
        <p14:creationId xmlns:p14="http://schemas.microsoft.com/office/powerpoint/2010/main" val="192933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EA05AA32-0B18-43DD-AC99-AEF8DF30C53E}"/>
              </a:ext>
            </a:extLst>
          </p:cNvPr>
          <p:cNvSpPr>
            <a:spLocks noGrp="1" noChangeArrowheads="1"/>
          </p:cNvSpPr>
          <p:nvPr>
            <p:ph idx="1"/>
          </p:nvPr>
        </p:nvSpPr>
        <p:spPr>
          <a:xfrm>
            <a:off x="482634" y="271282"/>
            <a:ext cx="8486775" cy="4114800"/>
          </a:xfrm>
        </p:spPr>
        <p:txBody>
          <a:bodyPr>
            <a:noAutofit/>
          </a:bodyPr>
          <a:lstStyle/>
          <a:p>
            <a:pPr eaLnBrk="1" hangingPunct="1"/>
            <a:r>
              <a:rPr lang="tr-TR" altLang="tr-TR" sz="2400" dirty="0">
                <a:solidFill>
                  <a:schemeClr val="tx1"/>
                </a:solidFill>
                <a:latin typeface="Comic Sans MS" panose="030F0702030302020204" pitchFamily="66" charset="0"/>
              </a:rPr>
              <a:t>4-İnsanlar çabuk kırılır ve onları hiçbir zaman incitmemek gerekir. </a:t>
            </a:r>
          </a:p>
          <a:p>
            <a:pPr eaLnBrk="1" hangingPunct="1"/>
            <a:r>
              <a:rPr lang="tr-TR" altLang="tr-TR" sz="2400" dirty="0">
                <a:solidFill>
                  <a:schemeClr val="tx1"/>
                </a:solidFill>
                <a:latin typeface="Comic Sans MS" panose="030F0702030302020204" pitchFamily="66" charset="0"/>
              </a:rPr>
              <a:t>5-Eğer insanlar sizi onaylamıyorsa, bu mutlaka sizin hatalı veya kötü olduğunuzu gösterir. </a:t>
            </a:r>
          </a:p>
          <a:p>
            <a:pPr eaLnBrk="1" hangingPunct="1"/>
            <a:r>
              <a:rPr lang="tr-TR" altLang="tr-TR" sz="2400" dirty="0">
                <a:solidFill>
                  <a:schemeClr val="tx1"/>
                </a:solidFill>
                <a:latin typeface="Comic Sans MS" panose="030F0702030302020204" pitchFamily="66" charset="0"/>
              </a:rPr>
              <a:t>6-İyi ilişkiler karşılıklı fedakarlığa ve "verme" temeli üzerine kurulur. </a:t>
            </a:r>
          </a:p>
          <a:p>
            <a:r>
              <a:rPr lang="tr-TR" altLang="tr-TR" sz="2400" dirty="0">
                <a:solidFill>
                  <a:schemeClr val="tx1"/>
                </a:solidFill>
                <a:latin typeface="Comic Sans MS" panose="030F0702030302020204" pitchFamily="66" charset="0"/>
              </a:rPr>
              <a:t>7-Kendini düşünmek kötü ve yanlıştır. </a:t>
            </a:r>
          </a:p>
          <a:p>
            <a:r>
              <a:rPr lang="tr-TR" altLang="tr-TR" sz="2400" dirty="0">
                <a:solidFill>
                  <a:schemeClr val="tx1"/>
                </a:solidFill>
                <a:latin typeface="Comic Sans MS" panose="030F0702030302020204" pitchFamily="66" charset="0"/>
              </a:rPr>
              <a:t>8-Kendinizi yalnız hissediyorsunuz ve yaşadıklarınızı ve duyduklarınızı kontrol edemiyorsunuz. </a:t>
            </a:r>
          </a:p>
          <a:p>
            <a:r>
              <a:rPr lang="tr-TR" altLang="tr-TR" sz="2400" dirty="0">
                <a:solidFill>
                  <a:schemeClr val="tx1"/>
                </a:solidFill>
                <a:latin typeface="Comic Sans MS" panose="030F0702030302020204" pitchFamily="66" charset="0"/>
              </a:rPr>
              <a:t>9-Mutluluk, zevk ve tatmin ancak başka insanların varlığı ile mümkündür ve yalnız olmak berbat bir şeydir. </a:t>
            </a:r>
          </a:p>
          <a:p>
            <a:pPr eaLnBrk="1" hangingPunct="1"/>
            <a:r>
              <a:rPr lang="tr-TR" altLang="tr-TR" sz="2400" dirty="0">
                <a:solidFill>
                  <a:schemeClr val="tx1"/>
                </a:solidFill>
                <a:latin typeface="Comic Sans MS" panose="030F0702030302020204" pitchFamily="66" charset="0"/>
              </a:rPr>
              <a:t>10-Kızgınlık mutlaka kötü ve yıkıcıdır. </a:t>
            </a:r>
          </a:p>
          <a:p>
            <a:pPr eaLnBrk="1" hangingPunct="1"/>
            <a:r>
              <a:rPr lang="tr-TR" altLang="tr-TR" sz="2400" dirty="0">
                <a:solidFill>
                  <a:schemeClr val="tx1"/>
                </a:solidFill>
                <a:latin typeface="Comic Sans MS" panose="030F0702030302020204" pitchFamily="66" charset="0"/>
              </a:rPr>
              <a:t>11-Hayatın küçük zorlukları ve sorumluluklarından kaçmak, onlarla karşı karşıya kalmaktan daha kolaydır. </a:t>
            </a:r>
          </a:p>
          <a:p>
            <a:endParaRPr lang="tr-TR" altLang="tr-TR" sz="2400" dirty="0">
              <a:solidFill>
                <a:schemeClr val="tx1"/>
              </a:solidFill>
              <a:latin typeface="Comic Sans MS" panose="030F0702030302020204" pitchFamily="66" charset="0"/>
            </a:endParaRPr>
          </a:p>
          <a:p>
            <a:pPr eaLnBrk="1" hangingPunct="1"/>
            <a:endParaRPr lang="tr-TR" altLang="tr-TR" sz="2400" dirty="0">
              <a:solidFill>
                <a:schemeClr val="tx1"/>
              </a:solidFill>
            </a:endParaRPr>
          </a:p>
        </p:txBody>
      </p:sp>
      <p:sp>
        <p:nvSpPr>
          <p:cNvPr id="6" name="Rectangle 3">
            <a:extLst>
              <a:ext uri="{FF2B5EF4-FFF2-40B4-BE49-F238E27FC236}">
                <a16:creationId xmlns:a16="http://schemas.microsoft.com/office/drawing/2014/main" id="{AB5DE8B4-89C7-4BA9-94BD-0BADE96A00D8}"/>
              </a:ext>
            </a:extLst>
          </p:cNvPr>
          <p:cNvSpPr txBox="1">
            <a:spLocks noChangeArrowheads="1"/>
          </p:cNvSpPr>
          <p:nvPr/>
        </p:nvSpPr>
        <p:spPr>
          <a:xfrm>
            <a:off x="482634" y="3030835"/>
            <a:ext cx="8229600" cy="30965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tr-TR" altLang="tr-TR" sz="2400" dirty="0">
              <a:solidFill>
                <a:schemeClr val="tx1"/>
              </a:solidFill>
              <a:latin typeface="Comic Sans MS" panose="030F0702030302020204"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0CF532-EB3C-41A8-A3DC-E6282EA24249}"/>
              </a:ext>
            </a:extLst>
          </p:cNvPr>
          <p:cNvSpPr>
            <a:spLocks noGrp="1"/>
          </p:cNvSpPr>
          <p:nvPr>
            <p:ph type="title"/>
          </p:nvPr>
        </p:nvSpPr>
        <p:spPr>
          <a:xfrm>
            <a:off x="658480" y="71396"/>
            <a:ext cx="8596668" cy="1320800"/>
          </a:xfrm>
        </p:spPr>
        <p:txBody>
          <a:bodyPr/>
          <a:lstStyle/>
          <a:p>
            <a:pPr algn="ctr"/>
            <a:r>
              <a:rPr lang="tr-TR" dirty="0"/>
              <a:t>STRES VE MANEVİYAT</a:t>
            </a:r>
          </a:p>
        </p:txBody>
      </p:sp>
      <p:sp>
        <p:nvSpPr>
          <p:cNvPr id="3" name="İçerik Yer Tutucusu 2">
            <a:extLst>
              <a:ext uri="{FF2B5EF4-FFF2-40B4-BE49-F238E27FC236}">
                <a16:creationId xmlns:a16="http://schemas.microsoft.com/office/drawing/2014/main" id="{E30E7021-83A9-4E02-967D-E7BA6A986B30}"/>
              </a:ext>
            </a:extLst>
          </p:cNvPr>
          <p:cNvSpPr>
            <a:spLocks noGrp="1"/>
          </p:cNvSpPr>
          <p:nvPr>
            <p:ph idx="1"/>
          </p:nvPr>
        </p:nvSpPr>
        <p:spPr>
          <a:xfrm>
            <a:off x="508638" y="822571"/>
            <a:ext cx="9050141" cy="2043766"/>
          </a:xfrm>
        </p:spPr>
        <p:txBody>
          <a:bodyPr>
            <a:normAutofit/>
          </a:bodyPr>
          <a:lstStyle/>
          <a:p>
            <a:r>
              <a:rPr lang="tr-TR" sz="2400" b="0" i="0" dirty="0">
                <a:solidFill>
                  <a:schemeClr val="tx1"/>
                </a:solidFill>
                <a:effectLst/>
                <a:latin typeface="Roboto"/>
              </a:rPr>
              <a:t>Manevi yönü güçlü insanlar, bu maneviyatı farklı yollarla ifade eder. Örneğin, dua edebilir, dini ayinlere gidebilir, inançlarını paylaşan insanlarla etkileşime girebilir, meditasyon yapabilir, hatta doğaya, </a:t>
            </a:r>
            <a:r>
              <a:rPr lang="tr-TR" sz="2400" b="1" i="0" u="none" strike="noStrike" dirty="0">
                <a:solidFill>
                  <a:schemeClr val="tx1"/>
                </a:solidFill>
                <a:effectLst/>
                <a:latin typeface="Roboto"/>
                <a:hlinkClick r:id="rId2">
                  <a:extLst>
                    <a:ext uri="{A12FA001-AC4F-418D-AE19-62706E023703}">
                      <ahyp:hlinkClr xmlns:ahyp="http://schemas.microsoft.com/office/drawing/2018/hyperlinkcolor" val="tx"/>
                    </a:ext>
                  </a:extLst>
                </a:hlinkClick>
              </a:rPr>
              <a:t>müziğe</a:t>
            </a:r>
            <a:r>
              <a:rPr lang="tr-TR" sz="2400" b="0" i="0" dirty="0">
                <a:solidFill>
                  <a:schemeClr val="tx1"/>
                </a:solidFill>
                <a:effectLst/>
                <a:latin typeface="Roboto"/>
              </a:rPr>
              <a:t> veya sanata yönelebilirler.</a:t>
            </a:r>
            <a:endParaRPr lang="tr-TR" sz="2400" dirty="0">
              <a:solidFill>
                <a:schemeClr val="tx1"/>
              </a:solidFill>
            </a:endParaRPr>
          </a:p>
        </p:txBody>
      </p:sp>
      <p:sp>
        <p:nvSpPr>
          <p:cNvPr id="4" name="İçerik Yer Tutucusu 2">
            <a:extLst>
              <a:ext uri="{FF2B5EF4-FFF2-40B4-BE49-F238E27FC236}">
                <a16:creationId xmlns:a16="http://schemas.microsoft.com/office/drawing/2014/main" id="{FA75584D-1CCE-4AC2-84D8-C2D776224AEA}"/>
              </a:ext>
            </a:extLst>
          </p:cNvPr>
          <p:cNvSpPr txBox="1">
            <a:spLocks/>
          </p:cNvSpPr>
          <p:nvPr/>
        </p:nvSpPr>
        <p:spPr>
          <a:xfrm>
            <a:off x="508638" y="2548633"/>
            <a:ext cx="9332946"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sz="2400" dirty="0">
                <a:solidFill>
                  <a:schemeClr val="tx1"/>
                </a:solidFill>
                <a:latin typeface="Roboto"/>
              </a:rPr>
              <a:t>Mesela, dindar insanlar için dua, Allah ile bağlanmanın bir yoludur. Dua etmek, daha sakin, daha güvenli ve daha sağlam hissetmelerini sağlar. Bu uygulama stresi azaltmaya yardımcı olabilir.</a:t>
            </a:r>
            <a:r>
              <a:rPr lang="tr-TR" sz="2400" b="1" dirty="0">
                <a:solidFill>
                  <a:schemeClr val="tx1"/>
                </a:solidFill>
                <a:latin typeface="Roboto"/>
              </a:rPr>
              <a:t> Öte yandan, meditasyonun da benzer faydaları var.</a:t>
            </a:r>
            <a:r>
              <a:rPr lang="tr-TR" sz="2400" dirty="0">
                <a:solidFill>
                  <a:schemeClr val="tx1"/>
                </a:solidFill>
                <a:latin typeface="Roboto"/>
              </a:rPr>
              <a:t> Örneğin, kan basıncını düşürmeye ve bağışıklığı arttırmaya yardımcı olur. Ek olarak, stresi yönetmeye de yardımcı olabilir.</a:t>
            </a:r>
          </a:p>
          <a:p>
            <a:r>
              <a:rPr lang="tr-TR" sz="2400" dirty="0">
                <a:solidFill>
                  <a:schemeClr val="tx1"/>
                </a:solidFill>
                <a:latin typeface="Roboto"/>
              </a:rPr>
              <a:t>Dua ve meditasyon iç huzuru getirebilir.</a:t>
            </a:r>
          </a:p>
          <a:p>
            <a:r>
              <a:rPr lang="tr-TR" sz="2400" dirty="0">
                <a:solidFill>
                  <a:schemeClr val="tx1"/>
                </a:solidFill>
                <a:latin typeface="Roboto"/>
              </a:rPr>
              <a:t>Manevi insanlar genellikle minnettardır ve şükranlarını ifade ederler. Minnettar olmak stresi azaltmaya yardımcı olur.</a:t>
            </a:r>
            <a:endParaRPr lang="tr-TR" sz="2400" dirty="0">
              <a:solidFill>
                <a:schemeClr val="tx1"/>
              </a:solidFill>
            </a:endParaRPr>
          </a:p>
        </p:txBody>
      </p:sp>
    </p:spTree>
    <p:extLst>
      <p:ext uri="{BB962C8B-B14F-4D97-AF65-F5344CB8AC3E}">
        <p14:creationId xmlns:p14="http://schemas.microsoft.com/office/powerpoint/2010/main" val="33139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12BB521-DDC6-441F-80FD-DE84A1F772D7}"/>
              </a:ext>
            </a:extLst>
          </p:cNvPr>
          <p:cNvSpPr>
            <a:spLocks noGrp="1"/>
          </p:cNvSpPr>
          <p:nvPr>
            <p:ph idx="1"/>
          </p:nvPr>
        </p:nvSpPr>
        <p:spPr>
          <a:xfrm>
            <a:off x="677333" y="1304145"/>
            <a:ext cx="9111243" cy="4737218"/>
          </a:xfrm>
        </p:spPr>
        <p:txBody>
          <a:bodyPr>
            <a:normAutofit/>
          </a:bodyPr>
          <a:lstStyle/>
          <a:p>
            <a:r>
              <a:rPr lang="tr-TR" sz="2400" b="0" i="0" dirty="0">
                <a:solidFill>
                  <a:schemeClr val="tx1"/>
                </a:solidFill>
                <a:effectLst/>
                <a:latin typeface="Roboto"/>
              </a:rPr>
              <a:t>Öte yandan, maneviyat, olumlu ya da olumsuz olayları nasıl yaşadığımızı önemli ölçüde geliştirir. Yüzeysel olarak deneyimlemek, mağdur olmak veya kendimizi suçlamak yerine yaşadıklarımızdan ders almaya başlarız.</a:t>
            </a:r>
          </a:p>
          <a:p>
            <a:r>
              <a:rPr lang="tr-TR" sz="2400" b="0" i="0" dirty="0">
                <a:solidFill>
                  <a:schemeClr val="tx1"/>
                </a:solidFill>
                <a:effectLst/>
                <a:latin typeface="Roboto"/>
              </a:rPr>
              <a:t>Özünde manevi uygulamalar yarattığı bakış açısı değişikliği sayesinde </a:t>
            </a:r>
            <a:r>
              <a:rPr lang="tr-TR" sz="2400" b="1" i="0" u="none" strike="noStrike" dirty="0">
                <a:solidFill>
                  <a:schemeClr val="tx1"/>
                </a:solidFill>
                <a:effectLst/>
                <a:latin typeface="Roboto"/>
                <a:hlinkClick r:id="rId2">
                  <a:extLst>
                    <a:ext uri="{A12FA001-AC4F-418D-AE19-62706E023703}">
                      <ahyp:hlinkClr xmlns:ahyp="http://schemas.microsoft.com/office/drawing/2018/hyperlinkcolor" val="tx"/>
                    </a:ext>
                  </a:extLst>
                </a:hlinkClick>
              </a:rPr>
              <a:t>stresi</a:t>
            </a:r>
            <a:r>
              <a:rPr lang="tr-TR" sz="2400" b="0" i="0" dirty="0">
                <a:solidFill>
                  <a:schemeClr val="tx1"/>
                </a:solidFill>
                <a:effectLst/>
                <a:latin typeface="Roboto"/>
              </a:rPr>
              <a:t> yönetmeye yardımcı olur. Manevi pratikler aşılmaz görünen engelleri üstesinden gelinebilecek zorluklara dönüştürmemize yardımcı olabilir. Maneviyat aynı zamanda yaşamlarımızda gerçekten önemli olan şeylere odaklanmamıza yardımcı olur.</a:t>
            </a:r>
          </a:p>
        </p:txBody>
      </p:sp>
    </p:spTree>
    <p:extLst>
      <p:ext uri="{BB962C8B-B14F-4D97-AF65-F5344CB8AC3E}">
        <p14:creationId xmlns:p14="http://schemas.microsoft.com/office/powerpoint/2010/main" val="2209000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BCD75C-B60F-4ED0-BC8B-CE7FA56A295F}"/>
              </a:ext>
            </a:extLst>
          </p:cNvPr>
          <p:cNvSpPr>
            <a:spLocks noGrp="1"/>
          </p:cNvSpPr>
          <p:nvPr>
            <p:ph type="title"/>
          </p:nvPr>
        </p:nvSpPr>
        <p:spPr>
          <a:xfrm>
            <a:off x="737294" y="324787"/>
            <a:ext cx="8596668" cy="1320800"/>
          </a:xfrm>
        </p:spPr>
        <p:txBody>
          <a:bodyPr/>
          <a:lstStyle/>
          <a:p>
            <a:pPr algn="ctr"/>
            <a:r>
              <a:rPr lang="tr-TR" dirty="0"/>
              <a:t>STRES VE İNANÇ</a:t>
            </a:r>
          </a:p>
        </p:txBody>
      </p:sp>
      <p:sp>
        <p:nvSpPr>
          <p:cNvPr id="3" name="İçerik Yer Tutucusu 2">
            <a:extLst>
              <a:ext uri="{FF2B5EF4-FFF2-40B4-BE49-F238E27FC236}">
                <a16:creationId xmlns:a16="http://schemas.microsoft.com/office/drawing/2014/main" id="{05FA12ED-6E43-4C3B-BEB5-66DECABD84AD}"/>
              </a:ext>
            </a:extLst>
          </p:cNvPr>
          <p:cNvSpPr>
            <a:spLocks noGrp="1"/>
          </p:cNvSpPr>
          <p:nvPr>
            <p:ph idx="1"/>
          </p:nvPr>
        </p:nvSpPr>
        <p:spPr>
          <a:xfrm>
            <a:off x="737294" y="1393072"/>
            <a:ext cx="8201788" cy="2997201"/>
          </a:xfrm>
        </p:spPr>
        <p:txBody>
          <a:bodyPr>
            <a:noAutofit/>
          </a:bodyPr>
          <a:lstStyle/>
          <a:p>
            <a:r>
              <a:rPr lang="tr-TR" sz="2400" b="0" i="0" dirty="0">
                <a:solidFill>
                  <a:srgbClr val="000000"/>
                </a:solidFill>
                <a:effectLst/>
                <a:latin typeface="PT Sans"/>
              </a:rPr>
              <a:t>Stresin temelinde “yok olma korkusu” vardır. Varlığını kaybetme yani ölüm korkusu insan için stresin baş kaynağıdır. Ölüm korkusu insan için kaçınılmaz olduğu ve insanın bunun tabii ve normal olduğunu bilmesine rağmen, duygusal olarak ölüm olayına alışmamıştır. Ölüm korkusu insanda sürekli var olan bir korku değildir. Çünkü insan normal şartlarda ölümü aklına getirmez. Getirirse bile bazen derin düşünmediği için insana korku kaynağı olmayabilir.</a:t>
            </a:r>
            <a:endParaRPr lang="tr-TR" sz="2400" dirty="0"/>
          </a:p>
        </p:txBody>
      </p:sp>
    </p:spTree>
    <p:extLst>
      <p:ext uri="{BB962C8B-B14F-4D97-AF65-F5344CB8AC3E}">
        <p14:creationId xmlns:p14="http://schemas.microsoft.com/office/powerpoint/2010/main" val="404708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F9D39F5-5A50-45BD-8820-EDB40D515179}"/>
              </a:ext>
            </a:extLst>
          </p:cNvPr>
          <p:cNvSpPr>
            <a:spLocks noGrp="1"/>
          </p:cNvSpPr>
          <p:nvPr>
            <p:ph idx="1"/>
          </p:nvPr>
        </p:nvSpPr>
        <p:spPr>
          <a:xfrm>
            <a:off x="549781" y="1345938"/>
            <a:ext cx="8735622" cy="3880773"/>
          </a:xfrm>
        </p:spPr>
        <p:txBody>
          <a:bodyPr>
            <a:noAutofit/>
          </a:bodyPr>
          <a:lstStyle/>
          <a:p>
            <a:r>
              <a:rPr lang="tr-TR" sz="2400" b="0" i="0" dirty="0">
                <a:solidFill>
                  <a:srgbClr val="000000"/>
                </a:solidFill>
                <a:effectLst/>
                <a:latin typeface="PT Sans"/>
              </a:rPr>
              <a:t>Maneviyatın insanın hayatında olumlu etkisi olduğu bilinen bir gerçektir. İnanç birçok değer merkezinde bireysel olarak güven ve bağlığın dinamik bir örüntüsüdür. </a:t>
            </a:r>
          </a:p>
          <a:p>
            <a:r>
              <a:rPr lang="tr-TR" sz="2400" b="0" i="0" dirty="0">
                <a:solidFill>
                  <a:srgbClr val="000000"/>
                </a:solidFill>
                <a:effectLst/>
                <a:latin typeface="PT Sans"/>
              </a:rPr>
              <a:t>İnanç güven sadakat ve vefa içerir. İnanan bir kişi maneviyat yolu ile stresten nasıl kurtulacağını yaşanmış tecrübe ile bilir. </a:t>
            </a:r>
          </a:p>
          <a:p>
            <a:r>
              <a:rPr lang="tr-TR" sz="2400" b="0" i="0" dirty="0">
                <a:solidFill>
                  <a:srgbClr val="000000"/>
                </a:solidFill>
                <a:effectLst/>
                <a:latin typeface="PT Sans"/>
              </a:rPr>
              <a:t>Mesela ünlü psikolog William James’in dediği gibi: “Şüphesiz üzüntünün başlıca ilacı dini imandır.” </a:t>
            </a:r>
          </a:p>
          <a:p>
            <a:r>
              <a:rPr lang="tr-TR" sz="2400" b="0" i="0" dirty="0" err="1">
                <a:solidFill>
                  <a:srgbClr val="000000"/>
                </a:solidFill>
                <a:effectLst/>
                <a:latin typeface="PT Sans"/>
              </a:rPr>
              <a:t>Gandhi</a:t>
            </a:r>
            <a:r>
              <a:rPr lang="tr-TR" sz="2400" b="0" i="0" dirty="0">
                <a:solidFill>
                  <a:srgbClr val="000000"/>
                </a:solidFill>
                <a:effectLst/>
                <a:latin typeface="PT Sans"/>
              </a:rPr>
              <a:t> de “Dua ve ibadet olmasa idi ben çoktan çıldırırdım” demiştir.</a:t>
            </a:r>
            <a:endParaRPr lang="tr-TR" sz="2400" dirty="0"/>
          </a:p>
          <a:p>
            <a:endParaRPr lang="tr-TR" sz="2400" dirty="0"/>
          </a:p>
        </p:txBody>
      </p:sp>
    </p:spTree>
    <p:extLst>
      <p:ext uri="{BB962C8B-B14F-4D97-AF65-F5344CB8AC3E}">
        <p14:creationId xmlns:p14="http://schemas.microsoft.com/office/powerpoint/2010/main" val="1161878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4AEBFFA-C8E8-49AC-960F-5E949CEAF03C}"/>
              </a:ext>
            </a:extLst>
          </p:cNvPr>
          <p:cNvSpPr>
            <a:spLocks noGrp="1"/>
          </p:cNvSpPr>
          <p:nvPr>
            <p:ph idx="1"/>
          </p:nvPr>
        </p:nvSpPr>
        <p:spPr>
          <a:xfrm>
            <a:off x="564212" y="819310"/>
            <a:ext cx="8596668" cy="3880773"/>
          </a:xfrm>
        </p:spPr>
        <p:txBody>
          <a:bodyPr>
            <a:normAutofit/>
          </a:bodyPr>
          <a:lstStyle/>
          <a:p>
            <a:r>
              <a:rPr lang="tr-TR" sz="2400" b="0" i="0" dirty="0">
                <a:solidFill>
                  <a:schemeClr val="tx1"/>
                </a:solidFill>
                <a:effectLst/>
                <a:latin typeface="PT Sans"/>
              </a:rPr>
              <a:t>Dini inançlar zor yaşam olayları karşısında insanlara sığınılacak bir liman oluştururken yaşanan çaresizlik ve korku duygularına dayanma gücünü artırabilmektedir. İnsanı umutsuzluğa düşmekten, yaşama azmi kaybetmekten koruyarak, çaresiz, sıkıntılı ve zor durumlarda önemli bir sığınak ve dayanaktır.</a:t>
            </a:r>
            <a:endParaRPr lang="tr-TR" sz="2400" dirty="0">
              <a:solidFill>
                <a:schemeClr val="tx1"/>
              </a:solidFill>
            </a:endParaRPr>
          </a:p>
        </p:txBody>
      </p:sp>
      <p:sp>
        <p:nvSpPr>
          <p:cNvPr id="4" name="İçerik Yer Tutucusu 2">
            <a:extLst>
              <a:ext uri="{FF2B5EF4-FFF2-40B4-BE49-F238E27FC236}">
                <a16:creationId xmlns:a16="http://schemas.microsoft.com/office/drawing/2014/main" id="{BFB4EA0E-97EE-4935-9AE9-EE2805A657DE}"/>
              </a:ext>
            </a:extLst>
          </p:cNvPr>
          <p:cNvSpPr txBox="1">
            <a:spLocks/>
          </p:cNvSpPr>
          <p:nvPr/>
        </p:nvSpPr>
        <p:spPr>
          <a:xfrm>
            <a:off x="564212" y="3499814"/>
            <a:ext cx="8596668" cy="28538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sz="2400" dirty="0">
                <a:solidFill>
                  <a:srgbClr val="000000"/>
                </a:solidFill>
                <a:latin typeface="PT Sans"/>
              </a:rPr>
              <a:t>O halde stresin baş kaynağı olan ölüm korkusundan insan ancak din yolu ile kurtulabilir. Veya en azından bu korkunun şiddetinin azalması ancak maneviyat ile mümkündür. Çünkü ilahi dinlerde ahiret fikri vardır. Ölümle insanın tamamen yok olmayacağına, tekrar dirilerek öteki âlemde edebi yaşantısına devam edeceğine inanılır. </a:t>
            </a:r>
            <a:endParaRPr lang="tr-TR" sz="2400" dirty="0"/>
          </a:p>
        </p:txBody>
      </p:sp>
    </p:spTree>
    <p:extLst>
      <p:ext uri="{BB962C8B-B14F-4D97-AF65-F5344CB8AC3E}">
        <p14:creationId xmlns:p14="http://schemas.microsoft.com/office/powerpoint/2010/main" val="319969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D6FD2A6-FE40-4D9C-90CF-B20FFF98E0E8}"/>
              </a:ext>
            </a:extLst>
          </p:cNvPr>
          <p:cNvSpPr>
            <a:spLocks noGrp="1"/>
          </p:cNvSpPr>
          <p:nvPr>
            <p:ph idx="1"/>
          </p:nvPr>
        </p:nvSpPr>
        <p:spPr>
          <a:xfrm>
            <a:off x="715040" y="1404440"/>
            <a:ext cx="7637107" cy="4302177"/>
          </a:xfrm>
        </p:spPr>
        <p:txBody>
          <a:bodyPr>
            <a:noAutofit/>
          </a:bodyPr>
          <a:lstStyle/>
          <a:p>
            <a:r>
              <a:rPr lang="tr-TR" sz="2200" dirty="0">
                <a:solidFill>
                  <a:schemeClr val="tx1"/>
                </a:solidFill>
              </a:rPr>
              <a:t>Olaylara pozitif bir bakış açısı ile yaklaşmak, bir çok sorunun bizi etkilemesini önler ve sorunun çözümünde önemli bir rol oynamaktadır. Bu nedenle karşılaştığımız sorunlarla mücadele edebilme gücünü olumlu düşüncelerle elde edebiliriz.</a:t>
            </a:r>
          </a:p>
        </p:txBody>
      </p:sp>
      <p:sp>
        <p:nvSpPr>
          <p:cNvPr id="5" name="Başlık 1">
            <a:extLst>
              <a:ext uri="{FF2B5EF4-FFF2-40B4-BE49-F238E27FC236}">
                <a16:creationId xmlns:a16="http://schemas.microsoft.com/office/drawing/2014/main" id="{229E5912-2B64-4E52-A897-E49BB1C38971}"/>
              </a:ext>
            </a:extLst>
          </p:cNvPr>
          <p:cNvSpPr>
            <a:spLocks noGrp="1"/>
          </p:cNvSpPr>
          <p:nvPr>
            <p:ph type="title"/>
          </p:nvPr>
        </p:nvSpPr>
        <p:spPr>
          <a:xfrm>
            <a:off x="797784" y="389744"/>
            <a:ext cx="8596312" cy="1320800"/>
          </a:xfrm>
        </p:spPr>
        <p:txBody>
          <a:bodyPr/>
          <a:lstStyle/>
          <a:p>
            <a:pPr algn="ctr"/>
            <a:r>
              <a:rPr lang="tr-TR" dirty="0"/>
              <a:t>OLUMLU DÜŞÜNME</a:t>
            </a:r>
          </a:p>
        </p:txBody>
      </p:sp>
      <p:sp>
        <p:nvSpPr>
          <p:cNvPr id="6" name="İçerik Yer Tutucusu 2">
            <a:extLst>
              <a:ext uri="{FF2B5EF4-FFF2-40B4-BE49-F238E27FC236}">
                <a16:creationId xmlns:a16="http://schemas.microsoft.com/office/drawing/2014/main" id="{06B04B0F-55C0-44D4-8EBC-C932DA594FC2}"/>
              </a:ext>
            </a:extLst>
          </p:cNvPr>
          <p:cNvSpPr txBox="1">
            <a:spLocks/>
          </p:cNvSpPr>
          <p:nvPr/>
        </p:nvSpPr>
        <p:spPr>
          <a:xfrm>
            <a:off x="599447" y="3513174"/>
            <a:ext cx="8596668" cy="26896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sz="2400" dirty="0">
                <a:solidFill>
                  <a:schemeClr val="tx1"/>
                </a:solidFill>
                <a:latin typeface="PT Sans"/>
              </a:rPr>
              <a:t>Stresli kişiler genellikle olayların iyi yönlerini göremez ve hayata pozitif bakamaz. Zihniniz bir bahçeye benzer; olumlu düşünce, iç konuşma, hayal ve telkinlerle onu beslerseniz başarı ve mutluluk sizin olacaktır. Endişe ümitsizlik, korku ile beslenirseniz, bunlar adeta zehirli atıklar gibi sonuç doğuracaktır. </a:t>
            </a:r>
            <a:endParaRPr lang="tr-TR" sz="2400" dirty="0">
              <a:solidFill>
                <a:schemeClr val="tx1"/>
              </a:solidFill>
            </a:endParaRPr>
          </a:p>
        </p:txBody>
      </p:sp>
    </p:spTree>
    <p:extLst>
      <p:ext uri="{BB962C8B-B14F-4D97-AF65-F5344CB8AC3E}">
        <p14:creationId xmlns:p14="http://schemas.microsoft.com/office/powerpoint/2010/main" val="147239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F65EE30-7307-4043-9B83-2727BE0F5F72}"/>
              </a:ext>
            </a:extLst>
          </p:cNvPr>
          <p:cNvSpPr>
            <a:spLocks noGrp="1" noChangeArrowheads="1"/>
          </p:cNvSpPr>
          <p:nvPr>
            <p:ph type="title"/>
          </p:nvPr>
        </p:nvSpPr>
        <p:spPr>
          <a:xfrm>
            <a:off x="677334" y="486176"/>
            <a:ext cx="8596668" cy="1320800"/>
          </a:xfrm>
        </p:spPr>
        <p:txBody>
          <a:bodyPr/>
          <a:lstStyle/>
          <a:p>
            <a:pPr eaLnBrk="1" hangingPunct="1"/>
            <a:r>
              <a:rPr lang="tr-TR" altLang="tr-TR" sz="5400" b="1" dirty="0">
                <a:latin typeface="Comic Sans MS" panose="030F0702030302020204" pitchFamily="66" charset="0"/>
              </a:rPr>
              <a:t>Stres</a:t>
            </a:r>
          </a:p>
        </p:txBody>
      </p:sp>
      <p:sp>
        <p:nvSpPr>
          <p:cNvPr id="4099" name="Rectangle 3">
            <a:extLst>
              <a:ext uri="{FF2B5EF4-FFF2-40B4-BE49-F238E27FC236}">
                <a16:creationId xmlns:a16="http://schemas.microsoft.com/office/drawing/2014/main" id="{27FEDB6D-4DD4-4505-A916-D87017E80A99}"/>
              </a:ext>
            </a:extLst>
          </p:cNvPr>
          <p:cNvSpPr>
            <a:spLocks noGrp="1" noChangeArrowheads="1"/>
          </p:cNvSpPr>
          <p:nvPr>
            <p:ph type="body" idx="1"/>
          </p:nvPr>
        </p:nvSpPr>
        <p:spPr>
          <a:xfrm>
            <a:off x="677334" y="1830651"/>
            <a:ext cx="8596668" cy="3880773"/>
          </a:xfrm>
        </p:spPr>
        <p:txBody>
          <a:bodyPr>
            <a:normAutofit/>
          </a:bodyPr>
          <a:lstStyle/>
          <a:p>
            <a:pPr eaLnBrk="1" hangingPunct="1"/>
            <a:r>
              <a:rPr lang="tr-TR" altLang="tr-TR" sz="2400" dirty="0">
                <a:solidFill>
                  <a:schemeClr val="tx1"/>
                </a:solidFill>
                <a:latin typeface="Comic Sans MS" panose="030F0702030302020204" pitchFamily="66" charset="0"/>
              </a:rPr>
              <a:t>Organizmanın bedensel ve ruhsal sınırlarının tehdit edilmesi ve zorlanması ile ortaya çıkan bir durumdur. </a:t>
            </a:r>
          </a:p>
          <a:p>
            <a:pPr eaLnBrk="1" hangingPunct="1"/>
            <a:r>
              <a:rPr lang="tr-TR" altLang="tr-TR" sz="2400" dirty="0">
                <a:solidFill>
                  <a:schemeClr val="tx1"/>
                </a:solidFill>
                <a:latin typeface="Comic Sans MS" panose="030F0702030302020204" pitchFamily="66" charset="0"/>
              </a:rPr>
              <a:t>kişinin istek ve gereksinimlerinde bir engellenmesinde bir kayıp ya da tehdit söz konusudur. </a:t>
            </a:r>
          </a:p>
        </p:txBody>
      </p:sp>
      <p:sp>
        <p:nvSpPr>
          <p:cNvPr id="4" name="Rectangle 3">
            <a:extLst>
              <a:ext uri="{FF2B5EF4-FFF2-40B4-BE49-F238E27FC236}">
                <a16:creationId xmlns:a16="http://schemas.microsoft.com/office/drawing/2014/main" id="{5B5B9D23-DA88-4AB0-84AD-27CF705C2741}"/>
              </a:ext>
            </a:extLst>
          </p:cNvPr>
          <p:cNvSpPr txBox="1">
            <a:spLocks noChangeArrowheads="1"/>
          </p:cNvSpPr>
          <p:nvPr/>
        </p:nvSpPr>
        <p:spPr>
          <a:xfrm>
            <a:off x="677334" y="3639062"/>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altLang="tr-TR" sz="2400" dirty="0">
                <a:solidFill>
                  <a:schemeClr val="tx1"/>
                </a:solidFill>
                <a:latin typeface="Comic Sans MS" panose="030F0702030302020204" pitchFamily="66" charset="0"/>
              </a:rPr>
              <a:t>Tehdit ve zorlanmalar karşısında kişi kendini korumaya yönelik bir tepki zincirini harekete geçirme özelliğine sahiptir. </a:t>
            </a:r>
          </a:p>
          <a:p>
            <a:r>
              <a:rPr lang="tr-TR" altLang="tr-TR" sz="2400" dirty="0">
                <a:solidFill>
                  <a:schemeClr val="tx1"/>
                </a:solidFill>
                <a:latin typeface="Comic Sans MS" panose="030F0702030302020204" pitchFamily="66" charset="0"/>
              </a:rPr>
              <a:t>Bu durum genellikle "savaş veya kaç" diye adlandırılan cevabın ortaya çıkmasıyla sonuçlanır. </a:t>
            </a:r>
          </a:p>
          <a:p>
            <a:endParaRPr lang="tr-TR" altLang="tr-TR"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092CEB9-B7A6-4BD2-87F6-1DBD90C26459}"/>
              </a:ext>
            </a:extLst>
          </p:cNvPr>
          <p:cNvSpPr>
            <a:spLocks noGrp="1" noChangeArrowheads="1"/>
          </p:cNvSpPr>
          <p:nvPr>
            <p:ph type="title"/>
          </p:nvPr>
        </p:nvSpPr>
        <p:spPr/>
        <p:txBody>
          <a:bodyPr/>
          <a:lstStyle/>
          <a:p>
            <a:pPr eaLnBrk="1" hangingPunct="1"/>
            <a:r>
              <a:rPr lang="tr-TR" altLang="tr-TR" b="1">
                <a:latin typeface="Comic Sans MS" panose="030F0702030302020204" pitchFamily="66" charset="0"/>
              </a:rPr>
              <a:t>BEDENSEL TEPKİLER</a:t>
            </a:r>
          </a:p>
        </p:txBody>
      </p:sp>
      <p:sp>
        <p:nvSpPr>
          <p:cNvPr id="6147" name="Rectangle 3">
            <a:extLst>
              <a:ext uri="{FF2B5EF4-FFF2-40B4-BE49-F238E27FC236}">
                <a16:creationId xmlns:a16="http://schemas.microsoft.com/office/drawing/2014/main" id="{CC57EB25-D259-4B21-B542-55311D4E9AE9}"/>
              </a:ext>
            </a:extLst>
          </p:cNvPr>
          <p:cNvSpPr>
            <a:spLocks noGrp="1" noChangeArrowheads="1"/>
          </p:cNvSpPr>
          <p:nvPr>
            <p:ph type="body" idx="1"/>
          </p:nvPr>
        </p:nvSpPr>
        <p:spPr>
          <a:xfrm>
            <a:off x="510309" y="1270000"/>
            <a:ext cx="8736489" cy="5379933"/>
          </a:xfrm>
        </p:spPr>
        <p:txBody>
          <a:bodyPr>
            <a:normAutofit/>
          </a:bodyPr>
          <a:lstStyle/>
          <a:p>
            <a:pPr eaLnBrk="1" hangingPunct="1">
              <a:lnSpc>
                <a:spcPct val="80000"/>
              </a:lnSpc>
            </a:pPr>
            <a:endParaRPr lang="tr-TR" altLang="tr-TR" sz="2800" dirty="0">
              <a:solidFill>
                <a:schemeClr val="tx1"/>
              </a:solidFill>
            </a:endParaRPr>
          </a:p>
          <a:p>
            <a:pPr eaLnBrk="1" hangingPunct="1">
              <a:lnSpc>
                <a:spcPct val="80000"/>
              </a:lnSpc>
            </a:pPr>
            <a:r>
              <a:rPr lang="tr-TR" altLang="tr-TR" sz="2800" dirty="0">
                <a:solidFill>
                  <a:schemeClr val="tx1"/>
                </a:solidFill>
              </a:rPr>
              <a:t>-</a:t>
            </a:r>
            <a:r>
              <a:rPr lang="tr-TR" altLang="tr-TR" sz="2800" dirty="0">
                <a:solidFill>
                  <a:schemeClr val="tx1"/>
                </a:solidFill>
                <a:latin typeface="Comic Sans MS" panose="030F0702030302020204" pitchFamily="66" charset="0"/>
              </a:rPr>
              <a:t>Solunum sayısı artar (bedene daha fazla oksijen sağlanır). </a:t>
            </a:r>
          </a:p>
          <a:p>
            <a:pPr eaLnBrk="1" hangingPunct="1">
              <a:lnSpc>
                <a:spcPct val="80000"/>
              </a:lnSpc>
            </a:pPr>
            <a:r>
              <a:rPr lang="tr-TR" altLang="tr-TR" sz="2800" dirty="0">
                <a:solidFill>
                  <a:schemeClr val="tx1"/>
                </a:solidFill>
                <a:latin typeface="Comic Sans MS" panose="030F0702030302020204" pitchFamily="66" charset="0"/>
              </a:rPr>
              <a:t>-Kalp vurum sayısı artar ve kan basıncı yükselir (bedenin gereken bölgelerine gerekli kan takviyesi yapılır). </a:t>
            </a:r>
          </a:p>
          <a:p>
            <a:pPr eaLnBrk="1" hangingPunct="1">
              <a:lnSpc>
                <a:spcPct val="80000"/>
              </a:lnSpc>
            </a:pPr>
            <a:r>
              <a:rPr lang="tr-TR" altLang="tr-TR" sz="2800" dirty="0">
                <a:solidFill>
                  <a:schemeClr val="tx1"/>
                </a:solidFill>
                <a:latin typeface="Comic Sans MS" panose="030F0702030302020204" pitchFamily="66" charset="0"/>
              </a:rPr>
              <a:t>-Kas gerimi artar (kuvvet gerektiren işlere hazırlık yapılır). </a:t>
            </a:r>
          </a:p>
          <a:p>
            <a:pPr eaLnBrk="1" hangingPunct="1">
              <a:lnSpc>
                <a:spcPct val="80000"/>
              </a:lnSpc>
            </a:pPr>
            <a:r>
              <a:rPr lang="tr-TR" altLang="tr-TR" sz="2800" dirty="0">
                <a:solidFill>
                  <a:schemeClr val="tx1"/>
                </a:solidFill>
                <a:latin typeface="Comic Sans MS" panose="030F0702030302020204" pitchFamily="66" charset="0"/>
              </a:rPr>
              <a:t>-Sindirim yavaşlar veya durur (iç organlardaki kan, kas ve beyne geçer, bağırsak ve mesane adaleleri gevşer). </a:t>
            </a:r>
          </a:p>
          <a:p>
            <a:pPr eaLnBrk="1" hangingPunct="1">
              <a:lnSpc>
                <a:spcPct val="80000"/>
              </a:lnSpc>
            </a:pPr>
            <a:r>
              <a:rPr lang="tr-TR" altLang="tr-TR" sz="2800" dirty="0">
                <a:solidFill>
                  <a:schemeClr val="tx1"/>
                </a:solidFill>
                <a:latin typeface="Comic Sans MS" panose="030F0702030302020204" pitchFamily="66" charset="0"/>
              </a:rPr>
              <a:t>-Gözbebekleri büyür (daha fazla ışık alınarak algıyı güçlendirmeye yardımcı olur).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8C899C92-9761-4C2D-9896-72B40C2D0D0A}"/>
              </a:ext>
            </a:extLst>
          </p:cNvPr>
          <p:cNvSpPr>
            <a:spLocks noGrp="1" noChangeArrowheads="1"/>
          </p:cNvSpPr>
          <p:nvPr>
            <p:ph type="body" idx="1"/>
          </p:nvPr>
        </p:nvSpPr>
        <p:spPr>
          <a:xfrm>
            <a:off x="677334" y="1693889"/>
            <a:ext cx="8596668" cy="5021704"/>
          </a:xfrm>
        </p:spPr>
        <p:txBody>
          <a:bodyPr>
            <a:normAutofit/>
          </a:bodyPr>
          <a:lstStyle/>
          <a:p>
            <a:pPr eaLnBrk="1" hangingPunct="1">
              <a:lnSpc>
                <a:spcPct val="90000"/>
              </a:lnSpc>
            </a:pPr>
            <a:r>
              <a:rPr lang="tr-TR" altLang="tr-TR" sz="2400" dirty="0">
                <a:solidFill>
                  <a:schemeClr val="tx1"/>
                </a:solidFill>
                <a:latin typeface="Comic Sans MS" panose="030F0702030302020204" pitchFamily="66" charset="0"/>
              </a:rPr>
              <a:t>-Bütün duyumlar artar (dış ortamdan daha çok haberdar olunması sağlanır). </a:t>
            </a:r>
          </a:p>
          <a:p>
            <a:pPr eaLnBrk="1" hangingPunct="1">
              <a:lnSpc>
                <a:spcPct val="90000"/>
              </a:lnSpc>
            </a:pPr>
            <a:r>
              <a:rPr lang="tr-TR" altLang="tr-TR" sz="2400" dirty="0">
                <a:solidFill>
                  <a:schemeClr val="tx1"/>
                </a:solidFill>
                <a:latin typeface="Comic Sans MS" panose="030F0702030302020204" pitchFamily="66" charset="0"/>
              </a:rPr>
              <a:t>-Kanda alyuvarlar artar (beyne ve kaslara daha fazla oksijen taşınır). </a:t>
            </a:r>
          </a:p>
          <a:p>
            <a:pPr eaLnBrk="1" hangingPunct="1">
              <a:lnSpc>
                <a:spcPct val="90000"/>
              </a:lnSpc>
            </a:pPr>
            <a:r>
              <a:rPr lang="tr-TR" altLang="tr-TR" sz="2400" dirty="0">
                <a:solidFill>
                  <a:schemeClr val="tx1"/>
                </a:solidFill>
                <a:latin typeface="Comic Sans MS" panose="030F0702030302020204" pitchFamily="66" charset="0"/>
              </a:rPr>
              <a:t>Stres nedeniyle dengenin bozulması, canlılığı korumaya yönelik alarm tepkisinin yaşanmasına sebep olur. </a:t>
            </a:r>
          </a:p>
          <a:p>
            <a:pPr eaLnBrk="1" hangingPunct="1">
              <a:lnSpc>
                <a:spcPct val="90000"/>
              </a:lnSpc>
            </a:pPr>
            <a:r>
              <a:rPr lang="tr-TR" altLang="tr-TR" sz="2400" dirty="0">
                <a:solidFill>
                  <a:schemeClr val="tx1"/>
                </a:solidFill>
                <a:latin typeface="Comic Sans MS" panose="030F0702030302020204" pitchFamily="66" charset="0"/>
              </a:rPr>
              <a:t>Bozulan dengenin yeniden kurulması için yeni duruma uyum sağlanması gerekir. </a:t>
            </a:r>
          </a:p>
          <a:p>
            <a:pPr eaLnBrk="1" hangingPunct="1">
              <a:lnSpc>
                <a:spcPct val="90000"/>
              </a:lnSpc>
            </a:pPr>
            <a:endParaRPr lang="tr-TR" altLang="tr-TR"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2182875-AF02-4D08-A555-0119C3BC933F}"/>
              </a:ext>
            </a:extLst>
          </p:cNvPr>
          <p:cNvSpPr>
            <a:spLocks noGrp="1" noChangeArrowheads="1"/>
          </p:cNvSpPr>
          <p:nvPr>
            <p:ph type="title"/>
          </p:nvPr>
        </p:nvSpPr>
        <p:spPr/>
        <p:txBody>
          <a:bodyPr/>
          <a:lstStyle/>
          <a:p>
            <a:pPr eaLnBrk="1" hangingPunct="1"/>
            <a:r>
              <a:rPr lang="tr-TR" altLang="tr-TR" b="1" dirty="0">
                <a:latin typeface="Comic Sans MS" panose="030F0702030302020204" pitchFamily="66" charset="0"/>
              </a:rPr>
              <a:t>ZİHİNSEL BELİRTİLER</a:t>
            </a:r>
          </a:p>
        </p:txBody>
      </p:sp>
      <p:sp>
        <p:nvSpPr>
          <p:cNvPr id="9219" name="Rectangle 3">
            <a:extLst>
              <a:ext uri="{FF2B5EF4-FFF2-40B4-BE49-F238E27FC236}">
                <a16:creationId xmlns:a16="http://schemas.microsoft.com/office/drawing/2014/main" id="{799520D7-9463-4EAC-8BEB-54992C482D69}"/>
              </a:ext>
            </a:extLst>
          </p:cNvPr>
          <p:cNvSpPr>
            <a:spLocks noGrp="1" noChangeArrowheads="1"/>
          </p:cNvSpPr>
          <p:nvPr>
            <p:ph type="body" idx="1"/>
          </p:nvPr>
        </p:nvSpPr>
        <p:spPr/>
        <p:txBody>
          <a:bodyPr>
            <a:normAutofit/>
          </a:bodyPr>
          <a:lstStyle/>
          <a:p>
            <a:pPr eaLnBrk="1" hangingPunct="1">
              <a:lnSpc>
                <a:spcPct val="90000"/>
              </a:lnSpc>
            </a:pPr>
            <a:r>
              <a:rPr lang="tr-TR" altLang="tr-TR" sz="2400" dirty="0">
                <a:solidFill>
                  <a:schemeClr val="tx1"/>
                </a:solidFill>
                <a:latin typeface="Comic Sans MS" panose="030F0702030302020204" pitchFamily="66" charset="0"/>
              </a:rPr>
              <a:t>Unutkanlık</a:t>
            </a:r>
          </a:p>
          <a:p>
            <a:pPr eaLnBrk="1" hangingPunct="1">
              <a:lnSpc>
                <a:spcPct val="90000"/>
              </a:lnSpc>
            </a:pPr>
            <a:r>
              <a:rPr lang="tr-TR" altLang="tr-TR" sz="2400" dirty="0">
                <a:solidFill>
                  <a:schemeClr val="tx1"/>
                </a:solidFill>
                <a:latin typeface="Comic Sans MS" panose="030F0702030302020204" pitchFamily="66" charset="0"/>
              </a:rPr>
              <a:t>Konsantrasyonda azalma</a:t>
            </a:r>
          </a:p>
          <a:p>
            <a:pPr eaLnBrk="1" hangingPunct="1">
              <a:lnSpc>
                <a:spcPct val="90000"/>
              </a:lnSpc>
            </a:pPr>
            <a:r>
              <a:rPr lang="tr-TR" altLang="tr-TR" sz="2400" dirty="0">
                <a:solidFill>
                  <a:schemeClr val="tx1"/>
                </a:solidFill>
                <a:latin typeface="Comic Sans MS" panose="030F0702030302020204" pitchFamily="66" charset="0"/>
              </a:rPr>
              <a:t>Kararsızlık</a:t>
            </a:r>
          </a:p>
          <a:p>
            <a:pPr eaLnBrk="1" hangingPunct="1">
              <a:lnSpc>
                <a:spcPct val="90000"/>
              </a:lnSpc>
            </a:pPr>
            <a:r>
              <a:rPr lang="tr-TR" altLang="tr-TR" sz="2400" dirty="0">
                <a:solidFill>
                  <a:schemeClr val="tx1"/>
                </a:solidFill>
                <a:latin typeface="Comic Sans MS" panose="030F0702030302020204" pitchFamily="66" charset="0"/>
              </a:rPr>
              <a:t>Organize olamamak</a:t>
            </a:r>
          </a:p>
          <a:p>
            <a:pPr eaLnBrk="1" hangingPunct="1">
              <a:lnSpc>
                <a:spcPct val="90000"/>
              </a:lnSpc>
            </a:pPr>
            <a:r>
              <a:rPr lang="tr-TR" altLang="tr-TR" sz="2400" dirty="0">
                <a:solidFill>
                  <a:schemeClr val="tx1"/>
                </a:solidFill>
                <a:latin typeface="Comic Sans MS" panose="030F0702030302020204" pitchFamily="66" charset="0"/>
              </a:rPr>
              <a:t>Zihin karışıklığı</a:t>
            </a:r>
          </a:p>
          <a:p>
            <a:pPr eaLnBrk="1" hangingPunct="1">
              <a:lnSpc>
                <a:spcPct val="90000"/>
              </a:lnSpc>
            </a:pPr>
            <a:r>
              <a:rPr lang="tr-TR" altLang="tr-TR" sz="2400" dirty="0">
                <a:solidFill>
                  <a:schemeClr val="tx1"/>
                </a:solidFill>
                <a:latin typeface="Comic Sans MS" panose="030F0702030302020204" pitchFamily="66" charset="0"/>
              </a:rPr>
              <a:t>İlgi azalması</a:t>
            </a:r>
          </a:p>
          <a:p>
            <a:pPr eaLnBrk="1" hangingPunct="1">
              <a:lnSpc>
                <a:spcPct val="90000"/>
              </a:lnSpc>
            </a:pPr>
            <a:r>
              <a:rPr lang="tr-TR" altLang="tr-TR" sz="2400" dirty="0">
                <a:solidFill>
                  <a:schemeClr val="tx1"/>
                </a:solidFill>
                <a:latin typeface="Comic Sans MS" panose="030F0702030302020204" pitchFamily="66" charset="0"/>
              </a:rPr>
              <a:t>Matematik hataların artması</a:t>
            </a:r>
          </a:p>
          <a:p>
            <a:pPr eaLnBrk="1" hangingPunct="1">
              <a:lnSpc>
                <a:spcPct val="90000"/>
              </a:lnSpc>
            </a:pPr>
            <a:r>
              <a:rPr lang="tr-TR" altLang="tr-TR" sz="2400" dirty="0">
                <a:solidFill>
                  <a:schemeClr val="tx1"/>
                </a:solidFill>
                <a:latin typeface="Comic Sans MS" panose="030F0702030302020204" pitchFamily="66" charset="0"/>
              </a:rPr>
              <a:t>Zihinsel durgunluk</a:t>
            </a:r>
          </a:p>
          <a:p>
            <a:pPr eaLnBrk="1" hangingPunct="1">
              <a:lnSpc>
                <a:spcPct val="90000"/>
              </a:lnSpc>
            </a:pPr>
            <a:endParaRPr lang="tr-TR" altLang="tr-TR"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2F0B37B-1EAB-438B-BE95-FBFE785B7963}"/>
              </a:ext>
            </a:extLst>
          </p:cNvPr>
          <p:cNvSpPr>
            <a:spLocks noGrp="1" noChangeArrowheads="1"/>
          </p:cNvSpPr>
          <p:nvPr>
            <p:ph type="title"/>
          </p:nvPr>
        </p:nvSpPr>
        <p:spPr/>
        <p:txBody>
          <a:bodyPr/>
          <a:lstStyle/>
          <a:p>
            <a:pPr eaLnBrk="1" hangingPunct="1"/>
            <a:r>
              <a:rPr lang="tr-TR" altLang="tr-TR" b="1">
                <a:latin typeface="Comic Sans MS" panose="030F0702030302020204" pitchFamily="66" charset="0"/>
              </a:rPr>
              <a:t>DUYGUSAL BELİRTİLER</a:t>
            </a:r>
          </a:p>
        </p:txBody>
      </p:sp>
      <p:sp>
        <p:nvSpPr>
          <p:cNvPr id="8195" name="Rectangle 3">
            <a:extLst>
              <a:ext uri="{FF2B5EF4-FFF2-40B4-BE49-F238E27FC236}">
                <a16:creationId xmlns:a16="http://schemas.microsoft.com/office/drawing/2014/main" id="{2752376D-FD6F-465A-8087-0114EFEC5EAE}"/>
              </a:ext>
            </a:extLst>
          </p:cNvPr>
          <p:cNvSpPr>
            <a:spLocks noGrp="1" noChangeArrowheads="1"/>
          </p:cNvSpPr>
          <p:nvPr>
            <p:ph type="body" idx="1"/>
          </p:nvPr>
        </p:nvSpPr>
        <p:spPr/>
        <p:txBody>
          <a:bodyPr>
            <a:normAutofit/>
          </a:bodyPr>
          <a:lstStyle/>
          <a:p>
            <a:pPr eaLnBrk="1" hangingPunct="1"/>
            <a:r>
              <a:rPr lang="tr-TR" altLang="tr-TR" sz="2400" dirty="0">
                <a:solidFill>
                  <a:schemeClr val="tx1"/>
                </a:solidFill>
                <a:latin typeface="Comic Sans MS" panose="030F0702030302020204" pitchFamily="66" charset="0"/>
              </a:rPr>
              <a:t>Huzursuzluk, sıkıntı, gerginlik</a:t>
            </a:r>
          </a:p>
          <a:p>
            <a:pPr eaLnBrk="1" hangingPunct="1"/>
            <a:r>
              <a:rPr lang="tr-TR" altLang="tr-TR" sz="2400" dirty="0">
                <a:solidFill>
                  <a:schemeClr val="tx1"/>
                </a:solidFill>
                <a:latin typeface="Comic Sans MS" panose="030F0702030302020204" pitchFamily="66" charset="0"/>
              </a:rPr>
              <a:t>Kaygılı olmak</a:t>
            </a:r>
          </a:p>
          <a:p>
            <a:pPr eaLnBrk="1" hangingPunct="1"/>
            <a:r>
              <a:rPr lang="tr-TR" altLang="tr-TR" sz="2400" dirty="0" err="1">
                <a:solidFill>
                  <a:schemeClr val="tx1"/>
                </a:solidFill>
                <a:latin typeface="Comic Sans MS" panose="030F0702030302020204" pitchFamily="66" charset="0"/>
              </a:rPr>
              <a:t>Neşesizleşme</a:t>
            </a:r>
            <a:r>
              <a:rPr lang="tr-TR" altLang="tr-TR" sz="2400" dirty="0">
                <a:solidFill>
                  <a:schemeClr val="tx1"/>
                </a:solidFill>
                <a:latin typeface="Comic Sans MS" panose="030F0702030302020204" pitchFamily="66" charset="0"/>
              </a:rPr>
              <a:t>, durgunlaşma, çökkünlük hali</a:t>
            </a:r>
          </a:p>
          <a:p>
            <a:pPr eaLnBrk="1" hangingPunct="1"/>
            <a:r>
              <a:rPr lang="tr-TR" altLang="tr-TR" sz="2400" dirty="0">
                <a:solidFill>
                  <a:schemeClr val="tx1"/>
                </a:solidFill>
                <a:latin typeface="Comic Sans MS" panose="030F0702030302020204" pitchFamily="66" charset="0"/>
              </a:rPr>
              <a:t>Sinirlilik, saldırganlık veya kayıtsızlık</a:t>
            </a:r>
          </a:p>
          <a:p>
            <a:pPr eaLnBrk="1" hangingPunct="1"/>
            <a:r>
              <a:rPr lang="tr-TR" altLang="tr-TR" sz="2400" dirty="0">
                <a:solidFill>
                  <a:schemeClr val="tx1"/>
                </a:solidFill>
                <a:latin typeface="Comic Sans MS" panose="030F0702030302020204" pitchFamily="66" charset="0"/>
              </a:rPr>
              <a:t>Duygusal olmak </a:t>
            </a:r>
          </a:p>
          <a:p>
            <a:pPr eaLnBrk="1" hangingPunct="1"/>
            <a:endParaRPr lang="tr-TR" altLang="tr-TR" sz="2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12832AF-8165-46C4-B137-F718F685000D}"/>
              </a:ext>
            </a:extLst>
          </p:cNvPr>
          <p:cNvSpPr>
            <a:spLocks noGrp="1" noChangeArrowheads="1"/>
          </p:cNvSpPr>
          <p:nvPr>
            <p:ph type="title"/>
          </p:nvPr>
        </p:nvSpPr>
        <p:spPr/>
        <p:txBody>
          <a:bodyPr/>
          <a:lstStyle/>
          <a:p>
            <a:pPr eaLnBrk="1" hangingPunct="1"/>
            <a:r>
              <a:rPr lang="tr-TR" altLang="tr-TR">
                <a:latin typeface="Comic Sans MS" panose="030F0702030302020204" pitchFamily="66" charset="0"/>
              </a:rPr>
              <a:t>Stres olumlu olabilir mi?</a:t>
            </a:r>
          </a:p>
        </p:txBody>
      </p:sp>
      <p:sp>
        <p:nvSpPr>
          <p:cNvPr id="25603" name="Rectangle 3">
            <a:extLst>
              <a:ext uri="{FF2B5EF4-FFF2-40B4-BE49-F238E27FC236}">
                <a16:creationId xmlns:a16="http://schemas.microsoft.com/office/drawing/2014/main" id="{82C4F765-45CA-4BFE-AFEF-914FABF7B009}"/>
              </a:ext>
            </a:extLst>
          </p:cNvPr>
          <p:cNvSpPr>
            <a:spLocks noGrp="1" noChangeArrowheads="1"/>
          </p:cNvSpPr>
          <p:nvPr>
            <p:ph type="body" idx="1"/>
          </p:nvPr>
        </p:nvSpPr>
        <p:spPr>
          <a:xfrm>
            <a:off x="587818" y="1668463"/>
            <a:ext cx="8775700" cy="4579937"/>
          </a:xfrm>
        </p:spPr>
        <p:txBody>
          <a:bodyPr>
            <a:normAutofit/>
          </a:bodyPr>
          <a:lstStyle/>
          <a:p>
            <a:pPr eaLnBrk="1" hangingPunct="1"/>
            <a:r>
              <a:rPr lang="tr-TR" altLang="tr-TR" sz="2400" dirty="0">
                <a:solidFill>
                  <a:schemeClr val="tx1"/>
                </a:solidFill>
                <a:latin typeface="Comic Sans MS" panose="030F0702030302020204" pitchFamily="66" charset="0"/>
              </a:rPr>
              <a:t>Stres, genellikle olumsuz ve zararlı anlamda ele</a:t>
            </a:r>
          </a:p>
          <a:p>
            <a:pPr eaLnBrk="1" hangingPunct="1">
              <a:buFont typeface="Wingdings" panose="05000000000000000000" pitchFamily="2" charset="2"/>
              <a:buNone/>
            </a:pPr>
            <a:r>
              <a:rPr lang="tr-TR" altLang="tr-TR" sz="2400" dirty="0">
                <a:solidFill>
                  <a:schemeClr val="tx1"/>
                </a:solidFill>
                <a:latin typeface="Comic Sans MS" panose="030F0702030302020204" pitchFamily="66" charset="0"/>
              </a:rPr>
              <a:t>alınıp konuşulmaktadır.</a:t>
            </a:r>
          </a:p>
          <a:p>
            <a:pPr eaLnBrk="1" hangingPunct="1">
              <a:buFont typeface="Wingdings" panose="05000000000000000000" pitchFamily="2" charset="2"/>
              <a:buNone/>
            </a:pPr>
            <a:r>
              <a:rPr lang="tr-TR" altLang="tr-TR" sz="2400" dirty="0">
                <a:solidFill>
                  <a:schemeClr val="tx1"/>
                </a:solidFill>
                <a:latin typeface="Comic Sans MS" panose="030F0702030302020204" pitchFamily="66" charset="0"/>
              </a:rPr>
              <a:t>Halbuki bu zorlanmaların insanlığı ve insanı, yenileri</a:t>
            </a:r>
          </a:p>
          <a:p>
            <a:pPr eaLnBrk="1" hangingPunct="1">
              <a:buFont typeface="Wingdings" panose="05000000000000000000" pitchFamily="2" charset="2"/>
              <a:buNone/>
            </a:pPr>
            <a:r>
              <a:rPr lang="tr-TR" altLang="tr-TR" sz="2400" dirty="0">
                <a:solidFill>
                  <a:schemeClr val="tx1"/>
                </a:solidFill>
                <a:latin typeface="Comic Sans MS" panose="030F0702030302020204" pitchFamily="66" charset="0"/>
              </a:rPr>
              <a:t>aratmak, çalışmak, yaratmak konusunda harekete</a:t>
            </a:r>
          </a:p>
          <a:p>
            <a:pPr eaLnBrk="1" hangingPunct="1">
              <a:buFont typeface="Wingdings" panose="05000000000000000000" pitchFamily="2" charset="2"/>
              <a:buNone/>
            </a:pPr>
            <a:r>
              <a:rPr lang="tr-TR" altLang="tr-TR" sz="2400" dirty="0">
                <a:solidFill>
                  <a:schemeClr val="tx1"/>
                </a:solidFill>
                <a:latin typeface="Comic Sans MS" panose="030F0702030302020204" pitchFamily="66" charset="0"/>
              </a:rPr>
              <a:t>geçirdiği bilinmektedir.</a:t>
            </a:r>
          </a:p>
          <a:p>
            <a:pPr eaLnBrk="1" hangingPunct="1">
              <a:buFont typeface="Wingdings" panose="05000000000000000000" pitchFamily="2" charset="2"/>
              <a:buNone/>
            </a:pPr>
            <a:r>
              <a:rPr lang="tr-TR" altLang="tr-TR" sz="2400" dirty="0">
                <a:solidFill>
                  <a:schemeClr val="tx1"/>
                </a:solidFill>
                <a:latin typeface="Comic Sans MS" panose="030F0702030302020204" pitchFamily="66" charset="0"/>
              </a:rPr>
              <a:t>Bu anlamıyla stresler bireyi ileriye götürücüdür.</a:t>
            </a:r>
          </a:p>
          <a:p>
            <a:pPr eaLnBrk="1" hangingPunct="1">
              <a:buFont typeface="Wingdings" panose="05000000000000000000" pitchFamily="2" charset="2"/>
              <a:buNone/>
            </a:pPr>
            <a:r>
              <a:rPr lang="tr-TR" altLang="tr-TR" sz="2400" dirty="0">
                <a:solidFill>
                  <a:schemeClr val="tx1"/>
                </a:solidFill>
                <a:latin typeface="Comic Sans MS" panose="030F0702030302020204" pitchFamily="66" charset="0"/>
              </a:rPr>
              <a:t>Çeşitli kültürlerde zorlanmaların insan hayatına</a:t>
            </a:r>
          </a:p>
          <a:p>
            <a:pPr eaLnBrk="1" hangingPunct="1">
              <a:buFont typeface="Wingdings" panose="05000000000000000000" pitchFamily="2" charset="2"/>
              <a:buNone/>
            </a:pPr>
            <a:r>
              <a:rPr lang="tr-TR" altLang="tr-TR" sz="2400" dirty="0">
                <a:solidFill>
                  <a:schemeClr val="tx1"/>
                </a:solidFill>
                <a:latin typeface="Comic Sans MS" panose="030F0702030302020204" pitchFamily="66" charset="0"/>
              </a:rPr>
              <a:t>getirdiklerini anlatan özdeyişler vardır. </a:t>
            </a:r>
          </a:p>
          <a:p>
            <a:pPr eaLnBrk="1" hangingPunct="1">
              <a:buFont typeface="Wingdings" panose="05000000000000000000" pitchFamily="2" charset="2"/>
              <a:buNone/>
            </a:pPr>
            <a:endParaRPr lang="tr-TR" altLang="tr-TR" sz="2400" dirty="0">
              <a:solidFill>
                <a:schemeClr val="tx1"/>
              </a:solidFill>
              <a:latin typeface="Comic Sans MS" panose="030F07020303020202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CAEC99DB-D0A3-4AFA-A63F-15FEF5753A65}"/>
              </a:ext>
            </a:extLst>
          </p:cNvPr>
          <p:cNvSpPr>
            <a:spLocks noGrp="1" noChangeArrowheads="1"/>
          </p:cNvSpPr>
          <p:nvPr>
            <p:ph type="body" idx="1"/>
          </p:nvPr>
        </p:nvSpPr>
        <p:spPr>
          <a:xfrm>
            <a:off x="499075" y="1132632"/>
            <a:ext cx="9201106" cy="4114800"/>
          </a:xfrm>
        </p:spPr>
        <p:txBody>
          <a:bodyPr>
            <a:noAutofit/>
          </a:bodyPr>
          <a:lstStyle/>
          <a:p>
            <a:pPr eaLnBrk="1" hangingPunct="1"/>
            <a:r>
              <a:rPr lang="tr-TR" altLang="tr-TR" sz="2400" dirty="0">
                <a:solidFill>
                  <a:schemeClr val="tx1"/>
                </a:solidFill>
                <a:latin typeface="Comic Sans MS" panose="030F0702030302020204" pitchFamily="66" charset="0"/>
              </a:rPr>
              <a:t>Öğrenmek için stres gereklidir. </a:t>
            </a:r>
          </a:p>
          <a:p>
            <a:pPr eaLnBrk="1" hangingPunct="1"/>
            <a:r>
              <a:rPr lang="tr-TR" altLang="tr-TR" sz="2400" dirty="0">
                <a:solidFill>
                  <a:schemeClr val="tx1"/>
                </a:solidFill>
                <a:latin typeface="Comic Sans MS" panose="030F0702030302020204" pitchFamily="66" charset="0"/>
              </a:rPr>
              <a:t>Gerçekte sağlıklılığın korunması ve aşama yapılması için belirli bir düzeyi aşmayan stres vericilere ihtiyaç vardır. Ancak bu düzeyin kişiden kişiye büyük değişiklik gösterdiğini unutmamak gerekir. </a:t>
            </a:r>
          </a:p>
          <a:p>
            <a:pPr eaLnBrk="1" hangingPunct="1"/>
            <a:endParaRPr lang="tr-TR" altLang="tr-TR"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4E2FD85-E4BE-4B50-A9BA-5A79B469AE0F}"/>
              </a:ext>
            </a:extLst>
          </p:cNvPr>
          <p:cNvSpPr>
            <a:spLocks noGrp="1" noChangeArrowheads="1"/>
          </p:cNvSpPr>
          <p:nvPr>
            <p:ph type="title"/>
          </p:nvPr>
        </p:nvSpPr>
        <p:spPr/>
        <p:txBody>
          <a:bodyPr/>
          <a:lstStyle/>
          <a:p>
            <a:pPr eaLnBrk="1" hangingPunct="1"/>
            <a:r>
              <a:rPr lang="tr-TR" altLang="tr-TR">
                <a:latin typeface="Comic Sans MS" panose="030F0702030302020204" pitchFamily="66" charset="0"/>
              </a:rPr>
              <a:t>Strese yol açan yanlış inanışlar</a:t>
            </a:r>
          </a:p>
        </p:txBody>
      </p:sp>
      <p:sp>
        <p:nvSpPr>
          <p:cNvPr id="27651" name="Rectangle 3">
            <a:extLst>
              <a:ext uri="{FF2B5EF4-FFF2-40B4-BE49-F238E27FC236}">
                <a16:creationId xmlns:a16="http://schemas.microsoft.com/office/drawing/2014/main" id="{A0F6DB6C-1443-432D-BA05-5D3D515A8C5A}"/>
              </a:ext>
            </a:extLst>
          </p:cNvPr>
          <p:cNvSpPr>
            <a:spLocks noGrp="1" noChangeArrowheads="1"/>
          </p:cNvSpPr>
          <p:nvPr>
            <p:ph idx="1"/>
          </p:nvPr>
        </p:nvSpPr>
        <p:spPr>
          <a:xfrm>
            <a:off x="677334" y="1601319"/>
            <a:ext cx="8775700" cy="4114800"/>
          </a:xfrm>
        </p:spPr>
        <p:txBody>
          <a:bodyPr/>
          <a:lstStyle/>
          <a:p>
            <a:pPr eaLnBrk="1" hangingPunct="1">
              <a:lnSpc>
                <a:spcPct val="80000"/>
              </a:lnSpc>
            </a:pPr>
            <a:endParaRPr lang="tr-TR" altLang="tr-TR" sz="2400" dirty="0">
              <a:solidFill>
                <a:schemeClr val="tx1"/>
              </a:solidFill>
              <a:latin typeface="Comic Sans MS" panose="030F0702030302020204" pitchFamily="66" charset="0"/>
            </a:endParaRPr>
          </a:p>
          <a:p>
            <a:pPr eaLnBrk="1" hangingPunct="1">
              <a:lnSpc>
                <a:spcPct val="80000"/>
              </a:lnSpc>
            </a:pPr>
            <a:r>
              <a:rPr lang="tr-TR" altLang="tr-TR" sz="2400" dirty="0">
                <a:solidFill>
                  <a:schemeClr val="tx1"/>
                </a:solidFill>
                <a:latin typeface="Comic Sans MS" panose="030F0702030302020204" pitchFamily="66" charset="0"/>
              </a:rPr>
              <a:t>1-Bir yetişkinin ailesi, arkadaşları, çevresi ve tüm tanıyanlar tarafından sevilmesi ve kabul görmesi gerekir. </a:t>
            </a:r>
          </a:p>
          <a:p>
            <a:pPr eaLnBrk="1" hangingPunct="1">
              <a:lnSpc>
                <a:spcPct val="80000"/>
              </a:lnSpc>
            </a:pPr>
            <a:r>
              <a:rPr lang="tr-TR" altLang="tr-TR" sz="2400" dirty="0">
                <a:solidFill>
                  <a:schemeClr val="tx1"/>
                </a:solidFill>
                <a:latin typeface="Comic Sans MS" panose="030F0702030302020204" pitchFamily="66" charset="0"/>
              </a:rPr>
              <a:t>2-Üzerinize aldığınız bütün işlerde mutlaka o işi en iyi bilen, kusursuz yapan ve her zaman en mükemmel kişi olmanız gerekir. </a:t>
            </a:r>
          </a:p>
          <a:p>
            <a:pPr eaLnBrk="1" hangingPunct="1">
              <a:lnSpc>
                <a:spcPct val="80000"/>
              </a:lnSpc>
            </a:pPr>
            <a:r>
              <a:rPr lang="tr-TR" altLang="tr-TR" sz="2400" dirty="0">
                <a:solidFill>
                  <a:schemeClr val="tx1"/>
                </a:solidFill>
                <a:latin typeface="Comic Sans MS" panose="030F0702030302020204" pitchFamily="66" charset="0"/>
              </a:rPr>
              <a:t>3-İnsanların mutsuzluğuna ve üzülmesine sebep olan, dışlarında meydana gelen olaylardır. </a:t>
            </a:r>
          </a:p>
        </p:txBody>
      </p:sp>
    </p:spTree>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42175A6C7E85C141978413BE6464A1EA" ma:contentTypeVersion="2" ma:contentTypeDescription="Yeni belge oluşturun." ma:contentTypeScope="" ma:versionID="44c8eba3a79f11025ed15ee985b1b3d5">
  <xsd:schema xmlns:xsd="http://www.w3.org/2001/XMLSchema" xmlns:xs="http://www.w3.org/2001/XMLSchema" xmlns:p="http://schemas.microsoft.com/office/2006/metadata/properties" xmlns:ns2="34219a40-9e98-4ec6-bfd5-3f759e9f7858" targetNamespace="http://schemas.microsoft.com/office/2006/metadata/properties" ma:root="true" ma:fieldsID="ccdd39bafc8a68239f3f56cdbfda6b31" ns2:_="">
    <xsd:import namespace="34219a40-9e98-4ec6-bfd5-3f759e9f78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19a40-9e98-4ec6-bfd5-3f759e9f78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C5B844-83BF-4956-B917-011707DDC56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85AB240-5E2D-4D4D-9CFA-DEA246F2A8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219a40-9e98-4ec6-bfd5-3f759e9f78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10A697-61B9-4724-B22D-C3404692F7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TotalTime>
  <Words>985</Words>
  <Application>Microsoft Office PowerPoint</Application>
  <PresentationFormat>Geniş ekran</PresentationFormat>
  <Paragraphs>74</Paragraphs>
  <Slides>16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16</vt:i4>
      </vt:variant>
    </vt:vector>
  </HeadingPairs>
  <TitlesOfParts>
    <vt:vector size="24" baseType="lpstr">
      <vt:lpstr>Arial</vt:lpstr>
      <vt:lpstr>Comic Sans MS</vt:lpstr>
      <vt:lpstr>PT Sans</vt:lpstr>
      <vt:lpstr>Roboto</vt:lpstr>
      <vt:lpstr>Trebuchet MS</vt:lpstr>
      <vt:lpstr>Wingdings</vt:lpstr>
      <vt:lpstr>Wingdings 3</vt:lpstr>
      <vt:lpstr>Yüzeyler</vt:lpstr>
      <vt:lpstr>PowerPoint Sunusu</vt:lpstr>
      <vt:lpstr>Stres</vt:lpstr>
      <vt:lpstr>BEDENSEL TEPKİLER</vt:lpstr>
      <vt:lpstr>PowerPoint Sunusu</vt:lpstr>
      <vt:lpstr>ZİHİNSEL BELİRTİLER</vt:lpstr>
      <vt:lpstr>DUYGUSAL BELİRTİLER</vt:lpstr>
      <vt:lpstr>Stres olumlu olabilir mi?</vt:lpstr>
      <vt:lpstr>PowerPoint Sunusu</vt:lpstr>
      <vt:lpstr>Strese yol açan yanlış inanışlar</vt:lpstr>
      <vt:lpstr>PowerPoint Sunusu</vt:lpstr>
      <vt:lpstr>STRES VE MANEVİYAT</vt:lpstr>
      <vt:lpstr>PowerPoint Sunusu</vt:lpstr>
      <vt:lpstr>STRES VE İNANÇ</vt:lpstr>
      <vt:lpstr>PowerPoint Sunusu</vt:lpstr>
      <vt:lpstr>PowerPoint Sunusu</vt:lpstr>
      <vt:lpstr>OLUMLU DÜŞÜNME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  MANEVİ VE ZİHİNSEL BOYUTU</dc:title>
  <dc:creator>HAYRETTİN TELLİ</dc:creator>
  <cp:lastModifiedBy>Cengizhan Topcu</cp:lastModifiedBy>
  <cp:revision>17</cp:revision>
  <dcterms:created xsi:type="dcterms:W3CDTF">2020-09-29T09:08:39Z</dcterms:created>
  <dcterms:modified xsi:type="dcterms:W3CDTF">2021-06-13T20:45:39Z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0x01010042175A6C7E85C141978413BE6464A1EA</vt:lpwstr>
  </property>
</Properties>
</file>