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78" r:id="rId5"/>
    <p:sldId id="261" r:id="rId6"/>
    <p:sldId id="257" r:id="rId7"/>
    <p:sldId id="258" r:id="rId8"/>
    <p:sldId id="259" r:id="rId9"/>
    <p:sldId id="260" r:id="rId10"/>
    <p:sldId id="263" r:id="rId11"/>
    <p:sldId id="262" r:id="rId12"/>
    <p:sldId id="264" r:id="rId13"/>
    <p:sldId id="265" r:id="rId14"/>
    <p:sldId id="266" r:id="rId15"/>
    <p:sldId id="267" r:id="rId16"/>
    <p:sldId id="268" r:id="rId17"/>
    <p:sldId id="269" r:id="rId18"/>
    <p:sldId id="272"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8FDEB8D-4962-4918-A0AF-F744804965FD}"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353616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8FDEB8D-4962-4918-A0AF-F744804965FD}"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187495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8FDEB8D-4962-4918-A0AF-F744804965FD}"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67D3433-1A65-45C2-807B-5F6AEE6AD285}"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831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8FDEB8D-4962-4918-A0AF-F744804965FD}"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155837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8FDEB8D-4962-4918-A0AF-F744804965FD}"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67D3433-1A65-45C2-807B-5F6AEE6AD285}"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3241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8FDEB8D-4962-4918-A0AF-F744804965FD}"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1724232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FDEB8D-4962-4918-A0AF-F744804965FD}"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2334068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FDEB8D-4962-4918-A0AF-F744804965FD}"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24568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FDEB8D-4962-4918-A0AF-F744804965FD}"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1286583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8FDEB8D-4962-4918-A0AF-F744804965FD}" type="datetimeFigureOut">
              <a:rPr lang="tr-TR" smtClean="0"/>
              <a:t>13.06.2021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112388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8FDEB8D-4962-4918-A0AF-F744804965FD}"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82647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8FDEB8D-4962-4918-A0AF-F744804965FD}" type="datetimeFigureOut">
              <a:rPr lang="tr-TR" smtClean="0"/>
              <a:t>13.06.2021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238956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8FDEB8D-4962-4918-A0AF-F744804965FD}" type="datetimeFigureOut">
              <a:rPr lang="tr-TR" smtClean="0"/>
              <a:t>13.06.2021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343576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DEB8D-4962-4918-A0AF-F744804965FD}" type="datetimeFigureOut">
              <a:rPr lang="tr-TR" smtClean="0"/>
              <a:t>13.06.2021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340075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8FDEB8D-4962-4918-A0AF-F744804965FD}"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96595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8FDEB8D-4962-4918-A0AF-F744804965FD}" type="datetimeFigureOut">
              <a:rPr lang="tr-TR" smtClean="0"/>
              <a:t>13.06.2021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67D3433-1A65-45C2-807B-5F6AEE6AD285}" type="slidenum">
              <a:rPr lang="tr-TR" smtClean="0"/>
              <a:t>‹#›</a:t>
            </a:fld>
            <a:endParaRPr lang="tr-TR"/>
          </a:p>
        </p:txBody>
      </p:sp>
    </p:spTree>
    <p:extLst>
      <p:ext uri="{BB962C8B-B14F-4D97-AF65-F5344CB8AC3E}">
        <p14:creationId xmlns:p14="http://schemas.microsoft.com/office/powerpoint/2010/main" val="3579691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FDEB8D-4962-4918-A0AF-F744804965FD}" type="datetimeFigureOut">
              <a:rPr lang="tr-TR" smtClean="0"/>
              <a:t>13.06.2021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7D3433-1A65-45C2-807B-5F6AEE6AD285}" type="slidenum">
              <a:rPr lang="tr-TR" smtClean="0"/>
              <a:t>‹#›</a:t>
            </a:fld>
            <a:endParaRPr lang="tr-TR"/>
          </a:p>
        </p:txBody>
      </p:sp>
    </p:spTree>
    <p:extLst>
      <p:ext uri="{BB962C8B-B14F-4D97-AF65-F5344CB8AC3E}">
        <p14:creationId xmlns:p14="http://schemas.microsoft.com/office/powerpoint/2010/main" val="1047841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1">
            <a:extLst>
              <a:ext uri="{FF2B5EF4-FFF2-40B4-BE49-F238E27FC236}">
                <a16:creationId xmlns:a16="http://schemas.microsoft.com/office/drawing/2014/main" id="{B3663AA4-53C6-45EC-8A1D-5FED5662A4AB}"/>
              </a:ext>
            </a:extLst>
          </p:cNvPr>
          <p:cNvSpPr txBox="1">
            <a:spLocks/>
          </p:cNvSpPr>
          <p:nvPr/>
        </p:nvSpPr>
        <p:spPr>
          <a:xfrm>
            <a:off x="714403" y="1254177"/>
            <a:ext cx="8834949" cy="3840225"/>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b="1" dirty="0">
                <a:solidFill>
                  <a:schemeClr val="tx1"/>
                </a:solidFill>
              </a:rPr>
              <a:t>STRES YÖNETİMİ</a:t>
            </a:r>
            <a:br>
              <a:rPr lang="tr-TR" b="1" dirty="0">
                <a:solidFill>
                  <a:schemeClr val="tx1"/>
                </a:solidFill>
              </a:rPr>
            </a:br>
            <a:br>
              <a:rPr lang="tr-TR" b="1" dirty="0">
                <a:solidFill>
                  <a:schemeClr val="tx1"/>
                </a:solidFill>
              </a:rPr>
            </a:br>
            <a:r>
              <a:rPr lang="tr-TR" b="1" dirty="0">
                <a:solidFill>
                  <a:schemeClr val="tx1"/>
                </a:solidFill>
              </a:rPr>
              <a:t> 6.DUYGUSAL VE FİZİKSEL BOYUT</a:t>
            </a:r>
          </a:p>
        </p:txBody>
      </p:sp>
    </p:spTree>
    <p:extLst>
      <p:ext uri="{BB962C8B-B14F-4D97-AF65-F5344CB8AC3E}">
        <p14:creationId xmlns:p14="http://schemas.microsoft.com/office/powerpoint/2010/main" val="192933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962EF-81E6-4FDC-81B1-60FD5A428176}"/>
              </a:ext>
            </a:extLst>
          </p:cNvPr>
          <p:cNvSpPr>
            <a:spLocks noGrp="1"/>
          </p:cNvSpPr>
          <p:nvPr>
            <p:ph type="title"/>
          </p:nvPr>
        </p:nvSpPr>
        <p:spPr/>
        <p:txBody>
          <a:bodyPr/>
          <a:lstStyle/>
          <a:p>
            <a:r>
              <a:rPr lang="tr-TR" b="1" i="0" dirty="0">
                <a:solidFill>
                  <a:srgbClr val="000000"/>
                </a:solidFill>
                <a:effectLst/>
                <a:latin typeface="Titillium Web"/>
              </a:rPr>
              <a:t>Bozukluktan bahsedebilmek için gerekli ölçütler</a:t>
            </a:r>
            <a:endParaRPr lang="tr-TR" dirty="0"/>
          </a:p>
        </p:txBody>
      </p:sp>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p:txBody>
          <a:bodyPr>
            <a:normAutofit/>
          </a:bodyPr>
          <a:lstStyle/>
          <a:p>
            <a:r>
              <a:rPr lang="tr-TR" sz="2400" b="0" i="0" dirty="0">
                <a:solidFill>
                  <a:srgbClr val="000000"/>
                </a:solidFill>
                <a:effectLst/>
                <a:latin typeface="Titillium Web"/>
              </a:rPr>
              <a:t>Duygu durum bozukluğu, Şayet denge bozulursa ve duygu durum en az 2 hafta süreyle keder yönünde sürekli artış gösterirse depresif, en az 1 hafta süreyle neşe yönünde sürekli artış gösterirse </a:t>
            </a:r>
            <a:r>
              <a:rPr lang="tr-TR" sz="2400" b="0" i="0" dirty="0" err="1">
                <a:solidFill>
                  <a:srgbClr val="000000"/>
                </a:solidFill>
                <a:effectLst/>
                <a:latin typeface="Titillium Web"/>
              </a:rPr>
              <a:t>manik</a:t>
            </a:r>
            <a:r>
              <a:rPr lang="tr-TR" sz="2400" b="0" i="0" dirty="0">
                <a:solidFill>
                  <a:srgbClr val="000000"/>
                </a:solidFill>
                <a:effectLst/>
                <a:latin typeface="Titillium Web"/>
              </a:rPr>
              <a:t> duygu durumdan bahsedilir. Diğer taraftan duygu durumun azalması veya olmaması (düz çizgi çizmesi) da şizofreniye özgüdür.</a:t>
            </a:r>
            <a:endParaRPr lang="tr-TR" sz="2400" dirty="0"/>
          </a:p>
        </p:txBody>
      </p:sp>
    </p:spTree>
    <p:extLst>
      <p:ext uri="{BB962C8B-B14F-4D97-AF65-F5344CB8AC3E}">
        <p14:creationId xmlns:p14="http://schemas.microsoft.com/office/powerpoint/2010/main" val="327115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962EF-81E6-4FDC-81B1-60FD5A428176}"/>
              </a:ext>
            </a:extLst>
          </p:cNvPr>
          <p:cNvSpPr>
            <a:spLocks noGrp="1"/>
          </p:cNvSpPr>
          <p:nvPr>
            <p:ph type="title"/>
          </p:nvPr>
        </p:nvSpPr>
        <p:spPr/>
        <p:txBody>
          <a:bodyPr/>
          <a:lstStyle/>
          <a:p>
            <a:r>
              <a:rPr lang="tr-TR" b="1" i="0" dirty="0" err="1">
                <a:solidFill>
                  <a:srgbClr val="000000"/>
                </a:solidFill>
                <a:effectLst/>
                <a:latin typeface="Titillium Web"/>
              </a:rPr>
              <a:t>Duygudurum</a:t>
            </a:r>
            <a:r>
              <a:rPr lang="tr-TR" b="1" i="0" dirty="0">
                <a:solidFill>
                  <a:srgbClr val="000000"/>
                </a:solidFill>
                <a:effectLst/>
                <a:latin typeface="Titillium Web"/>
              </a:rPr>
              <a:t> bozuklukları kapsamında değerlendirilen hastalıklar</a:t>
            </a:r>
            <a:endParaRPr lang="tr-TR" dirty="0"/>
          </a:p>
        </p:txBody>
      </p:sp>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p:txBody>
          <a:bodyPr>
            <a:normAutofit/>
          </a:bodyPr>
          <a:lstStyle/>
          <a:p>
            <a:r>
              <a:rPr lang="tr-TR" sz="2400" b="0" i="0" dirty="0" err="1">
                <a:solidFill>
                  <a:srgbClr val="000000"/>
                </a:solidFill>
                <a:effectLst/>
                <a:latin typeface="Titillium Web"/>
              </a:rPr>
              <a:t>Duygudurum</a:t>
            </a:r>
            <a:r>
              <a:rPr lang="tr-TR" sz="2400" b="0" i="0" dirty="0">
                <a:solidFill>
                  <a:srgbClr val="000000"/>
                </a:solidFill>
                <a:effectLst/>
                <a:latin typeface="Titillium Web"/>
              </a:rPr>
              <a:t> bozuklukları başlığı altında </a:t>
            </a:r>
          </a:p>
          <a:p>
            <a:r>
              <a:rPr lang="tr-TR" sz="2400" b="0" i="0" dirty="0">
                <a:solidFill>
                  <a:srgbClr val="000000"/>
                </a:solidFill>
                <a:effectLst/>
                <a:latin typeface="Titillium Web"/>
              </a:rPr>
              <a:t>"Depresif bozukluklar", </a:t>
            </a:r>
          </a:p>
          <a:p>
            <a:r>
              <a:rPr lang="tr-TR" sz="2400" b="0" i="0" dirty="0">
                <a:solidFill>
                  <a:srgbClr val="000000"/>
                </a:solidFill>
                <a:effectLst/>
                <a:latin typeface="Titillium Web"/>
              </a:rPr>
              <a:t>"</a:t>
            </a:r>
            <a:r>
              <a:rPr lang="tr-TR" sz="2400" b="0" i="0" dirty="0" err="1">
                <a:solidFill>
                  <a:srgbClr val="000000"/>
                </a:solidFill>
                <a:effectLst/>
                <a:latin typeface="Titillium Web"/>
              </a:rPr>
              <a:t>İkiuçlu</a:t>
            </a:r>
            <a:r>
              <a:rPr lang="tr-TR" sz="2400" b="0" i="0" dirty="0">
                <a:solidFill>
                  <a:srgbClr val="000000"/>
                </a:solidFill>
                <a:effectLst/>
                <a:latin typeface="Titillium Web"/>
              </a:rPr>
              <a:t> (</a:t>
            </a:r>
            <a:r>
              <a:rPr lang="tr-TR" sz="2400" b="0" i="0" dirty="0" err="1">
                <a:solidFill>
                  <a:srgbClr val="000000"/>
                </a:solidFill>
                <a:effectLst/>
                <a:latin typeface="Titillium Web"/>
              </a:rPr>
              <a:t>bipolar</a:t>
            </a:r>
            <a:r>
              <a:rPr lang="tr-TR" sz="2400" b="0" i="0" dirty="0">
                <a:solidFill>
                  <a:srgbClr val="000000"/>
                </a:solidFill>
                <a:effectLst/>
                <a:latin typeface="Titillium Web"/>
              </a:rPr>
              <a:t>, </a:t>
            </a:r>
            <a:r>
              <a:rPr lang="tr-TR" sz="2400" b="0" i="0" dirty="0" err="1">
                <a:solidFill>
                  <a:srgbClr val="000000"/>
                </a:solidFill>
                <a:effectLst/>
                <a:latin typeface="Titillium Web"/>
              </a:rPr>
              <a:t>manik</a:t>
            </a:r>
            <a:r>
              <a:rPr lang="tr-TR" sz="2400" b="0" i="0" dirty="0">
                <a:solidFill>
                  <a:srgbClr val="000000"/>
                </a:solidFill>
                <a:effectLst/>
                <a:latin typeface="Titillium Web"/>
              </a:rPr>
              <a:t>-depresif) bozukluklar" ve </a:t>
            </a:r>
          </a:p>
          <a:p>
            <a:r>
              <a:rPr lang="tr-TR" sz="2400" b="0" i="0" dirty="0">
                <a:solidFill>
                  <a:srgbClr val="000000"/>
                </a:solidFill>
                <a:effectLst/>
                <a:latin typeface="Titillium Web"/>
              </a:rPr>
              <a:t>"Diğer </a:t>
            </a:r>
            <a:r>
              <a:rPr lang="tr-TR" sz="2400" b="0" i="0" dirty="0" err="1">
                <a:solidFill>
                  <a:srgbClr val="000000"/>
                </a:solidFill>
                <a:effectLst/>
                <a:latin typeface="Titillium Web"/>
              </a:rPr>
              <a:t>duygudurum</a:t>
            </a:r>
            <a:r>
              <a:rPr lang="tr-TR" sz="2400" b="0" i="0" dirty="0">
                <a:solidFill>
                  <a:srgbClr val="000000"/>
                </a:solidFill>
                <a:effectLst/>
                <a:latin typeface="Titillium Web"/>
              </a:rPr>
              <a:t> bozuklukları" sınıflandırılır.</a:t>
            </a:r>
            <a:endParaRPr lang="tr-TR" sz="2400" dirty="0"/>
          </a:p>
        </p:txBody>
      </p:sp>
    </p:spTree>
    <p:extLst>
      <p:ext uri="{BB962C8B-B14F-4D97-AF65-F5344CB8AC3E}">
        <p14:creationId xmlns:p14="http://schemas.microsoft.com/office/powerpoint/2010/main" val="188134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962EF-81E6-4FDC-81B1-60FD5A428176}"/>
              </a:ext>
            </a:extLst>
          </p:cNvPr>
          <p:cNvSpPr>
            <a:spLocks noGrp="1"/>
          </p:cNvSpPr>
          <p:nvPr>
            <p:ph type="title"/>
          </p:nvPr>
        </p:nvSpPr>
        <p:spPr/>
        <p:txBody>
          <a:bodyPr/>
          <a:lstStyle/>
          <a:p>
            <a:pPr algn="ctr"/>
            <a:r>
              <a:rPr lang="tr-TR" dirty="0" err="1"/>
              <a:t>Duygudurum</a:t>
            </a:r>
            <a:r>
              <a:rPr lang="tr-TR" dirty="0"/>
              <a:t> bozukluğu olan bireyler için öneriler</a:t>
            </a:r>
          </a:p>
        </p:txBody>
      </p:sp>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a:xfrm>
            <a:off x="677333" y="2160589"/>
            <a:ext cx="8901381" cy="3880773"/>
          </a:xfrm>
        </p:spPr>
        <p:txBody>
          <a:bodyPr>
            <a:normAutofit/>
          </a:bodyPr>
          <a:lstStyle/>
          <a:p>
            <a:r>
              <a:rPr lang="tr-TR" sz="2400" dirty="0">
                <a:solidFill>
                  <a:schemeClr val="tx1"/>
                </a:solidFill>
              </a:rPr>
              <a:t>Virüsü almamaya, yaymamaya çalışın.(salgın döneminde)</a:t>
            </a:r>
          </a:p>
          <a:p>
            <a:r>
              <a:rPr lang="tr-TR" sz="2400" dirty="0">
                <a:solidFill>
                  <a:schemeClr val="tx1"/>
                </a:solidFill>
              </a:rPr>
              <a:t>Psikiyatri hekimi ile temas kurulmalıdır.</a:t>
            </a:r>
          </a:p>
          <a:p>
            <a:r>
              <a:rPr lang="tr-TR" sz="2400" dirty="0">
                <a:solidFill>
                  <a:schemeClr val="tx1"/>
                </a:solidFill>
              </a:rPr>
              <a:t>İlaçların düzenli alınması gerekir.</a:t>
            </a:r>
          </a:p>
          <a:p>
            <a:r>
              <a:rPr lang="tr-TR" sz="2400" dirty="0">
                <a:solidFill>
                  <a:schemeClr val="tx1"/>
                </a:solidFill>
              </a:rPr>
              <a:t>Yeterli ilacınızın olduğuna emin olun.</a:t>
            </a:r>
          </a:p>
          <a:p>
            <a:r>
              <a:rPr lang="tr-TR" sz="2400" dirty="0">
                <a:solidFill>
                  <a:schemeClr val="tx1"/>
                </a:solidFill>
              </a:rPr>
              <a:t>Günlük yaşamınızı düzenli ve planlı hale getirin.</a:t>
            </a:r>
          </a:p>
          <a:p>
            <a:r>
              <a:rPr lang="tr-TR" sz="2400" dirty="0">
                <a:solidFill>
                  <a:schemeClr val="tx1"/>
                </a:solidFill>
              </a:rPr>
              <a:t>Ekran karşısında geçirdiğiniz süreyi sınırlandırın.</a:t>
            </a:r>
          </a:p>
          <a:p>
            <a:r>
              <a:rPr lang="tr-TR" sz="2400" dirty="0">
                <a:solidFill>
                  <a:schemeClr val="tx1"/>
                </a:solidFill>
              </a:rPr>
              <a:t>Düzenli egzersiz yapın</a:t>
            </a:r>
          </a:p>
          <a:p>
            <a:pPr marL="0" indent="0">
              <a:buNone/>
            </a:pPr>
            <a:endParaRPr lang="tr-TR" sz="2400" dirty="0">
              <a:solidFill>
                <a:schemeClr val="tx1"/>
              </a:solidFill>
            </a:endParaRPr>
          </a:p>
          <a:p>
            <a:endParaRPr lang="tr-TR" sz="2400" dirty="0">
              <a:solidFill>
                <a:schemeClr val="tx1"/>
              </a:solidFill>
            </a:endParaRPr>
          </a:p>
        </p:txBody>
      </p:sp>
    </p:spTree>
    <p:extLst>
      <p:ext uri="{BB962C8B-B14F-4D97-AF65-F5344CB8AC3E}">
        <p14:creationId xmlns:p14="http://schemas.microsoft.com/office/powerpoint/2010/main" val="411818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80113AEC-43C7-4D97-89A2-AD609B7B031C}"/>
              </a:ext>
            </a:extLst>
          </p:cNvPr>
          <p:cNvSpPr>
            <a:spLocks noGrp="1"/>
          </p:cNvSpPr>
          <p:nvPr>
            <p:ph idx="1"/>
          </p:nvPr>
        </p:nvSpPr>
        <p:spPr>
          <a:xfrm>
            <a:off x="527961" y="1270000"/>
            <a:ext cx="8596312" cy="3881437"/>
          </a:xfrm>
        </p:spPr>
        <p:txBody>
          <a:bodyPr>
            <a:noAutofit/>
          </a:bodyPr>
          <a:lstStyle/>
          <a:p>
            <a:r>
              <a:rPr lang="tr-TR" sz="2400" dirty="0">
                <a:solidFill>
                  <a:schemeClr val="tx1"/>
                </a:solidFill>
              </a:rPr>
              <a:t>Güneş ışığı ve temiz hava alın</a:t>
            </a:r>
          </a:p>
          <a:p>
            <a:r>
              <a:rPr lang="tr-TR" sz="2400" dirty="0">
                <a:solidFill>
                  <a:schemeClr val="tx1"/>
                </a:solidFill>
              </a:rPr>
              <a:t>Uyku düzeninize dikkat edin</a:t>
            </a:r>
          </a:p>
          <a:p>
            <a:r>
              <a:rPr lang="tr-TR" sz="2400" dirty="0">
                <a:solidFill>
                  <a:schemeClr val="tx1"/>
                </a:solidFill>
              </a:rPr>
              <a:t>Özellikle salgın dönemlerinde sosyal mesafe değil fiziki mesafe korunmalıdır.</a:t>
            </a:r>
          </a:p>
          <a:p>
            <a:r>
              <a:rPr lang="tr-TR" sz="2400" dirty="0">
                <a:solidFill>
                  <a:schemeClr val="tx1"/>
                </a:solidFill>
              </a:rPr>
              <a:t>Beslenmeye dikkat edilmelidir.</a:t>
            </a:r>
          </a:p>
          <a:p>
            <a:r>
              <a:rPr lang="tr-TR" sz="2400" dirty="0">
                <a:solidFill>
                  <a:schemeClr val="tx1"/>
                </a:solidFill>
              </a:rPr>
              <a:t>Sigara, alkol ve her türdeki </a:t>
            </a:r>
            <a:r>
              <a:rPr lang="tr-TR" sz="2400" dirty="0" err="1">
                <a:solidFill>
                  <a:schemeClr val="tx1"/>
                </a:solidFill>
              </a:rPr>
              <a:t>mamdde</a:t>
            </a:r>
            <a:r>
              <a:rPr lang="tr-TR" sz="2400" dirty="0">
                <a:solidFill>
                  <a:schemeClr val="tx1"/>
                </a:solidFill>
              </a:rPr>
              <a:t> kullanımından kaçınılmalıdır.</a:t>
            </a:r>
          </a:p>
          <a:p>
            <a:r>
              <a:rPr lang="tr-TR" sz="2400" dirty="0">
                <a:solidFill>
                  <a:schemeClr val="tx1"/>
                </a:solidFill>
              </a:rPr>
              <a:t>Kaygıların kontrol edilmesi gerekir.</a:t>
            </a:r>
          </a:p>
          <a:p>
            <a:r>
              <a:rPr lang="tr-TR" sz="2400" dirty="0">
                <a:solidFill>
                  <a:schemeClr val="tx1"/>
                </a:solidFill>
              </a:rPr>
              <a:t>Gelişime açık olunmalıdır.</a:t>
            </a:r>
          </a:p>
          <a:p>
            <a:endParaRPr lang="tr-TR" sz="2400" dirty="0">
              <a:solidFill>
                <a:schemeClr val="tx1"/>
              </a:solidFill>
            </a:endParaRPr>
          </a:p>
          <a:p>
            <a:endParaRPr lang="tr-TR" sz="2400" dirty="0">
              <a:solidFill>
                <a:schemeClr val="tx1"/>
              </a:solidFill>
            </a:endParaRPr>
          </a:p>
        </p:txBody>
      </p:sp>
    </p:spTree>
    <p:extLst>
      <p:ext uri="{BB962C8B-B14F-4D97-AF65-F5344CB8AC3E}">
        <p14:creationId xmlns:p14="http://schemas.microsoft.com/office/powerpoint/2010/main" val="268973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962EF-81E6-4FDC-81B1-60FD5A428176}"/>
              </a:ext>
            </a:extLst>
          </p:cNvPr>
          <p:cNvSpPr>
            <a:spLocks noGrp="1"/>
          </p:cNvSpPr>
          <p:nvPr>
            <p:ph type="title"/>
          </p:nvPr>
        </p:nvSpPr>
        <p:spPr>
          <a:xfrm>
            <a:off x="677334" y="175967"/>
            <a:ext cx="8596668" cy="1320800"/>
          </a:xfrm>
        </p:spPr>
        <p:txBody>
          <a:bodyPr>
            <a:normAutofit fontScale="90000"/>
          </a:bodyPr>
          <a:lstStyle/>
          <a:p>
            <a:pPr algn="ctr"/>
            <a:r>
              <a:rPr lang="tr-TR" b="1" dirty="0">
                <a:solidFill>
                  <a:srgbClr val="555555"/>
                </a:solidFill>
                <a:latin typeface="Arial" panose="020B0604020202020204" pitchFamily="34" charset="0"/>
              </a:rPr>
              <a:t>Affetmek, </a:t>
            </a:r>
            <a:r>
              <a:rPr lang="tr-TR" b="1" i="0" dirty="0" err="1">
                <a:solidFill>
                  <a:srgbClr val="555555"/>
                </a:solidFill>
                <a:effectLst/>
                <a:latin typeface="Arial" panose="020B0604020202020204" pitchFamily="34" charset="0"/>
              </a:rPr>
              <a:t>Anksiyete</a:t>
            </a:r>
            <a:r>
              <a:rPr lang="tr-TR" b="1" i="0" dirty="0">
                <a:solidFill>
                  <a:srgbClr val="555555"/>
                </a:solidFill>
                <a:effectLst/>
                <a:latin typeface="Arial" panose="020B0604020202020204" pitchFamily="34" charset="0"/>
              </a:rPr>
              <a:t>, Stres, Panik ve Depresyon</a:t>
            </a:r>
            <a:br>
              <a:rPr lang="tr-TR" b="1" i="0" dirty="0">
                <a:solidFill>
                  <a:srgbClr val="555555"/>
                </a:solidFill>
                <a:effectLst/>
                <a:latin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a:xfrm>
            <a:off x="677334" y="1438111"/>
            <a:ext cx="8596668" cy="3880773"/>
          </a:xfrm>
        </p:spPr>
        <p:txBody>
          <a:bodyPr>
            <a:noAutofit/>
          </a:bodyPr>
          <a:lstStyle/>
          <a:p>
            <a:r>
              <a:rPr lang="tr-TR" sz="2400" b="0" i="0" dirty="0" err="1">
                <a:solidFill>
                  <a:schemeClr val="tx1"/>
                </a:solidFill>
                <a:effectLst/>
                <a:latin typeface="Arial" panose="020B0604020202020204" pitchFamily="34" charset="0"/>
              </a:rPr>
              <a:t>Anksiyete</a:t>
            </a:r>
            <a:r>
              <a:rPr lang="tr-TR" sz="2400" b="0" i="0" dirty="0">
                <a:solidFill>
                  <a:schemeClr val="tx1"/>
                </a:solidFill>
                <a:effectLst/>
                <a:latin typeface="Arial" panose="020B0604020202020204" pitchFamily="34" charset="0"/>
              </a:rPr>
              <a:t>, stres, panik ve depresyon insanı elden ayaktan düşürebilir. </a:t>
            </a:r>
            <a:endParaRPr lang="tr-TR" sz="2400" dirty="0">
              <a:solidFill>
                <a:schemeClr val="tx1"/>
              </a:solidFill>
              <a:latin typeface="Arial" panose="020B0604020202020204" pitchFamily="34" charset="0"/>
            </a:endParaRPr>
          </a:p>
          <a:p>
            <a:r>
              <a:rPr lang="tr-TR" sz="2400" b="0" i="0" dirty="0">
                <a:solidFill>
                  <a:schemeClr val="tx1"/>
                </a:solidFill>
                <a:effectLst/>
                <a:latin typeface="Arial" panose="020B0604020202020204" pitchFamily="34" charset="0"/>
              </a:rPr>
              <a:t>Enerjinizi tüketir ve günlük yaşamınızı idame ettirmenizi, istediğiniz şeyleri yapmanızı daha zor bir hale getirir.</a:t>
            </a:r>
          </a:p>
          <a:p>
            <a:r>
              <a:rPr lang="tr-TR" sz="2400" b="0" i="0" dirty="0">
                <a:solidFill>
                  <a:schemeClr val="tx1"/>
                </a:solidFill>
                <a:effectLst/>
                <a:latin typeface="Arial" panose="020B0604020202020204" pitchFamily="34" charset="0"/>
              </a:rPr>
              <a:t> Şiddetli bir hal aldığında, stres, </a:t>
            </a:r>
            <a:r>
              <a:rPr lang="tr-TR" sz="2400" b="0" i="0" dirty="0" err="1">
                <a:solidFill>
                  <a:schemeClr val="tx1"/>
                </a:solidFill>
                <a:effectLst/>
                <a:latin typeface="Arial" panose="020B0604020202020204" pitchFamily="34" charset="0"/>
              </a:rPr>
              <a:t>anksiyete</a:t>
            </a:r>
            <a:r>
              <a:rPr lang="tr-TR" sz="2400" b="0" i="0" dirty="0">
                <a:solidFill>
                  <a:schemeClr val="tx1"/>
                </a:solidFill>
                <a:effectLst/>
                <a:latin typeface="Arial" panose="020B0604020202020204" pitchFamily="34" charset="0"/>
              </a:rPr>
              <a:t> ve depresyon anlamlı bir yaşam sürme yeteneğinize balta vurabilir.</a:t>
            </a:r>
          </a:p>
          <a:p>
            <a:r>
              <a:rPr lang="tr-TR" sz="2400" b="0" i="0" dirty="0">
                <a:solidFill>
                  <a:schemeClr val="tx1"/>
                </a:solidFill>
                <a:effectLst/>
                <a:latin typeface="Arial" panose="020B0604020202020204" pitchFamily="34" charset="0"/>
              </a:rPr>
              <a:t>Affetmeyi öğrenerek stresin bir çok etmeninden kurtulabilirsiniz. </a:t>
            </a:r>
            <a:endParaRPr lang="tr-TR" sz="2400" dirty="0">
              <a:solidFill>
                <a:schemeClr val="tx1"/>
              </a:solidFill>
              <a:latin typeface="Arial" panose="020B0604020202020204" pitchFamily="34" charset="0"/>
            </a:endParaRPr>
          </a:p>
          <a:p>
            <a:r>
              <a:rPr lang="tr-TR" sz="2400" b="0" i="0" dirty="0">
                <a:solidFill>
                  <a:schemeClr val="tx1"/>
                </a:solidFill>
                <a:effectLst/>
                <a:latin typeface="Arial" panose="020B0604020202020204" pitchFamily="34" charset="0"/>
              </a:rPr>
              <a:t>Affetmek, </a:t>
            </a:r>
            <a:r>
              <a:rPr lang="tr-TR" sz="2400" b="0" i="0" dirty="0" err="1">
                <a:solidFill>
                  <a:schemeClr val="tx1"/>
                </a:solidFill>
                <a:effectLst/>
                <a:latin typeface="Arial" panose="020B0604020202020204" pitchFamily="34" charset="0"/>
              </a:rPr>
              <a:t>anksiyete</a:t>
            </a:r>
            <a:r>
              <a:rPr lang="tr-TR" sz="2400" b="0" i="0" dirty="0">
                <a:solidFill>
                  <a:schemeClr val="tx1"/>
                </a:solidFill>
                <a:effectLst/>
                <a:latin typeface="Arial" panose="020B0604020202020204" pitchFamily="34" charset="0"/>
              </a:rPr>
              <a:t> ve depresyondan kurtulmanızı sağlar ve panik yapmaya olan eğiliminizi azaltır. </a:t>
            </a:r>
            <a:endParaRPr lang="tr-TR" sz="2400" dirty="0">
              <a:solidFill>
                <a:schemeClr val="tx1"/>
              </a:solidFill>
              <a:latin typeface="Arial" panose="020B0604020202020204" pitchFamily="34" charset="0"/>
            </a:endParaRPr>
          </a:p>
          <a:p>
            <a:r>
              <a:rPr lang="tr-TR" sz="2400" b="0" i="0" dirty="0">
                <a:solidFill>
                  <a:schemeClr val="tx1"/>
                </a:solidFill>
                <a:effectLst/>
                <a:latin typeface="Arial" panose="020B0604020202020204" pitchFamily="34" charset="0"/>
              </a:rPr>
              <a:t>Affederek, panik atak  gibi sorunların üstesinden daha kolay bir şekilde gelebilirsiniz.</a:t>
            </a:r>
            <a:endParaRPr lang="tr-TR" sz="2400" dirty="0">
              <a:solidFill>
                <a:schemeClr val="tx1"/>
              </a:solidFill>
            </a:endParaRPr>
          </a:p>
          <a:p>
            <a:endParaRPr lang="tr-TR" sz="2400" dirty="0">
              <a:solidFill>
                <a:schemeClr val="tx1"/>
              </a:solidFill>
            </a:endParaRPr>
          </a:p>
        </p:txBody>
      </p:sp>
    </p:spTree>
    <p:extLst>
      <p:ext uri="{BB962C8B-B14F-4D97-AF65-F5344CB8AC3E}">
        <p14:creationId xmlns:p14="http://schemas.microsoft.com/office/powerpoint/2010/main" val="3117698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a:xfrm>
            <a:off x="593098" y="1244338"/>
            <a:ext cx="8390443" cy="5415175"/>
          </a:xfrm>
        </p:spPr>
        <p:txBody>
          <a:bodyPr>
            <a:noAutofit/>
          </a:bodyPr>
          <a:lstStyle/>
          <a:p>
            <a:r>
              <a:rPr lang="tr-TR" sz="2100" b="0" i="0" dirty="0">
                <a:solidFill>
                  <a:schemeClr val="tx1"/>
                </a:solidFill>
                <a:effectLst/>
                <a:latin typeface="Arial" panose="020B0604020202020204" pitchFamily="34" charset="0"/>
              </a:rPr>
              <a:t>Stres ve depresyonun altında yatan nedenlere baktığımızda sorunun genellikle düşünme biçimimizde olduğunu görürüz. </a:t>
            </a:r>
          </a:p>
          <a:p>
            <a:r>
              <a:rPr lang="tr-TR" sz="2100" b="0" i="0" dirty="0">
                <a:solidFill>
                  <a:schemeClr val="tx1"/>
                </a:solidFill>
                <a:effectLst/>
                <a:latin typeface="Arial" panose="020B0604020202020204" pitchFamily="34" charset="0"/>
              </a:rPr>
              <a:t>Zamanımızın çoğunu endişe ederek ve korkutucu düşüncelerle harcadığımızda Stres ve </a:t>
            </a:r>
            <a:r>
              <a:rPr lang="tr-TR" sz="2100" b="0" i="0" dirty="0" err="1">
                <a:solidFill>
                  <a:schemeClr val="tx1"/>
                </a:solidFill>
                <a:effectLst/>
                <a:latin typeface="Arial" panose="020B0604020202020204" pitchFamily="34" charset="0"/>
              </a:rPr>
              <a:t>Anksiyeteyi</a:t>
            </a:r>
            <a:r>
              <a:rPr lang="tr-TR" sz="2100" b="0" i="0" dirty="0">
                <a:solidFill>
                  <a:schemeClr val="tx1"/>
                </a:solidFill>
                <a:effectLst/>
                <a:latin typeface="Arial" panose="020B0604020202020204" pitchFamily="34" charset="0"/>
              </a:rPr>
              <a:t> kanıksarız. Akabinde vücudunuz uyarılır ve bir teyakkuz haline geçer. </a:t>
            </a:r>
          </a:p>
          <a:p>
            <a:r>
              <a:rPr lang="tr-TR" sz="2100" b="0" i="0" dirty="0">
                <a:solidFill>
                  <a:schemeClr val="tx1"/>
                </a:solidFill>
                <a:effectLst/>
                <a:latin typeface="Arial" panose="020B0604020202020204" pitchFamily="34" charset="0"/>
              </a:rPr>
              <a:t>Böyle bir durumda vücudumuzun stres ve kaygı yaratan düşünceleri tetikleyen özellikte hormonlarla dolup taşma ihtimali artar.</a:t>
            </a:r>
          </a:p>
          <a:p>
            <a:r>
              <a:rPr lang="tr-TR" sz="2100" b="0" i="0" dirty="0">
                <a:solidFill>
                  <a:schemeClr val="tx1"/>
                </a:solidFill>
                <a:effectLst/>
                <a:latin typeface="Arial" panose="020B0604020202020204" pitchFamily="34" charset="0"/>
              </a:rPr>
              <a:t>Aynı şekilde, çıkış yolu olmayan bir duruma saplanıp kalmak, daha iyi bir gelecek için ümit besleyememek gibi kasvetli ve karanlık düşünceler de bir alışkanlık haline gelir. Bu tarz düşünceler, vücudunuzda belirli türde </a:t>
            </a:r>
            <a:r>
              <a:rPr lang="tr-TR" sz="2100" b="0" i="0" dirty="0" err="1">
                <a:solidFill>
                  <a:schemeClr val="tx1"/>
                </a:solidFill>
                <a:effectLst/>
                <a:latin typeface="Arial" panose="020B0604020202020204" pitchFamily="34" charset="0"/>
              </a:rPr>
              <a:t>hormanların</a:t>
            </a:r>
            <a:r>
              <a:rPr lang="tr-TR" sz="2100" b="0" i="0" dirty="0">
                <a:solidFill>
                  <a:schemeClr val="tx1"/>
                </a:solidFill>
                <a:effectLst/>
                <a:latin typeface="Arial" panose="020B0604020202020204" pitchFamily="34" charset="0"/>
              </a:rPr>
              <a:t> salınmasına neden olur. Bu hormonlar, halsiz, enerjisiz ve isteksiz hissetmenize yol açar ve depresif, mutsuz düşünceler hissetmenizin ihtimalini arttırır.</a:t>
            </a:r>
            <a:endParaRPr lang="tr-TR" sz="2100" dirty="0">
              <a:solidFill>
                <a:schemeClr val="tx1"/>
              </a:solidFill>
            </a:endParaRPr>
          </a:p>
          <a:p>
            <a:endParaRPr lang="tr-TR" sz="2100" dirty="0">
              <a:solidFill>
                <a:schemeClr val="tx1"/>
              </a:solidFill>
            </a:endParaRPr>
          </a:p>
        </p:txBody>
      </p:sp>
      <p:sp>
        <p:nvSpPr>
          <p:cNvPr id="4" name="Başlık 1">
            <a:extLst>
              <a:ext uri="{FF2B5EF4-FFF2-40B4-BE49-F238E27FC236}">
                <a16:creationId xmlns:a16="http://schemas.microsoft.com/office/drawing/2014/main" id="{F800EB9E-A419-4B0C-86AC-3FD671A0EA58}"/>
              </a:ext>
            </a:extLst>
          </p:cNvPr>
          <p:cNvSpPr>
            <a:spLocks noGrp="1"/>
          </p:cNvSpPr>
          <p:nvPr>
            <p:ph type="title"/>
          </p:nvPr>
        </p:nvSpPr>
        <p:spPr>
          <a:xfrm>
            <a:off x="856847" y="84841"/>
            <a:ext cx="7862947" cy="848412"/>
          </a:xfrm>
        </p:spPr>
        <p:txBody>
          <a:bodyPr>
            <a:noAutofit/>
          </a:bodyPr>
          <a:lstStyle/>
          <a:p>
            <a:pPr algn="ctr"/>
            <a:r>
              <a:rPr lang="da-DK" sz="3200" b="1" i="0" dirty="0">
                <a:solidFill>
                  <a:srgbClr val="555555"/>
                </a:solidFill>
                <a:effectLst/>
                <a:latin typeface="Arial" panose="020B0604020202020204" pitchFamily="34" charset="0"/>
              </a:rPr>
              <a:t>Affetmenin Stres ve Depresyon Üzerindeki Olumlu Etkisi</a:t>
            </a:r>
            <a:endParaRPr lang="tr-TR" sz="3200" b="1" dirty="0"/>
          </a:p>
        </p:txBody>
      </p:sp>
    </p:spTree>
    <p:extLst>
      <p:ext uri="{BB962C8B-B14F-4D97-AF65-F5344CB8AC3E}">
        <p14:creationId xmlns:p14="http://schemas.microsoft.com/office/powerpoint/2010/main" val="256132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99D0213-E2DF-43DF-B2E2-D5B732634345}"/>
              </a:ext>
            </a:extLst>
          </p:cNvPr>
          <p:cNvSpPr>
            <a:spLocks noGrp="1"/>
          </p:cNvSpPr>
          <p:nvPr>
            <p:ph idx="1"/>
          </p:nvPr>
        </p:nvSpPr>
        <p:spPr>
          <a:xfrm>
            <a:off x="403957" y="745181"/>
            <a:ext cx="9428200" cy="5201913"/>
          </a:xfrm>
        </p:spPr>
        <p:txBody>
          <a:bodyPr>
            <a:normAutofit fontScale="92500" lnSpcReduction="10000"/>
          </a:bodyPr>
          <a:lstStyle/>
          <a:p>
            <a:r>
              <a:rPr lang="tr-TR" sz="2400" b="0" i="0" dirty="0">
                <a:solidFill>
                  <a:schemeClr val="tx1"/>
                </a:solidFill>
                <a:effectLst/>
                <a:latin typeface="Arial" panose="020B0604020202020204" pitchFamily="34" charset="0"/>
              </a:rPr>
              <a:t>Affetmek, kanıksanmış düşünce kalıplarınızı değiştirmenin, onları yorumlamanın bir yolunu size sunarak, bu tarz düşünce biçimlerinden ve duygulardan kurtulmanıza yardımcı olur. </a:t>
            </a:r>
          </a:p>
          <a:p>
            <a:r>
              <a:rPr lang="tr-TR" sz="2400" b="0" i="0" dirty="0">
                <a:solidFill>
                  <a:schemeClr val="tx1"/>
                </a:solidFill>
                <a:effectLst/>
                <a:latin typeface="Arial" panose="020B0604020202020204" pitchFamily="34" charset="0"/>
              </a:rPr>
              <a:t>Affetmek, radikal, olumsuz değişiklikler yapmanıza olanak tanır. </a:t>
            </a:r>
          </a:p>
          <a:p>
            <a:r>
              <a:rPr lang="tr-TR" sz="2400" b="0" i="0" dirty="0">
                <a:solidFill>
                  <a:schemeClr val="tx1"/>
                </a:solidFill>
                <a:effectLst/>
                <a:latin typeface="Arial" panose="020B0604020202020204" pitchFamily="34" charset="0"/>
              </a:rPr>
              <a:t>Endişe verici veya korkutucu bulduğunuz şeylerle başa çıkmanızı ve aynı zamanda tıkılıp kaldığınızı hissettiğiniz durumlarda bir umut ve yeni fırsatlar bulmanızı sağlar. </a:t>
            </a:r>
          </a:p>
          <a:p>
            <a:r>
              <a:rPr lang="tr-TR" sz="2400" b="0" i="0" dirty="0">
                <a:solidFill>
                  <a:schemeClr val="tx1"/>
                </a:solidFill>
                <a:effectLst/>
                <a:latin typeface="Arial" panose="020B0604020202020204" pitchFamily="34" charset="0"/>
              </a:rPr>
              <a:t>Bununla birlikte Affetmek, sizi ileriye – çok daha ileriye de götürebilir.</a:t>
            </a:r>
          </a:p>
          <a:p>
            <a:r>
              <a:rPr lang="tr-TR" sz="2400" b="0" i="0" dirty="0">
                <a:solidFill>
                  <a:schemeClr val="tx1"/>
                </a:solidFill>
                <a:effectLst/>
                <a:latin typeface="Arial" panose="020B0604020202020204" pitchFamily="34" charset="0"/>
              </a:rPr>
              <a:t>Affetmek, tutum, inanç ve düşünce alışkanlıklarınızda derin değişiklikler yapmanıza yardımcı olur. </a:t>
            </a:r>
          </a:p>
          <a:p>
            <a:r>
              <a:rPr lang="tr-TR" sz="2400" b="0" i="0" dirty="0">
                <a:solidFill>
                  <a:schemeClr val="tx1"/>
                </a:solidFill>
                <a:effectLst/>
                <a:latin typeface="Arial" panose="020B0604020202020204" pitchFamily="34" charset="0"/>
              </a:rPr>
              <a:t>Sizi geçmişinizden çekip alıp, daha iyi bir gelecek için yola koyulmanıza olanak tanır. </a:t>
            </a:r>
          </a:p>
          <a:p>
            <a:r>
              <a:rPr lang="tr-TR" sz="2400" b="0" i="0" dirty="0">
                <a:solidFill>
                  <a:schemeClr val="tx1"/>
                </a:solidFill>
                <a:effectLst/>
                <a:latin typeface="Arial" panose="020B0604020202020204" pitchFamily="34" charset="0"/>
              </a:rPr>
              <a:t>Affetmek stres, korku, </a:t>
            </a:r>
            <a:r>
              <a:rPr lang="tr-TR" sz="2400" b="0" i="0" dirty="0" err="1">
                <a:solidFill>
                  <a:schemeClr val="tx1"/>
                </a:solidFill>
                <a:effectLst/>
                <a:latin typeface="Arial" panose="020B0604020202020204" pitchFamily="34" charset="0"/>
              </a:rPr>
              <a:t>anksiyete</a:t>
            </a:r>
            <a:r>
              <a:rPr lang="tr-TR" sz="2400" b="0" i="0" dirty="0">
                <a:solidFill>
                  <a:schemeClr val="tx1"/>
                </a:solidFill>
                <a:effectLst/>
                <a:latin typeface="Arial" panose="020B0604020202020204" pitchFamily="34" charset="0"/>
              </a:rPr>
              <a:t>, depresyon ve paniğe neden olan düşünce kalıplarınızı kırmanızı sağlar.</a:t>
            </a:r>
            <a:endParaRPr lang="tr-TR" sz="2400" dirty="0">
              <a:solidFill>
                <a:schemeClr val="tx1"/>
              </a:solidFill>
            </a:endParaRPr>
          </a:p>
          <a:p>
            <a:endParaRPr lang="tr-TR" sz="2400" dirty="0">
              <a:solidFill>
                <a:schemeClr val="tx1"/>
              </a:solidFill>
            </a:endParaRPr>
          </a:p>
        </p:txBody>
      </p:sp>
    </p:spTree>
    <p:extLst>
      <p:ext uri="{BB962C8B-B14F-4D97-AF65-F5344CB8AC3E}">
        <p14:creationId xmlns:p14="http://schemas.microsoft.com/office/powerpoint/2010/main" val="423197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F26EA7D-A9C2-4F48-94CA-AA2E1EC49922}"/>
              </a:ext>
            </a:extLst>
          </p:cNvPr>
          <p:cNvSpPr>
            <a:spLocks noGrp="1"/>
          </p:cNvSpPr>
          <p:nvPr>
            <p:ph idx="1"/>
          </p:nvPr>
        </p:nvSpPr>
        <p:spPr>
          <a:xfrm>
            <a:off x="467472" y="1412466"/>
            <a:ext cx="9289269" cy="2286020"/>
          </a:xfrm>
        </p:spPr>
        <p:txBody>
          <a:bodyPr>
            <a:noAutofit/>
          </a:bodyPr>
          <a:lstStyle/>
          <a:p>
            <a:r>
              <a:rPr lang="tr-TR" sz="2400" b="0" i="0" dirty="0">
                <a:solidFill>
                  <a:schemeClr val="tx1"/>
                </a:solidFill>
                <a:effectLst/>
                <a:latin typeface="Arial" panose="020B0604020202020204" pitchFamily="34" charset="0"/>
              </a:rPr>
              <a:t>Affetme Çalışmaları yapmak, vücudunuzun olumlu, hayat kalitenizi arttıran duygularla dolup taşmasına yardımcı olur. Bu olumlu duygular, ve ilgili hormonlar hayattaki iyi şeyleri görmenizi ve onlardan keyif almanızı kolaylaştırır. Bu sayede daha bağışlayıcı biri olmanız daha kolaydır. </a:t>
            </a:r>
            <a:endParaRPr lang="tr-TR" sz="2400" dirty="0">
              <a:solidFill>
                <a:schemeClr val="tx1"/>
              </a:solidFill>
            </a:endParaRPr>
          </a:p>
        </p:txBody>
      </p:sp>
      <p:sp>
        <p:nvSpPr>
          <p:cNvPr id="4" name="İçerik Yer Tutucusu 2">
            <a:extLst>
              <a:ext uri="{FF2B5EF4-FFF2-40B4-BE49-F238E27FC236}">
                <a16:creationId xmlns:a16="http://schemas.microsoft.com/office/drawing/2014/main" id="{36D84FEC-98F0-45A3-9270-7BDC5D4B2089}"/>
              </a:ext>
            </a:extLst>
          </p:cNvPr>
          <p:cNvSpPr txBox="1">
            <a:spLocks/>
          </p:cNvSpPr>
          <p:nvPr/>
        </p:nvSpPr>
        <p:spPr>
          <a:xfrm>
            <a:off x="467473" y="3698485"/>
            <a:ext cx="9468379" cy="17470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sz="2400" dirty="0">
                <a:solidFill>
                  <a:schemeClr val="tx1"/>
                </a:solidFill>
                <a:latin typeface="Arial" panose="020B0604020202020204" pitchFamily="34" charset="0"/>
              </a:rPr>
              <a:t>Affetmek, ayrıca diğer insanlara, ulaşıp, onlara dokunabilmenizi sağlar. Diğer insanlara dokunabilmek, stres ve </a:t>
            </a:r>
            <a:r>
              <a:rPr lang="tr-TR" sz="2400" dirty="0" err="1">
                <a:solidFill>
                  <a:schemeClr val="tx1"/>
                </a:solidFill>
                <a:latin typeface="Arial" panose="020B0604020202020204" pitchFamily="34" charset="0"/>
              </a:rPr>
              <a:t>anksiyeteyi</a:t>
            </a:r>
            <a:r>
              <a:rPr lang="tr-TR" sz="2400" dirty="0">
                <a:solidFill>
                  <a:schemeClr val="tx1"/>
                </a:solidFill>
                <a:latin typeface="Arial" panose="020B0604020202020204" pitchFamily="34" charset="0"/>
              </a:rPr>
              <a:t> azaltabilmenin ve izolasyondan, depresyondan kurtulmanın en iyi yollarından biri olarak bilinir.</a:t>
            </a:r>
            <a:endParaRPr lang="tr-TR" sz="2400" dirty="0">
              <a:solidFill>
                <a:schemeClr val="tx1"/>
              </a:solidFill>
            </a:endParaRPr>
          </a:p>
        </p:txBody>
      </p:sp>
    </p:spTree>
    <p:extLst>
      <p:ext uri="{BB962C8B-B14F-4D97-AF65-F5344CB8AC3E}">
        <p14:creationId xmlns:p14="http://schemas.microsoft.com/office/powerpoint/2010/main" val="361313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a:xfrm>
            <a:off x="460517" y="750432"/>
            <a:ext cx="8596668" cy="3880773"/>
          </a:xfrm>
        </p:spPr>
        <p:txBody>
          <a:bodyPr>
            <a:noAutofit/>
          </a:bodyPr>
          <a:lstStyle/>
          <a:p>
            <a:r>
              <a:rPr lang="tr-TR" sz="2400" b="0" i="0" dirty="0">
                <a:solidFill>
                  <a:schemeClr val="tx1"/>
                </a:solidFill>
                <a:effectLst/>
                <a:latin typeface="Titillium Web"/>
              </a:rPr>
              <a:t>Stres, duygu durumumuz üzerinde de çarpıcı etkilere sahiptir. Günlük yaşamımız sırasında, duygusal anlamda iniş ve çıkışlar yaşamamız son derece olağandır, ancak, stres altındayken daha fazla yorgun hissedebilir, </a:t>
            </a:r>
            <a:r>
              <a:rPr lang="tr-TR" sz="2400" b="0" i="0" dirty="0" err="1">
                <a:solidFill>
                  <a:schemeClr val="tx1"/>
                </a:solidFill>
                <a:effectLst/>
                <a:latin typeface="Titillium Web"/>
              </a:rPr>
              <a:t>modumuzda</a:t>
            </a:r>
            <a:r>
              <a:rPr lang="tr-TR" sz="2400" b="0" i="0" dirty="0">
                <a:solidFill>
                  <a:schemeClr val="tx1"/>
                </a:solidFill>
                <a:effectLst/>
                <a:latin typeface="Titillium Web"/>
              </a:rPr>
              <a:t> değişimler yaşayabilir veya normalden daha sinirli hissedebiliriz. </a:t>
            </a:r>
            <a:endParaRPr lang="tr-TR" sz="2400" dirty="0">
              <a:solidFill>
                <a:schemeClr val="tx1"/>
              </a:solidFill>
            </a:endParaRPr>
          </a:p>
        </p:txBody>
      </p:sp>
      <p:sp>
        <p:nvSpPr>
          <p:cNvPr id="4" name="İçerik Yer Tutucusu 2">
            <a:extLst>
              <a:ext uri="{FF2B5EF4-FFF2-40B4-BE49-F238E27FC236}">
                <a16:creationId xmlns:a16="http://schemas.microsoft.com/office/drawing/2014/main" id="{A1A3870F-F12E-4BAB-B19A-3DD5AF9F4E01}"/>
              </a:ext>
            </a:extLst>
          </p:cNvPr>
          <p:cNvSpPr txBox="1">
            <a:spLocks/>
          </p:cNvSpPr>
          <p:nvPr/>
        </p:nvSpPr>
        <p:spPr>
          <a:xfrm>
            <a:off x="460517" y="3127343"/>
            <a:ext cx="8596668" cy="24910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sz="2400" dirty="0">
                <a:solidFill>
                  <a:schemeClr val="tx1"/>
                </a:solidFill>
                <a:latin typeface="Titillium Web"/>
              </a:rPr>
              <a:t>Stres, aşırı </a:t>
            </a:r>
            <a:r>
              <a:rPr lang="tr-TR" sz="2400" dirty="0" err="1">
                <a:solidFill>
                  <a:schemeClr val="tx1"/>
                </a:solidFill>
                <a:latin typeface="Titillium Web"/>
              </a:rPr>
              <a:t>uyarılmışlığa</a:t>
            </a:r>
            <a:r>
              <a:rPr lang="tr-TR" sz="2400" dirty="0">
                <a:solidFill>
                  <a:schemeClr val="tx1"/>
                </a:solidFill>
                <a:latin typeface="Titillium Web"/>
              </a:rPr>
              <a:t> sebep olur, bu da uykuya dalmakta zorlanmanıza ve huzursuz geceler geçirmenize neden olabilir. Bu durum, odaklanmanızı, dikkatinizi, öğrenme ve hafızanızı olumsuz etkiler. Araştırmalar, uyku kalitesizliğinin, kronik kalp rahatsızlıkları, depresyon ve hatta </a:t>
            </a:r>
            <a:r>
              <a:rPr lang="tr-TR" sz="2400" dirty="0" err="1">
                <a:solidFill>
                  <a:schemeClr val="tx1"/>
                </a:solidFill>
                <a:latin typeface="Titillium Web"/>
              </a:rPr>
              <a:t>obezite</a:t>
            </a:r>
            <a:r>
              <a:rPr lang="tr-TR" sz="2400" dirty="0">
                <a:solidFill>
                  <a:schemeClr val="tx1"/>
                </a:solidFill>
                <a:latin typeface="Titillium Web"/>
              </a:rPr>
              <a:t> riskini arttırdığını gösteriyor.</a:t>
            </a:r>
            <a:endParaRPr lang="tr-TR" sz="2400" dirty="0"/>
          </a:p>
        </p:txBody>
      </p:sp>
    </p:spTree>
    <p:extLst>
      <p:ext uri="{BB962C8B-B14F-4D97-AF65-F5344CB8AC3E}">
        <p14:creationId xmlns:p14="http://schemas.microsoft.com/office/powerpoint/2010/main" val="258648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962EF-81E6-4FDC-81B1-60FD5A428176}"/>
              </a:ext>
            </a:extLst>
          </p:cNvPr>
          <p:cNvSpPr>
            <a:spLocks noGrp="1"/>
          </p:cNvSpPr>
          <p:nvPr>
            <p:ph type="title"/>
          </p:nvPr>
        </p:nvSpPr>
        <p:spPr/>
        <p:txBody>
          <a:bodyPr/>
          <a:lstStyle/>
          <a:p>
            <a:r>
              <a:rPr lang="tr-TR" b="1" dirty="0"/>
              <a:t>Zihinsel stres boyutu</a:t>
            </a:r>
          </a:p>
        </p:txBody>
      </p:sp>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a:xfrm>
            <a:off x="677334" y="1663909"/>
            <a:ext cx="8596668" cy="4377454"/>
          </a:xfrm>
        </p:spPr>
        <p:txBody>
          <a:bodyPr/>
          <a:lstStyle/>
          <a:p>
            <a:r>
              <a:rPr lang="tr-TR" dirty="0">
                <a:solidFill>
                  <a:schemeClr val="tx1"/>
                </a:solidFill>
              </a:rPr>
              <a:t>Sık sık hafıza kaybı</a:t>
            </a:r>
          </a:p>
          <a:p>
            <a:r>
              <a:rPr lang="tr-TR" dirty="0">
                <a:solidFill>
                  <a:schemeClr val="tx1"/>
                </a:solidFill>
              </a:rPr>
              <a:t>Düşüncelerin zihne hücum etmesi</a:t>
            </a:r>
          </a:p>
          <a:p>
            <a:r>
              <a:rPr lang="tr-TR" dirty="0">
                <a:solidFill>
                  <a:schemeClr val="tx1"/>
                </a:solidFill>
              </a:rPr>
              <a:t>Konsantrasyonda güçlük çekilmesi</a:t>
            </a:r>
          </a:p>
          <a:p>
            <a:r>
              <a:rPr lang="tr-TR" dirty="0">
                <a:solidFill>
                  <a:schemeClr val="tx1"/>
                </a:solidFill>
              </a:rPr>
              <a:t>Karar vermede güçlük çekilmesi</a:t>
            </a:r>
          </a:p>
          <a:p>
            <a:r>
              <a:rPr lang="tr-TR" dirty="0">
                <a:solidFill>
                  <a:schemeClr val="tx1"/>
                </a:solidFill>
              </a:rPr>
              <a:t>Can sıkıntısı</a:t>
            </a:r>
          </a:p>
          <a:p>
            <a:r>
              <a:rPr lang="tr-TR" dirty="0">
                <a:solidFill>
                  <a:schemeClr val="tx1"/>
                </a:solidFill>
              </a:rPr>
              <a:t>Devamlı olumsuz bencilce konuşmalar yapma</a:t>
            </a:r>
          </a:p>
          <a:p>
            <a:r>
              <a:rPr lang="tr-TR" dirty="0">
                <a:solidFill>
                  <a:schemeClr val="tx1"/>
                </a:solidFill>
              </a:rPr>
              <a:t>Kafa Karışıklığı</a:t>
            </a:r>
          </a:p>
          <a:p>
            <a:r>
              <a:rPr lang="tr-TR" dirty="0">
                <a:solidFill>
                  <a:schemeClr val="tx1"/>
                </a:solidFill>
              </a:rPr>
              <a:t>Karamsarlık</a:t>
            </a:r>
          </a:p>
          <a:p>
            <a:r>
              <a:rPr lang="tr-TR" dirty="0">
                <a:solidFill>
                  <a:schemeClr val="tx1"/>
                </a:solidFill>
              </a:rPr>
              <a:t>İntihar etme düşüncesi</a:t>
            </a:r>
          </a:p>
        </p:txBody>
      </p:sp>
    </p:spTree>
    <p:extLst>
      <p:ext uri="{BB962C8B-B14F-4D97-AF65-F5344CB8AC3E}">
        <p14:creationId xmlns:p14="http://schemas.microsoft.com/office/powerpoint/2010/main" val="427714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962EF-81E6-4FDC-81B1-60FD5A428176}"/>
              </a:ext>
            </a:extLst>
          </p:cNvPr>
          <p:cNvSpPr>
            <a:spLocks noGrp="1"/>
          </p:cNvSpPr>
          <p:nvPr>
            <p:ph type="title"/>
          </p:nvPr>
        </p:nvSpPr>
        <p:spPr/>
        <p:txBody>
          <a:bodyPr/>
          <a:lstStyle/>
          <a:p>
            <a:r>
              <a:rPr lang="tr-TR" b="1" dirty="0"/>
              <a:t>Duygusal Stres boyutu	</a:t>
            </a:r>
          </a:p>
        </p:txBody>
      </p:sp>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a:xfrm>
            <a:off x="677334" y="1594981"/>
            <a:ext cx="8596668" cy="3880773"/>
          </a:xfrm>
        </p:spPr>
        <p:txBody>
          <a:bodyPr>
            <a:normAutofit fontScale="85000" lnSpcReduction="20000"/>
          </a:bodyPr>
          <a:lstStyle/>
          <a:p>
            <a:r>
              <a:rPr lang="tr-TR" dirty="0">
                <a:solidFill>
                  <a:schemeClr val="tx1"/>
                </a:solidFill>
              </a:rPr>
              <a:t>Duyguların sık sık değişmesi</a:t>
            </a:r>
          </a:p>
          <a:p>
            <a:r>
              <a:rPr lang="tr-TR" dirty="0">
                <a:solidFill>
                  <a:schemeClr val="tx1"/>
                </a:solidFill>
              </a:rPr>
              <a:t>Huzursuzluk duyulması</a:t>
            </a:r>
          </a:p>
          <a:p>
            <a:r>
              <a:rPr lang="tr-TR" dirty="0">
                <a:solidFill>
                  <a:schemeClr val="tx1"/>
                </a:solidFill>
              </a:rPr>
              <a:t>Kızgınlık</a:t>
            </a:r>
          </a:p>
          <a:p>
            <a:r>
              <a:rPr lang="tr-TR" dirty="0">
                <a:solidFill>
                  <a:schemeClr val="tx1"/>
                </a:solidFill>
              </a:rPr>
              <a:t>Depresyon</a:t>
            </a:r>
          </a:p>
          <a:p>
            <a:r>
              <a:rPr lang="tr-TR" dirty="0">
                <a:solidFill>
                  <a:schemeClr val="tx1"/>
                </a:solidFill>
              </a:rPr>
              <a:t>Üzüntü</a:t>
            </a:r>
          </a:p>
          <a:p>
            <a:r>
              <a:rPr lang="tr-TR" dirty="0">
                <a:solidFill>
                  <a:schemeClr val="tx1"/>
                </a:solidFill>
              </a:rPr>
              <a:t>Sık sık kabus görme</a:t>
            </a:r>
          </a:p>
          <a:p>
            <a:r>
              <a:rPr lang="tr-TR" dirty="0">
                <a:solidFill>
                  <a:schemeClr val="tx1"/>
                </a:solidFill>
              </a:rPr>
              <a:t>Sakinleşememe</a:t>
            </a:r>
          </a:p>
          <a:p>
            <a:r>
              <a:rPr lang="tr-TR" dirty="0">
                <a:solidFill>
                  <a:schemeClr val="tx1"/>
                </a:solidFill>
              </a:rPr>
              <a:t>Ümitsizlik duygusu</a:t>
            </a:r>
          </a:p>
          <a:p>
            <a:r>
              <a:rPr lang="tr-TR" dirty="0">
                <a:solidFill>
                  <a:schemeClr val="tx1"/>
                </a:solidFill>
              </a:rPr>
              <a:t>Aşırı ağlama</a:t>
            </a:r>
          </a:p>
          <a:p>
            <a:r>
              <a:rPr lang="tr-TR" dirty="0">
                <a:solidFill>
                  <a:schemeClr val="tx1"/>
                </a:solidFill>
              </a:rPr>
              <a:t>Sinirsel gülme krizleri</a:t>
            </a:r>
          </a:p>
          <a:p>
            <a:r>
              <a:rPr lang="tr-TR" dirty="0">
                <a:solidFill>
                  <a:schemeClr val="tx1"/>
                </a:solidFill>
              </a:rPr>
              <a:t>Heyecan duyamama</a:t>
            </a:r>
          </a:p>
          <a:p>
            <a:r>
              <a:rPr lang="tr-TR" dirty="0">
                <a:solidFill>
                  <a:schemeClr val="tx1"/>
                </a:solidFill>
              </a:rPr>
              <a:t>Hastalık kuruntusu</a:t>
            </a:r>
          </a:p>
          <a:p>
            <a:pPr marL="0" indent="0">
              <a:buNone/>
            </a:pPr>
            <a:endParaRPr lang="tr-TR" dirty="0">
              <a:solidFill>
                <a:schemeClr val="tx1"/>
              </a:solidFill>
            </a:endParaRPr>
          </a:p>
        </p:txBody>
      </p:sp>
    </p:spTree>
    <p:extLst>
      <p:ext uri="{BB962C8B-B14F-4D97-AF65-F5344CB8AC3E}">
        <p14:creationId xmlns:p14="http://schemas.microsoft.com/office/powerpoint/2010/main" val="168138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962EF-81E6-4FDC-81B1-60FD5A428176}"/>
              </a:ext>
            </a:extLst>
          </p:cNvPr>
          <p:cNvSpPr>
            <a:spLocks noGrp="1"/>
          </p:cNvSpPr>
          <p:nvPr>
            <p:ph type="title"/>
          </p:nvPr>
        </p:nvSpPr>
        <p:spPr/>
        <p:txBody>
          <a:bodyPr/>
          <a:lstStyle/>
          <a:p>
            <a:r>
              <a:rPr lang="tr-TR" b="1" dirty="0"/>
              <a:t>Sosyal stres boyutu</a:t>
            </a:r>
            <a:br>
              <a:rPr lang="tr-TR" dirty="0"/>
            </a:br>
            <a:r>
              <a:rPr lang="tr-TR" dirty="0"/>
              <a:t>	</a:t>
            </a:r>
          </a:p>
        </p:txBody>
      </p:sp>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a:xfrm>
            <a:off x="677334" y="1406444"/>
            <a:ext cx="8596668" cy="3880773"/>
          </a:xfrm>
        </p:spPr>
        <p:txBody>
          <a:bodyPr/>
          <a:lstStyle/>
          <a:p>
            <a:r>
              <a:rPr lang="tr-TR" dirty="0">
                <a:solidFill>
                  <a:schemeClr val="tx1"/>
                </a:solidFill>
              </a:rPr>
              <a:t>Diğer insanlardan soyutlanmak</a:t>
            </a:r>
          </a:p>
          <a:p>
            <a:r>
              <a:rPr lang="tr-TR" dirty="0">
                <a:solidFill>
                  <a:schemeClr val="tx1"/>
                </a:solidFill>
              </a:rPr>
              <a:t>Acı duyma, gücenme</a:t>
            </a:r>
          </a:p>
          <a:p>
            <a:r>
              <a:rPr lang="tr-TR" dirty="0">
                <a:solidFill>
                  <a:schemeClr val="tx1"/>
                </a:solidFill>
              </a:rPr>
              <a:t>Ben merkezli olma</a:t>
            </a:r>
          </a:p>
          <a:p>
            <a:r>
              <a:rPr lang="tr-TR" dirty="0">
                <a:solidFill>
                  <a:schemeClr val="tx1"/>
                </a:solidFill>
              </a:rPr>
              <a:t>Yalnızlık</a:t>
            </a:r>
          </a:p>
          <a:p>
            <a:r>
              <a:rPr lang="tr-TR" dirty="0">
                <a:solidFill>
                  <a:schemeClr val="tx1"/>
                </a:solidFill>
              </a:rPr>
              <a:t>Geriye çekilme</a:t>
            </a:r>
          </a:p>
          <a:p>
            <a:r>
              <a:rPr lang="tr-TR" dirty="0">
                <a:solidFill>
                  <a:schemeClr val="tx1"/>
                </a:solidFill>
              </a:rPr>
              <a:t>Toleranslı olmamak</a:t>
            </a:r>
          </a:p>
          <a:p>
            <a:r>
              <a:rPr lang="tr-TR" dirty="0">
                <a:solidFill>
                  <a:schemeClr val="tx1"/>
                </a:solidFill>
              </a:rPr>
              <a:t>İnsanlarla ilişki kuramamak</a:t>
            </a:r>
          </a:p>
        </p:txBody>
      </p:sp>
    </p:spTree>
    <p:extLst>
      <p:ext uri="{BB962C8B-B14F-4D97-AF65-F5344CB8AC3E}">
        <p14:creationId xmlns:p14="http://schemas.microsoft.com/office/powerpoint/2010/main" val="85375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962EF-81E6-4FDC-81B1-60FD5A428176}"/>
              </a:ext>
            </a:extLst>
          </p:cNvPr>
          <p:cNvSpPr>
            <a:spLocks noGrp="1"/>
          </p:cNvSpPr>
          <p:nvPr>
            <p:ph type="title"/>
          </p:nvPr>
        </p:nvSpPr>
        <p:spPr/>
        <p:txBody>
          <a:bodyPr/>
          <a:lstStyle/>
          <a:p>
            <a:r>
              <a:rPr lang="tr-TR" b="1" dirty="0"/>
              <a:t>Ruhsal stres boyutu</a:t>
            </a:r>
            <a:br>
              <a:rPr lang="tr-TR" dirty="0"/>
            </a:br>
            <a:endParaRPr lang="tr-TR" dirty="0"/>
          </a:p>
        </p:txBody>
      </p:sp>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a:xfrm>
            <a:off x="677334" y="1488613"/>
            <a:ext cx="8596668" cy="3880773"/>
          </a:xfrm>
        </p:spPr>
        <p:txBody>
          <a:bodyPr/>
          <a:lstStyle/>
          <a:p>
            <a:r>
              <a:rPr lang="tr-TR" dirty="0">
                <a:solidFill>
                  <a:schemeClr val="tx1"/>
                </a:solidFill>
              </a:rPr>
              <a:t>İçinde bir boşluk hissetme</a:t>
            </a:r>
          </a:p>
          <a:p>
            <a:r>
              <a:rPr lang="tr-TR" dirty="0">
                <a:solidFill>
                  <a:schemeClr val="tx1"/>
                </a:solidFill>
              </a:rPr>
              <a:t>Affetmeyip kin duyma</a:t>
            </a:r>
          </a:p>
          <a:p>
            <a:r>
              <a:rPr lang="tr-TR" dirty="0">
                <a:solidFill>
                  <a:schemeClr val="tx1"/>
                </a:solidFill>
              </a:rPr>
              <a:t>Hayatın anlamının kaybolması</a:t>
            </a:r>
          </a:p>
          <a:p>
            <a:r>
              <a:rPr lang="tr-TR" dirty="0">
                <a:solidFill>
                  <a:schemeClr val="tx1"/>
                </a:solidFill>
              </a:rPr>
              <a:t>Suçluluk duygusu</a:t>
            </a:r>
          </a:p>
          <a:p>
            <a:r>
              <a:rPr lang="tr-TR" dirty="0">
                <a:solidFill>
                  <a:schemeClr val="tx1"/>
                </a:solidFill>
              </a:rPr>
              <a:t>Diğer insanlara düşmanlık duyma</a:t>
            </a:r>
          </a:p>
          <a:p>
            <a:r>
              <a:rPr lang="tr-TR" dirty="0">
                <a:solidFill>
                  <a:schemeClr val="tx1"/>
                </a:solidFill>
              </a:rPr>
              <a:t>Suç işleme</a:t>
            </a:r>
          </a:p>
        </p:txBody>
      </p:sp>
    </p:spTree>
    <p:extLst>
      <p:ext uri="{BB962C8B-B14F-4D97-AF65-F5344CB8AC3E}">
        <p14:creationId xmlns:p14="http://schemas.microsoft.com/office/powerpoint/2010/main" val="1045841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962EF-81E6-4FDC-81B1-60FD5A428176}"/>
              </a:ext>
            </a:extLst>
          </p:cNvPr>
          <p:cNvSpPr>
            <a:spLocks noGrp="1"/>
          </p:cNvSpPr>
          <p:nvPr>
            <p:ph type="title"/>
          </p:nvPr>
        </p:nvSpPr>
        <p:spPr/>
        <p:txBody>
          <a:bodyPr/>
          <a:lstStyle/>
          <a:p>
            <a:r>
              <a:rPr lang="tr-TR" b="1" dirty="0"/>
              <a:t>Fiziksel Stres boyutu</a:t>
            </a:r>
          </a:p>
        </p:txBody>
      </p:sp>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a:xfrm>
            <a:off x="443289" y="1753849"/>
            <a:ext cx="2659675" cy="4736892"/>
          </a:xfrm>
        </p:spPr>
        <p:txBody>
          <a:bodyPr>
            <a:normAutofit fontScale="92500" lnSpcReduction="10000"/>
          </a:bodyPr>
          <a:lstStyle/>
          <a:p>
            <a:pPr>
              <a:lnSpc>
                <a:spcPct val="110000"/>
              </a:lnSpc>
            </a:pPr>
            <a:r>
              <a:rPr lang="tr-TR" dirty="0">
                <a:solidFill>
                  <a:schemeClr val="tx1"/>
                </a:solidFill>
              </a:rPr>
              <a:t>Kalp çarpıntısı</a:t>
            </a:r>
          </a:p>
          <a:p>
            <a:pPr>
              <a:lnSpc>
                <a:spcPct val="110000"/>
              </a:lnSpc>
            </a:pPr>
            <a:r>
              <a:rPr lang="tr-TR" dirty="0">
                <a:solidFill>
                  <a:schemeClr val="tx1"/>
                </a:solidFill>
              </a:rPr>
              <a:t>Kan basıncının artması</a:t>
            </a:r>
          </a:p>
          <a:p>
            <a:pPr>
              <a:lnSpc>
                <a:spcPct val="110000"/>
              </a:lnSpc>
            </a:pPr>
            <a:r>
              <a:rPr lang="tr-TR" dirty="0">
                <a:solidFill>
                  <a:schemeClr val="tx1"/>
                </a:solidFill>
              </a:rPr>
              <a:t>Kabızlık</a:t>
            </a:r>
          </a:p>
          <a:p>
            <a:pPr>
              <a:lnSpc>
                <a:spcPct val="110000"/>
              </a:lnSpc>
            </a:pPr>
            <a:r>
              <a:rPr lang="tr-TR" dirty="0">
                <a:solidFill>
                  <a:schemeClr val="tx1"/>
                </a:solidFill>
              </a:rPr>
              <a:t>Titreme</a:t>
            </a:r>
          </a:p>
          <a:p>
            <a:pPr>
              <a:lnSpc>
                <a:spcPct val="110000"/>
              </a:lnSpc>
            </a:pPr>
            <a:r>
              <a:rPr lang="tr-TR" dirty="0">
                <a:solidFill>
                  <a:schemeClr val="tx1"/>
                </a:solidFill>
              </a:rPr>
              <a:t>Sırt ağrısı</a:t>
            </a:r>
          </a:p>
          <a:p>
            <a:pPr>
              <a:lnSpc>
                <a:spcPct val="110000"/>
              </a:lnSpc>
            </a:pPr>
            <a:r>
              <a:rPr lang="tr-TR" dirty="0">
                <a:solidFill>
                  <a:schemeClr val="tx1"/>
                </a:solidFill>
              </a:rPr>
              <a:t>Göğüs ağrısı</a:t>
            </a:r>
          </a:p>
          <a:p>
            <a:pPr>
              <a:lnSpc>
                <a:spcPct val="110000"/>
              </a:lnSpc>
            </a:pPr>
            <a:r>
              <a:rPr lang="tr-TR" dirty="0">
                <a:solidFill>
                  <a:schemeClr val="tx1"/>
                </a:solidFill>
              </a:rPr>
              <a:t>Kas spazmı</a:t>
            </a:r>
          </a:p>
          <a:p>
            <a:pPr>
              <a:lnSpc>
                <a:spcPct val="110000"/>
              </a:lnSpc>
            </a:pPr>
            <a:r>
              <a:rPr lang="tr-TR" dirty="0">
                <a:solidFill>
                  <a:schemeClr val="tx1"/>
                </a:solidFill>
              </a:rPr>
              <a:t>Ellerin ve ayakların buz kesilmesi</a:t>
            </a:r>
          </a:p>
          <a:p>
            <a:pPr>
              <a:lnSpc>
                <a:spcPct val="110000"/>
              </a:lnSpc>
            </a:pPr>
            <a:r>
              <a:rPr lang="tr-TR" dirty="0">
                <a:solidFill>
                  <a:schemeClr val="tx1"/>
                </a:solidFill>
              </a:rPr>
              <a:t>Deri hastalığı</a:t>
            </a:r>
          </a:p>
          <a:p>
            <a:pPr>
              <a:lnSpc>
                <a:spcPct val="110000"/>
              </a:lnSpc>
            </a:pPr>
            <a:r>
              <a:rPr lang="tr-TR" dirty="0">
                <a:solidFill>
                  <a:schemeClr val="tx1"/>
                </a:solidFill>
              </a:rPr>
              <a:t>Ani kilo değişmesi</a:t>
            </a:r>
          </a:p>
          <a:p>
            <a:pPr>
              <a:lnSpc>
                <a:spcPct val="110000"/>
              </a:lnSpc>
            </a:pPr>
            <a:r>
              <a:rPr lang="tr-TR" dirty="0">
                <a:solidFill>
                  <a:schemeClr val="tx1"/>
                </a:solidFill>
              </a:rPr>
              <a:t>Kronik yorgunluk</a:t>
            </a:r>
          </a:p>
          <a:p>
            <a:pPr>
              <a:lnSpc>
                <a:spcPct val="110000"/>
              </a:lnSpc>
            </a:pPr>
            <a:endParaRPr lang="tr-TR" dirty="0">
              <a:solidFill>
                <a:schemeClr val="tx1"/>
              </a:solidFill>
            </a:endParaRPr>
          </a:p>
        </p:txBody>
      </p:sp>
      <p:sp>
        <p:nvSpPr>
          <p:cNvPr id="4" name="İçerik Yer Tutucusu 2">
            <a:extLst>
              <a:ext uri="{FF2B5EF4-FFF2-40B4-BE49-F238E27FC236}">
                <a16:creationId xmlns:a16="http://schemas.microsoft.com/office/drawing/2014/main" id="{9302DDFE-1B4D-448D-A97C-76C3F24786F2}"/>
              </a:ext>
            </a:extLst>
          </p:cNvPr>
          <p:cNvSpPr txBox="1">
            <a:spLocks/>
          </p:cNvSpPr>
          <p:nvPr/>
        </p:nvSpPr>
        <p:spPr>
          <a:xfrm>
            <a:off x="3510597" y="1753850"/>
            <a:ext cx="2425630" cy="4323508"/>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10000"/>
              </a:lnSpc>
            </a:pPr>
            <a:r>
              <a:rPr lang="tr-TR" dirty="0">
                <a:solidFill>
                  <a:schemeClr val="tx1"/>
                </a:solidFill>
              </a:rPr>
              <a:t>Uykusuzluk baş ağrıları</a:t>
            </a:r>
          </a:p>
          <a:p>
            <a:pPr>
              <a:lnSpc>
                <a:spcPct val="110000"/>
              </a:lnSpc>
            </a:pPr>
            <a:r>
              <a:rPr lang="tr-TR" dirty="0">
                <a:solidFill>
                  <a:schemeClr val="tx1"/>
                </a:solidFill>
              </a:rPr>
              <a:t>El ve ayak parmakların hissizlik</a:t>
            </a:r>
          </a:p>
          <a:p>
            <a:pPr>
              <a:lnSpc>
                <a:spcPct val="110000"/>
              </a:lnSpc>
            </a:pPr>
            <a:r>
              <a:rPr lang="tr-TR" dirty="0">
                <a:solidFill>
                  <a:schemeClr val="tx1"/>
                </a:solidFill>
              </a:rPr>
              <a:t>Diş gıcırdatma</a:t>
            </a:r>
          </a:p>
          <a:p>
            <a:pPr>
              <a:lnSpc>
                <a:spcPct val="110000"/>
              </a:lnSpc>
            </a:pPr>
            <a:r>
              <a:rPr lang="tr-TR" dirty="0">
                <a:solidFill>
                  <a:schemeClr val="tx1"/>
                </a:solidFill>
              </a:rPr>
              <a:t>El ve ayak parmaklarını aşırı oynatma</a:t>
            </a:r>
          </a:p>
          <a:p>
            <a:pPr>
              <a:lnSpc>
                <a:spcPct val="110000"/>
              </a:lnSpc>
            </a:pPr>
            <a:r>
              <a:rPr lang="tr-TR" dirty="0">
                <a:solidFill>
                  <a:schemeClr val="tx1"/>
                </a:solidFill>
              </a:rPr>
              <a:t>Tırnak yeme</a:t>
            </a:r>
          </a:p>
          <a:p>
            <a:pPr>
              <a:lnSpc>
                <a:spcPct val="110000"/>
              </a:lnSpc>
            </a:pPr>
            <a:r>
              <a:rPr lang="tr-TR" dirty="0">
                <a:solidFill>
                  <a:schemeClr val="tx1"/>
                </a:solidFill>
              </a:rPr>
              <a:t>Alkol ve sigara içiminde artış</a:t>
            </a:r>
          </a:p>
          <a:p>
            <a:pPr>
              <a:lnSpc>
                <a:spcPct val="110000"/>
              </a:lnSpc>
            </a:pPr>
            <a:r>
              <a:rPr lang="tr-TR" dirty="0">
                <a:solidFill>
                  <a:schemeClr val="tx1"/>
                </a:solidFill>
              </a:rPr>
              <a:t>Hazımsızlık</a:t>
            </a:r>
          </a:p>
          <a:p>
            <a:pPr>
              <a:lnSpc>
                <a:spcPct val="110000"/>
              </a:lnSpc>
            </a:pPr>
            <a:r>
              <a:rPr lang="tr-TR" dirty="0">
                <a:solidFill>
                  <a:schemeClr val="tx1"/>
                </a:solidFill>
              </a:rPr>
              <a:t>Ülser</a:t>
            </a:r>
          </a:p>
          <a:p>
            <a:pPr>
              <a:lnSpc>
                <a:spcPct val="110000"/>
              </a:lnSpc>
            </a:pPr>
            <a:endParaRPr lang="tr-TR" dirty="0">
              <a:solidFill>
                <a:schemeClr val="tx1"/>
              </a:solidFill>
            </a:endParaRPr>
          </a:p>
        </p:txBody>
      </p:sp>
      <p:sp>
        <p:nvSpPr>
          <p:cNvPr id="5" name="İçerik Yer Tutucusu 2">
            <a:extLst>
              <a:ext uri="{FF2B5EF4-FFF2-40B4-BE49-F238E27FC236}">
                <a16:creationId xmlns:a16="http://schemas.microsoft.com/office/drawing/2014/main" id="{CE586175-360E-4DA0-9D53-2765C62188DB}"/>
              </a:ext>
            </a:extLst>
          </p:cNvPr>
          <p:cNvSpPr txBox="1">
            <a:spLocks/>
          </p:cNvSpPr>
          <p:nvPr/>
        </p:nvSpPr>
        <p:spPr>
          <a:xfrm>
            <a:off x="6343860" y="1753849"/>
            <a:ext cx="3714540" cy="44945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dirty="0">
                <a:solidFill>
                  <a:schemeClr val="tx1"/>
                </a:solidFill>
              </a:rPr>
              <a:t>Boğazda ve ağızda kuruluk</a:t>
            </a:r>
          </a:p>
          <a:p>
            <a:r>
              <a:rPr lang="tr-TR" dirty="0">
                <a:solidFill>
                  <a:schemeClr val="tx1"/>
                </a:solidFill>
              </a:rPr>
              <a:t>Sinirsel tikler</a:t>
            </a:r>
          </a:p>
          <a:p>
            <a:r>
              <a:rPr lang="tr-TR" dirty="0">
                <a:solidFill>
                  <a:schemeClr val="tx1"/>
                </a:solidFill>
              </a:rPr>
              <a:t>Sık sık idrar yapma</a:t>
            </a:r>
          </a:p>
          <a:p>
            <a:r>
              <a:rPr lang="tr-TR" dirty="0">
                <a:solidFill>
                  <a:schemeClr val="tx1"/>
                </a:solidFill>
              </a:rPr>
              <a:t>Düzensiz aralıklarla yemek yeme</a:t>
            </a:r>
          </a:p>
          <a:p>
            <a:r>
              <a:rPr lang="tr-TR" dirty="0">
                <a:solidFill>
                  <a:schemeClr val="tx1"/>
                </a:solidFill>
              </a:rPr>
              <a:t>Nefes kesikliği</a:t>
            </a:r>
          </a:p>
          <a:p>
            <a:r>
              <a:rPr lang="tr-TR" dirty="0">
                <a:solidFill>
                  <a:schemeClr val="tx1"/>
                </a:solidFill>
              </a:rPr>
              <a:t>Baş dönmesi, bayılma</a:t>
            </a:r>
          </a:p>
          <a:p>
            <a:r>
              <a:rPr lang="tr-TR" dirty="0">
                <a:solidFill>
                  <a:schemeClr val="tx1"/>
                </a:solidFill>
              </a:rPr>
              <a:t>Kekemelik</a:t>
            </a:r>
          </a:p>
        </p:txBody>
      </p:sp>
    </p:spTree>
    <p:extLst>
      <p:ext uri="{BB962C8B-B14F-4D97-AF65-F5344CB8AC3E}">
        <p14:creationId xmlns:p14="http://schemas.microsoft.com/office/powerpoint/2010/main" val="337980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962EF-81E6-4FDC-81B1-60FD5A428176}"/>
              </a:ext>
            </a:extLst>
          </p:cNvPr>
          <p:cNvSpPr>
            <a:spLocks noGrp="1"/>
          </p:cNvSpPr>
          <p:nvPr>
            <p:ph type="title"/>
          </p:nvPr>
        </p:nvSpPr>
        <p:spPr/>
        <p:txBody>
          <a:bodyPr/>
          <a:lstStyle/>
          <a:p>
            <a:r>
              <a:rPr lang="tr-TR" dirty="0"/>
              <a:t>Duygusal Dayanıklılık</a:t>
            </a:r>
          </a:p>
        </p:txBody>
      </p:sp>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a:xfrm>
            <a:off x="167669" y="1792503"/>
            <a:ext cx="8596668" cy="4455898"/>
          </a:xfrm>
        </p:spPr>
        <p:txBody>
          <a:bodyPr>
            <a:normAutofit/>
          </a:bodyPr>
          <a:lstStyle/>
          <a:p>
            <a:r>
              <a:rPr lang="tr-TR" sz="2400" b="0" dirty="0">
                <a:solidFill>
                  <a:schemeClr val="tx1"/>
                </a:solidFill>
                <a:effectLst/>
                <a:latin typeface="Roboto"/>
              </a:rPr>
              <a:t>Duygusal </a:t>
            </a:r>
            <a:r>
              <a:rPr lang="tr-TR" sz="2400" dirty="0">
                <a:solidFill>
                  <a:schemeClr val="tx1"/>
                </a:solidFill>
                <a:latin typeface="Roboto"/>
              </a:rPr>
              <a:t>dayanıklılık, zor durumlarda ve sonrasında çabuk toparlanabilmek ve yılmazlık sergileyebilmektir. Temelinde, </a:t>
            </a:r>
            <a:r>
              <a:rPr lang="tr-TR" sz="2400" b="0" dirty="0">
                <a:solidFill>
                  <a:schemeClr val="tx1"/>
                </a:solidFill>
                <a:effectLst/>
                <a:latin typeface="Roboto"/>
              </a:rPr>
              <a:t>yaşanan stres ve sıkıntılarla, duygularını yöneterek, rasyonel düşünerek ve bilinçli davranış geliştirerek baş etme becerisi yatmaktadır</a:t>
            </a:r>
          </a:p>
          <a:p>
            <a:endParaRPr lang="tr-TR" sz="2400" dirty="0">
              <a:solidFill>
                <a:schemeClr val="tx1"/>
              </a:solidFill>
            </a:endParaRPr>
          </a:p>
        </p:txBody>
      </p:sp>
    </p:spTree>
    <p:extLst>
      <p:ext uri="{BB962C8B-B14F-4D97-AF65-F5344CB8AC3E}">
        <p14:creationId xmlns:p14="http://schemas.microsoft.com/office/powerpoint/2010/main" val="315098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8962EF-81E6-4FDC-81B1-60FD5A428176}"/>
              </a:ext>
            </a:extLst>
          </p:cNvPr>
          <p:cNvSpPr>
            <a:spLocks noGrp="1"/>
          </p:cNvSpPr>
          <p:nvPr>
            <p:ph type="title"/>
          </p:nvPr>
        </p:nvSpPr>
        <p:spPr/>
        <p:txBody>
          <a:bodyPr/>
          <a:lstStyle/>
          <a:p>
            <a:r>
              <a:rPr lang="tr-TR" dirty="0"/>
              <a:t>Duygu Durum Bozukluğu ve Stres</a:t>
            </a:r>
          </a:p>
        </p:txBody>
      </p:sp>
      <p:sp>
        <p:nvSpPr>
          <p:cNvPr id="3" name="İçerik Yer Tutucusu 2">
            <a:extLst>
              <a:ext uri="{FF2B5EF4-FFF2-40B4-BE49-F238E27FC236}">
                <a16:creationId xmlns:a16="http://schemas.microsoft.com/office/drawing/2014/main" id="{7EC953A0-E83A-4DD4-B1AF-F2BE34A35E43}"/>
              </a:ext>
            </a:extLst>
          </p:cNvPr>
          <p:cNvSpPr>
            <a:spLocks noGrp="1"/>
          </p:cNvSpPr>
          <p:nvPr>
            <p:ph idx="1"/>
          </p:nvPr>
        </p:nvSpPr>
        <p:spPr>
          <a:xfrm>
            <a:off x="677334" y="1930400"/>
            <a:ext cx="8596668" cy="3880773"/>
          </a:xfrm>
        </p:spPr>
        <p:txBody>
          <a:bodyPr>
            <a:normAutofit/>
          </a:bodyPr>
          <a:lstStyle/>
          <a:p>
            <a:r>
              <a:rPr lang="tr-TR" sz="2400" b="0" i="0" dirty="0">
                <a:solidFill>
                  <a:srgbClr val="000000"/>
                </a:solidFill>
                <a:effectLst/>
                <a:latin typeface="Titillium Web"/>
              </a:rPr>
              <a:t>Sağlıklı insanlar günlük hayatlarında yaşadıkları olaylar karşısında tepkisel olarak duygu durum dalgalanmaları yaşarlar. </a:t>
            </a:r>
          </a:p>
          <a:p>
            <a:r>
              <a:rPr lang="tr-TR" sz="2400" b="0" i="0" dirty="0">
                <a:solidFill>
                  <a:srgbClr val="000000"/>
                </a:solidFill>
                <a:effectLst/>
                <a:latin typeface="Titillium Web"/>
              </a:rPr>
              <a:t>Eşiyle tartışan bir kişinin birkaç saatlik kederli olması veya çocuğunun başarısı nedeniyle annenin birkaç gün neşeli olması gibi tepkiler sağlıklı duygu duruma örnek olarak verilebilir, burada önemli olan duygu durumun denge içinde olmasıdır.</a:t>
            </a:r>
            <a:endParaRPr lang="tr-TR" sz="2400" dirty="0"/>
          </a:p>
        </p:txBody>
      </p:sp>
    </p:spTree>
    <p:extLst>
      <p:ext uri="{BB962C8B-B14F-4D97-AF65-F5344CB8AC3E}">
        <p14:creationId xmlns:p14="http://schemas.microsoft.com/office/powerpoint/2010/main" val="3122861459"/>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42175A6C7E85C141978413BE6464A1EA" ma:contentTypeVersion="2" ma:contentTypeDescription="Yeni belge oluşturun." ma:contentTypeScope="" ma:versionID="44c8eba3a79f11025ed15ee985b1b3d5">
  <xsd:schema xmlns:xsd="http://www.w3.org/2001/XMLSchema" xmlns:xs="http://www.w3.org/2001/XMLSchema" xmlns:p="http://schemas.microsoft.com/office/2006/metadata/properties" xmlns:ns2="34219a40-9e98-4ec6-bfd5-3f759e9f7858" targetNamespace="http://schemas.microsoft.com/office/2006/metadata/properties" ma:root="true" ma:fieldsID="ccdd39bafc8a68239f3f56cdbfda6b31" ns2:_="">
    <xsd:import namespace="34219a40-9e98-4ec6-bfd5-3f759e9f78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219a40-9e98-4ec6-bfd5-3f759e9f78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C0E0CA-853B-40D0-AD7D-7EB22AA749B1}">
  <ds:schemaRefs>
    <ds:schemaRef ds:uri="http://schemas.microsoft.com/sharepoint/v3/contenttype/forms"/>
  </ds:schemaRefs>
</ds:datastoreItem>
</file>

<file path=customXml/itemProps2.xml><?xml version="1.0" encoding="utf-8"?>
<ds:datastoreItem xmlns:ds="http://schemas.openxmlformats.org/officeDocument/2006/customXml" ds:itemID="{55ECE854-0396-4B45-A8FA-551769085B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219a40-9e98-4ec6-bfd5-3f759e9f78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478B45F-587E-4E27-9C69-481B5AD31E9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66</TotalTime>
  <Words>954</Words>
  <Application>Microsoft Office PowerPoint</Application>
  <PresentationFormat>Geniş ekran</PresentationFormat>
  <Paragraphs>116</Paragraphs>
  <Slides>17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Roboto</vt:lpstr>
      <vt:lpstr>Titillium Web</vt:lpstr>
      <vt:lpstr>Trebuchet MS</vt:lpstr>
      <vt:lpstr>Wingdings 3</vt:lpstr>
      <vt:lpstr>Yüzeyler</vt:lpstr>
      <vt:lpstr>PowerPoint Sunusu</vt:lpstr>
      <vt:lpstr>PowerPoint Sunusu</vt:lpstr>
      <vt:lpstr>Zihinsel stres boyutu</vt:lpstr>
      <vt:lpstr>Duygusal Stres boyutu </vt:lpstr>
      <vt:lpstr>Sosyal stres boyutu  </vt:lpstr>
      <vt:lpstr>Ruhsal stres boyutu </vt:lpstr>
      <vt:lpstr>Fiziksel Stres boyutu</vt:lpstr>
      <vt:lpstr>Duygusal Dayanıklılık</vt:lpstr>
      <vt:lpstr>Duygu Durum Bozukluğu ve Stres</vt:lpstr>
      <vt:lpstr>Bozukluktan bahsedebilmek için gerekli ölçütler</vt:lpstr>
      <vt:lpstr>Duygudurum bozuklukları kapsamında değerlendirilen hastalıklar</vt:lpstr>
      <vt:lpstr>Duygudurum bozukluğu olan bireyler için öneriler</vt:lpstr>
      <vt:lpstr>PowerPoint Sunusu</vt:lpstr>
      <vt:lpstr>Affetmek, Anksiyete, Stres, Panik ve Depresyon </vt:lpstr>
      <vt:lpstr>Affetmenin Stres ve Depresyon Üzerindeki Olumlu Etkisi</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DUYGUSAL VE FİZİKSEL BOYUT</dc:title>
  <dc:creator>HAYRETTİN TELLİ</dc:creator>
  <cp:lastModifiedBy>Cengizhan Topcu</cp:lastModifiedBy>
  <cp:revision>14</cp:revision>
  <dcterms:created xsi:type="dcterms:W3CDTF">2020-09-29T11:52:11Z</dcterms:created>
  <dcterms:modified xsi:type="dcterms:W3CDTF">2021-06-13T20:46:15Z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0x01010042175A6C7E85C141978413BE6464A1EA</vt:lpwstr>
  </property>
</Properties>
</file>