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0" r:id="rId6"/>
    <p:sldId id="282" r:id="rId7"/>
    <p:sldId id="283" r:id="rId8"/>
    <p:sldId id="284" r:id="rId9"/>
    <p:sldId id="257" r:id="rId10"/>
    <p:sldId id="259" r:id="rId11"/>
    <p:sldId id="260" r:id="rId12"/>
    <p:sldId id="285" r:id="rId13"/>
    <p:sldId id="262" r:id="rId14"/>
    <p:sldId id="263" r:id="rId15"/>
    <p:sldId id="705"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5CA6D2-4F87-44AA-9524-2BFFDB281483}" v="1" dt="2021-04-07T13:52:29.831"/>
    <p1510:client id="{A9B57681-AA4D-44D4-870A-1BB3A4796E5E}" v="3" dt="2021-04-07T13:50:29.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IN DASTAN" userId="S::1910114031@ogrenci.karabuk.edu.tr::a1f681ca-96e8-449e-8b05-b373a52c98b3" providerId="AD" clId="Web-{A9B57681-AA4D-44D4-870A-1BB3A4796E5E}"/>
    <pc:docChg chg="modSld">
      <pc:chgData name="SELIN DASTAN" userId="S::1910114031@ogrenci.karabuk.edu.tr::a1f681ca-96e8-449e-8b05-b373a52c98b3" providerId="AD" clId="Web-{A9B57681-AA4D-44D4-870A-1BB3A4796E5E}" dt="2021-04-07T13:50:29.147" v="2" actId="1076"/>
      <pc:docMkLst>
        <pc:docMk/>
      </pc:docMkLst>
      <pc:sldChg chg="modSp">
        <pc:chgData name="SELIN DASTAN" userId="S::1910114031@ogrenci.karabuk.edu.tr::a1f681ca-96e8-449e-8b05-b373a52c98b3" providerId="AD" clId="Web-{A9B57681-AA4D-44D4-870A-1BB3A4796E5E}" dt="2021-04-07T13:50:29.147" v="2" actId="1076"/>
        <pc:sldMkLst>
          <pc:docMk/>
          <pc:sldMk cId="1839197038" sldId="282"/>
        </pc:sldMkLst>
        <pc:spChg chg="mod">
          <ac:chgData name="SELIN DASTAN" userId="S::1910114031@ogrenci.karabuk.edu.tr::a1f681ca-96e8-449e-8b05-b373a52c98b3" providerId="AD" clId="Web-{A9B57681-AA4D-44D4-870A-1BB3A4796E5E}" dt="2021-04-07T13:50:29.147" v="2" actId="1076"/>
          <ac:spMkLst>
            <pc:docMk/>
            <pc:sldMk cId="1839197038" sldId="282"/>
            <ac:spMk id="3" creationId="{D9E0AC62-2AA1-40E3-A660-C55776385409}"/>
          </ac:spMkLst>
        </pc:spChg>
      </pc:sldChg>
    </pc:docChg>
  </pc:docChgLst>
  <pc:docChgLst>
    <pc:chgData name="ESMA AYSE KAVAS" userId="S::1810228077@ogrenci.karabuk.edu.tr::64dfabe6-cd1f-4564-bcd5-c09a606defd4" providerId="AD" clId="Web-{7D5CA6D2-4F87-44AA-9524-2BFFDB281483}"/>
    <pc:docChg chg="modSld">
      <pc:chgData name="ESMA AYSE KAVAS" userId="S::1810228077@ogrenci.karabuk.edu.tr::64dfabe6-cd1f-4564-bcd5-c09a606defd4" providerId="AD" clId="Web-{7D5CA6D2-4F87-44AA-9524-2BFFDB281483}" dt="2021-04-07T13:52:29.831" v="0" actId="14100"/>
      <pc:docMkLst>
        <pc:docMk/>
      </pc:docMkLst>
      <pc:sldChg chg="modSp">
        <pc:chgData name="ESMA AYSE KAVAS" userId="S::1810228077@ogrenci.karabuk.edu.tr::64dfabe6-cd1f-4564-bcd5-c09a606defd4" providerId="AD" clId="Web-{7D5CA6D2-4F87-44AA-9524-2BFFDB281483}" dt="2021-04-07T13:52:29.831" v="0" actId="14100"/>
        <pc:sldMkLst>
          <pc:docMk/>
          <pc:sldMk cId="1839197038" sldId="282"/>
        </pc:sldMkLst>
        <pc:picChg chg="mod">
          <ac:chgData name="ESMA AYSE KAVAS" userId="S::1810228077@ogrenci.karabuk.edu.tr::64dfabe6-cd1f-4564-bcd5-c09a606defd4" providerId="AD" clId="Web-{7D5CA6D2-4F87-44AA-9524-2BFFDB281483}" dt="2021-04-07T13:52:29.831" v="0" actId="14100"/>
          <ac:picMkLst>
            <pc:docMk/>
            <pc:sldMk cId="1839197038" sldId="282"/>
            <ac:picMk id="5124" creationId="{B14D168D-2B48-4142-B6E7-64209CC77E7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B38800DD-0854-4FB4-9C12-A933098232E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788270-B186-4726-98A0-63BFB793AC63}" type="slidenum">
              <a:rPr lang="tr-TR" smtClean="0"/>
              <a:t>‹#›</a:t>
            </a:fld>
            <a:endParaRPr lang="tr-TR"/>
          </a:p>
        </p:txBody>
      </p:sp>
    </p:spTree>
    <p:extLst>
      <p:ext uri="{BB962C8B-B14F-4D97-AF65-F5344CB8AC3E}">
        <p14:creationId xmlns:p14="http://schemas.microsoft.com/office/powerpoint/2010/main" val="3489224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8800DD-0854-4FB4-9C12-A933098232E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788270-B186-4726-98A0-63BFB793AC63}" type="slidenum">
              <a:rPr lang="tr-TR" smtClean="0"/>
              <a:t>‹#›</a:t>
            </a:fld>
            <a:endParaRPr lang="tr-TR"/>
          </a:p>
        </p:txBody>
      </p:sp>
    </p:spTree>
    <p:extLst>
      <p:ext uri="{BB962C8B-B14F-4D97-AF65-F5344CB8AC3E}">
        <p14:creationId xmlns:p14="http://schemas.microsoft.com/office/powerpoint/2010/main" val="426821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8800DD-0854-4FB4-9C12-A933098232E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788270-B186-4726-98A0-63BFB793AC63}"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636646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8800DD-0854-4FB4-9C12-A933098232E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788270-B186-4726-98A0-63BFB793AC63}" type="slidenum">
              <a:rPr lang="tr-TR" smtClean="0"/>
              <a:t>‹#›</a:t>
            </a:fld>
            <a:endParaRPr lang="tr-TR"/>
          </a:p>
        </p:txBody>
      </p:sp>
    </p:spTree>
    <p:extLst>
      <p:ext uri="{BB962C8B-B14F-4D97-AF65-F5344CB8AC3E}">
        <p14:creationId xmlns:p14="http://schemas.microsoft.com/office/powerpoint/2010/main" val="3695453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8800DD-0854-4FB4-9C12-A933098232E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788270-B186-4726-98A0-63BFB793AC63}"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888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8800DD-0854-4FB4-9C12-A933098232E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788270-B186-4726-98A0-63BFB793AC63}" type="slidenum">
              <a:rPr lang="tr-TR" smtClean="0"/>
              <a:t>‹#›</a:t>
            </a:fld>
            <a:endParaRPr lang="tr-TR"/>
          </a:p>
        </p:txBody>
      </p:sp>
    </p:spTree>
    <p:extLst>
      <p:ext uri="{BB962C8B-B14F-4D97-AF65-F5344CB8AC3E}">
        <p14:creationId xmlns:p14="http://schemas.microsoft.com/office/powerpoint/2010/main" val="2059159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38800DD-0854-4FB4-9C12-A933098232E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788270-B186-4726-98A0-63BFB793AC63}" type="slidenum">
              <a:rPr lang="tr-TR" smtClean="0"/>
              <a:t>‹#›</a:t>
            </a:fld>
            <a:endParaRPr lang="tr-TR"/>
          </a:p>
        </p:txBody>
      </p:sp>
    </p:spTree>
    <p:extLst>
      <p:ext uri="{BB962C8B-B14F-4D97-AF65-F5344CB8AC3E}">
        <p14:creationId xmlns:p14="http://schemas.microsoft.com/office/powerpoint/2010/main" val="1689841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38800DD-0854-4FB4-9C12-A933098232E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788270-B186-4726-98A0-63BFB793AC63}" type="slidenum">
              <a:rPr lang="tr-TR" smtClean="0"/>
              <a:t>‹#›</a:t>
            </a:fld>
            <a:endParaRPr lang="tr-TR"/>
          </a:p>
        </p:txBody>
      </p:sp>
    </p:spTree>
    <p:extLst>
      <p:ext uri="{BB962C8B-B14F-4D97-AF65-F5344CB8AC3E}">
        <p14:creationId xmlns:p14="http://schemas.microsoft.com/office/powerpoint/2010/main" val="188195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38800DD-0854-4FB4-9C12-A933098232E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788270-B186-4726-98A0-63BFB793AC63}" type="slidenum">
              <a:rPr lang="tr-TR" smtClean="0"/>
              <a:t>‹#›</a:t>
            </a:fld>
            <a:endParaRPr lang="tr-TR"/>
          </a:p>
        </p:txBody>
      </p:sp>
    </p:spTree>
    <p:extLst>
      <p:ext uri="{BB962C8B-B14F-4D97-AF65-F5344CB8AC3E}">
        <p14:creationId xmlns:p14="http://schemas.microsoft.com/office/powerpoint/2010/main" val="390532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8800DD-0854-4FB4-9C12-A933098232E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788270-B186-4726-98A0-63BFB793AC63}" type="slidenum">
              <a:rPr lang="tr-TR" smtClean="0"/>
              <a:t>‹#›</a:t>
            </a:fld>
            <a:endParaRPr lang="tr-TR"/>
          </a:p>
        </p:txBody>
      </p:sp>
    </p:spTree>
    <p:extLst>
      <p:ext uri="{BB962C8B-B14F-4D97-AF65-F5344CB8AC3E}">
        <p14:creationId xmlns:p14="http://schemas.microsoft.com/office/powerpoint/2010/main" val="776897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B38800DD-0854-4FB4-9C12-A933098232E4}"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788270-B186-4726-98A0-63BFB793AC63}" type="slidenum">
              <a:rPr lang="tr-TR" smtClean="0"/>
              <a:t>‹#›</a:t>
            </a:fld>
            <a:endParaRPr lang="tr-TR"/>
          </a:p>
        </p:txBody>
      </p:sp>
    </p:spTree>
    <p:extLst>
      <p:ext uri="{BB962C8B-B14F-4D97-AF65-F5344CB8AC3E}">
        <p14:creationId xmlns:p14="http://schemas.microsoft.com/office/powerpoint/2010/main" val="240905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B38800DD-0854-4FB4-9C12-A933098232E4}" type="datetimeFigureOut">
              <a:rPr lang="tr-TR" smtClean="0"/>
              <a:t>13.06.2021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9788270-B186-4726-98A0-63BFB793AC63}" type="slidenum">
              <a:rPr lang="tr-TR" smtClean="0"/>
              <a:t>‹#›</a:t>
            </a:fld>
            <a:endParaRPr lang="tr-TR"/>
          </a:p>
        </p:txBody>
      </p:sp>
    </p:spTree>
    <p:extLst>
      <p:ext uri="{BB962C8B-B14F-4D97-AF65-F5344CB8AC3E}">
        <p14:creationId xmlns:p14="http://schemas.microsoft.com/office/powerpoint/2010/main" val="347542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B38800DD-0854-4FB4-9C12-A933098232E4}" type="datetimeFigureOut">
              <a:rPr lang="tr-TR" smtClean="0"/>
              <a:t>13.06.2021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9788270-B186-4726-98A0-63BFB793AC63}" type="slidenum">
              <a:rPr lang="tr-TR" smtClean="0"/>
              <a:t>‹#›</a:t>
            </a:fld>
            <a:endParaRPr lang="tr-TR"/>
          </a:p>
        </p:txBody>
      </p:sp>
    </p:spTree>
    <p:extLst>
      <p:ext uri="{BB962C8B-B14F-4D97-AF65-F5344CB8AC3E}">
        <p14:creationId xmlns:p14="http://schemas.microsoft.com/office/powerpoint/2010/main" val="321264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800DD-0854-4FB4-9C12-A933098232E4}" type="datetimeFigureOut">
              <a:rPr lang="tr-TR" smtClean="0"/>
              <a:t>13.06.2021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9788270-B186-4726-98A0-63BFB793AC63}" type="slidenum">
              <a:rPr lang="tr-TR" smtClean="0"/>
              <a:t>‹#›</a:t>
            </a:fld>
            <a:endParaRPr lang="tr-TR"/>
          </a:p>
        </p:txBody>
      </p:sp>
    </p:spTree>
    <p:extLst>
      <p:ext uri="{BB962C8B-B14F-4D97-AF65-F5344CB8AC3E}">
        <p14:creationId xmlns:p14="http://schemas.microsoft.com/office/powerpoint/2010/main" val="132615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38800DD-0854-4FB4-9C12-A933098232E4}"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788270-B186-4726-98A0-63BFB793AC63}" type="slidenum">
              <a:rPr lang="tr-TR" smtClean="0"/>
              <a:t>‹#›</a:t>
            </a:fld>
            <a:endParaRPr lang="tr-TR"/>
          </a:p>
        </p:txBody>
      </p:sp>
    </p:spTree>
    <p:extLst>
      <p:ext uri="{BB962C8B-B14F-4D97-AF65-F5344CB8AC3E}">
        <p14:creationId xmlns:p14="http://schemas.microsoft.com/office/powerpoint/2010/main" val="247347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38800DD-0854-4FB4-9C12-A933098232E4}"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788270-B186-4726-98A0-63BFB793AC63}" type="slidenum">
              <a:rPr lang="tr-TR" smtClean="0"/>
              <a:t>‹#›</a:t>
            </a:fld>
            <a:endParaRPr lang="tr-TR"/>
          </a:p>
        </p:txBody>
      </p:sp>
    </p:spTree>
    <p:extLst>
      <p:ext uri="{BB962C8B-B14F-4D97-AF65-F5344CB8AC3E}">
        <p14:creationId xmlns:p14="http://schemas.microsoft.com/office/powerpoint/2010/main" val="151364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8800DD-0854-4FB4-9C12-A933098232E4}" type="datetimeFigureOut">
              <a:rPr lang="tr-TR" smtClean="0"/>
              <a:t>13.06.2021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788270-B186-4726-98A0-63BFB793AC63}" type="slidenum">
              <a:rPr lang="tr-TR" smtClean="0"/>
              <a:t>‹#›</a:t>
            </a:fld>
            <a:endParaRPr lang="tr-TR"/>
          </a:p>
        </p:txBody>
      </p:sp>
    </p:spTree>
    <p:extLst>
      <p:ext uri="{BB962C8B-B14F-4D97-AF65-F5344CB8AC3E}">
        <p14:creationId xmlns:p14="http://schemas.microsoft.com/office/powerpoint/2010/main" val="2453473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3E8293-7A1A-477C-982C-7AC7AC2F3AA7}"/>
              </a:ext>
            </a:extLst>
          </p:cNvPr>
          <p:cNvSpPr>
            <a:spLocks noGrp="1"/>
          </p:cNvSpPr>
          <p:nvPr>
            <p:ph type="ctrTitle"/>
          </p:nvPr>
        </p:nvSpPr>
        <p:spPr>
          <a:xfrm>
            <a:off x="838985" y="1263192"/>
            <a:ext cx="8576420" cy="3704208"/>
          </a:xfrm>
        </p:spPr>
        <p:txBody>
          <a:bodyPr/>
          <a:lstStyle/>
          <a:p>
            <a:pPr algn="ctr"/>
            <a:br>
              <a:rPr lang="tr-TR" b="1" dirty="0">
                <a:solidFill>
                  <a:schemeClr val="tx1"/>
                </a:solidFill>
              </a:rPr>
            </a:br>
            <a:r>
              <a:rPr lang="tr-TR" b="1" dirty="0">
                <a:solidFill>
                  <a:schemeClr val="tx1"/>
                </a:solidFill>
              </a:rPr>
              <a:t>STRES YÖNETİMİ</a:t>
            </a:r>
            <a:br>
              <a:rPr lang="tr-TR" b="1" dirty="0">
                <a:solidFill>
                  <a:schemeClr val="tx1"/>
                </a:solidFill>
              </a:rPr>
            </a:br>
            <a:br>
              <a:rPr lang="tr-TR" b="1" dirty="0">
                <a:solidFill>
                  <a:schemeClr val="tx1"/>
                </a:solidFill>
              </a:rPr>
            </a:br>
            <a:r>
              <a:rPr lang="tr-TR" b="1" dirty="0">
                <a:solidFill>
                  <a:schemeClr val="tx1"/>
                </a:solidFill>
              </a:rPr>
              <a:t>7.STRES ÇÖZÜM YOLLARI-İLETİŞİM</a:t>
            </a:r>
          </a:p>
        </p:txBody>
      </p:sp>
    </p:spTree>
    <p:extLst>
      <p:ext uri="{BB962C8B-B14F-4D97-AF65-F5344CB8AC3E}">
        <p14:creationId xmlns:p14="http://schemas.microsoft.com/office/powerpoint/2010/main" val="2500485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CBD8E77-4721-4420-A72A-4A2A6F840BC8}"/>
              </a:ext>
            </a:extLst>
          </p:cNvPr>
          <p:cNvSpPr>
            <a:spLocks noGrp="1"/>
          </p:cNvSpPr>
          <p:nvPr>
            <p:ph idx="1"/>
          </p:nvPr>
        </p:nvSpPr>
        <p:spPr>
          <a:xfrm>
            <a:off x="556897" y="515854"/>
            <a:ext cx="8803919" cy="3880773"/>
          </a:xfrm>
        </p:spPr>
        <p:txBody>
          <a:bodyPr>
            <a:normAutofit/>
          </a:bodyPr>
          <a:lstStyle/>
          <a:p>
            <a:r>
              <a:rPr lang="tr-TR" sz="2400" dirty="0">
                <a:solidFill>
                  <a:schemeClr val="tx1"/>
                </a:solidFill>
              </a:rPr>
              <a:t>Özellikle spor, sanat vb. alanlarda iletişim becerilerini geliştiren bireylerin stres, öfke, kaygı gibi olumsuz duygu durumlarından sıyrılarak başarıyı, mutluluğu ve çalışma azmini daha kolay yakalayabileceklerini de ifade etmek gerekmektedir.</a:t>
            </a:r>
          </a:p>
        </p:txBody>
      </p:sp>
      <p:pic>
        <p:nvPicPr>
          <p:cNvPr id="3074" name="Picture 2" descr="Çok stres yaptığınızda vücudumuzda neler oluyor? | e-Psikiyatri">
            <a:extLst>
              <a:ext uri="{FF2B5EF4-FFF2-40B4-BE49-F238E27FC236}">
                <a16:creationId xmlns:a16="http://schemas.microsoft.com/office/drawing/2014/main" id="{BEC902FD-A319-4A0B-8126-235BCB43F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620" y="2789970"/>
            <a:ext cx="3852472" cy="287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97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299E67-7A39-4BCB-B83C-5026C96F917B}"/>
              </a:ext>
            </a:extLst>
          </p:cNvPr>
          <p:cNvSpPr>
            <a:spLocks noGrp="1"/>
          </p:cNvSpPr>
          <p:nvPr>
            <p:ph type="title"/>
          </p:nvPr>
        </p:nvSpPr>
        <p:spPr/>
        <p:txBody>
          <a:bodyPr/>
          <a:lstStyle/>
          <a:p>
            <a:pPr algn="ctr"/>
            <a:r>
              <a:rPr lang="tr-TR"/>
              <a:t>İletişim Engelleri</a:t>
            </a:r>
          </a:p>
        </p:txBody>
      </p:sp>
      <p:sp>
        <p:nvSpPr>
          <p:cNvPr id="3" name="İçerik Yer Tutucusu 2">
            <a:extLst>
              <a:ext uri="{FF2B5EF4-FFF2-40B4-BE49-F238E27FC236}">
                <a16:creationId xmlns:a16="http://schemas.microsoft.com/office/drawing/2014/main" id="{B1287EC8-27B9-4AA0-B8B9-117D83006AE0}"/>
              </a:ext>
            </a:extLst>
          </p:cNvPr>
          <p:cNvSpPr>
            <a:spLocks noGrp="1"/>
          </p:cNvSpPr>
          <p:nvPr>
            <p:ph idx="1"/>
          </p:nvPr>
        </p:nvSpPr>
        <p:spPr>
          <a:xfrm>
            <a:off x="677334" y="1440206"/>
            <a:ext cx="8596668" cy="4927599"/>
          </a:xfrm>
        </p:spPr>
        <p:txBody>
          <a:bodyPr>
            <a:normAutofit/>
          </a:bodyPr>
          <a:lstStyle/>
          <a:p>
            <a:r>
              <a:rPr lang="tr-TR" sz="2000" dirty="0">
                <a:solidFill>
                  <a:schemeClr val="accent5"/>
                </a:solidFill>
              </a:rPr>
              <a:t>Kişisel Etmenler : </a:t>
            </a:r>
            <a:r>
              <a:rPr lang="tr-TR" sz="2000" dirty="0">
                <a:solidFill>
                  <a:schemeClr val="tx1"/>
                </a:solidFill>
              </a:rPr>
              <a:t>Kişinin duygu, düşünce, yaşantıları, cinsiyet, yaş, eğitim, kültür gibi faktörler.</a:t>
            </a:r>
          </a:p>
          <a:p>
            <a:r>
              <a:rPr lang="tr-TR" sz="2000" dirty="0">
                <a:solidFill>
                  <a:schemeClr val="accent5"/>
                </a:solidFill>
              </a:rPr>
              <a:t>Fiziksel Etmenler: </a:t>
            </a:r>
            <a:r>
              <a:rPr lang="tr-TR" sz="2000" dirty="0">
                <a:solidFill>
                  <a:schemeClr val="tx1"/>
                </a:solidFill>
              </a:rPr>
              <a:t>İletişim kurulan ortam ve iletişim araçlarından kaynaklı iletişim engelleri</a:t>
            </a:r>
          </a:p>
          <a:p>
            <a:r>
              <a:rPr lang="tr-TR" sz="2000" dirty="0">
                <a:solidFill>
                  <a:schemeClr val="accent5"/>
                </a:solidFill>
              </a:rPr>
              <a:t>Semantik Faktörler : </a:t>
            </a:r>
            <a:r>
              <a:rPr lang="tr-TR" sz="2000" dirty="0">
                <a:solidFill>
                  <a:schemeClr val="tx1"/>
                </a:solidFill>
              </a:rPr>
              <a:t>İletişimde  mesaj iletiminde kullanılan şekil ve sembol farklılıklarıdır.</a:t>
            </a:r>
          </a:p>
          <a:p>
            <a:r>
              <a:rPr lang="tr-TR" sz="2000" dirty="0">
                <a:solidFill>
                  <a:schemeClr val="accent5"/>
                </a:solidFill>
              </a:rPr>
              <a:t>Zaman Baskısı:  </a:t>
            </a:r>
            <a:r>
              <a:rPr lang="tr-TR" sz="2000" dirty="0">
                <a:solidFill>
                  <a:schemeClr val="tx1"/>
                </a:solidFill>
              </a:rPr>
              <a:t>Bir mesajın veya eylemin tam zamanında alıcısına iletilmesi ve bu konuda yaşanan aksaklıklar.</a:t>
            </a:r>
          </a:p>
          <a:p>
            <a:r>
              <a:rPr lang="tr-TR" sz="2000" dirty="0">
                <a:solidFill>
                  <a:schemeClr val="accent5"/>
                </a:solidFill>
              </a:rPr>
              <a:t>Algıda Seçicilik : </a:t>
            </a:r>
            <a:r>
              <a:rPr lang="tr-TR" sz="2000" dirty="0">
                <a:solidFill>
                  <a:schemeClr val="tx1"/>
                </a:solidFill>
              </a:rPr>
              <a:t>Mesajın bilerek veya bilmeyerek yanlış algılanmasıdır. Kişilerin bir takım önyargılara sahip olmaları, kendilerine gelen mesajları almak istememeleri ve seçici davranmalarından kaynaklı iletişim engelidir.</a:t>
            </a:r>
          </a:p>
        </p:txBody>
      </p:sp>
    </p:spTree>
    <p:extLst>
      <p:ext uri="{BB962C8B-B14F-4D97-AF65-F5344CB8AC3E}">
        <p14:creationId xmlns:p14="http://schemas.microsoft.com/office/powerpoint/2010/main" val="125897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F63DA2-9129-419B-A4A0-19389236BDF5}"/>
              </a:ext>
            </a:extLst>
          </p:cNvPr>
          <p:cNvSpPr>
            <a:spLocks noGrp="1"/>
          </p:cNvSpPr>
          <p:nvPr>
            <p:ph type="title"/>
          </p:nvPr>
        </p:nvSpPr>
        <p:spPr>
          <a:xfrm>
            <a:off x="-350188" y="364503"/>
            <a:ext cx="8596668" cy="1320800"/>
          </a:xfrm>
        </p:spPr>
        <p:txBody>
          <a:bodyPr/>
          <a:lstStyle/>
          <a:p>
            <a:pPr algn="ctr"/>
            <a:r>
              <a:rPr lang="tr-TR" dirty="0"/>
              <a:t>İletişimin Örgütsel Engelleri</a:t>
            </a:r>
          </a:p>
        </p:txBody>
      </p:sp>
      <p:sp>
        <p:nvSpPr>
          <p:cNvPr id="3" name="İçerik Yer Tutucusu 2">
            <a:extLst>
              <a:ext uri="{FF2B5EF4-FFF2-40B4-BE49-F238E27FC236}">
                <a16:creationId xmlns:a16="http://schemas.microsoft.com/office/drawing/2014/main" id="{7DF2C8AB-60EC-4BBE-A032-688ACFD37A05}"/>
              </a:ext>
            </a:extLst>
          </p:cNvPr>
          <p:cNvSpPr>
            <a:spLocks noGrp="1"/>
          </p:cNvSpPr>
          <p:nvPr>
            <p:ph sz="half" idx="1"/>
          </p:nvPr>
        </p:nvSpPr>
        <p:spPr>
          <a:xfrm>
            <a:off x="611346" y="1120969"/>
            <a:ext cx="3759755" cy="5372528"/>
          </a:xfrm>
        </p:spPr>
        <p:txBody>
          <a:bodyPr>
            <a:noAutofit/>
          </a:bodyPr>
          <a:lstStyle/>
          <a:p>
            <a:pPr marL="342900" marR="0" lvl="0" indent="-342900" algn="l" defTabSz="457200" rtl="0" eaLnBrk="1" fontAlgn="auto" latinLnBrk="0" hangingPunct="1">
              <a:lnSpc>
                <a:spcPct val="100000"/>
              </a:lnSpc>
              <a:spcBef>
                <a:spcPct val="20000"/>
              </a:spcBef>
              <a:spcAft>
                <a:spcPts val="600"/>
              </a:spcAft>
              <a:buClr>
                <a:prstClr val="white"/>
              </a:buClr>
              <a:buSzPct val="80000"/>
              <a:buFont typeface="Wingdings" panose="05000000000000000000" pitchFamily="2" charset="2"/>
              <a:buChar char="ü"/>
              <a:tabLst/>
              <a:defRPr/>
            </a:pPr>
            <a:r>
              <a:rPr kumimoji="0" lang="tr-TR"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Örgütsel konum</a:t>
            </a:r>
          </a:p>
          <a:p>
            <a:pPr marL="342900" marR="0" lvl="0" indent="-342900" algn="l" defTabSz="457200" rtl="0" eaLnBrk="1" fontAlgn="auto" latinLnBrk="0" hangingPunct="1">
              <a:lnSpc>
                <a:spcPct val="100000"/>
              </a:lnSpc>
              <a:spcBef>
                <a:spcPct val="20000"/>
              </a:spcBef>
              <a:spcAft>
                <a:spcPts val="600"/>
              </a:spcAft>
              <a:buClr>
                <a:prstClr val="white"/>
              </a:buClr>
              <a:buSzPct val="80000"/>
              <a:buFont typeface="Wingdings" panose="05000000000000000000" pitchFamily="2" charset="2"/>
              <a:buChar char="ü"/>
              <a:tabLst/>
              <a:defRPr/>
            </a:pPr>
            <a:r>
              <a:rPr kumimoji="0" lang="tr-TR"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Örgütsel kültür</a:t>
            </a:r>
          </a:p>
          <a:p>
            <a:pPr marL="342900" marR="0" lvl="0" indent="-342900" algn="l" defTabSz="457200" rtl="0" eaLnBrk="1" fontAlgn="auto" latinLnBrk="0" hangingPunct="1">
              <a:lnSpc>
                <a:spcPct val="100000"/>
              </a:lnSpc>
              <a:spcBef>
                <a:spcPct val="20000"/>
              </a:spcBef>
              <a:spcAft>
                <a:spcPts val="600"/>
              </a:spcAft>
              <a:buClr>
                <a:prstClr val="white"/>
              </a:buClr>
              <a:buSzPct val="80000"/>
              <a:buFont typeface="Wingdings" panose="05000000000000000000" pitchFamily="2" charset="2"/>
              <a:buChar char="ü"/>
              <a:tabLst/>
              <a:defRPr/>
            </a:pPr>
            <a:r>
              <a:rPr kumimoji="0" lang="tr-TR"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Psikolojik</a:t>
            </a:r>
          </a:p>
          <a:p>
            <a:pPr marL="342900" marR="0" lvl="0" indent="-342900" algn="l" defTabSz="457200" rtl="0" eaLnBrk="1" fontAlgn="auto" latinLnBrk="0" hangingPunct="1">
              <a:lnSpc>
                <a:spcPct val="100000"/>
              </a:lnSpc>
              <a:spcBef>
                <a:spcPct val="20000"/>
              </a:spcBef>
              <a:spcAft>
                <a:spcPts val="600"/>
              </a:spcAft>
              <a:buClr>
                <a:prstClr val="white"/>
              </a:buClr>
              <a:buSzPct val="80000"/>
              <a:buFont typeface="Wingdings" panose="05000000000000000000" pitchFamily="2" charset="2"/>
              <a:buChar char="ü"/>
              <a:tabLst/>
              <a:defRPr/>
            </a:pPr>
            <a:r>
              <a:rPr kumimoji="0" lang="tr-TR"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Semantik</a:t>
            </a:r>
          </a:p>
          <a:p>
            <a:pPr marL="342900" marR="0" lvl="0" indent="-342900" algn="l" defTabSz="457200" rtl="0" eaLnBrk="1" fontAlgn="auto" latinLnBrk="0" hangingPunct="1">
              <a:lnSpc>
                <a:spcPct val="100000"/>
              </a:lnSpc>
              <a:spcBef>
                <a:spcPct val="20000"/>
              </a:spcBef>
              <a:spcAft>
                <a:spcPts val="600"/>
              </a:spcAft>
              <a:buClr>
                <a:prstClr val="white"/>
              </a:buClr>
              <a:buSzPct val="80000"/>
              <a:buFont typeface="Wingdings" panose="05000000000000000000" pitchFamily="2" charset="2"/>
              <a:buChar char="ü"/>
              <a:tabLst/>
              <a:defRPr/>
            </a:pPr>
            <a:r>
              <a:rPr kumimoji="0" lang="tr-TR"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Statü</a:t>
            </a:r>
          </a:p>
          <a:p>
            <a:pPr marL="342900" marR="0" lvl="0" indent="-342900" algn="l" defTabSz="457200" rtl="0" eaLnBrk="1" fontAlgn="auto" latinLnBrk="0" hangingPunct="1">
              <a:lnSpc>
                <a:spcPct val="100000"/>
              </a:lnSpc>
              <a:spcBef>
                <a:spcPct val="20000"/>
              </a:spcBef>
              <a:spcAft>
                <a:spcPts val="600"/>
              </a:spcAft>
              <a:buClr>
                <a:prstClr val="white"/>
              </a:buClr>
              <a:buSzPct val="80000"/>
              <a:buFont typeface="Wingdings" panose="05000000000000000000" pitchFamily="2" charset="2"/>
              <a:buChar char="ü"/>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Korunma </a:t>
            </a:r>
          </a:p>
          <a:p>
            <a:pPr marL="342900" marR="0" lvl="0" indent="-342900" algn="l" defTabSz="457200" rtl="0" eaLnBrk="1" fontAlgn="auto" latinLnBrk="0" hangingPunct="1">
              <a:lnSpc>
                <a:spcPct val="100000"/>
              </a:lnSpc>
              <a:spcBef>
                <a:spcPct val="20000"/>
              </a:spcBef>
              <a:spcAft>
                <a:spcPts val="600"/>
              </a:spcAft>
              <a:buClr>
                <a:prstClr val="white"/>
              </a:buClr>
              <a:buSzPct val="80000"/>
              <a:buFont typeface="Wingdings" panose="05000000000000000000" pitchFamily="2" charset="2"/>
              <a:buChar char="ü"/>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Alan</a:t>
            </a:r>
          </a:p>
          <a:p>
            <a:pPr marL="342900" marR="0" lvl="0" indent="-342900" algn="l" defTabSz="457200" rtl="0" eaLnBrk="1" fontAlgn="auto" latinLnBrk="0" hangingPunct="1">
              <a:lnSpc>
                <a:spcPct val="100000"/>
              </a:lnSpc>
              <a:spcBef>
                <a:spcPct val="20000"/>
              </a:spcBef>
              <a:spcAft>
                <a:spcPts val="600"/>
              </a:spcAft>
              <a:buClr>
                <a:prstClr val="white"/>
              </a:buClr>
              <a:buSzPct val="80000"/>
              <a:buFont typeface="Wingdings" panose="05000000000000000000" pitchFamily="2" charset="2"/>
              <a:buChar char="ü"/>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Hiyerarşi</a:t>
            </a:r>
          </a:p>
          <a:p>
            <a:pPr marL="342900" marR="0" lvl="0" indent="-342900" algn="l" defTabSz="457200" rtl="0" eaLnBrk="1" fontAlgn="auto" latinLnBrk="0" hangingPunct="1">
              <a:lnSpc>
                <a:spcPct val="100000"/>
              </a:lnSpc>
              <a:spcBef>
                <a:spcPct val="20000"/>
              </a:spcBef>
              <a:spcAft>
                <a:spcPts val="600"/>
              </a:spcAft>
              <a:buClr>
                <a:prstClr val="white"/>
              </a:buClr>
              <a:buSzPct val="80000"/>
              <a:buFont typeface="Wingdings" panose="05000000000000000000" pitchFamily="2" charset="2"/>
              <a:buChar char="ü"/>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Uyutma</a:t>
            </a:r>
          </a:p>
          <a:p>
            <a:pPr marL="342900" marR="0" lvl="0" indent="-342900" algn="l" defTabSz="457200" rtl="0" eaLnBrk="1" fontAlgn="auto" latinLnBrk="0" hangingPunct="1">
              <a:lnSpc>
                <a:spcPct val="100000"/>
              </a:lnSpc>
              <a:spcBef>
                <a:spcPct val="20000"/>
              </a:spcBef>
              <a:spcAft>
                <a:spcPts val="600"/>
              </a:spcAft>
              <a:buClr>
                <a:prstClr val="white"/>
              </a:buClr>
              <a:buSzPct val="80000"/>
              <a:buFont typeface="Wingdings" panose="05000000000000000000" pitchFamily="2" charset="2"/>
              <a:buChar char="ü"/>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Sınırlama </a:t>
            </a:r>
          </a:p>
          <a:p>
            <a:pPr marL="0" marR="0" lvl="0" indent="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None/>
              <a:tabLst/>
              <a:defRPr/>
            </a:pPr>
            <a:endParaRPr kumimoji="0" lang="tr-TR"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endParaRPr lang="tr-TR" sz="2400" dirty="0">
              <a:solidFill>
                <a:schemeClr val="tx1"/>
              </a:solidFill>
            </a:endParaRPr>
          </a:p>
        </p:txBody>
      </p:sp>
    </p:spTree>
    <p:extLst>
      <p:ext uri="{BB962C8B-B14F-4D97-AF65-F5344CB8AC3E}">
        <p14:creationId xmlns:p14="http://schemas.microsoft.com/office/powerpoint/2010/main" val="3544820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res Yönetiminde Kişisel Stratejinizi Nasıl Belirlersiniz?">
            <a:extLst>
              <a:ext uri="{FF2B5EF4-FFF2-40B4-BE49-F238E27FC236}">
                <a16:creationId xmlns:a16="http://schemas.microsoft.com/office/drawing/2014/main" id="{8E16CA3E-5FE2-4AF7-AA58-DB6B631C6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555" y="2887555"/>
            <a:ext cx="4364245" cy="3177914"/>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C9F620FD-0A00-4995-B997-24C44A766238}"/>
              </a:ext>
            </a:extLst>
          </p:cNvPr>
          <p:cNvSpPr>
            <a:spLocks noGrp="1"/>
          </p:cNvSpPr>
          <p:nvPr>
            <p:ph idx="1"/>
          </p:nvPr>
        </p:nvSpPr>
        <p:spPr>
          <a:xfrm>
            <a:off x="592494" y="859689"/>
            <a:ext cx="8560933" cy="3880773"/>
          </a:xfrm>
        </p:spPr>
        <p:txBody>
          <a:bodyPr>
            <a:normAutofit/>
          </a:bodyPr>
          <a:lstStyle/>
          <a:p>
            <a:r>
              <a:rPr lang="tr-TR" sz="2400" dirty="0">
                <a:solidFill>
                  <a:schemeClr val="tx1"/>
                </a:solidFill>
              </a:rPr>
              <a:t>Yukarıda belirtilen engeller ortadan kaldırılabilir ise iletişim konusunda herhangi bir sorun ile karşılaşılmayacak ve kişi daha az stres faktörü ile karşı karşıya kalacaktır. </a:t>
            </a:r>
          </a:p>
        </p:txBody>
      </p:sp>
    </p:spTree>
    <p:extLst>
      <p:ext uri="{BB962C8B-B14F-4D97-AF65-F5344CB8AC3E}">
        <p14:creationId xmlns:p14="http://schemas.microsoft.com/office/powerpoint/2010/main" val="367942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9E868B-A8B5-44FC-BDDE-C765CD444A5B}"/>
              </a:ext>
            </a:extLst>
          </p:cNvPr>
          <p:cNvSpPr>
            <a:spLocks noGrp="1"/>
          </p:cNvSpPr>
          <p:nvPr>
            <p:ph idx="1"/>
          </p:nvPr>
        </p:nvSpPr>
        <p:spPr>
          <a:xfrm>
            <a:off x="342639" y="252835"/>
            <a:ext cx="8791933" cy="2603487"/>
          </a:xfrm>
        </p:spPr>
        <p:txBody>
          <a:bodyPr>
            <a:noAutofit/>
          </a:bodyPr>
          <a:lstStyle/>
          <a:p>
            <a:r>
              <a:rPr lang="tr-TR" sz="2400" b="1" i="0" dirty="0">
                <a:solidFill>
                  <a:schemeClr val="tx1"/>
                </a:solidFill>
                <a:effectLst/>
                <a:latin typeface="Roboto"/>
              </a:rPr>
              <a:t> iletişim </a:t>
            </a:r>
            <a:r>
              <a:rPr lang="tr-TR" sz="2400" b="0" i="0" dirty="0">
                <a:solidFill>
                  <a:schemeClr val="tx1"/>
                </a:solidFill>
                <a:effectLst/>
                <a:latin typeface="Roboto"/>
              </a:rPr>
              <a:t>” Bilginin, semboller, işaretler, davranışlar, mimikler, vb. şeklinde bir yerden başka bir yere aktarılmasıdır. Bir aktarımın anlamlı olabilmesi, yani alıcı tarafın aktarılan şeyi anlayabilmesi için, aktarım kodlarının her iki tarafça da bilinmesi ve anlaşılması gerekir.”</a:t>
            </a:r>
          </a:p>
          <a:p>
            <a:r>
              <a:rPr lang="tr-TR" sz="2400" dirty="0">
                <a:solidFill>
                  <a:schemeClr val="tx1"/>
                </a:solidFill>
                <a:latin typeface="Roboto"/>
              </a:rPr>
              <a:t>Gerçek olumlu bir iletişimde olması gereken bir takım özelikler vardır ve koşul düzeyindedir, bunlar empati, saygı, saydamlık ve somutluktur.</a:t>
            </a:r>
            <a:endParaRPr lang="tr-TR" sz="2400" dirty="0">
              <a:solidFill>
                <a:schemeClr val="tx1"/>
              </a:solidFill>
            </a:endParaRPr>
          </a:p>
          <a:p>
            <a:endParaRPr lang="tr-TR" sz="2400" dirty="0">
              <a:solidFill>
                <a:schemeClr val="tx1"/>
              </a:solidFill>
            </a:endParaRPr>
          </a:p>
        </p:txBody>
      </p:sp>
      <p:pic>
        <p:nvPicPr>
          <p:cNvPr id="4100" name="Picture 4" descr="Eğitimde İletişim Süreci – Gizem'in Web Güncesi">
            <a:extLst>
              <a:ext uri="{FF2B5EF4-FFF2-40B4-BE49-F238E27FC236}">
                <a16:creationId xmlns:a16="http://schemas.microsoft.com/office/drawing/2014/main" id="{0CC79976-D8EE-46A1-81A8-A037AB164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572" y="3807655"/>
            <a:ext cx="6535712" cy="227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3E01DF-B25C-4E21-91A9-7E7EAAD245B3}"/>
              </a:ext>
            </a:extLst>
          </p:cNvPr>
          <p:cNvSpPr>
            <a:spLocks noGrp="1"/>
          </p:cNvSpPr>
          <p:nvPr>
            <p:ph type="title"/>
          </p:nvPr>
        </p:nvSpPr>
        <p:spPr>
          <a:xfrm>
            <a:off x="675065" y="392784"/>
            <a:ext cx="2930518" cy="1320800"/>
          </a:xfrm>
        </p:spPr>
        <p:txBody>
          <a:bodyPr anchor="ctr">
            <a:normAutofit/>
          </a:bodyPr>
          <a:lstStyle/>
          <a:p>
            <a:r>
              <a:rPr lang="tr-TR" b="0" i="0" dirty="0">
                <a:effectLst/>
                <a:latin typeface="Roboto"/>
              </a:rPr>
              <a:t>Empati</a:t>
            </a:r>
            <a:br>
              <a:rPr lang="tr-TR" b="0" i="0" dirty="0">
                <a:effectLst/>
                <a:latin typeface="Roboto"/>
              </a:rPr>
            </a:br>
            <a:endParaRPr lang="tr-TR" dirty="0"/>
          </a:p>
        </p:txBody>
      </p:sp>
      <p:sp>
        <p:nvSpPr>
          <p:cNvPr id="3" name="İçerik Yer Tutucusu 2">
            <a:extLst>
              <a:ext uri="{FF2B5EF4-FFF2-40B4-BE49-F238E27FC236}">
                <a16:creationId xmlns:a16="http://schemas.microsoft.com/office/drawing/2014/main" id="{D9E0AC62-2AA1-40E3-A660-C55776385409}"/>
              </a:ext>
            </a:extLst>
          </p:cNvPr>
          <p:cNvSpPr>
            <a:spLocks noGrp="1"/>
          </p:cNvSpPr>
          <p:nvPr>
            <p:ph idx="1"/>
          </p:nvPr>
        </p:nvSpPr>
        <p:spPr>
          <a:xfrm>
            <a:off x="675065" y="1575628"/>
            <a:ext cx="8770593" cy="3880773"/>
          </a:xfrm>
        </p:spPr>
        <p:txBody>
          <a:bodyPr>
            <a:noAutofit/>
          </a:bodyPr>
          <a:lstStyle/>
          <a:p>
            <a:pPr fontAlgn="b"/>
            <a:r>
              <a:rPr lang="tr-TR" sz="2400" b="0" i="0" dirty="0">
                <a:effectLst/>
                <a:latin typeface="Roboto"/>
              </a:rPr>
              <a:t>Empati, diğerinin duygularının yoğunluğunu ve anlatımının algılanma ve anlama yeteneğidir. Bunun algılanıp anlaşıldığının bildirilmesi empati kurulumudur ancak papağan gibi yinelemek olumsuz bir empati girişimidir.</a:t>
            </a:r>
          </a:p>
          <a:p>
            <a:endParaRPr lang="tr-TR" sz="2400" dirty="0"/>
          </a:p>
        </p:txBody>
      </p:sp>
      <p:pic>
        <p:nvPicPr>
          <p:cNvPr id="5122" name="Picture 2" descr="Empati Nedir">
            <a:extLst>
              <a:ext uri="{FF2B5EF4-FFF2-40B4-BE49-F238E27FC236}">
                <a16:creationId xmlns:a16="http://schemas.microsoft.com/office/drawing/2014/main" id="{AF79E965-B173-4683-83CA-659D9B895B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05117" y="3646059"/>
            <a:ext cx="4099777" cy="260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19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A67FD5-46EC-4C2C-AB96-42FAC5828936}"/>
              </a:ext>
            </a:extLst>
          </p:cNvPr>
          <p:cNvSpPr>
            <a:spLocks noGrp="1"/>
          </p:cNvSpPr>
          <p:nvPr>
            <p:ph type="title"/>
          </p:nvPr>
        </p:nvSpPr>
        <p:spPr>
          <a:xfrm>
            <a:off x="452481" y="114924"/>
            <a:ext cx="8596668" cy="1320800"/>
          </a:xfrm>
        </p:spPr>
        <p:txBody>
          <a:bodyPr/>
          <a:lstStyle/>
          <a:p>
            <a:pPr algn="ctr"/>
            <a:r>
              <a:rPr lang="tr-TR" b="0" i="0">
                <a:solidFill>
                  <a:schemeClr val="tx1"/>
                </a:solidFill>
                <a:effectLst/>
                <a:latin typeface="Roboto"/>
              </a:rPr>
              <a:t>Saygı</a:t>
            </a:r>
            <a:br>
              <a:rPr lang="tr-TR" b="0" i="0">
                <a:solidFill>
                  <a:schemeClr val="tx1"/>
                </a:solidFill>
                <a:effectLst/>
                <a:latin typeface="Roboto"/>
              </a:rPr>
            </a:br>
            <a:endParaRPr lang="tr-TR">
              <a:solidFill>
                <a:schemeClr val="tx1"/>
              </a:solidFill>
            </a:endParaRPr>
          </a:p>
        </p:txBody>
      </p:sp>
      <p:sp>
        <p:nvSpPr>
          <p:cNvPr id="3" name="İçerik Yer Tutucusu 2">
            <a:extLst>
              <a:ext uri="{FF2B5EF4-FFF2-40B4-BE49-F238E27FC236}">
                <a16:creationId xmlns:a16="http://schemas.microsoft.com/office/drawing/2014/main" id="{E63F94EC-62AA-45DE-A4BF-93FF065349E7}"/>
              </a:ext>
            </a:extLst>
          </p:cNvPr>
          <p:cNvSpPr>
            <a:spLocks noGrp="1"/>
          </p:cNvSpPr>
          <p:nvPr>
            <p:ph idx="1"/>
          </p:nvPr>
        </p:nvSpPr>
        <p:spPr>
          <a:xfrm>
            <a:off x="301657" y="778338"/>
            <a:ext cx="9275975" cy="5111645"/>
          </a:xfrm>
        </p:spPr>
        <p:txBody>
          <a:bodyPr>
            <a:normAutofit/>
          </a:bodyPr>
          <a:lstStyle/>
          <a:p>
            <a:pPr fontAlgn="b"/>
            <a:r>
              <a:rPr lang="tr-TR" sz="2400" b="0" i="0" dirty="0">
                <a:solidFill>
                  <a:schemeClr val="tx1"/>
                </a:solidFill>
                <a:effectLst/>
                <a:latin typeface="Roboto"/>
              </a:rPr>
              <a:t>Kişinin karşısındakine de, kendine de saygısı olması gereklidir. Kendini kabullenmeyen karşısındaki kabullenemez. İlişkide bulunulan kişi kim olursa olsun kabullenilmelidir. Bu karşı tarafta kabul edildim duygusunu oluşturacaktır.</a:t>
            </a:r>
            <a:endParaRPr lang="tr-TR" sz="2400" dirty="0">
              <a:solidFill>
                <a:schemeClr val="tx1"/>
              </a:solidFill>
              <a:latin typeface="Roboto"/>
            </a:endParaRPr>
          </a:p>
          <a:p>
            <a:pPr fontAlgn="b"/>
            <a:r>
              <a:rPr lang="tr-TR" sz="2400" b="0" i="0" dirty="0">
                <a:solidFill>
                  <a:schemeClr val="tx1"/>
                </a:solidFill>
                <a:effectLst/>
                <a:latin typeface="Roboto"/>
              </a:rPr>
              <a:t>Saydamlık dürüstlük, içtenlik ve doğruluk anlamına gelir. Yaşadığınız duygunun farkında olmalısınız eğer bunlar uygunsa iletiniz. Mesajınızı alacak kişi hazırsa iletiniz yoksa bu saydamlık olmaz, saygısızlıktır</a:t>
            </a:r>
          </a:p>
          <a:p>
            <a:endParaRPr lang="tr-TR" sz="2400" dirty="0">
              <a:solidFill>
                <a:schemeClr val="tx1"/>
              </a:solidFill>
            </a:endParaRPr>
          </a:p>
        </p:txBody>
      </p:sp>
      <p:pic>
        <p:nvPicPr>
          <p:cNvPr id="6146" name="Picture 2" descr="SAYGI - TOGEM-DER ÖZEL EĞİTİM ANAOKULU">
            <a:extLst>
              <a:ext uri="{FF2B5EF4-FFF2-40B4-BE49-F238E27FC236}">
                <a16:creationId xmlns:a16="http://schemas.microsoft.com/office/drawing/2014/main" id="{E684149E-78E1-42A7-A322-0A698BDB6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90" y="4055906"/>
            <a:ext cx="3507698" cy="2687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63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A7E5D0-6DB8-46FF-B9F0-77C0E5E69B40}"/>
              </a:ext>
            </a:extLst>
          </p:cNvPr>
          <p:cNvSpPr>
            <a:spLocks noGrp="1"/>
          </p:cNvSpPr>
          <p:nvPr>
            <p:ph type="title"/>
          </p:nvPr>
        </p:nvSpPr>
        <p:spPr/>
        <p:txBody>
          <a:bodyPr/>
          <a:lstStyle/>
          <a:p>
            <a:pPr algn="ctr"/>
            <a:r>
              <a:rPr lang="tr-TR" b="0" i="0">
                <a:solidFill>
                  <a:schemeClr val="tx1"/>
                </a:solidFill>
                <a:effectLst/>
                <a:latin typeface="Roboto"/>
              </a:rPr>
              <a:t>Somutluk</a:t>
            </a:r>
            <a:br>
              <a:rPr lang="tr-TR" b="0" i="0">
                <a:solidFill>
                  <a:schemeClr val="tx1"/>
                </a:solidFill>
                <a:effectLst/>
                <a:latin typeface="Roboto"/>
              </a:rPr>
            </a:br>
            <a:endParaRPr lang="tr-TR">
              <a:solidFill>
                <a:schemeClr val="tx1"/>
              </a:solidFill>
            </a:endParaRPr>
          </a:p>
        </p:txBody>
      </p:sp>
      <p:sp>
        <p:nvSpPr>
          <p:cNvPr id="3" name="İçerik Yer Tutucusu 2">
            <a:extLst>
              <a:ext uri="{FF2B5EF4-FFF2-40B4-BE49-F238E27FC236}">
                <a16:creationId xmlns:a16="http://schemas.microsoft.com/office/drawing/2014/main" id="{912F0B96-3B77-4067-84F4-11492B2BDC20}"/>
              </a:ext>
            </a:extLst>
          </p:cNvPr>
          <p:cNvSpPr>
            <a:spLocks noGrp="1"/>
          </p:cNvSpPr>
          <p:nvPr>
            <p:ph idx="1"/>
          </p:nvPr>
        </p:nvSpPr>
        <p:spPr>
          <a:xfrm>
            <a:off x="528455" y="1695894"/>
            <a:ext cx="4779086" cy="3880773"/>
          </a:xfrm>
        </p:spPr>
        <p:txBody>
          <a:bodyPr>
            <a:normAutofit/>
          </a:bodyPr>
          <a:lstStyle/>
          <a:p>
            <a:pPr algn="ctr" fontAlgn="b"/>
            <a:r>
              <a:rPr lang="tr-TR" sz="3000" b="0" i="0">
                <a:solidFill>
                  <a:schemeClr val="tx1"/>
                </a:solidFill>
                <a:effectLst/>
                <a:latin typeface="Roboto"/>
              </a:rPr>
              <a:t>Somutluk konuştuğumuz kişi ile genel konuşma yerine belirgin, kendine özgü duygu, değer düşünce ve sorunların anlatılması için cesaretlendirilmesi olarak nitelendirilir.</a:t>
            </a:r>
          </a:p>
          <a:p>
            <a:pPr algn="ctr"/>
            <a:endParaRPr lang="tr-TR" sz="3000">
              <a:solidFill>
                <a:schemeClr val="tx1"/>
              </a:solidFill>
            </a:endParaRPr>
          </a:p>
        </p:txBody>
      </p:sp>
      <p:pic>
        <p:nvPicPr>
          <p:cNvPr id="7170" name="Picture 2" descr="Somut Nedir ? Soyut Nedir ? — Somut.NET">
            <a:extLst>
              <a:ext uri="{FF2B5EF4-FFF2-40B4-BE49-F238E27FC236}">
                <a16:creationId xmlns:a16="http://schemas.microsoft.com/office/drawing/2014/main" id="{F0ED1C73-9DF4-4233-B65E-619CC4F55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147" y="1695894"/>
            <a:ext cx="3662597" cy="364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57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3CE5153-5E13-4403-A124-148FB2A4A31C}"/>
              </a:ext>
            </a:extLst>
          </p:cNvPr>
          <p:cNvSpPr>
            <a:spLocks noGrp="1"/>
          </p:cNvSpPr>
          <p:nvPr>
            <p:ph idx="1"/>
          </p:nvPr>
        </p:nvSpPr>
        <p:spPr>
          <a:xfrm>
            <a:off x="381554" y="146665"/>
            <a:ext cx="8988690" cy="3492081"/>
          </a:xfrm>
        </p:spPr>
        <p:txBody>
          <a:bodyPr>
            <a:noAutofit/>
          </a:bodyPr>
          <a:lstStyle/>
          <a:p>
            <a:r>
              <a:rPr lang="tr-TR" sz="2400" dirty="0">
                <a:solidFill>
                  <a:schemeClr val="tx1"/>
                </a:solidFill>
              </a:rPr>
              <a:t>Kişilerarası ilişkiler, iletişim temelli gerçekleşmektedir. Bu nedenle iletişimin sağlıklı olması, kişiler için ilişkilerin derin, anlamlı ve doyurucu olmasını sağlarken, sağlıksız iletişim, anlaşılamama duygusu veya istenmeyen yalnızlıktan başlayarak, çok daha derin sorunlara kadar gidebilen durumları meydana getirebilmektedir. </a:t>
            </a:r>
          </a:p>
          <a:p>
            <a:r>
              <a:rPr lang="tr-TR" sz="2400" dirty="0">
                <a:solidFill>
                  <a:schemeClr val="tx1"/>
                </a:solidFill>
              </a:rPr>
              <a:t>Bununla birlikte pek çok psikolojik ve duygusal sorunun iletişim problemlerinden kaynaklandığı birçok psikiyatrist tarafından vurgulanmıştır. </a:t>
            </a:r>
          </a:p>
        </p:txBody>
      </p:sp>
      <p:sp>
        <p:nvSpPr>
          <p:cNvPr id="4" name="İçerik Yer Tutucusu 2">
            <a:extLst>
              <a:ext uri="{FF2B5EF4-FFF2-40B4-BE49-F238E27FC236}">
                <a16:creationId xmlns:a16="http://schemas.microsoft.com/office/drawing/2014/main" id="{34405273-E727-4FBE-A162-54EF118F7202}"/>
              </a:ext>
            </a:extLst>
          </p:cNvPr>
          <p:cNvSpPr txBox="1">
            <a:spLocks/>
          </p:cNvSpPr>
          <p:nvPr/>
        </p:nvSpPr>
        <p:spPr>
          <a:xfrm>
            <a:off x="381554" y="3729765"/>
            <a:ext cx="9351086" cy="29815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tr-TR" sz="2400" dirty="0">
                <a:solidFill>
                  <a:schemeClr val="tx1"/>
                </a:solidFill>
              </a:rPr>
              <a:t>İnsanların sadece tek düzeyde iletişim kurmaları ve kurdukları iletişimle ilgili konuşmamaları anlaşmazlık, kaygı, karamsarlık, stres, öfke ve tutarsızlıklara neden olmaktadır.</a:t>
            </a:r>
          </a:p>
          <a:p>
            <a:r>
              <a:rPr lang="tr-TR" sz="2400" dirty="0">
                <a:solidFill>
                  <a:schemeClr val="tx1"/>
                </a:solidFill>
              </a:rPr>
              <a:t>İnsan yaşamında bu kadar önemli olan iletişim kavramı: süreç, etki, fikir, haber, duygu, ifade, anlam, mesafe ve temel eğitim becerileri gibi birçok kavramı içeren karmaşık ve çok boyutlu bir süreç niteliği taşımaktadır.</a:t>
            </a:r>
            <a:endParaRPr lang="tr-TR" sz="2400" dirty="0"/>
          </a:p>
        </p:txBody>
      </p:sp>
    </p:spTree>
    <p:extLst>
      <p:ext uri="{BB962C8B-B14F-4D97-AF65-F5344CB8AC3E}">
        <p14:creationId xmlns:p14="http://schemas.microsoft.com/office/powerpoint/2010/main" val="425406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560114E-B1A1-4F3D-A638-717DE09BC750}"/>
              </a:ext>
            </a:extLst>
          </p:cNvPr>
          <p:cNvSpPr>
            <a:spLocks noGrp="1"/>
          </p:cNvSpPr>
          <p:nvPr>
            <p:ph idx="1"/>
          </p:nvPr>
        </p:nvSpPr>
        <p:spPr>
          <a:xfrm>
            <a:off x="696187" y="633447"/>
            <a:ext cx="8494946" cy="3880773"/>
          </a:xfrm>
        </p:spPr>
        <p:txBody>
          <a:bodyPr>
            <a:normAutofit/>
          </a:bodyPr>
          <a:lstStyle/>
          <a:p>
            <a:r>
              <a:rPr lang="tr-TR" sz="2400" dirty="0">
                <a:solidFill>
                  <a:schemeClr val="tx1"/>
                </a:solidFill>
              </a:rPr>
              <a:t>İletişimde en önemli unsur, başkalarıyla iyi iletişim kurabilmek için öncelikle kendimizle çok iyi iletişim kurmamızın gerekliliğidir. Bu durum kişinin benliğinin gelişmesi açısından da önem arz etmektedir.</a:t>
            </a:r>
          </a:p>
        </p:txBody>
      </p:sp>
      <p:pic>
        <p:nvPicPr>
          <p:cNvPr id="1026" name="Picture 2" descr="Travma Sonrası Stres Bozukluğu | Fransız Lape Hastanesi">
            <a:extLst>
              <a:ext uri="{FF2B5EF4-FFF2-40B4-BE49-F238E27FC236}">
                <a16:creationId xmlns:a16="http://schemas.microsoft.com/office/drawing/2014/main" id="{74D53AD7-F034-406F-8AE6-245F055E0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968" y="2424540"/>
            <a:ext cx="3987383" cy="338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44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9F620FD-0A00-4995-B997-24C44A766238}"/>
              </a:ext>
            </a:extLst>
          </p:cNvPr>
          <p:cNvSpPr>
            <a:spLocks noGrp="1"/>
          </p:cNvSpPr>
          <p:nvPr>
            <p:ph idx="1"/>
          </p:nvPr>
        </p:nvSpPr>
        <p:spPr>
          <a:xfrm>
            <a:off x="304745" y="957661"/>
            <a:ext cx="9376583" cy="4641861"/>
          </a:xfrm>
        </p:spPr>
        <p:txBody>
          <a:bodyPr>
            <a:normAutofit/>
          </a:bodyPr>
          <a:lstStyle/>
          <a:p>
            <a:r>
              <a:rPr lang="tr-TR" sz="2400" dirty="0">
                <a:solidFill>
                  <a:schemeClr val="tx1"/>
                </a:solidFill>
              </a:rPr>
              <a:t>İyi bir iletişim yeteneği olan kimse, iletişim kurduğu kişinin bedeninin duruşu, sesinin tonu ve iç dünyası hakkındaki ipuçlarını anında görür ve onları anında değerlendirmeye çalışabilir.</a:t>
            </a:r>
          </a:p>
          <a:p>
            <a:endParaRPr lang="tr-TR" sz="2400" dirty="0">
              <a:solidFill>
                <a:schemeClr val="tx1"/>
              </a:solidFill>
            </a:endParaRPr>
          </a:p>
        </p:txBody>
      </p:sp>
      <p:pic>
        <p:nvPicPr>
          <p:cNvPr id="2050" name="Picture 2" descr="Stres Yönetimi: Basit Yöntemlerle Stresi Yönetmek Mümkün">
            <a:extLst>
              <a:ext uri="{FF2B5EF4-FFF2-40B4-BE49-F238E27FC236}">
                <a16:creationId xmlns:a16="http://schemas.microsoft.com/office/drawing/2014/main" id="{51D75B7E-724B-4187-8409-47BFC2088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414" y="3043610"/>
            <a:ext cx="2714625"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653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0DBAA44-E92B-4334-A17C-C42EB8ABD966}"/>
              </a:ext>
            </a:extLst>
          </p:cNvPr>
          <p:cNvSpPr>
            <a:spLocks noGrp="1"/>
          </p:cNvSpPr>
          <p:nvPr>
            <p:ph idx="1"/>
          </p:nvPr>
        </p:nvSpPr>
        <p:spPr>
          <a:xfrm>
            <a:off x="253128" y="671153"/>
            <a:ext cx="9098262" cy="3880773"/>
          </a:xfrm>
        </p:spPr>
        <p:txBody>
          <a:bodyPr>
            <a:normAutofit/>
          </a:bodyPr>
          <a:lstStyle/>
          <a:p>
            <a:r>
              <a:rPr lang="tr-TR" sz="2400" dirty="0">
                <a:solidFill>
                  <a:schemeClr val="tx1"/>
                </a:solidFill>
              </a:rPr>
              <a:t>Böylelikle birey, kişilerarası ilişkiler açısından iletişim becerilerini kullanarak kendini daha kolay ifade edebilir. Bu sayede bireyin çevresindeki insanlarla ilişkileri pozitif yönde olacağından, birey kişilerarası ilişkilerden kaynaklanan olumsuz duygu durumlarından kolaylıkla sıyrılabilmektedir.</a:t>
            </a:r>
          </a:p>
          <a:p>
            <a:endParaRPr lang="tr-TR" sz="2400" dirty="0"/>
          </a:p>
        </p:txBody>
      </p:sp>
      <p:sp>
        <p:nvSpPr>
          <p:cNvPr id="4" name="İçerik Yer Tutucusu 2">
            <a:extLst>
              <a:ext uri="{FF2B5EF4-FFF2-40B4-BE49-F238E27FC236}">
                <a16:creationId xmlns:a16="http://schemas.microsoft.com/office/drawing/2014/main" id="{F6AF3D3F-621A-44A9-B6FD-77F695131631}"/>
              </a:ext>
            </a:extLst>
          </p:cNvPr>
          <p:cNvSpPr txBox="1">
            <a:spLocks/>
          </p:cNvSpPr>
          <p:nvPr/>
        </p:nvSpPr>
        <p:spPr>
          <a:xfrm>
            <a:off x="359449" y="2896626"/>
            <a:ext cx="9111243" cy="30045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tr-TR" sz="2400" dirty="0">
                <a:solidFill>
                  <a:schemeClr val="tx1"/>
                </a:solidFill>
              </a:rPr>
              <a:t>iletişim becerilerini iyi kullanabilen bir bireyin kendi hayatını kontrol edebileceğini, başkaları tarafından kontrol edilmeye çalışıldığında bu durumu engelleyebileceğini, olaylara ve başka bireylere güçlü bir şekilde etki edebileceğini, güvenliği, mutluluğu ve amaçları için davranışlar geliştirebileceğini ve hayatıyla ilgili pozitif değişiklikler yapabileceğini unutmamak gerekmektedir.</a:t>
            </a:r>
          </a:p>
        </p:txBody>
      </p:sp>
    </p:spTree>
    <p:extLst>
      <p:ext uri="{BB962C8B-B14F-4D97-AF65-F5344CB8AC3E}">
        <p14:creationId xmlns:p14="http://schemas.microsoft.com/office/powerpoint/2010/main" val="3085738466"/>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42175A6C7E85C141978413BE6464A1EA" ma:contentTypeVersion="2" ma:contentTypeDescription="Yeni belge oluşturun." ma:contentTypeScope="" ma:versionID="44c8eba3a79f11025ed15ee985b1b3d5">
  <xsd:schema xmlns:xsd="http://www.w3.org/2001/XMLSchema" xmlns:xs="http://www.w3.org/2001/XMLSchema" xmlns:p="http://schemas.microsoft.com/office/2006/metadata/properties" xmlns:ns2="34219a40-9e98-4ec6-bfd5-3f759e9f7858" targetNamespace="http://schemas.microsoft.com/office/2006/metadata/properties" ma:root="true" ma:fieldsID="ccdd39bafc8a68239f3f56cdbfda6b31" ns2:_="">
    <xsd:import namespace="34219a40-9e98-4ec6-bfd5-3f759e9f785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219a40-9e98-4ec6-bfd5-3f759e9f78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84EDE2-D44A-413F-A640-AE0E10DD53A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489B02E-FB27-4866-A9E9-8E3FC45BA967}">
  <ds:schemaRefs>
    <ds:schemaRef ds:uri="34219a40-9e98-4ec6-bfd5-3f759e9f78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72A02E-BB9F-459C-9DDB-3A701F6CAB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TotalTime>
  <Words>637</Words>
  <Application>Microsoft Office PowerPoint</Application>
  <PresentationFormat>Geniş ekran</PresentationFormat>
  <Paragraphs>37</Paragraphs>
  <Slides>13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13</vt:i4>
      </vt:variant>
    </vt:vector>
  </HeadingPairs>
  <TitlesOfParts>
    <vt:vector size="20" baseType="lpstr">
      <vt:lpstr>Arial</vt:lpstr>
      <vt:lpstr>Roboto</vt:lpstr>
      <vt:lpstr>Times New Roman</vt:lpstr>
      <vt:lpstr>Trebuchet MS</vt:lpstr>
      <vt:lpstr>Wingdings</vt:lpstr>
      <vt:lpstr>Wingdings 3</vt:lpstr>
      <vt:lpstr>Yüzeyler</vt:lpstr>
      <vt:lpstr> STRES YÖNETİMİ  7.STRES ÇÖZÜM YOLLARI-İLETİŞİM</vt:lpstr>
      <vt:lpstr>PowerPoint Sunusu</vt:lpstr>
      <vt:lpstr>Empati </vt:lpstr>
      <vt:lpstr>Saygı </vt:lpstr>
      <vt:lpstr>Somutluk </vt:lpstr>
      <vt:lpstr>PowerPoint Sunusu</vt:lpstr>
      <vt:lpstr>PowerPoint Sunusu</vt:lpstr>
      <vt:lpstr>PowerPoint Sunusu</vt:lpstr>
      <vt:lpstr>PowerPoint Sunusu</vt:lpstr>
      <vt:lpstr>PowerPoint Sunusu</vt:lpstr>
      <vt:lpstr>İletişim Engelleri</vt:lpstr>
      <vt:lpstr>İletişimin Örgütsel Engelleri</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 VE İLEŞİTİM</dc:title>
  <dc:creator>HAYRETTİN TELLİ</dc:creator>
  <cp:lastModifiedBy>Cengizhan Topcu</cp:lastModifiedBy>
  <cp:revision>6</cp:revision>
  <dcterms:created xsi:type="dcterms:W3CDTF">2020-09-28T10:20:33Z</dcterms:created>
  <dcterms:modified xsi:type="dcterms:W3CDTF">2021-06-13T20:46:26Z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0x01010042175A6C7E85C141978413BE6464A1EA</vt:lpwstr>
  </property>
</Properties>
</file>