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84" r:id="rId6"/>
    <p:sldId id="285" r:id="rId7"/>
    <p:sldId id="286" r:id="rId8"/>
    <p:sldId id="307" r:id="rId9"/>
    <p:sldId id="281" r:id="rId10"/>
    <p:sldId id="282" r:id="rId11"/>
    <p:sldId id="257" r:id="rId12"/>
    <p:sldId id="258" r:id="rId13"/>
    <p:sldId id="259"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9F4E2-A622-4831-86A3-19503B09AA5D}" type="datetimeFigureOut">
              <a:rPr lang="tr-TR" smtClean="0"/>
              <a:t>13.06.2021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3FD6A-9580-4362-B7D2-F8312805DBBD}" type="slidenum">
              <a:rPr lang="tr-TR" smtClean="0"/>
              <a:t>‹#›</a:t>
            </a:fld>
            <a:endParaRPr lang="tr-TR"/>
          </a:p>
        </p:txBody>
      </p:sp>
    </p:spTree>
    <p:extLst>
      <p:ext uri="{BB962C8B-B14F-4D97-AF65-F5344CB8AC3E}">
        <p14:creationId xmlns:p14="http://schemas.microsoft.com/office/powerpoint/2010/main" val="181766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103623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25581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7108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2457925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0281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310217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4020977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355718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40059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2EBC4C-4BC9-4593-8047-361520E1EDF2}"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52680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62EBC4C-4BC9-4593-8047-361520E1EDF2}"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129783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62EBC4C-4BC9-4593-8047-361520E1EDF2}" type="datetimeFigureOut">
              <a:rPr lang="tr-TR" smtClean="0"/>
              <a:t>13.06.2021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92043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62EBC4C-4BC9-4593-8047-361520E1EDF2}" type="datetimeFigureOut">
              <a:rPr lang="tr-TR" smtClean="0"/>
              <a:t>13.06.2021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341903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EBC4C-4BC9-4593-8047-361520E1EDF2}" type="datetimeFigureOut">
              <a:rPr lang="tr-TR" smtClean="0"/>
              <a:t>13.06.2021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137636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2EBC4C-4BC9-4593-8047-361520E1EDF2}"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225775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2EBC4C-4BC9-4593-8047-361520E1EDF2}"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27765E5-36AC-432F-938E-21E2EE3AFA0F}" type="slidenum">
              <a:rPr lang="tr-TR" smtClean="0"/>
              <a:t>‹#›</a:t>
            </a:fld>
            <a:endParaRPr lang="tr-TR"/>
          </a:p>
        </p:txBody>
      </p:sp>
    </p:spTree>
    <p:extLst>
      <p:ext uri="{BB962C8B-B14F-4D97-AF65-F5344CB8AC3E}">
        <p14:creationId xmlns:p14="http://schemas.microsoft.com/office/powerpoint/2010/main" val="22566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2EBC4C-4BC9-4593-8047-361520E1EDF2}" type="datetimeFigureOut">
              <a:rPr lang="tr-TR" smtClean="0"/>
              <a:t>13.06.2021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7765E5-36AC-432F-938E-21E2EE3AFA0F}" type="slidenum">
              <a:rPr lang="tr-TR" smtClean="0"/>
              <a:t>‹#›</a:t>
            </a:fld>
            <a:endParaRPr lang="tr-TR"/>
          </a:p>
        </p:txBody>
      </p:sp>
    </p:spTree>
    <p:extLst>
      <p:ext uri="{BB962C8B-B14F-4D97-AF65-F5344CB8AC3E}">
        <p14:creationId xmlns:p14="http://schemas.microsoft.com/office/powerpoint/2010/main" val="2573885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11AB9A-8FDA-4563-874C-4A171144E70A}"/>
              </a:ext>
            </a:extLst>
          </p:cNvPr>
          <p:cNvSpPr>
            <a:spLocks noGrp="1"/>
          </p:cNvSpPr>
          <p:nvPr>
            <p:ph type="ctrTitle"/>
          </p:nvPr>
        </p:nvSpPr>
        <p:spPr>
          <a:xfrm>
            <a:off x="227045" y="2432812"/>
            <a:ext cx="9821928" cy="2642490"/>
          </a:xfrm>
        </p:spPr>
        <p:txBody>
          <a:bodyPr/>
          <a:lstStyle/>
          <a:p>
            <a:pPr algn="ctr"/>
            <a:r>
              <a:rPr lang="tr-TR" b="1" dirty="0">
                <a:solidFill>
                  <a:schemeClr val="tx1"/>
                </a:solidFill>
              </a:rPr>
              <a:t>8.STRES ÇÖZÜM YOLLARI- ORGANİZASYON</a:t>
            </a:r>
            <a:br>
              <a:rPr lang="tr-TR" b="1" dirty="0">
                <a:solidFill>
                  <a:schemeClr val="tx1"/>
                </a:solidFill>
              </a:rPr>
            </a:br>
            <a:endParaRPr lang="tr-TR" b="1" dirty="0">
              <a:solidFill>
                <a:schemeClr val="tx1"/>
              </a:solidFill>
            </a:endParaRPr>
          </a:p>
        </p:txBody>
      </p:sp>
      <p:sp>
        <p:nvSpPr>
          <p:cNvPr id="3" name="Alt Başlık 2">
            <a:extLst>
              <a:ext uri="{FF2B5EF4-FFF2-40B4-BE49-F238E27FC236}">
                <a16:creationId xmlns:a16="http://schemas.microsoft.com/office/drawing/2014/main" id="{5B6CDD2A-E7F2-4AAE-8466-4B1AADEF8542}"/>
              </a:ext>
            </a:extLst>
          </p:cNvPr>
          <p:cNvSpPr>
            <a:spLocks noGrp="1"/>
          </p:cNvSpPr>
          <p:nvPr>
            <p:ph type="subTitle" idx="1"/>
          </p:nvPr>
        </p:nvSpPr>
        <p:spPr>
          <a:xfrm>
            <a:off x="998020" y="1335913"/>
            <a:ext cx="7766936" cy="1096899"/>
          </a:xfrm>
        </p:spPr>
        <p:txBody>
          <a:bodyPr>
            <a:normAutofit/>
          </a:bodyPr>
          <a:lstStyle/>
          <a:p>
            <a:pPr algn="ctr"/>
            <a:r>
              <a:rPr lang="tr-TR" sz="5400" b="1" dirty="0">
                <a:solidFill>
                  <a:schemeClr val="tx1"/>
                </a:solidFill>
              </a:rPr>
              <a:t>STRES YÖNETİMİ</a:t>
            </a:r>
          </a:p>
        </p:txBody>
      </p:sp>
    </p:spTree>
    <p:extLst>
      <p:ext uri="{BB962C8B-B14F-4D97-AF65-F5344CB8AC3E}">
        <p14:creationId xmlns:p14="http://schemas.microsoft.com/office/powerpoint/2010/main" val="370172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407C48-63C2-48A0-8689-1F5A0D84E004}"/>
              </a:ext>
            </a:extLst>
          </p:cNvPr>
          <p:cNvSpPr>
            <a:spLocks noGrp="1"/>
          </p:cNvSpPr>
          <p:nvPr>
            <p:ph type="title"/>
          </p:nvPr>
        </p:nvSpPr>
        <p:spPr/>
        <p:txBody>
          <a:bodyPr/>
          <a:lstStyle/>
          <a:p>
            <a:pPr algn="ctr"/>
            <a:r>
              <a:rPr lang="tr-TR" dirty="0"/>
              <a:t>Örgütsel Stresin Önlenmesinde Yönetimin Uygulayabileceği Yöntemler</a:t>
            </a:r>
          </a:p>
        </p:txBody>
      </p:sp>
      <p:sp>
        <p:nvSpPr>
          <p:cNvPr id="3" name="İçerik Yer Tutucusu 2">
            <a:extLst>
              <a:ext uri="{FF2B5EF4-FFF2-40B4-BE49-F238E27FC236}">
                <a16:creationId xmlns:a16="http://schemas.microsoft.com/office/drawing/2014/main" id="{70FEBF41-D65E-4CB2-9270-B5765792E512}"/>
              </a:ext>
            </a:extLst>
          </p:cNvPr>
          <p:cNvSpPr>
            <a:spLocks noGrp="1"/>
          </p:cNvSpPr>
          <p:nvPr>
            <p:ph idx="1"/>
          </p:nvPr>
        </p:nvSpPr>
        <p:spPr/>
        <p:txBody>
          <a:bodyPr>
            <a:normAutofit/>
          </a:bodyPr>
          <a:lstStyle/>
          <a:p>
            <a:r>
              <a:rPr lang="tr-TR" sz="3000" b="1" dirty="0">
                <a:solidFill>
                  <a:schemeClr val="tx1"/>
                </a:solidFill>
                <a:effectLst/>
                <a:latin typeface="Times New Roman" panose="02020603050405020304" pitchFamily="18" charset="0"/>
                <a:ea typeface="Times New Roman" panose="02020603050405020304" pitchFamily="18" charset="0"/>
              </a:rPr>
              <a:t> </a:t>
            </a:r>
            <a:r>
              <a:rPr lang="tr-TR" sz="3000" b="1" i="1" dirty="0">
                <a:solidFill>
                  <a:schemeClr val="tx1"/>
                </a:solidFill>
                <a:effectLst/>
                <a:latin typeface="Times New Roman" panose="02020603050405020304" pitchFamily="18" charset="0"/>
                <a:ea typeface="Times New Roman" panose="02020603050405020304" pitchFamily="18" charset="0"/>
              </a:rPr>
              <a:t>1.      Yönetim </a:t>
            </a:r>
            <a:r>
              <a:rPr lang="tr-TR" sz="3000" b="1" i="1" dirty="0" err="1">
                <a:solidFill>
                  <a:schemeClr val="tx1"/>
                </a:solidFill>
                <a:effectLst/>
                <a:latin typeface="Times New Roman" panose="02020603050405020304" pitchFamily="18" charset="0"/>
                <a:ea typeface="Times New Roman" panose="02020603050405020304" pitchFamily="18" charset="0"/>
              </a:rPr>
              <a:t>işgörenler</a:t>
            </a:r>
            <a:r>
              <a:rPr lang="tr-TR" sz="3000" b="1" i="1" dirty="0">
                <a:solidFill>
                  <a:schemeClr val="tx1"/>
                </a:solidFill>
                <a:effectLst/>
                <a:latin typeface="Times New Roman" panose="02020603050405020304" pitchFamily="18" charset="0"/>
                <a:ea typeface="Times New Roman" panose="02020603050405020304" pitchFamily="18" charset="0"/>
              </a:rPr>
              <a:t> için destekleyici bir </a:t>
            </a:r>
            <a:r>
              <a:rPr lang="tr-TR" sz="3000" b="1" i="1" dirty="0" err="1">
                <a:solidFill>
                  <a:schemeClr val="tx1"/>
                </a:solidFill>
                <a:effectLst/>
                <a:latin typeface="Times New Roman" panose="02020603050405020304" pitchFamily="18" charset="0"/>
                <a:ea typeface="Times New Roman" panose="02020603050405020304" pitchFamily="18" charset="0"/>
              </a:rPr>
              <a:t>organizasyonel</a:t>
            </a:r>
            <a:r>
              <a:rPr lang="tr-TR" sz="3000" b="1" i="1" dirty="0">
                <a:solidFill>
                  <a:schemeClr val="tx1"/>
                </a:solidFill>
                <a:effectLst/>
                <a:latin typeface="Times New Roman" panose="02020603050405020304" pitchFamily="18" charset="0"/>
                <a:ea typeface="Times New Roman" panose="02020603050405020304" pitchFamily="18" charset="0"/>
              </a:rPr>
              <a:t> yapı geliştirilmelidir.</a:t>
            </a:r>
            <a:r>
              <a:rPr lang="tr-TR" sz="3000" b="1" dirty="0">
                <a:solidFill>
                  <a:schemeClr val="tx1"/>
                </a:solidFill>
                <a:effectLst/>
                <a:latin typeface="Times New Roman" panose="02020603050405020304" pitchFamily="18" charset="0"/>
                <a:ea typeface="Times New Roman" panose="02020603050405020304" pitchFamily="18" charset="0"/>
              </a:rPr>
              <a:t> </a:t>
            </a:r>
          </a:p>
          <a:p>
            <a:pPr marL="0" indent="0" algn="ctr">
              <a:buNone/>
            </a:pPr>
            <a:r>
              <a:rPr lang="tr-TR" sz="3000" dirty="0">
                <a:solidFill>
                  <a:schemeClr val="tx1"/>
                </a:solidFill>
                <a:effectLst/>
                <a:latin typeface="Times New Roman" panose="02020603050405020304" pitchFamily="18" charset="0"/>
                <a:ea typeface="Times New Roman" panose="02020603050405020304" pitchFamily="18" charset="0"/>
              </a:rPr>
              <a:t>İşletmenin örgütsel işleyişi planlarken yapıyı merkeziyetten uzak, katılımcılığı destekleyici, ortak karar vermeyi özendirici, ast üst arası iletişim engellerini yok edici bir organizasyon geliştirilirse, yalnızlık, </a:t>
            </a:r>
            <a:r>
              <a:rPr lang="tr-TR" sz="3000" dirty="0" err="1">
                <a:solidFill>
                  <a:schemeClr val="tx1"/>
                </a:solidFill>
                <a:effectLst/>
                <a:latin typeface="Times New Roman" panose="02020603050405020304" pitchFamily="18" charset="0"/>
                <a:ea typeface="Times New Roman" panose="02020603050405020304" pitchFamily="18" charset="0"/>
              </a:rPr>
              <a:t>desteksizlik</a:t>
            </a:r>
            <a:r>
              <a:rPr lang="tr-TR" sz="3000" dirty="0">
                <a:solidFill>
                  <a:schemeClr val="tx1"/>
                </a:solidFill>
                <a:effectLst/>
                <a:latin typeface="Times New Roman" panose="02020603050405020304" pitchFamily="18" charset="0"/>
                <a:ea typeface="Times New Roman" panose="02020603050405020304" pitchFamily="18" charset="0"/>
              </a:rPr>
              <a:t> ve aşırı işbölümünün yarattığı olumsuz stres, önemli ölçüde engellenecektir.</a:t>
            </a:r>
          </a:p>
          <a:p>
            <a:endParaRPr lang="tr-TR" sz="3000" dirty="0">
              <a:solidFill>
                <a:schemeClr val="tx1"/>
              </a:solidFill>
            </a:endParaRPr>
          </a:p>
        </p:txBody>
      </p:sp>
    </p:spTree>
    <p:extLst>
      <p:ext uri="{BB962C8B-B14F-4D97-AF65-F5344CB8AC3E}">
        <p14:creationId xmlns:p14="http://schemas.microsoft.com/office/powerpoint/2010/main" val="283453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F715F41-125E-4DFD-9C30-FE24813CE534}"/>
              </a:ext>
            </a:extLst>
          </p:cNvPr>
          <p:cNvSpPr>
            <a:spLocks noGrp="1"/>
          </p:cNvSpPr>
          <p:nvPr>
            <p:ph idx="1"/>
          </p:nvPr>
        </p:nvSpPr>
        <p:spPr>
          <a:xfrm>
            <a:off x="332559" y="1488613"/>
            <a:ext cx="9500987" cy="3880773"/>
          </a:xfrm>
        </p:spPr>
        <p:txBody>
          <a:bodyPr>
            <a:noAutofit/>
          </a:bodyPr>
          <a:lstStyle/>
          <a:p>
            <a:r>
              <a:rPr lang="tr-TR" sz="2800" b="1" i="1" dirty="0">
                <a:solidFill>
                  <a:schemeClr val="tx1"/>
                </a:solidFill>
                <a:effectLst/>
                <a:latin typeface="Times New Roman" panose="02020603050405020304" pitchFamily="18" charset="0"/>
                <a:ea typeface="Times New Roman" panose="02020603050405020304" pitchFamily="18" charset="0"/>
              </a:rPr>
              <a:t>2.                      İş zenginleştirmesine dönük örgütsel düzenlemeler yapmak gerekir. </a:t>
            </a:r>
          </a:p>
          <a:p>
            <a:pPr algn="ctr"/>
            <a:r>
              <a:rPr lang="tr-TR" sz="2800" dirty="0">
                <a:solidFill>
                  <a:schemeClr val="tx1"/>
                </a:solidFill>
                <a:effectLst/>
                <a:latin typeface="Times New Roman" panose="02020603050405020304" pitchFamily="18" charset="0"/>
                <a:ea typeface="Times New Roman" panose="02020603050405020304" pitchFamily="18" charset="0"/>
              </a:rPr>
              <a:t>Sürekli tekdüze yapılan ve önemli zihinsel çaba, farklı düşünme gerektirmeyen işler, bir müddet sonra </a:t>
            </a:r>
            <a:r>
              <a:rPr lang="tr-TR" sz="2800" dirty="0" err="1">
                <a:solidFill>
                  <a:schemeClr val="tx1"/>
                </a:solidFill>
                <a:effectLst/>
                <a:latin typeface="Times New Roman" panose="02020603050405020304" pitchFamily="18" charset="0"/>
                <a:ea typeface="Times New Roman" panose="02020603050405020304" pitchFamily="18" charset="0"/>
              </a:rPr>
              <a:t>işgörenler</a:t>
            </a:r>
            <a:r>
              <a:rPr lang="tr-TR" sz="2800" dirty="0">
                <a:solidFill>
                  <a:schemeClr val="tx1"/>
                </a:solidFill>
                <a:effectLst/>
                <a:latin typeface="Times New Roman" panose="02020603050405020304" pitchFamily="18" charset="0"/>
                <a:ea typeface="Times New Roman" panose="02020603050405020304" pitchFamily="18" charset="0"/>
              </a:rPr>
              <a:t> için sıkıcı ve çekilmez olmaya başlar. Özellikle yetenekli ve yaratıcı tipler, işlerinde boyut, derinlik ararlar. Yönetim yapacağı düzenlemelerle </a:t>
            </a:r>
            <a:r>
              <a:rPr lang="tr-TR" sz="2800" dirty="0" err="1">
                <a:solidFill>
                  <a:schemeClr val="tx1"/>
                </a:solidFill>
                <a:effectLst/>
                <a:latin typeface="Times New Roman" panose="02020603050405020304" pitchFamily="18" charset="0"/>
                <a:ea typeface="Times New Roman" panose="02020603050405020304" pitchFamily="18" charset="0"/>
              </a:rPr>
              <a:t>işgörenlerin</a:t>
            </a:r>
            <a:r>
              <a:rPr lang="tr-TR" sz="2800" dirty="0">
                <a:solidFill>
                  <a:schemeClr val="tx1"/>
                </a:solidFill>
                <a:effectLst/>
                <a:latin typeface="Times New Roman" panose="02020603050405020304" pitchFamily="18" charset="0"/>
                <a:ea typeface="Times New Roman" panose="02020603050405020304" pitchFamily="18" charset="0"/>
              </a:rPr>
              <a:t> yaptıkları işi zenginleştirmelidir. İş içerik olarak zenginleştirilip, kişiye daha fazla sorumluluk verilebilir, önüne başarı fırsatları çıkarılabilir, kendi gayretine göre yükselmesi sağlanabilir.</a:t>
            </a:r>
          </a:p>
          <a:p>
            <a:endParaRPr lang="tr-TR" sz="2800" dirty="0">
              <a:solidFill>
                <a:schemeClr val="tx1"/>
              </a:solidFill>
            </a:endParaRPr>
          </a:p>
        </p:txBody>
      </p:sp>
    </p:spTree>
    <p:extLst>
      <p:ext uri="{BB962C8B-B14F-4D97-AF65-F5344CB8AC3E}">
        <p14:creationId xmlns:p14="http://schemas.microsoft.com/office/powerpoint/2010/main" val="267026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58E85AF-F738-492A-BA29-9811F33DCA32}"/>
              </a:ext>
            </a:extLst>
          </p:cNvPr>
          <p:cNvSpPr>
            <a:spLocks noGrp="1"/>
          </p:cNvSpPr>
          <p:nvPr>
            <p:ph idx="1"/>
          </p:nvPr>
        </p:nvSpPr>
        <p:spPr>
          <a:xfrm>
            <a:off x="677334" y="1046828"/>
            <a:ext cx="8596668" cy="3880773"/>
          </a:xfrm>
        </p:spPr>
        <p:txBody>
          <a:bodyPr>
            <a:noAutofit/>
          </a:bodyPr>
          <a:lstStyle/>
          <a:p>
            <a:r>
              <a:rPr lang="tr-TR" sz="3000" i="1" dirty="0">
                <a:solidFill>
                  <a:schemeClr val="tx1"/>
                </a:solidFill>
                <a:effectLst/>
                <a:latin typeface="Times New Roman" panose="02020603050405020304" pitchFamily="18" charset="0"/>
                <a:ea typeface="Times New Roman" panose="02020603050405020304" pitchFamily="18" charset="0"/>
              </a:rPr>
              <a:t>3.                      </a:t>
            </a:r>
            <a:r>
              <a:rPr lang="tr-TR" sz="3000" b="1" i="1" dirty="0">
                <a:solidFill>
                  <a:schemeClr val="tx1"/>
                </a:solidFill>
                <a:effectLst/>
                <a:latin typeface="Times New Roman" panose="02020603050405020304" pitchFamily="18" charset="0"/>
                <a:ea typeface="Times New Roman" panose="02020603050405020304" pitchFamily="18" charset="0"/>
              </a:rPr>
              <a:t>Çalışanlar arasındaki çatışmayı azaltmak ve örgütsel rolleri belirgin hale getirmek gerekir. </a:t>
            </a:r>
          </a:p>
          <a:p>
            <a:pPr algn="ctr"/>
            <a:r>
              <a:rPr lang="tr-TR" sz="3000" dirty="0">
                <a:solidFill>
                  <a:schemeClr val="tx1"/>
                </a:solidFill>
                <a:effectLst/>
                <a:latin typeface="Times New Roman" panose="02020603050405020304" pitchFamily="18" charset="0"/>
                <a:ea typeface="Times New Roman" panose="02020603050405020304" pitchFamily="18" charset="0"/>
              </a:rPr>
              <a:t>Bir işletmede ortaya çıkan rol çatışması ve belirsizliği belli başlı bireysel stresörlerdendir. İyi bir organizasyon yeterli iş başı eğitimi, kişilerin ne yapacağını gösteren görev tarifleri ve çalışanlardan zamansız bilgi istemeyi engellemeye yönelik düzenlemeler rol belirsizliğini ve kişiler arası çatışmayı önemli ölçüde azaltır.</a:t>
            </a:r>
          </a:p>
          <a:p>
            <a:endParaRPr lang="tr-TR" sz="3000" dirty="0">
              <a:solidFill>
                <a:schemeClr val="tx1"/>
              </a:solidFill>
            </a:endParaRPr>
          </a:p>
        </p:txBody>
      </p:sp>
    </p:spTree>
    <p:extLst>
      <p:ext uri="{BB962C8B-B14F-4D97-AF65-F5344CB8AC3E}">
        <p14:creationId xmlns:p14="http://schemas.microsoft.com/office/powerpoint/2010/main" val="3152968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FEBF41-D65E-4CB2-9270-B5765792E512}"/>
              </a:ext>
            </a:extLst>
          </p:cNvPr>
          <p:cNvSpPr>
            <a:spLocks noGrp="1"/>
          </p:cNvSpPr>
          <p:nvPr>
            <p:ph idx="1"/>
          </p:nvPr>
        </p:nvSpPr>
        <p:spPr>
          <a:xfrm>
            <a:off x="677334" y="1270000"/>
            <a:ext cx="8976332" cy="3880773"/>
          </a:xfrm>
        </p:spPr>
        <p:txBody>
          <a:bodyPr>
            <a:noAutofit/>
          </a:bodyPr>
          <a:lstStyle/>
          <a:p>
            <a:r>
              <a:rPr lang="tr-TR" sz="3000" b="1" i="1" dirty="0">
                <a:solidFill>
                  <a:schemeClr val="tx1"/>
                </a:solidFill>
                <a:effectLst/>
                <a:latin typeface="Times New Roman" panose="02020603050405020304" pitchFamily="18" charset="0"/>
                <a:ea typeface="Times New Roman" panose="02020603050405020304" pitchFamily="18" charset="0"/>
              </a:rPr>
              <a:t>4.                      İyi ve açık bir kariyer planı yapmak, bu konuda çalışanlara danışmanlık yapmak gerekir.</a:t>
            </a:r>
          </a:p>
          <a:p>
            <a:pPr algn="ctr"/>
            <a:r>
              <a:rPr lang="tr-TR" sz="3000" i="1" dirty="0">
                <a:solidFill>
                  <a:schemeClr val="tx1"/>
                </a:solidFill>
                <a:effectLst/>
                <a:latin typeface="Times New Roman" panose="02020603050405020304" pitchFamily="18" charset="0"/>
                <a:ea typeface="Times New Roman" panose="02020603050405020304" pitchFamily="18" charset="0"/>
              </a:rPr>
              <a:t> </a:t>
            </a:r>
            <a:r>
              <a:rPr lang="tr-TR" sz="3000" dirty="0">
                <a:solidFill>
                  <a:schemeClr val="tx1"/>
                </a:solidFill>
                <a:effectLst/>
                <a:latin typeface="Times New Roman" panose="02020603050405020304" pitchFamily="18" charset="0"/>
                <a:ea typeface="Times New Roman" panose="02020603050405020304" pitchFamily="18" charset="0"/>
              </a:rPr>
              <a:t>Eğer işletmede yükselme ve ilerleme basamakları belirli ise ve kişiler tarafından kavranırsa çalışanlar kendilerini istedikleri hedeflere göre yetiştirmeye çalışacaklar, ara sıra yöneticilerinden tavsiye isteyeceklerdir. </a:t>
            </a:r>
            <a:r>
              <a:rPr lang="tr-TR" sz="3000" dirty="0" err="1">
                <a:solidFill>
                  <a:schemeClr val="tx1"/>
                </a:solidFill>
                <a:effectLst/>
                <a:latin typeface="Times New Roman" panose="02020603050405020304" pitchFamily="18" charset="0"/>
                <a:ea typeface="Times New Roman" panose="02020603050405020304" pitchFamily="18" charset="0"/>
              </a:rPr>
              <a:t>İşgören</a:t>
            </a:r>
            <a:r>
              <a:rPr lang="tr-TR" sz="3000" dirty="0">
                <a:solidFill>
                  <a:schemeClr val="tx1"/>
                </a:solidFill>
                <a:effectLst/>
                <a:latin typeface="Times New Roman" panose="02020603050405020304" pitchFamily="18" charset="0"/>
                <a:ea typeface="Times New Roman" panose="02020603050405020304" pitchFamily="18" charset="0"/>
              </a:rPr>
              <a:t> yapacağı çalışmalar sonunda geleceğinin ne olacağını bilirse daha az olumsuz stres yaşayacaktır.</a:t>
            </a:r>
          </a:p>
          <a:p>
            <a:endParaRPr lang="tr-TR" sz="3000" dirty="0">
              <a:solidFill>
                <a:schemeClr val="tx1"/>
              </a:solidFill>
            </a:endParaRPr>
          </a:p>
        </p:txBody>
      </p:sp>
    </p:spTree>
    <p:extLst>
      <p:ext uri="{BB962C8B-B14F-4D97-AF65-F5344CB8AC3E}">
        <p14:creationId xmlns:p14="http://schemas.microsoft.com/office/powerpoint/2010/main" val="282219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7A0F764-1567-46EE-A683-8404711AD876}"/>
              </a:ext>
            </a:extLst>
          </p:cNvPr>
          <p:cNvSpPr>
            <a:spLocks noGrp="1"/>
          </p:cNvSpPr>
          <p:nvPr>
            <p:ph idx="1"/>
          </p:nvPr>
        </p:nvSpPr>
        <p:spPr>
          <a:xfrm>
            <a:off x="677334" y="779489"/>
            <a:ext cx="8596668" cy="5823679"/>
          </a:xfrm>
        </p:spPr>
        <p:txBody>
          <a:bodyPr>
            <a:normAutofit lnSpcReduction="10000"/>
          </a:bodyPr>
          <a:lstStyle/>
          <a:p>
            <a:pPr>
              <a:buFont typeface="Wingdings" panose="05000000000000000000" pitchFamily="2" charset="2"/>
              <a:buChar char="q"/>
            </a:pPr>
            <a:r>
              <a:rPr lang="tr-TR" sz="2500" dirty="0"/>
              <a:t> Yüksek bir gelir,</a:t>
            </a:r>
          </a:p>
          <a:p>
            <a:pPr>
              <a:buFont typeface="Wingdings" panose="05000000000000000000" pitchFamily="2" charset="2"/>
              <a:buChar char="q"/>
            </a:pPr>
            <a:r>
              <a:rPr lang="tr-TR" sz="2500" dirty="0"/>
              <a:t> Yeni teknolojiler,</a:t>
            </a:r>
          </a:p>
          <a:p>
            <a:pPr>
              <a:buFont typeface="Wingdings" panose="05000000000000000000" pitchFamily="2" charset="2"/>
              <a:buChar char="q"/>
            </a:pPr>
            <a:r>
              <a:rPr lang="tr-TR" sz="2500" dirty="0"/>
              <a:t> Kariyer gelişimine açık olması,</a:t>
            </a:r>
          </a:p>
          <a:p>
            <a:pPr>
              <a:buFont typeface="Wingdings" panose="05000000000000000000" pitchFamily="2" charset="2"/>
              <a:buChar char="q"/>
            </a:pPr>
            <a:r>
              <a:rPr lang="tr-TR" sz="2500" dirty="0"/>
              <a:t> İş kolaylığı,</a:t>
            </a:r>
          </a:p>
          <a:p>
            <a:pPr>
              <a:buFont typeface="Wingdings" panose="05000000000000000000" pitchFamily="2" charset="2"/>
              <a:buChar char="q"/>
            </a:pPr>
            <a:r>
              <a:rPr lang="tr-TR" sz="2500" dirty="0"/>
              <a:t> Temizlik ve Hijyen kurallarına uyması,</a:t>
            </a:r>
          </a:p>
          <a:p>
            <a:pPr>
              <a:buFont typeface="Wingdings" panose="05000000000000000000" pitchFamily="2" charset="2"/>
              <a:buChar char="q"/>
            </a:pPr>
            <a:r>
              <a:rPr lang="tr-TR" sz="2500" dirty="0"/>
              <a:t> Sevgi gösterilmesi,</a:t>
            </a:r>
          </a:p>
          <a:p>
            <a:pPr>
              <a:buFont typeface="Wingdings" panose="05000000000000000000" pitchFamily="2" charset="2"/>
              <a:buChar char="q"/>
            </a:pPr>
            <a:r>
              <a:rPr lang="tr-TR" sz="2500" dirty="0"/>
              <a:t> Tatil imkanı verilmesi,</a:t>
            </a:r>
          </a:p>
          <a:p>
            <a:pPr>
              <a:buFont typeface="Wingdings" panose="05000000000000000000" pitchFamily="2" charset="2"/>
              <a:buChar char="q"/>
            </a:pPr>
            <a:r>
              <a:rPr lang="tr-TR" sz="2500" dirty="0"/>
              <a:t> Kısa çalışma süreleri,</a:t>
            </a:r>
          </a:p>
          <a:p>
            <a:pPr>
              <a:buFont typeface="Wingdings" panose="05000000000000000000" pitchFamily="2" charset="2"/>
              <a:buChar char="q"/>
            </a:pPr>
            <a:r>
              <a:rPr lang="tr-TR" sz="2500" dirty="0"/>
              <a:t> Ulaşım ve servis imkanı vermesi,</a:t>
            </a:r>
          </a:p>
          <a:p>
            <a:pPr>
              <a:buFont typeface="Wingdings" panose="05000000000000000000" pitchFamily="2" charset="2"/>
              <a:buChar char="q"/>
            </a:pPr>
            <a:r>
              <a:rPr lang="tr-TR" sz="2500" dirty="0"/>
              <a:t> Lojman ve konut imkanı vermesi,</a:t>
            </a:r>
          </a:p>
          <a:p>
            <a:pPr>
              <a:buFont typeface="Wingdings" panose="05000000000000000000" pitchFamily="2" charset="2"/>
              <a:buChar char="q"/>
            </a:pPr>
            <a:r>
              <a:rPr lang="tr-TR" sz="2500" dirty="0"/>
              <a:t> Huzurlu bir çalışma ortamı sunması,</a:t>
            </a:r>
          </a:p>
          <a:p>
            <a:pPr>
              <a:buFont typeface="Wingdings" panose="05000000000000000000" pitchFamily="2" charset="2"/>
              <a:buChar char="q"/>
            </a:pPr>
            <a:r>
              <a:rPr lang="tr-TR" sz="2500" dirty="0"/>
              <a:t> İş güvencesi vermesi</a:t>
            </a:r>
          </a:p>
        </p:txBody>
      </p:sp>
      <p:sp>
        <p:nvSpPr>
          <p:cNvPr id="4" name="İçerik Yer Tutucusu 2">
            <a:extLst>
              <a:ext uri="{FF2B5EF4-FFF2-40B4-BE49-F238E27FC236}">
                <a16:creationId xmlns:a16="http://schemas.microsoft.com/office/drawing/2014/main" id="{0C655BB8-C69F-444F-9667-2DFCC4FDDB50}"/>
              </a:ext>
            </a:extLst>
          </p:cNvPr>
          <p:cNvSpPr txBox="1">
            <a:spLocks/>
          </p:cNvSpPr>
          <p:nvPr/>
        </p:nvSpPr>
        <p:spPr>
          <a:xfrm>
            <a:off x="-547992" y="143254"/>
            <a:ext cx="10587537" cy="4977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tr-TR" sz="2200" dirty="0">
                <a:solidFill>
                  <a:schemeClr val="tx1"/>
                </a:solidFill>
              </a:rPr>
              <a:t>Bir çalışanın iş yerinden beklediği ve aradığı en önemli özellik nedir?</a:t>
            </a:r>
          </a:p>
        </p:txBody>
      </p:sp>
    </p:spTree>
    <p:extLst>
      <p:ext uri="{BB962C8B-B14F-4D97-AF65-F5344CB8AC3E}">
        <p14:creationId xmlns:p14="http://schemas.microsoft.com/office/powerpoint/2010/main" val="237375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E4A414D-A111-462B-AAE7-72D38E2F4EAB}"/>
              </a:ext>
            </a:extLst>
          </p:cNvPr>
          <p:cNvSpPr>
            <a:spLocks noGrp="1"/>
          </p:cNvSpPr>
          <p:nvPr>
            <p:ph idx="1"/>
          </p:nvPr>
        </p:nvSpPr>
        <p:spPr>
          <a:xfrm>
            <a:off x="470248" y="796484"/>
            <a:ext cx="7429568" cy="5019700"/>
          </a:xfrm>
        </p:spPr>
        <p:txBody>
          <a:bodyPr>
            <a:noAutofit/>
          </a:bodyPr>
          <a:lstStyle/>
          <a:p>
            <a:pPr algn="ctr"/>
            <a:r>
              <a:rPr lang="tr-TR" sz="3000" dirty="0">
                <a:solidFill>
                  <a:schemeClr val="tx1"/>
                </a:solidFill>
              </a:rPr>
              <a:t>Huzurlu ve güvenli bir çalışma ortamının olmadığı bir işyerinde diğer faktörlerin hiçbir önemi bulunmayacaktır.  Bu nedenler iş görenler belki başlangıçta ekonomik kaygılar, iş güvencesi gibi diğer faktörlerin kendileri açısından daha fazla önemli olduğunu düşünebilirler. </a:t>
            </a:r>
          </a:p>
        </p:txBody>
      </p:sp>
    </p:spTree>
    <p:extLst>
      <p:ext uri="{BB962C8B-B14F-4D97-AF65-F5344CB8AC3E}">
        <p14:creationId xmlns:p14="http://schemas.microsoft.com/office/powerpoint/2010/main" val="396704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3697134D-42BB-4230-92BE-C0A4437D109F}"/>
              </a:ext>
            </a:extLst>
          </p:cNvPr>
          <p:cNvSpPr>
            <a:spLocks noGrp="1"/>
          </p:cNvSpPr>
          <p:nvPr>
            <p:ph idx="1"/>
          </p:nvPr>
        </p:nvSpPr>
        <p:spPr>
          <a:xfrm>
            <a:off x="677334" y="1199213"/>
            <a:ext cx="4044568" cy="4842149"/>
          </a:xfrm>
        </p:spPr>
        <p:txBody>
          <a:bodyPr>
            <a:normAutofit/>
          </a:bodyPr>
          <a:lstStyle/>
          <a:p>
            <a:pPr algn="ctr"/>
            <a:r>
              <a:rPr lang="tr-TR" sz="3000" dirty="0">
                <a:solidFill>
                  <a:schemeClr val="tx1"/>
                </a:solidFill>
              </a:rPr>
              <a:t>Ancak belki de ailemizden ve sevdiklerimizden daha fazla zaman geçirdiğimiz iş yerinde aranacak ön önemli özellik;</a:t>
            </a:r>
          </a:p>
          <a:p>
            <a:pPr algn="ctr"/>
            <a:endParaRPr lang="tr-TR" sz="3000" dirty="0">
              <a:solidFill>
                <a:schemeClr val="tx1"/>
              </a:solidFill>
            </a:endParaRPr>
          </a:p>
          <a:p>
            <a:pPr algn="ctr"/>
            <a:r>
              <a:rPr lang="tr-TR" sz="3000" dirty="0">
                <a:solidFill>
                  <a:schemeClr val="accent5"/>
                </a:solidFill>
              </a:rPr>
              <a:t>HUZUR</a:t>
            </a:r>
            <a:r>
              <a:rPr lang="tr-TR" sz="3000" dirty="0">
                <a:solidFill>
                  <a:schemeClr val="tx1"/>
                </a:solidFill>
              </a:rPr>
              <a:t> ‘ dur. </a:t>
            </a:r>
          </a:p>
          <a:p>
            <a:endParaRPr lang="tr-TR" sz="3000" dirty="0"/>
          </a:p>
        </p:txBody>
      </p:sp>
      <p:pic>
        <p:nvPicPr>
          <p:cNvPr id="5" name="Picture 2" descr="Bir İş Yerinde Karşılıklı Sevgi Saygı | Motivasyon Levhaları | İş  Elbiseleri / İş Ayakkabıları / İş Güvenliği Levhaları malzemeleri">
            <a:extLst>
              <a:ext uri="{FF2B5EF4-FFF2-40B4-BE49-F238E27FC236}">
                <a16:creationId xmlns:a16="http://schemas.microsoft.com/office/drawing/2014/main" id="{978021ED-DF99-4159-A0D5-9DB65AFDA0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96079" y="609600"/>
            <a:ext cx="5592302" cy="431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48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4">
            <a:extLst>
              <a:ext uri="{FF2B5EF4-FFF2-40B4-BE49-F238E27FC236}">
                <a16:creationId xmlns:a16="http://schemas.microsoft.com/office/drawing/2014/main" id="{B750FA10-94B9-460F-801E-CFE1F815F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792" y="1147028"/>
            <a:ext cx="6612822" cy="3883716"/>
          </a:xfrm>
          <a:prstGeom prst="rect">
            <a:avLst/>
          </a:prstGeom>
        </p:spPr>
      </p:pic>
    </p:spTree>
    <p:extLst>
      <p:ext uri="{BB962C8B-B14F-4D97-AF65-F5344CB8AC3E}">
        <p14:creationId xmlns:p14="http://schemas.microsoft.com/office/powerpoint/2010/main" val="424512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C30FB0-9959-4727-8FF3-EE6912AFF9FE}"/>
              </a:ext>
            </a:extLst>
          </p:cNvPr>
          <p:cNvSpPr>
            <a:spLocks noGrp="1"/>
          </p:cNvSpPr>
          <p:nvPr>
            <p:ph idx="1"/>
          </p:nvPr>
        </p:nvSpPr>
        <p:spPr>
          <a:xfrm>
            <a:off x="725081" y="1046828"/>
            <a:ext cx="8596668" cy="3880773"/>
          </a:xfrm>
        </p:spPr>
        <p:txBody>
          <a:bodyPr>
            <a:noAutofit/>
          </a:bodyPr>
          <a:lstStyle/>
          <a:p>
            <a:pPr algn="ctr"/>
            <a:r>
              <a:rPr lang="tr-TR" sz="3000" dirty="0">
                <a:solidFill>
                  <a:schemeClr val="tx1"/>
                </a:solidFill>
              </a:rPr>
              <a:t>Bireyin kendi özellikleri, yetenekleri, aile  yapısı, yaşantısı ve davranışları dışında ortaya çıkan stres kaynakları genellikle çalışma yaşamından kaynaklanmaktadır. </a:t>
            </a:r>
          </a:p>
          <a:p>
            <a:pPr algn="ctr"/>
            <a:r>
              <a:rPr lang="tr-TR" sz="3000" dirty="0">
                <a:solidFill>
                  <a:schemeClr val="tx1"/>
                </a:solidFill>
              </a:rPr>
              <a:t>Çalışma hayatında ortaya çıkan stres  ile ilgili sorunları çözmek çoğu zaman çalışanın kendi elinde değildir. Bu nedenle iş ile ilgili , iş yeri ile ilgili ve çalışma ilişkileri ile ilgili stres sorunlarının çözümü örgüt içerisindeki yöneticilere düşmektedir.</a:t>
            </a:r>
          </a:p>
          <a:p>
            <a:pPr algn="ctr"/>
            <a:endParaRPr lang="tr-TR" sz="3000" dirty="0">
              <a:solidFill>
                <a:schemeClr val="tx1"/>
              </a:solidFill>
            </a:endParaRPr>
          </a:p>
        </p:txBody>
      </p:sp>
    </p:spTree>
    <p:extLst>
      <p:ext uri="{BB962C8B-B14F-4D97-AF65-F5344CB8AC3E}">
        <p14:creationId xmlns:p14="http://schemas.microsoft.com/office/powerpoint/2010/main" val="284007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C30FB0-9959-4727-8FF3-EE6912AFF9FE}"/>
              </a:ext>
            </a:extLst>
          </p:cNvPr>
          <p:cNvSpPr>
            <a:spLocks noGrp="1"/>
          </p:cNvSpPr>
          <p:nvPr>
            <p:ph idx="1"/>
          </p:nvPr>
        </p:nvSpPr>
        <p:spPr>
          <a:xfrm>
            <a:off x="677334" y="1079293"/>
            <a:ext cx="8596668" cy="5576340"/>
          </a:xfrm>
        </p:spPr>
        <p:txBody>
          <a:bodyPr>
            <a:normAutofit/>
          </a:bodyPr>
          <a:lstStyle/>
          <a:p>
            <a:r>
              <a:rPr lang="tr-TR" dirty="0">
                <a:solidFill>
                  <a:schemeClr val="tx1"/>
                </a:solidFill>
              </a:rPr>
              <a:t>Yönetim kademesinde görev alanların önce kendi streslerini kontrol altına almaları daha sonra sorumlu oldukları yönetim alanlarında bulunanların stres kaygılarını ve sorunlarını en aza indirmeleri gerekmektedir. </a:t>
            </a:r>
          </a:p>
          <a:p>
            <a:r>
              <a:rPr lang="tr-TR" dirty="0">
                <a:solidFill>
                  <a:schemeClr val="tx1"/>
                </a:solidFill>
              </a:rPr>
              <a:t>Bu konuda deneyimli ve bilgili olmaları, sorunları yerinde tespit edip pratik yöntemlerle anında sonuca gitmeleri </a:t>
            </a:r>
            <a:r>
              <a:rPr lang="tr-TR" dirty="0" err="1">
                <a:solidFill>
                  <a:schemeClr val="tx1"/>
                </a:solidFill>
              </a:rPr>
              <a:t>işgörenlerin</a:t>
            </a:r>
            <a:r>
              <a:rPr lang="tr-TR" dirty="0">
                <a:solidFill>
                  <a:schemeClr val="tx1"/>
                </a:solidFill>
              </a:rPr>
              <a:t>  takdirini kazanmalarına katkıda bulunacaktır. Yöneticilerde stres konusunda iş görenlerin stresini azaltacak ve ortadan kaldırabilmek için aranacak en önemli özellikler;</a:t>
            </a:r>
          </a:p>
          <a:p>
            <a:endParaRPr lang="tr-TR" dirty="0">
              <a:solidFill>
                <a:schemeClr val="tx1"/>
              </a:solidFill>
            </a:endParaRPr>
          </a:p>
          <a:p>
            <a:r>
              <a:rPr lang="tr-TR" dirty="0">
                <a:solidFill>
                  <a:schemeClr val="tx1"/>
                </a:solidFill>
              </a:rPr>
              <a:t>* Adaletli davranmak,</a:t>
            </a:r>
          </a:p>
          <a:p>
            <a:r>
              <a:rPr lang="tr-TR" dirty="0">
                <a:solidFill>
                  <a:schemeClr val="tx1"/>
                </a:solidFill>
              </a:rPr>
              <a:t>* Pratik bir zekaya sahip olmak,</a:t>
            </a:r>
          </a:p>
          <a:p>
            <a:r>
              <a:rPr lang="tr-TR" dirty="0">
                <a:solidFill>
                  <a:schemeClr val="tx1"/>
                </a:solidFill>
              </a:rPr>
              <a:t>* Çözüm odaklı davranmak,</a:t>
            </a:r>
          </a:p>
          <a:p>
            <a:r>
              <a:rPr lang="tr-TR" dirty="0">
                <a:solidFill>
                  <a:schemeClr val="tx1"/>
                </a:solidFill>
              </a:rPr>
              <a:t>* Yeniliklere açık olmak,</a:t>
            </a:r>
          </a:p>
          <a:p>
            <a:r>
              <a:rPr lang="tr-TR" dirty="0">
                <a:solidFill>
                  <a:schemeClr val="tx1"/>
                </a:solidFill>
              </a:rPr>
              <a:t>* İş görenlerin gelişimine destek olmak</a:t>
            </a:r>
          </a:p>
        </p:txBody>
      </p:sp>
    </p:spTree>
    <p:extLst>
      <p:ext uri="{BB962C8B-B14F-4D97-AF65-F5344CB8AC3E}">
        <p14:creationId xmlns:p14="http://schemas.microsoft.com/office/powerpoint/2010/main" val="174617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F715F41-125E-4DFD-9C30-FE24813CE534}"/>
              </a:ext>
            </a:extLst>
          </p:cNvPr>
          <p:cNvSpPr>
            <a:spLocks noGrp="1"/>
          </p:cNvSpPr>
          <p:nvPr>
            <p:ph idx="1"/>
          </p:nvPr>
        </p:nvSpPr>
        <p:spPr>
          <a:xfrm>
            <a:off x="677333" y="1528997"/>
            <a:ext cx="8781459" cy="5066675"/>
          </a:xfrm>
        </p:spPr>
        <p:txBody>
          <a:bodyPr>
            <a:normAutofit/>
          </a:bodyPr>
          <a:lstStyle/>
          <a:p>
            <a:pPr algn="ctr"/>
            <a:r>
              <a:rPr lang="tr-TR" sz="2500" dirty="0" err="1">
                <a:solidFill>
                  <a:schemeClr val="tx1"/>
                </a:solidFill>
                <a:effectLst/>
                <a:latin typeface="Times New Roman" panose="02020603050405020304" pitchFamily="18" charset="0"/>
                <a:ea typeface="Times New Roman" panose="02020603050405020304" pitchFamily="18" charset="0"/>
              </a:rPr>
              <a:t>İşgören</a:t>
            </a:r>
            <a:r>
              <a:rPr lang="tr-TR" sz="2500" dirty="0">
                <a:solidFill>
                  <a:schemeClr val="tx1"/>
                </a:solidFill>
                <a:effectLst/>
                <a:latin typeface="Times New Roman" panose="02020603050405020304" pitchFamily="18" charset="0"/>
                <a:ea typeface="Times New Roman" panose="02020603050405020304" pitchFamily="18" charset="0"/>
              </a:rPr>
              <a:t> açısından istenmeyen stresi örgütsel yapının da yarattığını, özellikle işletmede iyi yürümeyen beşeri ilişkiler sisteminin, hatalı kariyer geliştirme çatışmalarının, yetersiz fiziki çevrenin başlı başına stres kaynağı olduğunu bilmekteyiz.</a:t>
            </a:r>
          </a:p>
          <a:p>
            <a:pPr algn="ctr"/>
            <a:r>
              <a:rPr lang="tr-TR" sz="2500" dirty="0">
                <a:solidFill>
                  <a:schemeClr val="tx1"/>
                </a:solidFill>
                <a:effectLst/>
                <a:latin typeface="Times New Roman" panose="02020603050405020304" pitchFamily="18" charset="0"/>
                <a:ea typeface="Times New Roman" panose="02020603050405020304" pitchFamily="18" charset="0"/>
              </a:rPr>
              <a:t> </a:t>
            </a:r>
            <a:r>
              <a:rPr lang="tr-TR" sz="2500" dirty="0" err="1">
                <a:solidFill>
                  <a:schemeClr val="tx1"/>
                </a:solidFill>
                <a:effectLst/>
                <a:latin typeface="Times New Roman" panose="02020603050405020304" pitchFamily="18" charset="0"/>
                <a:ea typeface="Times New Roman" panose="02020603050405020304" pitchFamily="18" charset="0"/>
              </a:rPr>
              <a:t>İşgören</a:t>
            </a:r>
            <a:r>
              <a:rPr lang="tr-TR" sz="2500" dirty="0">
                <a:solidFill>
                  <a:schemeClr val="tx1"/>
                </a:solidFill>
                <a:effectLst/>
                <a:latin typeface="Times New Roman" panose="02020603050405020304" pitchFamily="18" charset="0"/>
                <a:ea typeface="Times New Roman" panose="02020603050405020304" pitchFamily="18" charset="0"/>
              </a:rPr>
              <a:t> bedensel ve düşünsel yapısını olumsuz etkileyen, çalışanların başarı ve mutluluğunu engelleyen iş stresinin yönetimi açısından işletmeyi yönetenlere de düşen görevler vardır.</a:t>
            </a:r>
          </a:p>
          <a:p>
            <a:pPr algn="ctr"/>
            <a:endParaRPr lang="tr-TR" sz="2500" dirty="0">
              <a:solidFill>
                <a:schemeClr val="tx1"/>
              </a:solidFill>
            </a:endParaRPr>
          </a:p>
        </p:txBody>
      </p:sp>
    </p:spTree>
    <p:extLst>
      <p:ext uri="{BB962C8B-B14F-4D97-AF65-F5344CB8AC3E}">
        <p14:creationId xmlns:p14="http://schemas.microsoft.com/office/powerpoint/2010/main" val="213912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58E85AF-F738-492A-BA29-9811F33DCA32}"/>
              </a:ext>
            </a:extLst>
          </p:cNvPr>
          <p:cNvSpPr>
            <a:spLocks noGrp="1"/>
          </p:cNvSpPr>
          <p:nvPr>
            <p:ph idx="1"/>
          </p:nvPr>
        </p:nvSpPr>
        <p:spPr>
          <a:xfrm>
            <a:off x="344774" y="749509"/>
            <a:ext cx="4811842" cy="5891134"/>
          </a:xfrm>
        </p:spPr>
        <p:txBody>
          <a:bodyPr>
            <a:normAutofit/>
          </a:bodyPr>
          <a:lstStyle/>
          <a:p>
            <a:pPr algn="ctr"/>
            <a:r>
              <a:rPr lang="tr-TR" sz="3000" dirty="0">
                <a:solidFill>
                  <a:schemeClr val="tx1"/>
                </a:solidFill>
                <a:effectLst/>
                <a:latin typeface="Times New Roman" panose="02020603050405020304" pitchFamily="18" charset="0"/>
                <a:ea typeface="Times New Roman" panose="02020603050405020304" pitchFamily="18" charset="0"/>
              </a:rPr>
              <a:t>Stresle başa çıkmada yararlanabilecek örgütsel mücadele yöntemleri bireyler üzerindeki iş stresini azaltmak veya önlemek amacıyla geliştirmelidir. Başlıca örgütsel mücadele tekniklerini aşağıda kısaca vermeye çalışacağız.</a:t>
            </a:r>
          </a:p>
          <a:p>
            <a:pPr algn="ctr"/>
            <a:endParaRPr lang="tr-TR" sz="3000" dirty="0">
              <a:solidFill>
                <a:schemeClr val="tx1"/>
              </a:solidFill>
            </a:endParaRPr>
          </a:p>
        </p:txBody>
      </p:sp>
      <p:pic>
        <p:nvPicPr>
          <p:cNvPr id="1026" name="Picture 2" descr="Slayt 1">
            <a:extLst>
              <a:ext uri="{FF2B5EF4-FFF2-40B4-BE49-F238E27FC236}">
                <a16:creationId xmlns:a16="http://schemas.microsoft.com/office/drawing/2014/main" id="{91661D71-D166-4FDE-BAFD-9CFFF9A25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982" y="749509"/>
            <a:ext cx="5260064" cy="503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599627"/>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B26FF1-61FA-41FA-8E61-319BE72ECD2C}">
  <ds:schemaRefs>
    <ds:schemaRef ds:uri="http://schemas.microsoft.com/sharepoint/v3/contenttype/forms"/>
  </ds:schemaRefs>
</ds:datastoreItem>
</file>

<file path=customXml/itemProps2.xml><?xml version="1.0" encoding="utf-8"?>
<ds:datastoreItem xmlns:ds="http://schemas.openxmlformats.org/officeDocument/2006/customXml" ds:itemID="{2B91AC4D-9C8F-477B-92B0-418991C9B6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219a40-9e98-4ec6-bfd5-3f759e9f78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643BD5-A800-4E2D-B7FE-E3D9C0DF904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TotalTime>
  <Words>631</Words>
  <Application>Microsoft Office PowerPoint</Application>
  <PresentationFormat>Geniş ekran</PresentationFormat>
  <Paragraphs>41</Paragraphs>
  <Slides>13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13</vt:i4>
      </vt:variant>
    </vt:vector>
  </HeadingPairs>
  <TitlesOfParts>
    <vt:vector size="20" baseType="lpstr">
      <vt:lpstr>Arial</vt:lpstr>
      <vt:lpstr>Calibri</vt:lpstr>
      <vt:lpstr>Times New Roman</vt:lpstr>
      <vt:lpstr>Trebuchet MS</vt:lpstr>
      <vt:lpstr>Wingdings</vt:lpstr>
      <vt:lpstr>Wingdings 3</vt:lpstr>
      <vt:lpstr>Yüzeyler</vt:lpstr>
      <vt:lpstr>8.STRES ÇÖZÜM YOLLARI- ORGANİZASYON </vt:lpstr>
      <vt:lpstr>PowerPoint Sunusu</vt:lpstr>
      <vt:lpstr>PowerPoint Sunusu</vt:lpstr>
      <vt:lpstr>PowerPoint Sunusu</vt:lpstr>
      <vt:lpstr>PowerPoint Sunusu</vt:lpstr>
      <vt:lpstr>PowerPoint Sunusu</vt:lpstr>
      <vt:lpstr>PowerPoint Sunusu</vt:lpstr>
      <vt:lpstr>PowerPoint Sunusu</vt:lpstr>
      <vt:lpstr>PowerPoint Sunusu</vt:lpstr>
      <vt:lpstr>Örgütsel Stresin Önlenmesinde Yönetimin Uygulayabileceği Yöntemler</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 ÇÖZÜM YOLLARI</dc:title>
  <dc:creator>HAYRETTİN TELLİ</dc:creator>
  <cp:lastModifiedBy>Cengizhan Topcu</cp:lastModifiedBy>
  <cp:revision>7</cp:revision>
  <dcterms:created xsi:type="dcterms:W3CDTF">2020-09-29T09:30:39Z</dcterms:created>
  <dcterms:modified xsi:type="dcterms:W3CDTF">2021-06-13T20:46:39Z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