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3" r:id="rId6"/>
    <p:sldId id="258" r:id="rId7"/>
    <p:sldId id="274" r:id="rId8"/>
    <p:sldId id="275" r:id="rId9"/>
    <p:sldId id="260" r:id="rId10"/>
    <p:sldId id="259" r:id="rId11"/>
    <p:sldId id="261" r:id="rId12"/>
    <p:sldId id="263" r:id="rId13"/>
    <p:sldId id="276" r:id="rId14"/>
    <p:sldId id="264" r:id="rId15"/>
    <p:sldId id="262" r:id="rId16"/>
    <p:sldId id="265" r:id="rId17"/>
    <p:sldId id="268" r:id="rId18"/>
    <p:sldId id="271" r:id="rId19"/>
    <p:sldId id="272" r:id="rId20"/>
    <p:sldId id="269" r:id="rId21"/>
    <p:sldId id="266" r:id="rId22"/>
    <p:sldId id="267"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414483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229580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186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8104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6296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305739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3077148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196797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341661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54AB764-A718-4152-B6CD-770B78E01D0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267341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54AB764-A718-4152-B6CD-770B78E01D0C}"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24717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54AB764-A718-4152-B6CD-770B78E01D0C}" type="datetimeFigureOut">
              <a:rPr lang="tr-TR" smtClean="0"/>
              <a:t>13.06.2021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15464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54AB764-A718-4152-B6CD-770B78E01D0C}" type="datetimeFigureOut">
              <a:rPr lang="tr-TR" smtClean="0"/>
              <a:t>13.06.2021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207145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AB764-A718-4152-B6CD-770B78E01D0C}" type="datetimeFigureOut">
              <a:rPr lang="tr-TR" smtClean="0"/>
              <a:t>13.06.2021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208234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54AB764-A718-4152-B6CD-770B78E01D0C}"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267062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54AB764-A718-4152-B6CD-770B78E01D0C}"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5986821-81F6-415E-B155-D62344849394}" type="slidenum">
              <a:rPr lang="tr-TR" smtClean="0"/>
              <a:t>‹#›</a:t>
            </a:fld>
            <a:endParaRPr lang="tr-TR"/>
          </a:p>
        </p:txBody>
      </p:sp>
    </p:spTree>
    <p:extLst>
      <p:ext uri="{BB962C8B-B14F-4D97-AF65-F5344CB8AC3E}">
        <p14:creationId xmlns:p14="http://schemas.microsoft.com/office/powerpoint/2010/main" val="379939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4AB764-A718-4152-B6CD-770B78E01D0C}" type="datetimeFigureOut">
              <a:rPr lang="tr-TR" smtClean="0"/>
              <a:t>13.06.2021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986821-81F6-415E-B155-D62344849394}" type="slidenum">
              <a:rPr lang="tr-TR" smtClean="0"/>
              <a:t>‹#›</a:t>
            </a:fld>
            <a:endParaRPr lang="tr-TR"/>
          </a:p>
        </p:txBody>
      </p:sp>
    </p:spTree>
    <p:extLst>
      <p:ext uri="{BB962C8B-B14F-4D97-AF65-F5344CB8AC3E}">
        <p14:creationId xmlns:p14="http://schemas.microsoft.com/office/powerpoint/2010/main" val="3380966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00F55B-74A7-4141-BB00-19CE35997434}"/>
              </a:ext>
            </a:extLst>
          </p:cNvPr>
          <p:cNvSpPr>
            <a:spLocks noGrp="1"/>
          </p:cNvSpPr>
          <p:nvPr>
            <p:ph type="ctrTitle"/>
          </p:nvPr>
        </p:nvSpPr>
        <p:spPr>
          <a:xfrm>
            <a:off x="370132" y="2926360"/>
            <a:ext cx="9567110" cy="1646302"/>
          </a:xfrm>
        </p:spPr>
        <p:txBody>
          <a:bodyPr/>
          <a:lstStyle/>
          <a:p>
            <a:pPr algn="ctr"/>
            <a:r>
              <a:rPr lang="tr-TR" b="1" dirty="0">
                <a:solidFill>
                  <a:schemeClr val="tx1"/>
                </a:solidFill>
              </a:rPr>
              <a:t>9.STRESİN ÇÖZÜM YOLLARI - </a:t>
            </a:r>
            <a:br>
              <a:rPr lang="tr-TR" b="1" dirty="0">
                <a:solidFill>
                  <a:schemeClr val="tx1"/>
                </a:solidFill>
              </a:rPr>
            </a:br>
            <a:r>
              <a:rPr lang="tr-TR" b="1" dirty="0">
                <a:solidFill>
                  <a:schemeClr val="tx1"/>
                </a:solidFill>
              </a:rPr>
              <a:t>KORUYUCU PSİKOLOJİ</a:t>
            </a:r>
          </a:p>
        </p:txBody>
      </p:sp>
      <p:sp>
        <p:nvSpPr>
          <p:cNvPr id="5" name="Metin kutusu 4">
            <a:extLst>
              <a:ext uri="{FF2B5EF4-FFF2-40B4-BE49-F238E27FC236}">
                <a16:creationId xmlns:a16="http://schemas.microsoft.com/office/drawing/2014/main" id="{C6D827C7-9BA1-44BB-818F-15AEFDEA7A32}"/>
              </a:ext>
            </a:extLst>
          </p:cNvPr>
          <p:cNvSpPr txBox="1"/>
          <p:nvPr/>
        </p:nvSpPr>
        <p:spPr>
          <a:xfrm>
            <a:off x="2101760" y="1436744"/>
            <a:ext cx="6103854" cy="923330"/>
          </a:xfrm>
          <a:prstGeom prst="rect">
            <a:avLst/>
          </a:prstGeom>
          <a:noFill/>
        </p:spPr>
        <p:txBody>
          <a:bodyPr wrap="square">
            <a:spAutoFit/>
          </a:bodyPr>
          <a:lstStyle/>
          <a:p>
            <a:r>
              <a:rPr lang="tr-TR" sz="5400" b="1" dirty="0"/>
              <a:t>STRES YÖNETİMİ</a:t>
            </a:r>
            <a:endParaRPr lang="tr-TR" sz="5400" dirty="0"/>
          </a:p>
        </p:txBody>
      </p:sp>
    </p:spTree>
    <p:extLst>
      <p:ext uri="{BB962C8B-B14F-4D97-AF65-F5344CB8AC3E}">
        <p14:creationId xmlns:p14="http://schemas.microsoft.com/office/powerpoint/2010/main" val="3984033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B89567E-D4E0-418C-B855-28A841D8D534}"/>
              </a:ext>
            </a:extLst>
          </p:cNvPr>
          <p:cNvSpPr>
            <a:spLocks noGrp="1"/>
          </p:cNvSpPr>
          <p:nvPr>
            <p:ph idx="1"/>
          </p:nvPr>
        </p:nvSpPr>
        <p:spPr/>
        <p:txBody>
          <a:bodyPr>
            <a:normAutofit/>
          </a:bodyPr>
          <a:lstStyle/>
          <a:p>
            <a:pPr algn="ctr"/>
            <a:r>
              <a:rPr lang="tr-TR" sz="2500" dirty="0">
                <a:solidFill>
                  <a:schemeClr val="tx1"/>
                </a:solidFill>
              </a:rPr>
              <a:t>Çocuğun ya da ergenin ailede en az bir ebeveyn ya da aile bireyi ile olumlu yakın ilişki içinde bulunması, ebeveynlerin çocuklarına yönelik gerçekçi ve yüksek beklentilerinin olması ile çocukların düzenli ve etkili bir biçimde izlenmesi (</a:t>
            </a:r>
            <a:r>
              <a:rPr lang="tr-TR" sz="2500" dirty="0" err="1">
                <a:solidFill>
                  <a:schemeClr val="tx1"/>
                </a:solidFill>
              </a:rPr>
              <a:t>monitoring</a:t>
            </a:r>
            <a:r>
              <a:rPr lang="tr-TR" sz="2500" dirty="0">
                <a:solidFill>
                  <a:schemeClr val="tx1"/>
                </a:solidFill>
              </a:rPr>
              <a:t>) gibi faktörlerin risk altındaki çocukların hem uyumlarında hem de akademik ve sosyal alanlarda başarılı olmalarında temel belirleyiciler olduğu konusu üzerinde geniş bir uzlaşma sağlanmıştır.</a:t>
            </a:r>
          </a:p>
        </p:txBody>
      </p:sp>
    </p:spTree>
    <p:extLst>
      <p:ext uri="{BB962C8B-B14F-4D97-AF65-F5344CB8AC3E}">
        <p14:creationId xmlns:p14="http://schemas.microsoft.com/office/powerpoint/2010/main" val="317404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9AE1B4-B821-4B36-BF3E-A5B6D8D3915D}"/>
              </a:ext>
            </a:extLst>
          </p:cNvPr>
          <p:cNvSpPr>
            <a:spLocks noGrp="1"/>
          </p:cNvSpPr>
          <p:nvPr>
            <p:ph idx="1"/>
          </p:nvPr>
        </p:nvSpPr>
        <p:spPr>
          <a:xfrm>
            <a:off x="314794" y="2053654"/>
            <a:ext cx="9608695" cy="3988928"/>
          </a:xfrm>
        </p:spPr>
        <p:txBody>
          <a:bodyPr>
            <a:normAutofit/>
          </a:bodyPr>
          <a:lstStyle/>
          <a:p>
            <a:pPr algn="ctr"/>
            <a:r>
              <a:rPr lang="tr-TR" sz="3000" b="1" i="0" dirty="0">
                <a:solidFill>
                  <a:schemeClr val="tx1"/>
                </a:solidFill>
                <a:effectLst/>
                <a:latin typeface="Open Sans"/>
              </a:rPr>
              <a:t>Koruyucu Psikoloji </a:t>
            </a:r>
            <a:r>
              <a:rPr lang="tr-TR" sz="3000" i="0" dirty="0">
                <a:solidFill>
                  <a:schemeClr val="tx1"/>
                </a:solidFill>
                <a:effectLst/>
                <a:latin typeface="Open Sans"/>
              </a:rPr>
              <a:t>başta öğretmenler olmak üzere insanlarla diyalog içinde bulunan tüm sektör çalışanlarının yaşam kalitesini arttırmaya yöneliktir.</a:t>
            </a:r>
            <a:endParaRPr lang="tr-TR" sz="3000" dirty="0">
              <a:solidFill>
                <a:schemeClr val="tx1"/>
              </a:solidFill>
            </a:endParaRPr>
          </a:p>
        </p:txBody>
      </p:sp>
    </p:spTree>
    <p:extLst>
      <p:ext uri="{BB962C8B-B14F-4D97-AF65-F5344CB8AC3E}">
        <p14:creationId xmlns:p14="http://schemas.microsoft.com/office/powerpoint/2010/main" val="320042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CE59F-2526-4903-86C1-806199FCF4BF}"/>
              </a:ext>
            </a:extLst>
          </p:cNvPr>
          <p:cNvSpPr>
            <a:spLocks noGrp="1"/>
          </p:cNvSpPr>
          <p:nvPr>
            <p:ph type="title"/>
          </p:nvPr>
        </p:nvSpPr>
        <p:spPr/>
        <p:txBody>
          <a:bodyPr/>
          <a:lstStyle/>
          <a:p>
            <a:endParaRPr lang="tr-TR"/>
          </a:p>
        </p:txBody>
      </p:sp>
      <p:pic>
        <p:nvPicPr>
          <p:cNvPr id="4098" name="Picture 2" descr="Bağımlılığa İlişkin Teoriler, Risk Faktörleri Ve Koruyucu Faktörler |  Akademik Sunum">
            <a:extLst>
              <a:ext uri="{FF2B5EF4-FFF2-40B4-BE49-F238E27FC236}">
                <a16:creationId xmlns:a16="http://schemas.microsoft.com/office/drawing/2014/main" id="{9D9746DF-5022-4855-BF18-FF0E4F438A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75" y="368508"/>
            <a:ext cx="10253271" cy="612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1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898FF-AB8D-4E4D-BD63-9F5F46206F8E}"/>
              </a:ext>
            </a:extLst>
          </p:cNvPr>
          <p:cNvSpPr>
            <a:spLocks noGrp="1"/>
          </p:cNvSpPr>
          <p:nvPr>
            <p:ph type="title"/>
          </p:nvPr>
        </p:nvSpPr>
        <p:spPr/>
        <p:txBody>
          <a:bodyPr/>
          <a:lstStyle/>
          <a:p>
            <a:endParaRPr lang="tr-TR"/>
          </a:p>
        </p:txBody>
      </p:sp>
      <p:pic>
        <p:nvPicPr>
          <p:cNvPr id="5122" name="Picture 2" descr="Çocuğun sağlığını, fizik ve psikolojik gelişimini olumsuz etkileyen, bir  yetişkin, toplum ya da devlet tarafından bilerek ya da bilmeyerek yapılan  hareket ya da davranışlara “Çocuk İstismarı” denmekte">
            <a:extLst>
              <a:ext uri="{FF2B5EF4-FFF2-40B4-BE49-F238E27FC236}">
                <a16:creationId xmlns:a16="http://schemas.microsoft.com/office/drawing/2014/main" id="{CB48A0CF-E0EE-43D7-A6C7-BD6D26D5F3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774" y="54964"/>
            <a:ext cx="9203960" cy="640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637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UYGUN ANNE BABA TUTUMLARI VE YAŞ DÖNEMİ ÖZELLİKLERİ - ppt indir">
            <a:extLst>
              <a:ext uri="{FF2B5EF4-FFF2-40B4-BE49-F238E27FC236}">
                <a16:creationId xmlns:a16="http://schemas.microsoft.com/office/drawing/2014/main" id="{3F1B0B92-AD09-4F8E-ADE8-5FBD13614D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261" y="280185"/>
            <a:ext cx="8596668" cy="597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439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NNE- BABA TUTUMLARI. - ppt indir">
            <a:extLst>
              <a:ext uri="{FF2B5EF4-FFF2-40B4-BE49-F238E27FC236}">
                <a16:creationId xmlns:a16="http://schemas.microsoft.com/office/drawing/2014/main" id="{18045BC4-23C3-453C-853F-A36A58B0E1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748" y="473439"/>
            <a:ext cx="8596668" cy="591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43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BAŞARILI ANNE BABA OLABİLMEK - ppt video online indir">
            <a:extLst>
              <a:ext uri="{FF2B5EF4-FFF2-40B4-BE49-F238E27FC236}">
                <a16:creationId xmlns:a16="http://schemas.microsoft.com/office/drawing/2014/main" id="{F83E7BFD-AB94-4650-BFA0-B50C45F23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92" y="0"/>
            <a:ext cx="92740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17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SEMİNERİMİZE HOŞ GELDİNİZ…. - ppt indir">
            <a:extLst>
              <a:ext uri="{FF2B5EF4-FFF2-40B4-BE49-F238E27FC236}">
                <a16:creationId xmlns:a16="http://schemas.microsoft.com/office/drawing/2014/main" id="{D4B96C30-B18D-49A5-86AA-868802CCB8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1929" y="1053329"/>
            <a:ext cx="7390151" cy="499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93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VE ÇOCUGUN GELİŞİMİNE ETKİLERİ - ppt video online indir">
            <a:extLst>
              <a:ext uri="{FF2B5EF4-FFF2-40B4-BE49-F238E27FC236}">
                <a16:creationId xmlns:a16="http://schemas.microsoft.com/office/drawing/2014/main" id="{4258AFF1-FACF-4417-9938-C2763A01A7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636" y="749508"/>
            <a:ext cx="8719366" cy="581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876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PT - ANNE BABA TUTUMLARI PowerPoint Presentation, free download -  ID:5646748">
            <a:extLst>
              <a:ext uri="{FF2B5EF4-FFF2-40B4-BE49-F238E27FC236}">
                <a16:creationId xmlns:a16="http://schemas.microsoft.com/office/drawing/2014/main" id="{31AE99F5-32BE-4D36-91E7-7B5E14F06F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824" y="609600"/>
            <a:ext cx="8739266"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88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C609C3B-4498-4755-86BF-6C1B096E7402}"/>
              </a:ext>
            </a:extLst>
          </p:cNvPr>
          <p:cNvSpPr>
            <a:spLocks noGrp="1"/>
          </p:cNvSpPr>
          <p:nvPr>
            <p:ph idx="1"/>
          </p:nvPr>
        </p:nvSpPr>
        <p:spPr>
          <a:xfrm>
            <a:off x="677334" y="713118"/>
            <a:ext cx="4059558" cy="5431762"/>
          </a:xfrm>
        </p:spPr>
        <p:txBody>
          <a:bodyPr>
            <a:normAutofit/>
          </a:bodyPr>
          <a:lstStyle/>
          <a:p>
            <a:pPr algn="ctr"/>
            <a:r>
              <a:rPr lang="tr-TR" sz="3000" dirty="0">
                <a:solidFill>
                  <a:schemeClr val="tx1"/>
                </a:solidFill>
              </a:rPr>
              <a:t>Koruyucu faktörler ifadesi, risk ya da zorluğun etkisini yumuşatan, azaltan ya da ortadan kaldıran, sağlıklı uyumu ve bireyin yeterliklerini geliştiren durumları tanımlamaktadır. </a:t>
            </a:r>
          </a:p>
        </p:txBody>
      </p:sp>
      <p:pic>
        <p:nvPicPr>
          <p:cNvPr id="1026" name="Picture 2" descr="Cansu Sünbül Twitterissä: &quot;Travmatize oluşun şiddeti,koruyucu faktörler ile  stres faktörleri arasındaki dengeye bağlıdır. Koruyucu faktörler,sosyal  ilişkilerimiz,emniyette oluşumuz, gelecek yaşam olanakları ve psikolojik  dayanıklılıkken;Stres ...">
            <a:extLst>
              <a:ext uri="{FF2B5EF4-FFF2-40B4-BE49-F238E27FC236}">
                <a16:creationId xmlns:a16="http://schemas.microsoft.com/office/drawing/2014/main" id="{F3286D3C-0468-4DF6-8BDC-154D7CB5A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361" y="609600"/>
            <a:ext cx="5968305" cy="56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34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D3B67E2-2015-48D2-8B1E-B65CE944A225}"/>
              </a:ext>
            </a:extLst>
          </p:cNvPr>
          <p:cNvSpPr>
            <a:spLocks noGrp="1"/>
          </p:cNvSpPr>
          <p:nvPr>
            <p:ph idx="1"/>
          </p:nvPr>
        </p:nvSpPr>
        <p:spPr/>
        <p:txBody>
          <a:bodyPr>
            <a:normAutofit/>
          </a:bodyPr>
          <a:lstStyle/>
          <a:p>
            <a:pPr algn="ctr"/>
            <a:r>
              <a:rPr lang="tr-TR" sz="3000" b="1" dirty="0">
                <a:solidFill>
                  <a:schemeClr val="tx1"/>
                </a:solidFill>
              </a:rPr>
              <a:t>Sonuç olarak söylenebilir ki, </a:t>
            </a:r>
          </a:p>
          <a:p>
            <a:pPr algn="ctr"/>
            <a:r>
              <a:rPr lang="tr-TR" sz="3000" dirty="0">
                <a:solidFill>
                  <a:schemeClr val="tx1"/>
                </a:solidFill>
              </a:rPr>
              <a:t>Bireyin gelişiminde ve tüm hayatı boyunca aile içi faktörleri temel rol oynamaktadır. Aile içi faktörler ile birlikte çevresel faktörler ve koruma faktörleri de bireyin sağlam  ve güvenli bir hayat sürmesinde etkili olmaktadır.</a:t>
            </a:r>
          </a:p>
        </p:txBody>
      </p:sp>
    </p:spTree>
    <p:extLst>
      <p:ext uri="{BB962C8B-B14F-4D97-AF65-F5344CB8AC3E}">
        <p14:creationId xmlns:p14="http://schemas.microsoft.com/office/powerpoint/2010/main" val="176179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348BB3-6084-4333-8F42-6BE54F2A53E2}"/>
              </a:ext>
            </a:extLst>
          </p:cNvPr>
          <p:cNvSpPr>
            <a:spLocks noGrp="1"/>
          </p:cNvSpPr>
          <p:nvPr>
            <p:ph idx="1"/>
          </p:nvPr>
        </p:nvSpPr>
        <p:spPr>
          <a:xfrm>
            <a:off x="419725" y="824459"/>
            <a:ext cx="5246557" cy="6033541"/>
          </a:xfrm>
        </p:spPr>
        <p:txBody>
          <a:bodyPr>
            <a:normAutofit/>
          </a:bodyPr>
          <a:lstStyle/>
          <a:p>
            <a:pPr algn="ctr"/>
            <a:r>
              <a:rPr lang="tr-TR" sz="2800" b="1" i="1" dirty="0">
                <a:solidFill>
                  <a:schemeClr val="tx1"/>
                </a:solidFill>
                <a:effectLst/>
                <a:latin typeface="Titillium Web"/>
              </a:rPr>
              <a:t>Koruyucu Psikoloji</a:t>
            </a:r>
            <a:r>
              <a:rPr lang="tr-TR" sz="2800" b="1" i="0" dirty="0">
                <a:solidFill>
                  <a:schemeClr val="tx1"/>
                </a:solidFill>
                <a:effectLst/>
                <a:latin typeface="Titillium Web"/>
              </a:rPr>
              <a:t>, </a:t>
            </a:r>
            <a:r>
              <a:rPr lang="tr-TR" sz="2800" i="0" dirty="0">
                <a:solidFill>
                  <a:schemeClr val="tx1"/>
                </a:solidFill>
                <a:effectLst/>
                <a:latin typeface="Titillium Web"/>
              </a:rPr>
              <a:t>merhamet ve vicdan sahibi çocuklar yetiştirirken onları dış dünyanın getirebileceği gerginliklerden nasıl koruyacağımızı tartışıyor. Çocuklarımıza erdem, dürüstlük, ahlak, vicdan gibi değerleri aktarırken onlarla en güzel biçimde iletişim kurmanın yollarını ortaya koyuyor.</a:t>
            </a:r>
            <a:endParaRPr lang="tr-TR" sz="2800" dirty="0">
              <a:solidFill>
                <a:schemeClr val="tx1"/>
              </a:solidFill>
            </a:endParaRPr>
          </a:p>
        </p:txBody>
      </p:sp>
      <p:pic>
        <p:nvPicPr>
          <p:cNvPr id="2050" name="Picture 2" descr="Bağımlılığa İlişkin Teoriler, Risk Faktörleri Ve Koruyucu Faktörler |  Akademik Sunum">
            <a:extLst>
              <a:ext uri="{FF2B5EF4-FFF2-40B4-BE49-F238E27FC236}">
                <a16:creationId xmlns:a16="http://schemas.microsoft.com/office/drawing/2014/main" id="{8AD04BB7-4DE0-491B-ADBF-CB68DE837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282" y="404734"/>
            <a:ext cx="6525718" cy="623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43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924C6A99-048D-4D74-A8E5-C97316EF8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646" y="734518"/>
            <a:ext cx="8596668" cy="5171607"/>
          </a:xfrm>
        </p:spPr>
      </p:pic>
    </p:spTree>
    <p:extLst>
      <p:ext uri="{BB962C8B-B14F-4D97-AF65-F5344CB8AC3E}">
        <p14:creationId xmlns:p14="http://schemas.microsoft.com/office/powerpoint/2010/main" val="303725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nstagram Post by Esma Kocaman Meydan (@annecocukpsikolojisi) | Psikoloji,  Eğitim, Özlü sözler">
            <a:extLst>
              <a:ext uri="{FF2B5EF4-FFF2-40B4-BE49-F238E27FC236}">
                <a16:creationId xmlns:a16="http://schemas.microsoft.com/office/drawing/2014/main" id="{B62C14E9-274E-4F7D-8ABE-C7FEB10CBD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5" y="974362"/>
            <a:ext cx="8736488" cy="506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44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348BB3-6084-4333-8F42-6BE54F2A53E2}"/>
              </a:ext>
            </a:extLst>
          </p:cNvPr>
          <p:cNvSpPr>
            <a:spLocks noGrp="1"/>
          </p:cNvSpPr>
          <p:nvPr>
            <p:ph idx="1"/>
          </p:nvPr>
        </p:nvSpPr>
        <p:spPr>
          <a:xfrm>
            <a:off x="572403" y="781494"/>
            <a:ext cx="8596668" cy="3880773"/>
          </a:xfrm>
        </p:spPr>
        <p:txBody>
          <a:bodyPr vert="horz" lIns="91440" tIns="45720" rIns="91440" bIns="45720" rtlCol="0">
            <a:normAutofit/>
          </a:bodyPr>
          <a:lstStyle/>
          <a:p>
            <a:pPr algn="ctr"/>
            <a:r>
              <a:rPr lang="tr-TR" sz="2800" dirty="0">
                <a:solidFill>
                  <a:schemeClr val="tx1"/>
                </a:solidFill>
                <a:latin typeface="Titillium Web"/>
              </a:rPr>
              <a:t>Hedefi, ‘duygusal ve ahlaksal zekâsı yüksek insanlar’ yetiştirmek olarak belirliyor. Ve ısrarla, hiçbir zaman hiçbir şey için geç kalınmış olmadığını; iyi niyet, çaba ve kararlılıkla yüründüğünde yaşananların hayatı anlamlandıracak ve kolaylaştıracak birer tecrübeye dönüşebileceğini vurguluyor.</a:t>
            </a:r>
          </a:p>
        </p:txBody>
      </p:sp>
      <p:pic>
        <p:nvPicPr>
          <p:cNvPr id="6146" name="Picture 2" descr="Psikolojik Sağlamlık Nedir, Risk Faktörleri Nelerdir? – Hipokampus Akademi">
            <a:extLst>
              <a:ext uri="{FF2B5EF4-FFF2-40B4-BE49-F238E27FC236}">
                <a16:creationId xmlns:a16="http://schemas.microsoft.com/office/drawing/2014/main" id="{92067742-6383-4111-A42B-777010BE4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80" y="3762531"/>
            <a:ext cx="8224691" cy="287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1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348BB3-6084-4333-8F42-6BE54F2A53E2}"/>
              </a:ext>
            </a:extLst>
          </p:cNvPr>
          <p:cNvSpPr>
            <a:spLocks noGrp="1"/>
          </p:cNvSpPr>
          <p:nvPr>
            <p:ph idx="1"/>
          </p:nvPr>
        </p:nvSpPr>
        <p:spPr/>
        <p:txBody>
          <a:bodyPr>
            <a:normAutofit/>
          </a:bodyPr>
          <a:lstStyle/>
          <a:p>
            <a:pPr algn="ctr"/>
            <a:r>
              <a:rPr lang="tr-TR" sz="2500" b="1" i="0" dirty="0">
                <a:solidFill>
                  <a:schemeClr val="tx1"/>
                </a:solidFill>
                <a:effectLst/>
                <a:latin typeface="Open Sans"/>
              </a:rPr>
              <a:t>“Ruhsal sorunların/hastalıkların başlamasını önlemeyi veya geciktirmeyi, sorunun/hastalığın süresini kısaltmayı ve ruhsal sorunlara bağlı yeti yitimini azaltmayı amaçlar.</a:t>
            </a:r>
            <a:r>
              <a:rPr lang="tr-TR" sz="2500" b="0" i="0" dirty="0">
                <a:solidFill>
                  <a:schemeClr val="tx1"/>
                </a:solidFill>
                <a:effectLst/>
                <a:latin typeface="Open Sans"/>
              </a:rPr>
              <a:t> </a:t>
            </a:r>
          </a:p>
          <a:p>
            <a:pPr algn="ctr"/>
            <a:endParaRPr lang="tr-TR" sz="2500" dirty="0">
              <a:solidFill>
                <a:schemeClr val="tx1"/>
              </a:solidFill>
              <a:latin typeface="Open Sans"/>
            </a:endParaRPr>
          </a:p>
          <a:p>
            <a:pPr algn="ctr"/>
            <a:r>
              <a:rPr lang="tr-TR" sz="2500" b="0" i="0" dirty="0">
                <a:solidFill>
                  <a:schemeClr val="tx1"/>
                </a:solidFill>
                <a:effectLst/>
                <a:latin typeface="Open Sans"/>
              </a:rPr>
              <a:t>«Önlem almak tabii ki tedavi etmekten daha etkindir.»</a:t>
            </a:r>
            <a:endParaRPr lang="tr-TR" sz="2500" dirty="0">
              <a:solidFill>
                <a:schemeClr val="tx1"/>
              </a:solidFill>
            </a:endParaRPr>
          </a:p>
        </p:txBody>
      </p:sp>
    </p:spTree>
    <p:extLst>
      <p:ext uri="{BB962C8B-B14F-4D97-AF65-F5344CB8AC3E}">
        <p14:creationId xmlns:p14="http://schemas.microsoft.com/office/powerpoint/2010/main" val="16641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B1299C4-90A1-4593-B9F7-7200BC5F2873}"/>
              </a:ext>
            </a:extLst>
          </p:cNvPr>
          <p:cNvSpPr>
            <a:spLocks noGrp="1"/>
          </p:cNvSpPr>
          <p:nvPr>
            <p:ph idx="1"/>
          </p:nvPr>
        </p:nvSpPr>
        <p:spPr>
          <a:xfrm>
            <a:off x="677334" y="1770845"/>
            <a:ext cx="8596668" cy="3880773"/>
          </a:xfrm>
        </p:spPr>
        <p:txBody>
          <a:bodyPr>
            <a:noAutofit/>
          </a:bodyPr>
          <a:lstStyle/>
          <a:p>
            <a:pPr algn="ctr"/>
            <a:r>
              <a:rPr lang="tr-TR" sz="2500" b="0" i="0" dirty="0">
                <a:solidFill>
                  <a:schemeClr val="tx1"/>
                </a:solidFill>
                <a:effectLst/>
                <a:latin typeface="Open Sans"/>
              </a:rPr>
              <a:t>Koruyucu psikolojinin temelinde soruna-hastalığa ait risk faktörlerinin olduğu ve bunlara yönelik önlemler alınması, ayrıca koruyucu faktörlerin aktive edilmesi vardır. Şöyle ki, risk oluşturan etkenler biyolojik olabildiği gibi sosyal, duygusal ve çevresel de olabilmekte; hatta çoğu zaman bu etmenlerin karşılıklı etkileşimi sonucu ortaya çıkmaktadır. </a:t>
            </a:r>
          </a:p>
          <a:p>
            <a:pPr algn="ctr"/>
            <a:r>
              <a:rPr lang="tr-TR" sz="2500" b="0" i="0" dirty="0">
                <a:solidFill>
                  <a:schemeClr val="tx1"/>
                </a:solidFill>
                <a:effectLst/>
                <a:latin typeface="Open Sans"/>
              </a:rPr>
              <a:t>Kişinin-çocuğun büyüdüğü, eğitim aldığı ortam ve buradaki ilişki-iletişim kalitesi bireyin ruh sağlığı ve kişilik gelişimi üzerinde göz ardı edilemeyecek öneme sahiptir</a:t>
            </a:r>
            <a:endParaRPr lang="tr-TR" sz="2500" dirty="0">
              <a:solidFill>
                <a:schemeClr val="tx1"/>
              </a:solidFill>
            </a:endParaRPr>
          </a:p>
        </p:txBody>
      </p:sp>
    </p:spTree>
    <p:extLst>
      <p:ext uri="{BB962C8B-B14F-4D97-AF65-F5344CB8AC3E}">
        <p14:creationId xmlns:p14="http://schemas.microsoft.com/office/powerpoint/2010/main" val="94768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24D68E5-39B8-4ED7-AE22-C72A54902BD6}"/>
              </a:ext>
            </a:extLst>
          </p:cNvPr>
          <p:cNvSpPr>
            <a:spLocks noGrp="1"/>
          </p:cNvSpPr>
          <p:nvPr>
            <p:ph idx="1"/>
          </p:nvPr>
        </p:nvSpPr>
        <p:spPr>
          <a:xfrm>
            <a:off x="650130" y="1800825"/>
            <a:ext cx="8596668" cy="3880773"/>
          </a:xfrm>
        </p:spPr>
        <p:txBody>
          <a:bodyPr>
            <a:normAutofit lnSpcReduction="10000"/>
          </a:bodyPr>
          <a:lstStyle/>
          <a:p>
            <a:pPr algn="ctr"/>
            <a:r>
              <a:rPr lang="tr-TR" sz="3000" b="0" i="0" dirty="0">
                <a:solidFill>
                  <a:schemeClr val="tx1"/>
                </a:solidFill>
                <a:effectLst/>
                <a:latin typeface="Open Sans"/>
              </a:rPr>
              <a:t>Bireye ait koruyucu faktörler kişinin-çocuğun sağlıklı gelişmesinde harekete geçer. Kişinin yaşam boyu karşılaşacağı stres faktörleri ile başa çıkabilmesinde bireyin önceki tecrübeleri, aile ve sosyal çevreden alınan destek, stres oluşturan etmenlerin birey için özgül anlamı, kendi kendine yetebilme duygusunun varlığı ve benlik saygısının gelişmiş olmasıdır.</a:t>
            </a:r>
            <a:endParaRPr lang="tr-TR" sz="3000" dirty="0">
              <a:solidFill>
                <a:schemeClr val="tx1"/>
              </a:solidFill>
            </a:endParaRPr>
          </a:p>
        </p:txBody>
      </p:sp>
    </p:spTree>
    <p:extLst>
      <p:ext uri="{BB962C8B-B14F-4D97-AF65-F5344CB8AC3E}">
        <p14:creationId xmlns:p14="http://schemas.microsoft.com/office/powerpoint/2010/main" val="1816013391"/>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52E93D-9934-43F4-ABD0-13A2CFB283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219a40-9e98-4ec6-bfd5-3f759e9f78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3C0026-47B3-4D50-B980-B8460F354382}">
  <ds:schemaRefs>
    <ds:schemaRef ds:uri="http://schemas.microsoft.com/sharepoint/v3/contenttype/forms"/>
  </ds:schemaRefs>
</ds:datastoreItem>
</file>

<file path=customXml/itemProps3.xml><?xml version="1.0" encoding="utf-8"?>
<ds:datastoreItem xmlns:ds="http://schemas.openxmlformats.org/officeDocument/2006/customXml" ds:itemID="{AF0C1147-D5B4-4D7D-AD74-801CEF8D38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57</TotalTime>
  <Words>394</Words>
  <Application>Microsoft Office PowerPoint</Application>
  <PresentationFormat>Geniş ekran</PresentationFormat>
  <Paragraphs>15</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Open Sans</vt:lpstr>
      <vt:lpstr>Titillium Web</vt:lpstr>
      <vt:lpstr>Trebuchet MS</vt:lpstr>
      <vt:lpstr>Wingdings 3</vt:lpstr>
      <vt:lpstr>Yüzeyler</vt:lpstr>
      <vt:lpstr>9.STRESİN ÇÖZÜM YOLLARI -  KORUYUCU PSİKOLOJİ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HAYRETTİN TELLİ</dc:creator>
  <cp:lastModifiedBy>Cengizhan Topcu</cp:lastModifiedBy>
  <cp:revision>14</cp:revision>
  <dcterms:created xsi:type="dcterms:W3CDTF">2020-09-29T10:32:04Z</dcterms:created>
  <dcterms:modified xsi:type="dcterms:W3CDTF">2021-06-13T20:46:56Z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