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4"/>
  </p:sldMasterIdLst>
  <p:notesMasterIdLst>
    <p:notesMasterId r:id="rId20"/>
  </p:notesMasterIdLst>
  <p:handoutMasterIdLst>
    <p:handoutMasterId r:id="rId21"/>
  </p:handoutMasterIdLst>
  <p:sldIdLst>
    <p:sldId id="278" r:id="rId5"/>
    <p:sldId id="260" r:id="rId6"/>
    <p:sldId id="288" r:id="rId7"/>
    <p:sldId id="258" r:id="rId8"/>
    <p:sldId id="261" r:id="rId9"/>
    <p:sldId id="264" r:id="rId10"/>
    <p:sldId id="268" r:id="rId11"/>
    <p:sldId id="263" r:id="rId12"/>
    <p:sldId id="282" r:id="rId13"/>
    <p:sldId id="283" r:id="rId14"/>
    <p:sldId id="286" r:id="rId15"/>
    <p:sldId id="287" r:id="rId16"/>
    <p:sldId id="290" r:id="rId17"/>
    <p:sldId id="293" r:id="rId18"/>
    <p:sldId id="270" r:id="rId19"/>
  </p:sldIdLst>
  <p:sldSz cx="9144000" cy="6858000" type="screen4x3"/>
  <p:notesSz cx="6889750" cy="1002188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2DEB7A-8B91-40E3-A8A3-494871DC8C4A}" v="1" dt="2020-10-20T17:27:20.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AYDA KARAMEHMETOGLU" userId="S::2005240050@ogrenci.karabuk.edu.tr::d82c7102-10e7-45ab-9024-58bc78f88666" providerId="AD" clId="Web-{CE2DEB7A-8B91-40E3-A8A3-494871DC8C4A}"/>
    <pc:docChg chg="modSld">
      <pc:chgData name="ILAYDA KARAMEHMETOGLU" userId="S::2005240050@ogrenci.karabuk.edu.tr::d82c7102-10e7-45ab-9024-58bc78f88666" providerId="AD" clId="Web-{CE2DEB7A-8B91-40E3-A8A3-494871DC8C4A}" dt="2020-10-20T17:27:20.381" v="0" actId="1076"/>
      <pc:docMkLst>
        <pc:docMk/>
      </pc:docMkLst>
      <pc:sldChg chg="modSp">
        <pc:chgData name="ILAYDA KARAMEHMETOGLU" userId="S::2005240050@ogrenci.karabuk.edu.tr::d82c7102-10e7-45ab-9024-58bc78f88666" providerId="AD" clId="Web-{CE2DEB7A-8B91-40E3-A8A3-494871DC8C4A}" dt="2020-10-20T17:27:20.381" v="0" actId="1076"/>
        <pc:sldMkLst>
          <pc:docMk/>
          <pc:sldMk cId="3192768878" sldId="280"/>
        </pc:sldMkLst>
        <pc:spChg chg="mod">
          <ac:chgData name="ILAYDA KARAMEHMETOGLU" userId="S::2005240050@ogrenci.karabuk.edu.tr::d82c7102-10e7-45ab-9024-58bc78f88666" providerId="AD" clId="Web-{CE2DEB7A-8B91-40E3-A8A3-494871DC8C4A}" dt="2020-10-20T17:27:20.381" v="0" actId="1076"/>
          <ac:spMkLst>
            <pc:docMk/>
            <pc:sldMk cId="3192768878" sldId="280"/>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FEF5AE88-4839-491C-B76C-D990E50AA9F5}"/>
              </a:ext>
            </a:extLst>
          </p:cNvPr>
          <p:cNvSpPr>
            <a:spLocks noGrp="1"/>
          </p:cNvSpPr>
          <p:nvPr>
            <p:ph type="hdr" sz="quarter"/>
          </p:nvPr>
        </p:nvSpPr>
        <p:spPr>
          <a:xfrm>
            <a:off x="0" y="1"/>
            <a:ext cx="2986088" cy="501649"/>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1B097965-6119-45D2-AAE5-01E410816B2E}"/>
              </a:ext>
            </a:extLst>
          </p:cNvPr>
          <p:cNvSpPr>
            <a:spLocks noGrp="1"/>
          </p:cNvSpPr>
          <p:nvPr>
            <p:ph type="dt" sz="quarter" idx="1"/>
          </p:nvPr>
        </p:nvSpPr>
        <p:spPr>
          <a:xfrm>
            <a:off x="3902076" y="1"/>
            <a:ext cx="2986088" cy="501649"/>
          </a:xfrm>
          <a:prstGeom prst="rect">
            <a:avLst/>
          </a:prstGeom>
        </p:spPr>
        <p:txBody>
          <a:bodyPr vert="horz" lIns="91440" tIns="45720" rIns="91440" bIns="45720" rtlCol="0"/>
          <a:lstStyle>
            <a:lvl1pPr algn="r">
              <a:defRPr sz="1200"/>
            </a:lvl1pPr>
          </a:lstStyle>
          <a:p>
            <a:fld id="{5B06B458-19B3-4B61-A91A-766635B218F1}" type="datetime1">
              <a:rPr lang="tr-TR" smtClean="0"/>
              <a:t>21.01.2021</a:t>
            </a:fld>
            <a:endParaRPr lang="tr-TR"/>
          </a:p>
        </p:txBody>
      </p:sp>
      <p:sp>
        <p:nvSpPr>
          <p:cNvPr id="4" name="Alt Bilgi Yer Tutucusu 3">
            <a:extLst>
              <a:ext uri="{FF2B5EF4-FFF2-40B4-BE49-F238E27FC236}">
                <a16:creationId xmlns:a16="http://schemas.microsoft.com/office/drawing/2014/main" id="{E6CC2743-8823-4C91-8B4B-1D7731B9EF27}"/>
              </a:ext>
            </a:extLst>
          </p:cNvPr>
          <p:cNvSpPr>
            <a:spLocks noGrp="1"/>
          </p:cNvSpPr>
          <p:nvPr>
            <p:ph type="ftr" sz="quarter" idx="2"/>
          </p:nvPr>
        </p:nvSpPr>
        <p:spPr>
          <a:xfrm>
            <a:off x="0" y="9520240"/>
            <a:ext cx="2986088" cy="501649"/>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AD13FF82-0FDB-4746-9A62-0BD201223533}"/>
              </a:ext>
            </a:extLst>
          </p:cNvPr>
          <p:cNvSpPr>
            <a:spLocks noGrp="1"/>
          </p:cNvSpPr>
          <p:nvPr>
            <p:ph type="sldNum" sz="quarter" idx="3"/>
          </p:nvPr>
        </p:nvSpPr>
        <p:spPr>
          <a:xfrm>
            <a:off x="3902076" y="9520240"/>
            <a:ext cx="2986088" cy="501649"/>
          </a:xfrm>
          <a:prstGeom prst="rect">
            <a:avLst/>
          </a:prstGeom>
        </p:spPr>
        <p:txBody>
          <a:bodyPr vert="horz" lIns="91440" tIns="45720" rIns="91440" bIns="45720" rtlCol="0" anchor="b"/>
          <a:lstStyle>
            <a:lvl1pPr algn="r">
              <a:defRPr sz="1200"/>
            </a:lvl1pPr>
          </a:lstStyle>
          <a:p>
            <a:fld id="{F71A0F8B-2532-498D-9AA9-184F5C6173A6}" type="slidenum">
              <a:rPr lang="tr-TR" smtClean="0"/>
              <a:t>‹#›</a:t>
            </a:fld>
            <a:endParaRPr lang="tr-TR"/>
          </a:p>
        </p:txBody>
      </p:sp>
    </p:spTree>
    <p:extLst>
      <p:ext uri="{BB962C8B-B14F-4D97-AF65-F5344CB8AC3E}">
        <p14:creationId xmlns:p14="http://schemas.microsoft.com/office/powerpoint/2010/main" val="1658105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1"/>
            <a:ext cx="2986088" cy="501649"/>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902076" y="1"/>
            <a:ext cx="2986088" cy="501649"/>
          </a:xfrm>
          <a:prstGeom prst="rect">
            <a:avLst/>
          </a:prstGeom>
        </p:spPr>
        <p:txBody>
          <a:bodyPr vert="horz" lIns="91440" tIns="45720" rIns="91440" bIns="45720" rtlCol="0"/>
          <a:lstStyle>
            <a:lvl1pPr algn="r">
              <a:defRPr sz="1200"/>
            </a:lvl1pPr>
          </a:lstStyle>
          <a:p>
            <a:fld id="{A50145BD-CAAE-4C03-AA22-8BCFD3CCE2F6}" type="datetime1">
              <a:rPr lang="tr-TR" smtClean="0"/>
              <a:t>21.01.2021</a:t>
            </a:fld>
            <a:endParaRPr lang="tr-TR"/>
          </a:p>
        </p:txBody>
      </p:sp>
      <p:sp>
        <p:nvSpPr>
          <p:cNvPr id="4" name="Slayt Resmi Yer Tutucusu 3"/>
          <p:cNvSpPr>
            <a:spLocks noGrp="1" noRot="1" noChangeAspect="1"/>
          </p:cNvSpPr>
          <p:nvPr>
            <p:ph type="sldImg" idx="2"/>
          </p:nvPr>
        </p:nvSpPr>
        <p:spPr>
          <a:xfrm>
            <a:off x="1190625" y="1250950"/>
            <a:ext cx="4508500" cy="3382963"/>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8975" y="4822826"/>
            <a:ext cx="5511800" cy="3946526"/>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9520240"/>
            <a:ext cx="2986088" cy="501649"/>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902076" y="9520240"/>
            <a:ext cx="2986088" cy="501649"/>
          </a:xfrm>
          <a:prstGeom prst="rect">
            <a:avLst/>
          </a:prstGeom>
        </p:spPr>
        <p:txBody>
          <a:bodyPr vert="horz" lIns="91440" tIns="45720" rIns="91440" bIns="45720" rtlCol="0" anchor="b"/>
          <a:lstStyle>
            <a:lvl1pPr algn="r">
              <a:defRPr sz="1200"/>
            </a:lvl1pPr>
          </a:lstStyle>
          <a:p>
            <a:fld id="{08FED467-299C-4678-A9AD-6A1011BEC7B0}" type="slidenum">
              <a:rPr lang="tr-TR" smtClean="0"/>
              <a:t>‹#›</a:t>
            </a:fld>
            <a:endParaRPr lang="tr-TR"/>
          </a:p>
        </p:txBody>
      </p:sp>
    </p:spTree>
    <p:extLst>
      <p:ext uri="{BB962C8B-B14F-4D97-AF65-F5344CB8AC3E}">
        <p14:creationId xmlns:p14="http://schemas.microsoft.com/office/powerpoint/2010/main" val="415232534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131363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3894038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3094813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1980370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89900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695480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54558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356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1150008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964241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1215083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334670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4089018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3525063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894707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D67A82-7F3B-4BCD-90B0-864B6A7307A3}"/>
              </a:ext>
            </a:extLst>
          </p:cNvPr>
          <p:cNvSpPr>
            <a:spLocks noGrp="1"/>
          </p:cNvSpPr>
          <p:nvPr>
            <p:ph type="ctrTitle"/>
          </p:nvPr>
        </p:nvSpPr>
        <p:spPr>
          <a:xfrm>
            <a:off x="1143000" y="1122363"/>
            <a:ext cx="6858000" cy="2387600"/>
          </a:xfrm>
        </p:spPr>
        <p:txBody>
          <a:bodyPr anchor="b"/>
          <a:lstStyle>
            <a:lvl1pPr algn="ctr">
              <a:defRPr sz="4500"/>
            </a:lvl1pPr>
          </a:lstStyle>
          <a:p>
            <a:r>
              <a:rPr lang="tr-TR"/>
              <a:t>Asıl başlık stilini düzenlemek için tıklayın</a:t>
            </a:r>
          </a:p>
        </p:txBody>
      </p:sp>
      <p:sp>
        <p:nvSpPr>
          <p:cNvPr id="3" name="Alt Başlık 2">
            <a:extLst>
              <a:ext uri="{FF2B5EF4-FFF2-40B4-BE49-F238E27FC236}">
                <a16:creationId xmlns:a16="http://schemas.microsoft.com/office/drawing/2014/main" id="{0E14C938-7052-4900-BC5C-FA72EFA2C93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6C39876-A289-46FF-9BBE-8A78FF504916}"/>
              </a:ext>
            </a:extLst>
          </p:cNvPr>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5" name="Alt Bilgi Yer Tutucusu 4">
            <a:extLst>
              <a:ext uri="{FF2B5EF4-FFF2-40B4-BE49-F238E27FC236}">
                <a16:creationId xmlns:a16="http://schemas.microsoft.com/office/drawing/2014/main" id="{24924330-B89D-4D20-9879-9460282E6FEE}"/>
              </a:ext>
            </a:extLst>
          </p:cNvPr>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6" name="Slayt Numarası Yer Tutucusu 5">
            <a:extLst>
              <a:ext uri="{FF2B5EF4-FFF2-40B4-BE49-F238E27FC236}">
                <a16:creationId xmlns:a16="http://schemas.microsoft.com/office/drawing/2014/main" id="{C39BAFE1-61AF-45CD-B008-2474316283FD}"/>
              </a:ext>
            </a:extLst>
          </p:cNvPr>
          <p:cNvSpPr>
            <a:spLocks noGrp="1"/>
          </p:cNvSpPr>
          <p:nvPr>
            <p:ph type="sldNum" sz="quarter" idx="12"/>
          </p:nvPr>
        </p:nvSpPr>
        <p:spPr/>
        <p:txBody>
          <a:bodyPr/>
          <a:lstStyle/>
          <a:p>
            <a:pPr defTabSz="914400" fontAlgn="base">
              <a:spcBef>
                <a:spcPct val="0"/>
              </a:spcBef>
              <a:spcAft>
                <a:spcPct val="0"/>
              </a:spcAft>
            </a:pPr>
            <a:fld id="{F15476AB-0A92-4902-ADA1-3103927415BB}"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91982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972FCE-4162-4931-8A36-6E083F3E543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D6BF407-B463-47C5-8CDD-7CE4C7FBAE9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E0D4CA2-1CA4-41F5-A6D3-AE34EFCAD7A2}"/>
              </a:ext>
            </a:extLst>
          </p:cNvPr>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5" name="Alt Bilgi Yer Tutucusu 4">
            <a:extLst>
              <a:ext uri="{FF2B5EF4-FFF2-40B4-BE49-F238E27FC236}">
                <a16:creationId xmlns:a16="http://schemas.microsoft.com/office/drawing/2014/main" id="{13ECE376-39B7-4E58-9BCD-91B84BDDC76C}"/>
              </a:ext>
            </a:extLst>
          </p:cNvPr>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6" name="Slayt Numarası Yer Tutucusu 5">
            <a:extLst>
              <a:ext uri="{FF2B5EF4-FFF2-40B4-BE49-F238E27FC236}">
                <a16:creationId xmlns:a16="http://schemas.microsoft.com/office/drawing/2014/main" id="{9B7D0C01-642C-48BF-A618-B96605B56C4B}"/>
              </a:ext>
            </a:extLst>
          </p:cNvPr>
          <p:cNvSpPr>
            <a:spLocks noGrp="1"/>
          </p:cNvSpPr>
          <p:nvPr>
            <p:ph type="sldNum" sz="quarter" idx="12"/>
          </p:nvPr>
        </p:nvSpPr>
        <p:spPr/>
        <p:txBody>
          <a:bodyPr/>
          <a:lstStyle/>
          <a:p>
            <a:pPr defTabSz="914400" fontAlgn="base">
              <a:spcBef>
                <a:spcPct val="0"/>
              </a:spcBef>
              <a:spcAft>
                <a:spcPct val="0"/>
              </a:spcAft>
            </a:pPr>
            <a:fld id="{4B61F151-41C7-48DB-B3C5-073B956B2281}"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4265149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CB50FD6-6B4C-426F-94C1-5D55D5D6B402}"/>
              </a:ext>
            </a:extLst>
          </p:cNvPr>
          <p:cNvSpPr>
            <a:spLocks noGrp="1"/>
          </p:cNvSpPr>
          <p:nvPr>
            <p:ph type="title" orient="vert"/>
          </p:nvPr>
        </p:nvSpPr>
        <p:spPr>
          <a:xfrm>
            <a:off x="6543675" y="365125"/>
            <a:ext cx="1971675"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58938E4-B8BE-4B6A-9893-F6CB268161FB}"/>
              </a:ext>
            </a:extLst>
          </p:cNvPr>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AA5BA79-D76C-4D70-B386-1F4683A727ED}"/>
              </a:ext>
            </a:extLst>
          </p:cNvPr>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5" name="Alt Bilgi Yer Tutucusu 4">
            <a:extLst>
              <a:ext uri="{FF2B5EF4-FFF2-40B4-BE49-F238E27FC236}">
                <a16:creationId xmlns:a16="http://schemas.microsoft.com/office/drawing/2014/main" id="{ECCBF313-9151-479A-9A60-5B33FBA9448F}"/>
              </a:ext>
            </a:extLst>
          </p:cNvPr>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6" name="Slayt Numarası Yer Tutucusu 5">
            <a:extLst>
              <a:ext uri="{FF2B5EF4-FFF2-40B4-BE49-F238E27FC236}">
                <a16:creationId xmlns:a16="http://schemas.microsoft.com/office/drawing/2014/main" id="{5E433699-602D-47A6-9007-B86B473334ED}"/>
              </a:ext>
            </a:extLst>
          </p:cNvPr>
          <p:cNvSpPr>
            <a:spLocks noGrp="1"/>
          </p:cNvSpPr>
          <p:nvPr>
            <p:ph type="sldNum" sz="quarter" idx="12"/>
          </p:nvPr>
        </p:nvSpPr>
        <p:spPr/>
        <p:txBody>
          <a:bodyPr/>
          <a:lstStyle/>
          <a:p>
            <a:pPr defTabSz="914400" fontAlgn="base">
              <a:spcBef>
                <a:spcPct val="0"/>
              </a:spcBef>
              <a:spcAft>
                <a:spcPct val="0"/>
              </a:spcAft>
            </a:pPr>
            <a:fld id="{E8B59211-256F-41C9-A042-FA7A88E2D031}"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400655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8DB67D-0C31-46A4-83FA-7029388919F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F26543B-BD3E-4503-B0F8-E5488D4A719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202B297-0F95-4007-AE29-60376055F271}"/>
              </a:ext>
            </a:extLst>
          </p:cNvPr>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5" name="Alt Bilgi Yer Tutucusu 4">
            <a:extLst>
              <a:ext uri="{FF2B5EF4-FFF2-40B4-BE49-F238E27FC236}">
                <a16:creationId xmlns:a16="http://schemas.microsoft.com/office/drawing/2014/main" id="{9BE988C6-AA2F-43E0-BDAF-E6239F440A78}"/>
              </a:ext>
            </a:extLst>
          </p:cNvPr>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6" name="Slayt Numarası Yer Tutucusu 5">
            <a:extLst>
              <a:ext uri="{FF2B5EF4-FFF2-40B4-BE49-F238E27FC236}">
                <a16:creationId xmlns:a16="http://schemas.microsoft.com/office/drawing/2014/main" id="{679E54AC-18C6-4B4B-A16A-0AAA62ED51DB}"/>
              </a:ext>
            </a:extLst>
          </p:cNvPr>
          <p:cNvSpPr>
            <a:spLocks noGrp="1"/>
          </p:cNvSpPr>
          <p:nvPr>
            <p:ph type="sldNum" sz="quarter" idx="12"/>
          </p:nvPr>
        </p:nvSpPr>
        <p:spPr/>
        <p:txBody>
          <a:bodyPr/>
          <a:lstStyle/>
          <a:p>
            <a:pPr defTabSz="914400" fontAlgn="base">
              <a:spcBef>
                <a:spcPct val="0"/>
              </a:spcBef>
              <a:spcAft>
                <a:spcPct val="0"/>
              </a:spcAft>
            </a:pPr>
            <a:fld id="{B3ABB21D-7B2C-485E-B554-7B947905CACF}"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98438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CBDB99-D02F-4414-93B5-2626C66629AF}"/>
              </a:ext>
            </a:extLst>
          </p:cNvPr>
          <p:cNvSpPr>
            <a:spLocks noGrp="1"/>
          </p:cNvSpPr>
          <p:nvPr>
            <p:ph type="title"/>
          </p:nvPr>
        </p:nvSpPr>
        <p:spPr>
          <a:xfrm>
            <a:off x="623888" y="1709739"/>
            <a:ext cx="7886700" cy="2852737"/>
          </a:xfrm>
        </p:spPr>
        <p:txBody>
          <a:bodyPr anchor="b"/>
          <a:lstStyle>
            <a:lvl1pPr>
              <a:defRPr sz="45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1ED38EC9-940B-4730-ABA9-D76DCD96C3E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C85D600-D71F-4101-A0DA-FDCCB61EBEAE}"/>
              </a:ext>
            </a:extLst>
          </p:cNvPr>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5" name="Alt Bilgi Yer Tutucusu 4">
            <a:extLst>
              <a:ext uri="{FF2B5EF4-FFF2-40B4-BE49-F238E27FC236}">
                <a16:creationId xmlns:a16="http://schemas.microsoft.com/office/drawing/2014/main" id="{05F6511D-E7A3-4C31-95BB-B1829CF4AE55}"/>
              </a:ext>
            </a:extLst>
          </p:cNvPr>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6" name="Slayt Numarası Yer Tutucusu 5">
            <a:extLst>
              <a:ext uri="{FF2B5EF4-FFF2-40B4-BE49-F238E27FC236}">
                <a16:creationId xmlns:a16="http://schemas.microsoft.com/office/drawing/2014/main" id="{B448C2AD-6E62-4E92-BAFD-205076161B27}"/>
              </a:ext>
            </a:extLst>
          </p:cNvPr>
          <p:cNvSpPr>
            <a:spLocks noGrp="1"/>
          </p:cNvSpPr>
          <p:nvPr>
            <p:ph type="sldNum" sz="quarter" idx="12"/>
          </p:nvPr>
        </p:nvSpPr>
        <p:spPr/>
        <p:txBody>
          <a:bodyPr/>
          <a:lstStyle/>
          <a:p>
            <a:pPr defTabSz="914400" fontAlgn="base">
              <a:spcBef>
                <a:spcPct val="0"/>
              </a:spcBef>
              <a:spcAft>
                <a:spcPct val="0"/>
              </a:spcAft>
            </a:pPr>
            <a:fld id="{4B61F151-41C7-48DB-B3C5-073B956B2281}"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66066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92999F-8F7A-442F-9FAB-E332269CBF2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CC615DF-7086-430D-B7CF-F2C278B51E7D}"/>
              </a:ext>
            </a:extLst>
          </p:cNvPr>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84BC13B-342E-4A03-8D46-2B5BCCB8F993}"/>
              </a:ext>
            </a:extLst>
          </p:cNvPr>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092298E-86CA-4A48-A56B-00BD71626050}"/>
              </a:ext>
            </a:extLst>
          </p:cNvPr>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6" name="Alt Bilgi Yer Tutucusu 5">
            <a:extLst>
              <a:ext uri="{FF2B5EF4-FFF2-40B4-BE49-F238E27FC236}">
                <a16:creationId xmlns:a16="http://schemas.microsoft.com/office/drawing/2014/main" id="{FE146480-8A04-4451-A417-0907BAD15096}"/>
              </a:ext>
            </a:extLst>
          </p:cNvPr>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7" name="Slayt Numarası Yer Tutucusu 6">
            <a:extLst>
              <a:ext uri="{FF2B5EF4-FFF2-40B4-BE49-F238E27FC236}">
                <a16:creationId xmlns:a16="http://schemas.microsoft.com/office/drawing/2014/main" id="{E85A3BAB-7202-440A-B03D-28492C69B239}"/>
              </a:ext>
            </a:extLst>
          </p:cNvPr>
          <p:cNvSpPr>
            <a:spLocks noGrp="1"/>
          </p:cNvSpPr>
          <p:nvPr>
            <p:ph type="sldNum" sz="quarter" idx="12"/>
          </p:nvPr>
        </p:nvSpPr>
        <p:spPr/>
        <p:txBody>
          <a:bodyPr/>
          <a:lstStyle/>
          <a:p>
            <a:pPr defTabSz="914400" fontAlgn="base">
              <a:spcBef>
                <a:spcPct val="0"/>
              </a:spcBef>
              <a:spcAft>
                <a:spcPct val="0"/>
              </a:spcAft>
            </a:pPr>
            <a:fld id="{2B9C4A38-B1E1-4665-AF50-7E111FA4AAC4}"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031114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30E178-A63F-4518-9FB4-B3777CDD7366}"/>
              </a:ext>
            </a:extLst>
          </p:cNvPr>
          <p:cNvSpPr>
            <a:spLocks noGrp="1"/>
          </p:cNvSpPr>
          <p:nvPr>
            <p:ph type="title"/>
          </p:nvPr>
        </p:nvSpPr>
        <p:spPr>
          <a:xfrm>
            <a:off x="629841" y="365126"/>
            <a:ext cx="78867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0FE46DB-DAFE-4DBA-9326-6649BE191B6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51E5CE3-CDBC-48B4-9175-DFAA91564926}"/>
              </a:ext>
            </a:extLst>
          </p:cNvPr>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CF7509F-E0CC-4EB7-A9E9-141F56AB4A2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D5C629B-ACD7-44E8-B8EF-7CA54E7A11FB}"/>
              </a:ext>
            </a:extLst>
          </p:cNvPr>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D44A30E-65FF-41CB-BBA6-DFED0982E01B}"/>
              </a:ext>
            </a:extLst>
          </p:cNvPr>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8" name="Alt Bilgi Yer Tutucusu 7">
            <a:extLst>
              <a:ext uri="{FF2B5EF4-FFF2-40B4-BE49-F238E27FC236}">
                <a16:creationId xmlns:a16="http://schemas.microsoft.com/office/drawing/2014/main" id="{5F30A3E4-D1BC-44D6-9CD6-24DDD83F502C}"/>
              </a:ext>
            </a:extLst>
          </p:cNvPr>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9" name="Slayt Numarası Yer Tutucusu 8">
            <a:extLst>
              <a:ext uri="{FF2B5EF4-FFF2-40B4-BE49-F238E27FC236}">
                <a16:creationId xmlns:a16="http://schemas.microsoft.com/office/drawing/2014/main" id="{85334654-E385-41F4-89BB-C3719C989B8D}"/>
              </a:ext>
            </a:extLst>
          </p:cNvPr>
          <p:cNvSpPr>
            <a:spLocks noGrp="1"/>
          </p:cNvSpPr>
          <p:nvPr>
            <p:ph type="sldNum" sz="quarter" idx="12"/>
          </p:nvPr>
        </p:nvSpPr>
        <p:spPr/>
        <p:txBody>
          <a:bodyPr/>
          <a:lstStyle/>
          <a:p>
            <a:pPr defTabSz="914400" fontAlgn="base">
              <a:spcBef>
                <a:spcPct val="0"/>
              </a:spcBef>
              <a:spcAft>
                <a:spcPct val="0"/>
              </a:spcAft>
            </a:pPr>
            <a:fld id="{450F623F-6CC9-42EA-BCDF-C7D453963845}"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230291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949489-C189-475C-B861-5386A04029AF}"/>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EE8361E-8518-4112-8206-73D4B40F1229}"/>
              </a:ext>
            </a:extLst>
          </p:cNvPr>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4" name="Alt Bilgi Yer Tutucusu 3">
            <a:extLst>
              <a:ext uri="{FF2B5EF4-FFF2-40B4-BE49-F238E27FC236}">
                <a16:creationId xmlns:a16="http://schemas.microsoft.com/office/drawing/2014/main" id="{05B6251A-373D-4D25-B05E-2CA4D21B408A}"/>
              </a:ext>
            </a:extLst>
          </p:cNvPr>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5" name="Slayt Numarası Yer Tutucusu 4">
            <a:extLst>
              <a:ext uri="{FF2B5EF4-FFF2-40B4-BE49-F238E27FC236}">
                <a16:creationId xmlns:a16="http://schemas.microsoft.com/office/drawing/2014/main" id="{D78CDD4C-058B-490E-AEAD-E9AA46488444}"/>
              </a:ext>
            </a:extLst>
          </p:cNvPr>
          <p:cNvSpPr>
            <a:spLocks noGrp="1"/>
          </p:cNvSpPr>
          <p:nvPr>
            <p:ph type="sldNum" sz="quarter" idx="12"/>
          </p:nvPr>
        </p:nvSpPr>
        <p:spPr/>
        <p:txBody>
          <a:bodyPr/>
          <a:lstStyle/>
          <a:p>
            <a:pPr defTabSz="914400" fontAlgn="base">
              <a:spcBef>
                <a:spcPct val="0"/>
              </a:spcBef>
              <a:spcAft>
                <a:spcPct val="0"/>
              </a:spcAft>
            </a:pPr>
            <a:fld id="{0204DECA-E3C5-4728-9304-D3FAEEA507DA}"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168975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5E6DD01-EB47-407E-AB79-BB4DD3AD4421}"/>
              </a:ext>
            </a:extLst>
          </p:cNvPr>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3" name="Alt Bilgi Yer Tutucusu 2">
            <a:extLst>
              <a:ext uri="{FF2B5EF4-FFF2-40B4-BE49-F238E27FC236}">
                <a16:creationId xmlns:a16="http://schemas.microsoft.com/office/drawing/2014/main" id="{43D43114-7503-4DF3-A009-05A3A611B329}"/>
              </a:ext>
            </a:extLst>
          </p:cNvPr>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4" name="Slayt Numarası Yer Tutucusu 3">
            <a:extLst>
              <a:ext uri="{FF2B5EF4-FFF2-40B4-BE49-F238E27FC236}">
                <a16:creationId xmlns:a16="http://schemas.microsoft.com/office/drawing/2014/main" id="{ED833B47-B05A-45C3-932D-0E25854AC722}"/>
              </a:ext>
            </a:extLst>
          </p:cNvPr>
          <p:cNvSpPr>
            <a:spLocks noGrp="1"/>
          </p:cNvSpPr>
          <p:nvPr>
            <p:ph type="sldNum" sz="quarter" idx="12"/>
          </p:nvPr>
        </p:nvSpPr>
        <p:spPr/>
        <p:txBody>
          <a:bodyPr/>
          <a:lstStyle/>
          <a:p>
            <a:pPr defTabSz="914400" fontAlgn="base">
              <a:spcBef>
                <a:spcPct val="0"/>
              </a:spcBef>
              <a:spcAft>
                <a:spcPct val="0"/>
              </a:spcAft>
            </a:pPr>
            <a:fld id="{561C3BCA-749F-4A04-9503-DA194A78366C}"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45622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0AF5CE-F1D6-4208-8183-42832A429DA7}"/>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537C1E0-A5D4-4F46-9FDA-1C660268959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7BD25E6-D641-4EE5-80AA-0940159872B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1127ED5-B785-484F-8072-DA75405CB45B}"/>
              </a:ext>
            </a:extLst>
          </p:cNvPr>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6" name="Alt Bilgi Yer Tutucusu 5">
            <a:extLst>
              <a:ext uri="{FF2B5EF4-FFF2-40B4-BE49-F238E27FC236}">
                <a16:creationId xmlns:a16="http://schemas.microsoft.com/office/drawing/2014/main" id="{F7F9585A-C944-4DDD-9E74-87EFD7FA4466}"/>
              </a:ext>
            </a:extLst>
          </p:cNvPr>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7" name="Slayt Numarası Yer Tutucusu 6">
            <a:extLst>
              <a:ext uri="{FF2B5EF4-FFF2-40B4-BE49-F238E27FC236}">
                <a16:creationId xmlns:a16="http://schemas.microsoft.com/office/drawing/2014/main" id="{9A406889-8D10-45E3-A633-88F2C3BE1B2A}"/>
              </a:ext>
            </a:extLst>
          </p:cNvPr>
          <p:cNvSpPr>
            <a:spLocks noGrp="1"/>
          </p:cNvSpPr>
          <p:nvPr>
            <p:ph type="sldNum" sz="quarter" idx="12"/>
          </p:nvPr>
        </p:nvSpPr>
        <p:spPr/>
        <p:txBody>
          <a:bodyPr/>
          <a:lstStyle/>
          <a:p>
            <a:pPr defTabSz="914400" fontAlgn="base">
              <a:spcBef>
                <a:spcPct val="0"/>
              </a:spcBef>
              <a:spcAft>
                <a:spcPct val="0"/>
              </a:spcAft>
            </a:pPr>
            <a:fld id="{30947EC0-ED3B-4737-AEA1-899D5C316600}"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4243721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3D80B5-B593-4CB6-BA4B-C224DCF80426}"/>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1E74F59-883E-4660-9FC6-64737866656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Metin Yer Tutucusu 3">
            <a:extLst>
              <a:ext uri="{FF2B5EF4-FFF2-40B4-BE49-F238E27FC236}">
                <a16:creationId xmlns:a16="http://schemas.microsoft.com/office/drawing/2014/main" id="{6CA3DCAB-650F-43BC-9D2F-38FC05A7131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35B6E9B-C7FB-45D2-81C5-2675C9F8C24B}"/>
              </a:ext>
            </a:extLst>
          </p:cNvPr>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6" name="Alt Bilgi Yer Tutucusu 5">
            <a:extLst>
              <a:ext uri="{FF2B5EF4-FFF2-40B4-BE49-F238E27FC236}">
                <a16:creationId xmlns:a16="http://schemas.microsoft.com/office/drawing/2014/main" id="{76E038FC-280A-4FA1-A698-13D5621C90EF}"/>
              </a:ext>
            </a:extLst>
          </p:cNvPr>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7" name="Slayt Numarası Yer Tutucusu 6">
            <a:extLst>
              <a:ext uri="{FF2B5EF4-FFF2-40B4-BE49-F238E27FC236}">
                <a16:creationId xmlns:a16="http://schemas.microsoft.com/office/drawing/2014/main" id="{2329A501-AEE5-490E-A904-AC8E0A7AFD4F}"/>
              </a:ext>
            </a:extLst>
          </p:cNvPr>
          <p:cNvSpPr>
            <a:spLocks noGrp="1"/>
          </p:cNvSpPr>
          <p:nvPr>
            <p:ph type="sldNum" sz="quarter" idx="12"/>
          </p:nvPr>
        </p:nvSpPr>
        <p:spPr/>
        <p:txBody>
          <a:bodyPr/>
          <a:lstStyle/>
          <a:p>
            <a:pPr defTabSz="914400" fontAlgn="base">
              <a:spcBef>
                <a:spcPct val="0"/>
              </a:spcBef>
              <a:spcAft>
                <a:spcPct val="0"/>
              </a:spcAft>
            </a:pPr>
            <a:fld id="{174FE965-AF5D-4754-B720-50278FA07C65}"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65516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EB8C08E-B244-4B16-BBF7-988214E1BB4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C93A243-CED4-4DF5-BBBF-6585235209E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7BA4B3E-8A7F-495F-A7E6-A037C076EAD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Alt Bilgi Yer Tutucusu 4">
            <a:extLst>
              <a:ext uri="{FF2B5EF4-FFF2-40B4-BE49-F238E27FC236}">
                <a16:creationId xmlns:a16="http://schemas.microsoft.com/office/drawing/2014/main" id="{75BF6B1F-383F-44B9-8027-B30EDAAB1EE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ÖĞR.GÖR HAYRETTİN TELLİ</a:t>
            </a:r>
            <a:endParaRPr lang="en-US" dirty="0"/>
          </a:p>
        </p:txBody>
      </p:sp>
      <p:sp>
        <p:nvSpPr>
          <p:cNvPr id="6" name="Slayt Numarası Yer Tutucusu 5">
            <a:extLst>
              <a:ext uri="{FF2B5EF4-FFF2-40B4-BE49-F238E27FC236}">
                <a16:creationId xmlns:a16="http://schemas.microsoft.com/office/drawing/2014/main" id="{71D06129-D28A-4AEF-A833-608D7674FE5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6780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1515950" y="3977197"/>
            <a:ext cx="12183950" cy="949759"/>
          </a:xfrm>
        </p:spPr>
        <p:txBody>
          <a:bodyPr/>
          <a:lstStyle/>
          <a:p>
            <a:pPr>
              <a:spcAft>
                <a:spcPts val="1200"/>
              </a:spcAft>
            </a:pPr>
            <a:r>
              <a:rPr lang="tr-TR" b="1" dirty="0"/>
              <a:t>1.Kalite Tanımı ve Bileşenleri</a:t>
            </a:r>
          </a:p>
        </p:txBody>
      </p:sp>
      <p:sp>
        <p:nvSpPr>
          <p:cNvPr id="3" name="Unvan 1">
            <a:extLst>
              <a:ext uri="{FF2B5EF4-FFF2-40B4-BE49-F238E27FC236}">
                <a16:creationId xmlns:a16="http://schemas.microsoft.com/office/drawing/2014/main" id="{86612283-E6F8-497C-BC6F-8C4B14F56AE5}"/>
              </a:ext>
            </a:extLst>
          </p:cNvPr>
          <p:cNvSpPr txBox="1">
            <a:spLocks/>
          </p:cNvSpPr>
          <p:nvPr/>
        </p:nvSpPr>
        <p:spPr>
          <a:xfrm>
            <a:off x="-1359109" y="2281561"/>
            <a:ext cx="9082005" cy="88150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solidFill>
                  <a:schemeClr val="tx1"/>
                </a:solidFill>
              </a:rPr>
              <a:t>Toplam Kalite Yönetimi</a:t>
            </a:r>
          </a:p>
        </p:txBody>
      </p:sp>
    </p:spTree>
    <p:extLst>
      <p:ext uri="{BB962C8B-B14F-4D97-AF65-F5344CB8AC3E}">
        <p14:creationId xmlns:p14="http://schemas.microsoft.com/office/powerpoint/2010/main" val="3826678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3808"/>
            <a:ext cx="4323425" cy="594457"/>
          </a:xfrm>
        </p:spPr>
        <p:txBody>
          <a:bodyPr>
            <a:normAutofit/>
          </a:bodyPr>
          <a:lstStyle/>
          <a:p>
            <a:pPr marL="342900" indent="-342900">
              <a:spcBef>
                <a:spcPct val="20000"/>
              </a:spcBef>
            </a:pPr>
            <a:r>
              <a:rPr lang="tr-TR" sz="2400" b="1" i="1" dirty="0">
                <a:latin typeface="Arial-BoldItalicMT"/>
                <a:ea typeface="+mn-ea"/>
                <a:cs typeface="+mn-cs"/>
              </a:rPr>
              <a:t>Tasarım Kalitesi</a:t>
            </a:r>
            <a:endParaRPr lang="tr-TR" sz="2400" dirty="0"/>
          </a:p>
        </p:txBody>
      </p:sp>
      <p:sp>
        <p:nvSpPr>
          <p:cNvPr id="3" name="İçerik Yer Tutucusu 2"/>
          <p:cNvSpPr>
            <a:spLocks noGrp="1"/>
          </p:cNvSpPr>
          <p:nvPr>
            <p:ph idx="1"/>
          </p:nvPr>
        </p:nvSpPr>
        <p:spPr>
          <a:xfrm>
            <a:off x="113745" y="635100"/>
            <a:ext cx="7886700" cy="1693069"/>
          </a:xfrm>
        </p:spPr>
        <p:txBody>
          <a:bodyPr>
            <a:normAutofit/>
          </a:bodyPr>
          <a:lstStyle/>
          <a:p>
            <a:r>
              <a:rPr lang="tr-TR" sz="2000" dirty="0">
                <a:latin typeface="TimesNewRomanPSMT"/>
              </a:rPr>
              <a:t>Tasarım kalitesi derecelendirme ile ilgilidir. Tasarım boyutu büyük ölçüde zevke, ihtiyaca ya da tercihe bağlıdır; bu yüzden ölçülmesi pek mümkün değildir. Tasarım kalitesi, müşteri araştırmaları ve satış ziyaretleri ile başlayıp, müşteriyi tatmin edecek ürün veya hizmet kavramının belirlenmesi ile devam eden bir süreci kapsamaktadır. </a:t>
            </a:r>
            <a:endParaRPr lang="tr-TR" sz="2000" dirty="0"/>
          </a:p>
        </p:txBody>
      </p:sp>
      <p:sp>
        <p:nvSpPr>
          <p:cNvPr id="4" name="Unvan 1">
            <a:extLst>
              <a:ext uri="{FF2B5EF4-FFF2-40B4-BE49-F238E27FC236}">
                <a16:creationId xmlns:a16="http://schemas.microsoft.com/office/drawing/2014/main" id="{60AF424E-BA2D-4FDA-AF9E-23EEBF3F2D50}"/>
              </a:ext>
            </a:extLst>
          </p:cNvPr>
          <p:cNvSpPr txBox="1">
            <a:spLocks/>
          </p:cNvSpPr>
          <p:nvPr/>
        </p:nvSpPr>
        <p:spPr>
          <a:xfrm>
            <a:off x="0" y="2193925"/>
            <a:ext cx="4032127" cy="797849"/>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342900" indent="-342900">
              <a:spcBef>
                <a:spcPct val="20000"/>
              </a:spcBef>
            </a:pPr>
            <a:r>
              <a:rPr lang="tr-TR" sz="2400" b="1" i="1">
                <a:latin typeface="Arial-BoldItalicMT"/>
                <a:ea typeface="+mn-ea"/>
                <a:cs typeface="+mn-cs"/>
              </a:rPr>
              <a:t>Uygunluk Kalitesi</a:t>
            </a:r>
            <a:endParaRPr lang="tr-TR" sz="2400" b="1" i="1" dirty="0">
              <a:latin typeface="Arial-BoldItalicMT"/>
              <a:ea typeface="+mn-ea"/>
              <a:cs typeface="+mn-cs"/>
            </a:endParaRPr>
          </a:p>
        </p:txBody>
      </p:sp>
      <p:sp>
        <p:nvSpPr>
          <p:cNvPr id="5" name="İçerik Yer Tutucusu 2">
            <a:extLst>
              <a:ext uri="{FF2B5EF4-FFF2-40B4-BE49-F238E27FC236}">
                <a16:creationId xmlns:a16="http://schemas.microsoft.com/office/drawing/2014/main" id="{97A5C5EE-B026-4093-BA58-10414596CE09}"/>
              </a:ext>
            </a:extLst>
          </p:cNvPr>
          <p:cNvSpPr txBox="1">
            <a:spLocks/>
          </p:cNvSpPr>
          <p:nvPr/>
        </p:nvSpPr>
        <p:spPr>
          <a:xfrm>
            <a:off x="122621" y="2926455"/>
            <a:ext cx="8808313" cy="21071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tr-TR" sz="2000">
                <a:latin typeface="TimesNewRomanPSMT"/>
              </a:rPr>
              <a:t>Uygunluk kalitesi, işletmenin ve tedarikçilerin müşteri </a:t>
            </a:r>
            <a:r>
              <a:rPr lang="tr-TR" sz="2000" u="sng">
                <a:latin typeface="TimesNewRomanPSMT"/>
              </a:rPr>
              <a:t>ihtiyaçlarını</a:t>
            </a:r>
            <a:r>
              <a:rPr lang="tr-TR" sz="2000">
                <a:latin typeface="TimesNewRomanPSMT"/>
              </a:rPr>
              <a:t> karşılamada gerekli olan tasarım şartnamelerini </a:t>
            </a:r>
            <a:r>
              <a:rPr lang="tr-TR" sz="2000" u="sng">
                <a:latin typeface="TimesNewRomanPSMT"/>
              </a:rPr>
              <a:t>karşılayabilme ölçüsüdür. </a:t>
            </a:r>
            <a:r>
              <a:rPr lang="tr-TR" sz="2000">
                <a:latin typeface="TimesNewRomanPSMT"/>
              </a:rPr>
              <a:t>Uygunluk kalitesi ürünün tasarım şartlarına ne derece uygun olduğuna ilişkindir. Uygunluk kalitesi, </a:t>
            </a:r>
            <a:r>
              <a:rPr lang="tr-TR" sz="2000" u="sng">
                <a:latin typeface="TimesNewRomanPSMT"/>
              </a:rPr>
              <a:t>bilimsel olarak ölçülebilir bir niteliğe sahiptir. </a:t>
            </a:r>
            <a:r>
              <a:rPr lang="tr-TR" sz="2000">
                <a:latin typeface="TimesNewRomanPSMT"/>
              </a:rPr>
              <a:t>Herhangi bir ürünün önceden belirlenmiş özelliklere ne derecede uyduğunu bilimsel olarak tespit etmek mümkündür.</a:t>
            </a:r>
            <a:endParaRPr lang="tr-TR" sz="2000" dirty="0"/>
          </a:p>
        </p:txBody>
      </p:sp>
      <p:sp>
        <p:nvSpPr>
          <p:cNvPr id="6" name="İçerik Yer Tutucusu 2">
            <a:extLst>
              <a:ext uri="{FF2B5EF4-FFF2-40B4-BE49-F238E27FC236}">
                <a16:creationId xmlns:a16="http://schemas.microsoft.com/office/drawing/2014/main" id="{3BB69328-6E3F-442F-8C9C-E78CB01FB413}"/>
              </a:ext>
            </a:extLst>
          </p:cNvPr>
          <p:cNvSpPr txBox="1">
            <a:spLocks/>
          </p:cNvSpPr>
          <p:nvPr/>
        </p:nvSpPr>
        <p:spPr>
          <a:xfrm>
            <a:off x="122622" y="4900595"/>
            <a:ext cx="8808312" cy="132230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tr-TR" sz="2000" u="sng" dirty="0">
                <a:latin typeface="TimesNewRomanPSMT"/>
              </a:rPr>
              <a:t>Uygunluk kalitesinin değerlendirilmesinde iki gösterge söz konusudur. Bunlar, nominal değer ve toleranstır. Nominal değer, hedeflenen değerdir. Tolerans ise nominal değerin hassasiyet ölçüsüdür yani hedeflenen değere ulaşmada belirli bir sınır içinde verilebilecek tavizi ifade eder.</a:t>
            </a:r>
            <a:endParaRPr lang="tr-TR" sz="2000" u="sng" dirty="0"/>
          </a:p>
        </p:txBody>
      </p:sp>
    </p:spTree>
    <p:extLst>
      <p:ext uri="{BB962C8B-B14F-4D97-AF65-F5344CB8AC3E}">
        <p14:creationId xmlns:p14="http://schemas.microsoft.com/office/powerpoint/2010/main" val="2582797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1500" y="1278801"/>
            <a:ext cx="4440500" cy="342638"/>
          </a:xfrm>
        </p:spPr>
        <p:txBody>
          <a:bodyPr>
            <a:noAutofit/>
          </a:bodyPr>
          <a:lstStyle/>
          <a:p>
            <a:pPr marL="342900" indent="-342900">
              <a:spcBef>
                <a:spcPct val="20000"/>
              </a:spcBef>
            </a:pPr>
            <a:r>
              <a:rPr lang="tr-TR" sz="2000" b="1" i="1" dirty="0">
                <a:latin typeface="Arial" panose="020B0604020202020204" pitchFamily="34" charset="0"/>
                <a:ea typeface="+mn-ea"/>
                <a:cs typeface="Arial" panose="020B0604020202020204" pitchFamily="34" charset="0"/>
              </a:rPr>
              <a:t>Performans Kalitesi</a:t>
            </a:r>
          </a:p>
        </p:txBody>
      </p:sp>
      <p:sp>
        <p:nvSpPr>
          <p:cNvPr id="3" name="İçerik Yer Tutucusu 2"/>
          <p:cNvSpPr>
            <a:spLocks noGrp="1"/>
          </p:cNvSpPr>
          <p:nvPr>
            <p:ph idx="1"/>
          </p:nvPr>
        </p:nvSpPr>
        <p:spPr>
          <a:xfrm>
            <a:off x="211399" y="1621439"/>
            <a:ext cx="8639637" cy="2000650"/>
          </a:xfrm>
        </p:spPr>
        <p:txBody>
          <a:bodyPr>
            <a:normAutofit/>
          </a:bodyPr>
          <a:lstStyle/>
          <a:p>
            <a:r>
              <a:rPr lang="tr-TR" sz="2000" u="sng" dirty="0"/>
              <a:t>Performans kalitesi, işletmenin ürün veya hizmetlerinin pazardaki performans düzeylerinin tüketici araştırmaları, satış ya da hizmet analizleri ile belirlenmesidir. </a:t>
            </a:r>
          </a:p>
          <a:p>
            <a:r>
              <a:rPr lang="tr-TR" sz="2000" dirty="0"/>
              <a:t>Bu çalışmalar; satış sonrası hizmet, bakım, güvenilirlik ve lojistik destek analiz ve araştırmalarıyla, işletmenin ürün veya hizmetlerini tüketicilerin neden tercih etmediklerine dair araştırmaları kapsamaktadır.</a:t>
            </a:r>
          </a:p>
        </p:txBody>
      </p:sp>
    </p:spTree>
    <p:extLst>
      <p:ext uri="{BB962C8B-B14F-4D97-AF65-F5344CB8AC3E}">
        <p14:creationId xmlns:p14="http://schemas.microsoft.com/office/powerpoint/2010/main" val="85850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49365"/>
            <a:ext cx="4438835" cy="620295"/>
          </a:xfrm>
        </p:spPr>
        <p:txBody>
          <a:bodyPr>
            <a:normAutofit/>
          </a:bodyPr>
          <a:lstStyle/>
          <a:p>
            <a:r>
              <a:rPr lang="tr-TR" sz="2400" b="1" dirty="0">
                <a:latin typeface="Arial" panose="020B0604020202020204" pitchFamily="34" charset="0"/>
                <a:cs typeface="Arial" panose="020B0604020202020204" pitchFamily="34" charset="0"/>
              </a:rPr>
              <a:t>Zorunlu Cazip Kalite</a:t>
            </a:r>
          </a:p>
        </p:txBody>
      </p:sp>
      <p:sp>
        <p:nvSpPr>
          <p:cNvPr id="3" name="İçerik Yer Tutucusu 2"/>
          <p:cNvSpPr>
            <a:spLocks noGrp="1"/>
          </p:cNvSpPr>
          <p:nvPr>
            <p:ph idx="1"/>
          </p:nvPr>
        </p:nvSpPr>
        <p:spPr>
          <a:xfrm>
            <a:off x="0" y="913445"/>
            <a:ext cx="8984202" cy="2515555"/>
          </a:xfrm>
        </p:spPr>
        <p:txBody>
          <a:bodyPr>
            <a:normAutofit/>
          </a:bodyPr>
          <a:lstStyle/>
          <a:p>
            <a:r>
              <a:rPr lang="tr-TR" sz="2000" u="sng" dirty="0" err="1"/>
              <a:t>Norichi</a:t>
            </a:r>
            <a:r>
              <a:rPr lang="tr-TR" sz="2000" u="sng" dirty="0"/>
              <a:t> Kano, kaliteyi tanımlamak amacıyla zorunlu kalite ve cazip kalite olmak üzere iki boyutlu bir model geliştirmiştir. </a:t>
            </a:r>
          </a:p>
          <a:p>
            <a:r>
              <a:rPr lang="tr-TR" sz="2000" u="sng" dirty="0"/>
              <a:t>Zorunlu kalite, müşterinin üründen mutlak beklentilerini ifade eder. Eğer bu karşılanmazsa müşteri tatmin olmaz. </a:t>
            </a:r>
            <a:r>
              <a:rPr lang="tr-TR" sz="2000" dirty="0"/>
              <a:t>Örneğin, </a:t>
            </a:r>
            <a:r>
              <a:rPr lang="tr-TR" sz="2000" u="sng" dirty="0"/>
              <a:t>ürün güvenilirliği ve kullanım kolaylığı zorunlu kalite ile ilgili unsurlardır. </a:t>
            </a:r>
          </a:p>
          <a:p>
            <a:r>
              <a:rPr lang="tr-TR" sz="2000" u="sng" dirty="0"/>
              <a:t>Cazip kalite ise mevcut beklentilerin üzerinde, müşterinin beklemediği ve talep etmediği ve hakkında önceden fikir sahibi olmadığı özellikleri ve bu tür özelliklerin geliştirilmesiyle ilgilidir.</a:t>
            </a:r>
          </a:p>
        </p:txBody>
      </p:sp>
      <p:sp>
        <p:nvSpPr>
          <p:cNvPr id="4" name="İçerik Yer Tutucusu 2">
            <a:extLst>
              <a:ext uri="{FF2B5EF4-FFF2-40B4-BE49-F238E27FC236}">
                <a16:creationId xmlns:a16="http://schemas.microsoft.com/office/drawing/2014/main" id="{17FE8A7D-620F-4D8B-A38E-B08BA4393714}"/>
              </a:ext>
            </a:extLst>
          </p:cNvPr>
          <p:cNvSpPr txBox="1">
            <a:spLocks/>
          </p:cNvSpPr>
          <p:nvPr/>
        </p:nvSpPr>
        <p:spPr>
          <a:xfrm>
            <a:off x="26633" y="3716570"/>
            <a:ext cx="8966446" cy="20938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tr-TR" sz="2000" dirty="0"/>
              <a:t>Örneğin, binek otomobillerinde yağmur </a:t>
            </a:r>
            <a:r>
              <a:rPr lang="tr-TR" sz="2000" dirty="0" err="1"/>
              <a:t>sensörü</a:t>
            </a:r>
            <a:r>
              <a:rPr lang="tr-TR" sz="2000" dirty="0"/>
              <a:t> ile sileceklerin kendiliğinden çalışması cazip kaliteye örnektir</a:t>
            </a:r>
          </a:p>
          <a:p>
            <a:r>
              <a:rPr lang="tr-TR" sz="2000" dirty="0"/>
              <a:t>Fakat cazip kalite belli bir süre geçtikten sonra müşterinin bu özelliği benimsemesi ve talep etmeye başlamasıyla zorunlu kaliteye dönüşür.</a:t>
            </a:r>
          </a:p>
          <a:p>
            <a:r>
              <a:rPr lang="tr-TR" sz="2000" dirty="0"/>
              <a:t>Örneğin ani darbelere karşı hava yastığı geliştirilmesi bundan 20 yıl önce cazip kaliteye bir örnekken şimdi zorunlu kalite olarak algılanmaktadır.</a:t>
            </a:r>
          </a:p>
        </p:txBody>
      </p:sp>
    </p:spTree>
    <p:extLst>
      <p:ext uri="{BB962C8B-B14F-4D97-AF65-F5344CB8AC3E}">
        <p14:creationId xmlns:p14="http://schemas.microsoft.com/office/powerpoint/2010/main" val="387564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4280701" cy="655806"/>
          </a:xfrm>
        </p:spPr>
        <p:txBody>
          <a:bodyPr>
            <a:normAutofit/>
          </a:bodyPr>
          <a:lstStyle/>
          <a:p>
            <a:r>
              <a:rPr lang="tr-TR" sz="2400" b="1" dirty="0">
                <a:latin typeface="Arial" panose="020B0604020202020204" pitchFamily="34" charset="0"/>
                <a:cs typeface="Arial" panose="020B0604020202020204" pitchFamily="34" charset="0"/>
              </a:rPr>
              <a:t>Kalitenin Boyutları</a:t>
            </a:r>
          </a:p>
        </p:txBody>
      </p:sp>
      <p:sp>
        <p:nvSpPr>
          <p:cNvPr id="3" name="İçerik Yer Tutucusu 2"/>
          <p:cNvSpPr>
            <a:spLocks noGrp="1"/>
          </p:cNvSpPr>
          <p:nvPr>
            <p:ph idx="1"/>
          </p:nvPr>
        </p:nvSpPr>
        <p:spPr>
          <a:xfrm>
            <a:off x="0" y="1566664"/>
            <a:ext cx="9046345" cy="1636666"/>
          </a:xfrm>
        </p:spPr>
        <p:txBody>
          <a:bodyPr>
            <a:normAutofit/>
          </a:bodyPr>
          <a:lstStyle/>
          <a:p>
            <a:pPr marL="0" indent="0">
              <a:buNone/>
            </a:pPr>
            <a:r>
              <a:rPr lang="tr-TR" b="1" dirty="0"/>
              <a:t>1. Performans: </a:t>
            </a:r>
            <a:r>
              <a:rPr lang="tr-TR" dirty="0"/>
              <a:t>Ürünün genellikle ölçülebilen temel iş görme özelliklerini ifade eder.</a:t>
            </a:r>
          </a:p>
          <a:p>
            <a:pPr marL="0" indent="0">
              <a:buNone/>
            </a:pPr>
            <a:r>
              <a:rPr lang="tr-TR" b="1" dirty="0"/>
              <a:t>2. İlave Özellikler: </a:t>
            </a:r>
            <a:r>
              <a:rPr lang="tr-TR" dirty="0"/>
              <a:t>Ürünün temel özellikleri yanında, sahip olduğu ve kullanıcı açısından kullanım kolaylığı sağlayarak çekiciliğini arttıracak yan özellikleridir.</a:t>
            </a:r>
          </a:p>
        </p:txBody>
      </p:sp>
      <p:sp>
        <p:nvSpPr>
          <p:cNvPr id="5" name="Metin kutusu 4">
            <a:extLst>
              <a:ext uri="{FF2B5EF4-FFF2-40B4-BE49-F238E27FC236}">
                <a16:creationId xmlns:a16="http://schemas.microsoft.com/office/drawing/2014/main" id="{7E333491-C1A3-4804-B752-53A95F72BCCC}"/>
              </a:ext>
            </a:extLst>
          </p:cNvPr>
          <p:cNvSpPr txBox="1"/>
          <p:nvPr/>
        </p:nvSpPr>
        <p:spPr>
          <a:xfrm>
            <a:off x="0" y="518063"/>
            <a:ext cx="8925942" cy="923330"/>
          </a:xfrm>
          <a:prstGeom prst="rect">
            <a:avLst/>
          </a:prstGeom>
          <a:noFill/>
        </p:spPr>
        <p:txBody>
          <a:bodyPr wrap="square">
            <a:spAutoFit/>
          </a:bodyPr>
          <a:lstStyle/>
          <a:p>
            <a:pPr marL="285750" indent="-285750">
              <a:buFont typeface="Arial" panose="020B0604020202020204" pitchFamily="34" charset="0"/>
              <a:buChar char="•"/>
            </a:pPr>
            <a:r>
              <a:rPr lang="tr-TR" u="sng" dirty="0" err="1"/>
              <a:t>Garvin</a:t>
            </a:r>
            <a:r>
              <a:rPr lang="tr-TR" dirty="0"/>
              <a:t>, kaliteyi, müşterilerin şikâyetlerini önleme değil, müşterileri memnun edebilmenin bir aracı olarak görmekte ve sekiz kalite boyutunun birleşiminden oluşan stratejik bir yaklaşım benimsemektedir.</a:t>
            </a:r>
          </a:p>
        </p:txBody>
      </p:sp>
      <p:sp>
        <p:nvSpPr>
          <p:cNvPr id="6" name="İçerik Yer Tutucusu 2">
            <a:extLst>
              <a:ext uri="{FF2B5EF4-FFF2-40B4-BE49-F238E27FC236}">
                <a16:creationId xmlns:a16="http://schemas.microsoft.com/office/drawing/2014/main" id="{43CB1833-E868-4B8E-9B42-DB416AC85237}"/>
              </a:ext>
            </a:extLst>
          </p:cNvPr>
          <p:cNvSpPr txBox="1">
            <a:spLocks/>
          </p:cNvSpPr>
          <p:nvPr/>
        </p:nvSpPr>
        <p:spPr>
          <a:xfrm>
            <a:off x="-2" y="2941016"/>
            <a:ext cx="9144002" cy="184525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tr-TR" b="1" dirty="0"/>
              <a:t>3. Ürünün Güvenilirliği</a:t>
            </a:r>
            <a:r>
              <a:rPr lang="tr-TR" dirty="0"/>
              <a:t>: Ürünün belirli bir zaman periyodu içerisinde bozulmayacağı, kendisinden beklenilen fonksiyonu yerine getireceği ihtimalini ifade eder.</a:t>
            </a:r>
          </a:p>
          <a:p>
            <a:pPr marL="0" indent="0">
              <a:buFont typeface="Arial" panose="020B0604020202020204" pitchFamily="34" charset="0"/>
              <a:buNone/>
            </a:pPr>
            <a:r>
              <a:rPr lang="tr-TR" b="1" dirty="0"/>
              <a:t>4. Uygunluk</a:t>
            </a:r>
            <a:r>
              <a:rPr lang="tr-TR" dirty="0"/>
              <a:t>: Ürünün önceden belirlenmiş standartlara uygunluğu ile ilgilidir.</a:t>
            </a:r>
          </a:p>
          <a:p>
            <a:pPr marL="0" indent="0">
              <a:buFont typeface="Arial" panose="020B0604020202020204" pitchFamily="34" charset="0"/>
              <a:buNone/>
            </a:pPr>
            <a:r>
              <a:rPr lang="tr-TR" b="1" dirty="0"/>
              <a:t>5. Dayanıklılık</a:t>
            </a:r>
            <a:r>
              <a:rPr lang="tr-TR" dirty="0"/>
              <a:t>: Ürünün kullanım ömrünün uzunluğunun ölçümüyle ilgilidir.</a:t>
            </a:r>
          </a:p>
        </p:txBody>
      </p:sp>
      <p:sp>
        <p:nvSpPr>
          <p:cNvPr id="7" name="İçerik Yer Tutucusu 2">
            <a:extLst>
              <a:ext uri="{FF2B5EF4-FFF2-40B4-BE49-F238E27FC236}">
                <a16:creationId xmlns:a16="http://schemas.microsoft.com/office/drawing/2014/main" id="{9A310C80-61BA-40B1-8D0C-711FEEF0EB49}"/>
              </a:ext>
            </a:extLst>
          </p:cNvPr>
          <p:cNvSpPr txBox="1">
            <a:spLocks/>
          </p:cNvSpPr>
          <p:nvPr/>
        </p:nvSpPr>
        <p:spPr>
          <a:xfrm>
            <a:off x="0" y="4771474"/>
            <a:ext cx="9046346" cy="198443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Clr>
                <a:schemeClr val="tx1"/>
              </a:buClr>
              <a:buFont typeface="Arial" panose="020B0604020202020204" pitchFamily="34" charset="0"/>
              <a:buNone/>
            </a:pPr>
            <a:r>
              <a:rPr lang="tr-TR" b="1" dirty="0"/>
              <a:t>6. Bakım Hizmetleri Kolaylığı</a:t>
            </a:r>
            <a:r>
              <a:rPr lang="tr-TR" dirty="0"/>
              <a:t>: Ürün bakıma ihtiyacı olduğu zaman, bakım hizmeti alabilme hızı, olanağı ve kolaylığını ifade etmektedir.</a:t>
            </a:r>
          </a:p>
          <a:p>
            <a:pPr marL="0" indent="0">
              <a:buClr>
                <a:schemeClr val="tx1"/>
              </a:buClr>
              <a:buFont typeface="Arial" panose="020B0604020202020204" pitchFamily="34" charset="0"/>
              <a:buNone/>
            </a:pPr>
            <a:r>
              <a:rPr lang="tr-TR" b="1" dirty="0"/>
              <a:t>7. Estetik</a:t>
            </a:r>
            <a:r>
              <a:rPr lang="tr-TR" dirty="0"/>
              <a:t>: Müşterinin bireysel tercihini yansıtan ve ürünün genel görünümünün değerlendirildiği öznel bir kalite boyutudur.</a:t>
            </a:r>
          </a:p>
          <a:p>
            <a:pPr marL="0" indent="0">
              <a:buClr>
                <a:schemeClr val="tx1"/>
              </a:buClr>
              <a:buFont typeface="Arial" panose="020B0604020202020204" pitchFamily="34" charset="0"/>
              <a:buNone/>
            </a:pPr>
            <a:r>
              <a:rPr lang="tr-TR" b="1" dirty="0"/>
              <a:t>8. Algılanan Kalite</a:t>
            </a:r>
            <a:r>
              <a:rPr lang="tr-TR" dirty="0"/>
              <a:t>: Ürünün markası, imajı vb. gibi özelliklerin ön planda olduğu kalite boyutudur.</a:t>
            </a:r>
          </a:p>
          <a:p>
            <a:pPr marL="0" indent="0">
              <a:buClr>
                <a:schemeClr val="tx1"/>
              </a:buClr>
              <a:buFont typeface="Arial" panose="020B0604020202020204" pitchFamily="34" charset="0"/>
              <a:buNone/>
            </a:pPr>
            <a:endParaRPr lang="tr-TR" dirty="0"/>
          </a:p>
        </p:txBody>
      </p:sp>
    </p:spTree>
    <p:extLst>
      <p:ext uri="{BB962C8B-B14F-4D97-AF65-F5344CB8AC3E}">
        <p14:creationId xmlns:p14="http://schemas.microsoft.com/office/powerpoint/2010/main" val="3653682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1022" y="65982"/>
            <a:ext cx="7281910" cy="559293"/>
          </a:xfrm>
        </p:spPr>
        <p:txBody>
          <a:bodyPr>
            <a:normAutofit/>
          </a:bodyPr>
          <a:lstStyle/>
          <a:p>
            <a:r>
              <a:rPr lang="tr-TR" sz="2400" b="1" dirty="0">
                <a:latin typeface="Arial" panose="020B0604020202020204" pitchFamily="34" charset="0"/>
                <a:cs typeface="Arial" panose="020B0604020202020204" pitchFamily="34" charset="0"/>
              </a:rPr>
              <a:t>Hizmet Sektörü Kalite Boyutları</a:t>
            </a:r>
          </a:p>
        </p:txBody>
      </p:sp>
      <p:sp>
        <p:nvSpPr>
          <p:cNvPr id="3" name="İçerik Yer Tutucusu 2"/>
          <p:cNvSpPr>
            <a:spLocks noGrp="1"/>
          </p:cNvSpPr>
          <p:nvPr>
            <p:ph idx="1"/>
          </p:nvPr>
        </p:nvSpPr>
        <p:spPr>
          <a:xfrm>
            <a:off x="68801" y="580886"/>
            <a:ext cx="8926499" cy="904226"/>
          </a:xfrm>
        </p:spPr>
        <p:txBody>
          <a:bodyPr>
            <a:normAutofit lnSpcReduction="10000"/>
          </a:bodyPr>
          <a:lstStyle/>
          <a:p>
            <a:r>
              <a:rPr lang="tr-TR" dirty="0" err="1"/>
              <a:t>Garvin’in</a:t>
            </a:r>
            <a:r>
              <a:rPr lang="tr-TR" dirty="0"/>
              <a:t> ifade ettiği kalite boyutları hizmetlere tam olarak uygulanamadığından </a:t>
            </a:r>
            <a:r>
              <a:rPr lang="tr-TR" u="sng" dirty="0" err="1"/>
              <a:t>Berry</a:t>
            </a:r>
            <a:r>
              <a:rPr lang="tr-TR" u="sng" dirty="0"/>
              <a:t>, </a:t>
            </a:r>
            <a:r>
              <a:rPr lang="tr-TR" u="sng" dirty="0" err="1"/>
              <a:t>Zeithaml</a:t>
            </a:r>
            <a:r>
              <a:rPr lang="tr-TR" u="sng" dirty="0"/>
              <a:t> ve </a:t>
            </a:r>
            <a:r>
              <a:rPr lang="tr-TR" u="sng" dirty="0" err="1"/>
              <a:t>Parasuraman</a:t>
            </a:r>
            <a:r>
              <a:rPr lang="tr-TR" u="sng" dirty="0"/>
              <a:t> </a:t>
            </a:r>
            <a:r>
              <a:rPr lang="tr-TR" dirty="0"/>
              <a:t>hizmetlerin kalitesi konusunda beş boyut belirlemiştir. </a:t>
            </a:r>
          </a:p>
        </p:txBody>
      </p:sp>
      <p:sp>
        <p:nvSpPr>
          <p:cNvPr id="4" name="İçerik Yer Tutucusu 2">
            <a:extLst>
              <a:ext uri="{FF2B5EF4-FFF2-40B4-BE49-F238E27FC236}">
                <a16:creationId xmlns:a16="http://schemas.microsoft.com/office/drawing/2014/main" id="{2A075F70-AC20-4705-9486-CF06AD5ED094}"/>
              </a:ext>
            </a:extLst>
          </p:cNvPr>
          <p:cNvSpPr txBox="1">
            <a:spLocks/>
          </p:cNvSpPr>
          <p:nvPr/>
        </p:nvSpPr>
        <p:spPr>
          <a:xfrm>
            <a:off x="68802" y="1627154"/>
            <a:ext cx="8926498" cy="406343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355600">
              <a:buNone/>
            </a:pPr>
            <a:r>
              <a:rPr lang="tr-TR" b="1" dirty="0">
                <a:latin typeface="TimesNewRomanPSMT"/>
              </a:rPr>
              <a:t>1. Hizmet Güvenilirliği</a:t>
            </a:r>
            <a:r>
              <a:rPr lang="tr-TR" dirty="0">
                <a:latin typeface="TimesNewRomanPSMT"/>
              </a:rPr>
              <a:t>: Hizmetin güvenilir, itimat edilir bir biçimde yerine getirilmesi yeteneğidir ve müşterinin ihtiyaç, istek ve beklentilerinin uygun olarak yerine getirildiğini gösterir.</a:t>
            </a:r>
          </a:p>
          <a:p>
            <a:pPr marL="0" indent="355600">
              <a:buNone/>
            </a:pPr>
            <a:r>
              <a:rPr lang="tr-TR" b="1" dirty="0">
                <a:latin typeface="TimesNewRomanPSMT"/>
              </a:rPr>
              <a:t>2. Yanıt Verilebilirlik</a:t>
            </a:r>
            <a:r>
              <a:rPr lang="tr-TR" dirty="0">
                <a:latin typeface="TimesNewRomanPSMT"/>
              </a:rPr>
              <a:t>: Müşterilere yardım etme ya da onlara uygun hizmet sunabilme çabasının bir ölçüsüdür.</a:t>
            </a:r>
            <a:endParaRPr lang="tr-TR" b="1" dirty="0">
              <a:latin typeface="TimesNewRomanPSMT"/>
            </a:endParaRPr>
          </a:p>
          <a:p>
            <a:pPr marL="266700" indent="0">
              <a:spcAft>
                <a:spcPts val="1200"/>
              </a:spcAft>
              <a:buFont typeface="Arial" panose="020B0604020202020204" pitchFamily="34" charset="0"/>
              <a:buNone/>
            </a:pPr>
            <a:r>
              <a:rPr lang="tr-TR" b="1" dirty="0">
                <a:latin typeface="TimesNewRomanPSMT"/>
              </a:rPr>
              <a:t>3. Uygun Hizmet Güvencesi: </a:t>
            </a:r>
            <a:r>
              <a:rPr lang="tr-TR" dirty="0">
                <a:latin typeface="TimesNewRomanPSMT"/>
              </a:rPr>
              <a:t>Müşteriyle uygun bir düzeyde iletişim kurma ve saygılı bir biçimde hizmeti sunma yeteneğidir.</a:t>
            </a:r>
          </a:p>
          <a:p>
            <a:pPr marL="266700" indent="0">
              <a:spcAft>
                <a:spcPts val="1200"/>
              </a:spcAft>
              <a:buFont typeface="Arial" panose="020B0604020202020204" pitchFamily="34" charset="0"/>
              <a:buNone/>
            </a:pPr>
            <a:r>
              <a:rPr lang="tr-TR" b="1" dirty="0">
                <a:latin typeface="TimesNewRomanPSMT"/>
              </a:rPr>
              <a:t>4. Empati Yeteneği: </a:t>
            </a:r>
            <a:r>
              <a:rPr lang="tr-TR" dirty="0">
                <a:latin typeface="TimesNewRomanPSMT"/>
              </a:rPr>
              <a:t>Müşteri isteklerini anlayabilme, kendini müşterinin yerine koyabilme ve doğru bir iletişim kurabilme yeteneğidir.</a:t>
            </a:r>
          </a:p>
          <a:p>
            <a:pPr marL="266700" indent="0">
              <a:spcAft>
                <a:spcPts val="1200"/>
              </a:spcAft>
              <a:buFont typeface="Arial" panose="020B0604020202020204" pitchFamily="34" charset="0"/>
              <a:buNone/>
            </a:pPr>
            <a:r>
              <a:rPr lang="tr-TR" b="1" dirty="0">
                <a:latin typeface="TimesNewRomanPSMT"/>
              </a:rPr>
              <a:t>5. İşletmenin Sahip Olduğu Maddi Varlıklar: </a:t>
            </a:r>
            <a:r>
              <a:rPr lang="tr-TR" dirty="0">
                <a:latin typeface="TimesNewRomanPSMT"/>
              </a:rPr>
              <a:t>Bina, alet, donanım, personel ve iletişim araçlarının bulunmasını ifade eder.</a:t>
            </a:r>
          </a:p>
        </p:txBody>
      </p:sp>
    </p:spTree>
    <p:extLst>
      <p:ext uri="{BB962C8B-B14F-4D97-AF65-F5344CB8AC3E}">
        <p14:creationId xmlns:p14="http://schemas.microsoft.com/office/powerpoint/2010/main" val="64155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6292" y="0"/>
            <a:ext cx="4458255" cy="655806"/>
          </a:xfrm>
        </p:spPr>
        <p:txBody>
          <a:bodyPr>
            <a:normAutofit/>
          </a:bodyPr>
          <a:lstStyle/>
          <a:p>
            <a:pPr marL="342900" indent="-342900">
              <a:spcBef>
                <a:spcPct val="20000"/>
              </a:spcBef>
            </a:pPr>
            <a:r>
              <a:rPr lang="tr-TR" sz="2400" b="1" dirty="0">
                <a:latin typeface="Arial-BoldMT"/>
                <a:ea typeface="+mn-ea"/>
                <a:cs typeface="+mn-cs"/>
              </a:rPr>
              <a:t>Kalitenin Bileşenleri</a:t>
            </a:r>
            <a:endParaRPr lang="tr-TR" sz="2400" dirty="0"/>
          </a:p>
        </p:txBody>
      </p:sp>
      <p:sp>
        <p:nvSpPr>
          <p:cNvPr id="3" name="İçerik Yer Tutucusu 2"/>
          <p:cNvSpPr>
            <a:spLocks noGrp="1"/>
          </p:cNvSpPr>
          <p:nvPr>
            <p:ph idx="1"/>
          </p:nvPr>
        </p:nvSpPr>
        <p:spPr>
          <a:xfrm>
            <a:off x="76292" y="499684"/>
            <a:ext cx="8991414" cy="929621"/>
          </a:xfrm>
        </p:spPr>
        <p:txBody>
          <a:bodyPr>
            <a:normAutofit lnSpcReduction="10000"/>
          </a:bodyPr>
          <a:lstStyle/>
          <a:p>
            <a:r>
              <a:rPr lang="tr-TR" dirty="0">
                <a:latin typeface="TimesNewRomanPSMT"/>
              </a:rPr>
              <a:t>Kalite öncülerinden </a:t>
            </a:r>
            <a:r>
              <a:rPr lang="tr-TR" u="sng" dirty="0" err="1">
                <a:latin typeface="TimesNewRomanPSMT"/>
              </a:rPr>
              <a:t>Juran</a:t>
            </a:r>
            <a:r>
              <a:rPr lang="tr-TR" dirty="0">
                <a:latin typeface="TimesNewRomanPSMT"/>
              </a:rPr>
              <a:t>, kaliteyi, tasarım kalitesi ve uygunluk kalitesi olarak iki bileşene ayırmıştır. Kalite bileşenlerine ek olarak </a:t>
            </a:r>
            <a:r>
              <a:rPr lang="tr-TR" dirty="0" err="1">
                <a:latin typeface="TimesNewRomanPSMT"/>
              </a:rPr>
              <a:t>Juran</a:t>
            </a:r>
            <a:r>
              <a:rPr lang="tr-TR" dirty="0">
                <a:latin typeface="TimesNewRomanPSMT"/>
              </a:rPr>
              <a:t> kalitenin endüstride kullanılan sekiz terimini belirlemiştir. Bunlar aşağıda kısaca özetlenmektedir:</a:t>
            </a:r>
            <a:endParaRPr lang="tr-TR" dirty="0"/>
          </a:p>
        </p:txBody>
      </p:sp>
      <p:sp>
        <p:nvSpPr>
          <p:cNvPr id="4" name="İçerik Yer Tutucusu 2">
            <a:extLst>
              <a:ext uri="{FF2B5EF4-FFF2-40B4-BE49-F238E27FC236}">
                <a16:creationId xmlns:a16="http://schemas.microsoft.com/office/drawing/2014/main" id="{BEEBBD76-CB25-4EB3-89F1-0D6058EBF581}"/>
              </a:ext>
            </a:extLst>
          </p:cNvPr>
          <p:cNvSpPr txBox="1">
            <a:spLocks/>
          </p:cNvSpPr>
          <p:nvPr/>
        </p:nvSpPr>
        <p:spPr>
          <a:xfrm>
            <a:off x="76292" y="1498574"/>
            <a:ext cx="8991415" cy="201840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tr-TR" b="1" dirty="0">
                <a:latin typeface="TimesNewRomanPS-BoldMT"/>
              </a:rPr>
              <a:t>Pazaryeri Kalitesi: </a:t>
            </a:r>
            <a:r>
              <a:rPr lang="tr-TR" dirty="0">
                <a:latin typeface="TimesNewRomanPSMT"/>
              </a:rPr>
              <a:t>Müşteri isteklerini tatmin eden özellikli ürünlerin derecelendirilmesidir.</a:t>
            </a:r>
          </a:p>
          <a:p>
            <a:r>
              <a:rPr lang="tr-TR" b="1" dirty="0">
                <a:latin typeface="TimesNewRomanPS-BoldMT"/>
              </a:rPr>
              <a:t>Tasarım Kalitesi: </a:t>
            </a:r>
            <a:r>
              <a:rPr lang="tr-TR" dirty="0">
                <a:latin typeface="TimesNewRomanPSMT"/>
              </a:rPr>
              <a:t>Genellikle halkın potansiyel tatminini karşılayan ürünlerin sınıfının derecelendirilmesidir.</a:t>
            </a:r>
          </a:p>
          <a:p>
            <a:r>
              <a:rPr lang="tr-TR" b="1" dirty="0">
                <a:latin typeface="TimesNewRomanPS-BoldMT"/>
              </a:rPr>
              <a:t>Uygunluk Kalitesi: </a:t>
            </a:r>
            <a:r>
              <a:rPr lang="tr-TR" dirty="0">
                <a:latin typeface="TimesNewRomanPSMT"/>
              </a:rPr>
              <a:t>Tasarım veya şartnameye uyan özellikli ürünün derecesidir.</a:t>
            </a:r>
          </a:p>
        </p:txBody>
      </p:sp>
      <p:sp>
        <p:nvSpPr>
          <p:cNvPr id="5" name="İçerik Yer Tutucusu 2">
            <a:extLst>
              <a:ext uri="{FF2B5EF4-FFF2-40B4-BE49-F238E27FC236}">
                <a16:creationId xmlns:a16="http://schemas.microsoft.com/office/drawing/2014/main" id="{EF5C5BD6-FB9A-4035-A85B-11CF36F8605A}"/>
              </a:ext>
            </a:extLst>
          </p:cNvPr>
          <p:cNvSpPr txBox="1">
            <a:spLocks/>
          </p:cNvSpPr>
          <p:nvPr/>
        </p:nvSpPr>
        <p:spPr>
          <a:xfrm>
            <a:off x="76292" y="3320090"/>
            <a:ext cx="8763925" cy="1965140"/>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Clr>
                <a:schemeClr val="tx1"/>
              </a:buClr>
            </a:pPr>
            <a:r>
              <a:rPr lang="tr-TR" b="1" dirty="0">
                <a:latin typeface="TimesNewRomanPS-BoldMT"/>
              </a:rPr>
              <a:t>Müşteri Tercihi: </a:t>
            </a:r>
            <a:r>
              <a:rPr lang="tr-TR" dirty="0">
                <a:latin typeface="TimesNewRomanPSMT"/>
              </a:rPr>
              <a:t>Karşılaştırmalı testlere dayalı, müşterilere eşit derecede olan rekabet ürünlerinin tercih edilmesidir.</a:t>
            </a:r>
          </a:p>
          <a:p>
            <a:pPr>
              <a:buClr>
                <a:schemeClr val="tx1"/>
              </a:buClr>
            </a:pPr>
            <a:r>
              <a:rPr lang="tr-TR" b="1" dirty="0">
                <a:latin typeface="TimesNewRomanPS-BoldMT"/>
              </a:rPr>
              <a:t>Kalite Özelliği: </a:t>
            </a:r>
            <a:r>
              <a:rPr lang="tr-TR" dirty="0">
                <a:latin typeface="TimesNewRomanPSMT"/>
              </a:rPr>
              <a:t>Görünüm, performans, dayanıklılık vb. gibi ürünün özelliğini ayıran derecelendirmedir.</a:t>
            </a:r>
            <a:endParaRPr lang="tr-TR" dirty="0"/>
          </a:p>
          <a:p>
            <a:r>
              <a:rPr lang="tr-TR" b="1" dirty="0">
                <a:latin typeface="TimesNewRomanPS-BoldMT"/>
              </a:rPr>
              <a:t>Mükemmellik Olarak Kalite: </a:t>
            </a:r>
            <a:r>
              <a:rPr lang="tr-TR" dirty="0">
                <a:latin typeface="TimesNewRomanPSMT"/>
              </a:rPr>
              <a:t>Yeterince sınıflandırma için özellikli olmayan genel mükemmellik ifadesidir.</a:t>
            </a:r>
            <a:endParaRPr lang="tr-TR" dirty="0"/>
          </a:p>
        </p:txBody>
      </p:sp>
      <p:sp>
        <p:nvSpPr>
          <p:cNvPr id="6" name="İçerik Yer Tutucusu 2">
            <a:extLst>
              <a:ext uri="{FF2B5EF4-FFF2-40B4-BE49-F238E27FC236}">
                <a16:creationId xmlns:a16="http://schemas.microsoft.com/office/drawing/2014/main" id="{6EC35393-1755-49FA-ABCD-4E281596FCAC}"/>
              </a:ext>
            </a:extLst>
          </p:cNvPr>
          <p:cNvSpPr txBox="1">
            <a:spLocks/>
          </p:cNvSpPr>
          <p:nvPr/>
        </p:nvSpPr>
        <p:spPr>
          <a:xfrm>
            <a:off x="76292" y="5159191"/>
            <a:ext cx="8648515" cy="145023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tr-TR" b="1" dirty="0">
                <a:latin typeface="TimesNewRomanPS-BoldMT"/>
              </a:rPr>
              <a:t>Fonksiyon Olarak Kalite: </a:t>
            </a:r>
            <a:r>
              <a:rPr lang="tr-TR" dirty="0">
                <a:latin typeface="TimesNewRomanPSMT"/>
              </a:rPr>
              <a:t>Ürün kalitesini elde etmek için endüstride sorumlu olan fonksiyonun ismidir.</a:t>
            </a:r>
          </a:p>
          <a:p>
            <a:r>
              <a:rPr lang="tr-TR" b="1" dirty="0">
                <a:latin typeface="TimesNewRomanPS-BoldMT"/>
              </a:rPr>
              <a:t>Bölüm Olarak Kalite: </a:t>
            </a:r>
            <a:r>
              <a:rPr lang="tr-TR" dirty="0">
                <a:latin typeface="TimesNewRomanPSMT"/>
              </a:rPr>
              <a:t>Bir işletmede kalite güvence bölümü gibi kalite ile ilgili özel bölümün ismidir.</a:t>
            </a:r>
            <a:endParaRPr lang="tr-TR" dirty="0"/>
          </a:p>
        </p:txBody>
      </p:sp>
    </p:spTree>
    <p:extLst>
      <p:ext uri="{BB962C8B-B14F-4D97-AF65-F5344CB8AC3E}">
        <p14:creationId xmlns:p14="http://schemas.microsoft.com/office/powerpoint/2010/main" val="40066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0378" y="2015231"/>
            <a:ext cx="7886700" cy="1882066"/>
          </a:xfrm>
        </p:spPr>
        <p:txBody>
          <a:bodyPr>
            <a:normAutofit/>
          </a:bodyPr>
          <a:lstStyle/>
          <a:p>
            <a:pPr>
              <a:spcBef>
                <a:spcPts val="600"/>
              </a:spcBef>
            </a:pPr>
            <a:r>
              <a:rPr lang="tr-TR" sz="2000" dirty="0">
                <a:latin typeface="Calibri" panose="020F0502020204030204" pitchFamily="34" charset="0"/>
                <a:cs typeface="Calibri" panose="020F0502020204030204" pitchFamily="34" charset="0"/>
              </a:rPr>
              <a:t>Kalite (</a:t>
            </a:r>
            <a:r>
              <a:rPr lang="tr-TR" sz="2000" dirty="0" err="1">
                <a:latin typeface="Calibri" panose="020F0502020204030204" pitchFamily="34" charset="0"/>
                <a:cs typeface="Calibri" panose="020F0502020204030204" pitchFamily="34" charset="0"/>
              </a:rPr>
              <a:t>Qualites</a:t>
            </a:r>
            <a:r>
              <a:rPr lang="tr-TR" sz="2000" dirty="0">
                <a:latin typeface="Calibri" panose="020F0502020204030204" pitchFamily="34" charset="0"/>
                <a:cs typeface="Calibri" panose="020F0502020204030204" pitchFamily="34" charset="0"/>
              </a:rPr>
              <a:t>), Latince “nasıl oluştuğu” anlamına gelen “</a:t>
            </a:r>
            <a:r>
              <a:rPr lang="tr-TR" sz="2000" dirty="0" err="1">
                <a:latin typeface="Calibri" panose="020F0502020204030204" pitchFamily="34" charset="0"/>
                <a:cs typeface="Calibri" panose="020F0502020204030204" pitchFamily="34" charset="0"/>
              </a:rPr>
              <a:t>qualis</a:t>
            </a:r>
            <a:r>
              <a:rPr lang="tr-TR" sz="2000" dirty="0">
                <a:latin typeface="Calibri" panose="020F0502020204030204" pitchFamily="34" charset="0"/>
                <a:cs typeface="Calibri" panose="020F0502020204030204" pitchFamily="34" charset="0"/>
              </a:rPr>
              <a:t>” kelimesinden gelmektedir. Kalite kavramı hangi ürün ve hizmet için kullanılıyorsa onun gerçekte ne olduğunu belli etmek amacını taşımaktadır. Kalite, genel olarak günlük konuşmalarda üstünlüğü ve iyiliği, kaliteye konu olan ürün ve hizmetin iyi niteliklerinin olduğunu belirtir. Bu anlamda </a:t>
            </a:r>
            <a:r>
              <a:rPr lang="tr-TR" sz="2000" u="sng" dirty="0">
                <a:latin typeface="Calibri" panose="020F0502020204030204" pitchFamily="34" charset="0"/>
                <a:cs typeface="Calibri" panose="020F0502020204030204" pitchFamily="34" charset="0"/>
              </a:rPr>
              <a:t>kalite kavramı öznel değerleri içermektedir.</a:t>
            </a:r>
          </a:p>
        </p:txBody>
      </p:sp>
      <p:sp>
        <p:nvSpPr>
          <p:cNvPr id="9" name="Unvan 1">
            <a:extLst>
              <a:ext uri="{FF2B5EF4-FFF2-40B4-BE49-F238E27FC236}">
                <a16:creationId xmlns:a16="http://schemas.microsoft.com/office/drawing/2014/main" id="{4C52A046-5213-4F75-BA5A-9501660FE8B2}"/>
              </a:ext>
            </a:extLst>
          </p:cNvPr>
          <p:cNvSpPr txBox="1">
            <a:spLocks/>
          </p:cNvSpPr>
          <p:nvPr/>
        </p:nvSpPr>
        <p:spPr>
          <a:xfrm>
            <a:off x="140378" y="1290174"/>
            <a:ext cx="7886700" cy="88485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tr-TR" sz="2400" b="1" dirty="0">
                <a:latin typeface="Arial" panose="020B0604020202020204" pitchFamily="34" charset="0"/>
                <a:cs typeface="Arial" panose="020B0604020202020204" pitchFamily="34" charset="0"/>
              </a:rPr>
              <a:t>Kalite</a:t>
            </a:r>
          </a:p>
        </p:txBody>
      </p:sp>
    </p:spTree>
    <p:extLst>
      <p:ext uri="{BB962C8B-B14F-4D97-AF65-F5344CB8AC3E}">
        <p14:creationId xmlns:p14="http://schemas.microsoft.com/office/powerpoint/2010/main" val="98611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84766" y="485097"/>
            <a:ext cx="8613004" cy="2773008"/>
          </a:xfrm>
        </p:spPr>
        <p:txBody>
          <a:bodyPr>
            <a:normAutofit/>
          </a:bodyPr>
          <a:lstStyle/>
          <a:p>
            <a:pPr>
              <a:lnSpc>
                <a:spcPct val="100000"/>
              </a:lnSpc>
            </a:pPr>
            <a:r>
              <a:rPr lang="tr-TR" sz="2000" dirty="0"/>
              <a:t>Kalite kavramı, günlük yaşamda ve işletmecilik alanında farklı anlamlarda kullanılmaktadır. Örneğin, </a:t>
            </a:r>
          </a:p>
          <a:p>
            <a:pPr marL="812800">
              <a:lnSpc>
                <a:spcPct val="100000"/>
              </a:lnSpc>
              <a:buFontTx/>
              <a:buChar char="-"/>
            </a:pPr>
            <a:r>
              <a:rPr lang="tr-TR" sz="2000" i="1" dirty="0"/>
              <a:t>Çok kaliteli ve ucuz. </a:t>
            </a:r>
          </a:p>
          <a:p>
            <a:pPr marL="812800">
              <a:lnSpc>
                <a:spcPct val="100000"/>
              </a:lnSpc>
              <a:buFontTx/>
              <a:buChar char="-"/>
            </a:pPr>
            <a:r>
              <a:rPr lang="tr-TR" sz="2000" i="1" dirty="0"/>
              <a:t>Kaliteli bir elbise, renkleri solmaz. </a:t>
            </a:r>
          </a:p>
          <a:p>
            <a:pPr marL="812800">
              <a:lnSpc>
                <a:spcPct val="100000"/>
              </a:lnSpc>
              <a:buFontTx/>
              <a:buChar char="-"/>
            </a:pPr>
            <a:r>
              <a:rPr lang="tr-TR" sz="2000" i="1" dirty="0"/>
              <a:t>Kaliteli ayakkabı, uzun süre giyilir. </a:t>
            </a:r>
          </a:p>
          <a:p>
            <a:pPr marL="812800">
              <a:lnSpc>
                <a:spcPct val="100000"/>
              </a:lnSpc>
              <a:buFontTx/>
              <a:buChar char="-"/>
            </a:pPr>
            <a:r>
              <a:rPr lang="tr-TR" sz="2000" i="1" dirty="0"/>
              <a:t>X mağazasından aldım, çok kaliteli. </a:t>
            </a:r>
          </a:p>
          <a:p>
            <a:pPr>
              <a:lnSpc>
                <a:spcPct val="100000"/>
              </a:lnSpc>
            </a:pPr>
            <a:r>
              <a:rPr lang="tr-TR" sz="2000" dirty="0"/>
              <a:t>gibi konuşmalar günlük yaşamdaki kalite anlayışını simgelemektedir.</a:t>
            </a:r>
          </a:p>
        </p:txBody>
      </p:sp>
      <p:sp>
        <p:nvSpPr>
          <p:cNvPr id="8" name="İçerik Yer Tutucusu 2">
            <a:extLst>
              <a:ext uri="{FF2B5EF4-FFF2-40B4-BE49-F238E27FC236}">
                <a16:creationId xmlns:a16="http://schemas.microsoft.com/office/drawing/2014/main" id="{B99EA1AB-C375-4D9B-9358-A5FA31AD5D39}"/>
              </a:ext>
            </a:extLst>
          </p:cNvPr>
          <p:cNvSpPr txBox="1">
            <a:spLocks/>
          </p:cNvSpPr>
          <p:nvPr/>
        </p:nvSpPr>
        <p:spPr>
          <a:xfrm>
            <a:off x="184766" y="3911878"/>
            <a:ext cx="8852701" cy="214269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tr-TR" sz="2000" dirty="0"/>
              <a:t>Oysa, günlük yaşamda; Üstünlüğü, İyiliği, Uzun ömürlülüğü, İyi iş görmeyi, Hoş görünüşü ya da Ucuzluğu veya pahalılığı belirleyen kalite terimi, işletmecilikte daha başka biçimlerde tanımlanmaktadır.</a:t>
            </a:r>
          </a:p>
          <a:p>
            <a:r>
              <a:rPr lang="tr-TR" sz="2000" u="sng" dirty="0"/>
              <a:t>İşletmecilikte kalite, en iyi, en üstün özelliklere sahip bir mal ya da hizmet demek değildir. Kalite anlayışı, zamana, tüketicinin içinde bulunduğu koşullara, algılamalarına ve beklediği özelliklere göre değişebilmektedir.</a:t>
            </a:r>
          </a:p>
        </p:txBody>
      </p:sp>
    </p:spTree>
    <p:extLst>
      <p:ext uri="{BB962C8B-B14F-4D97-AF65-F5344CB8AC3E}">
        <p14:creationId xmlns:p14="http://schemas.microsoft.com/office/powerpoint/2010/main" val="3231901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457200" y="1187273"/>
            <a:ext cx="8229600" cy="1023267"/>
          </a:xfrm>
        </p:spPr>
        <p:txBody>
          <a:bodyPr>
            <a:normAutofit/>
          </a:bodyPr>
          <a:lstStyle/>
          <a:p>
            <a:pPr algn="ctr">
              <a:buFont typeface="Wingdings" pitchFamily="2" charset="2"/>
              <a:buNone/>
            </a:pPr>
            <a:r>
              <a:rPr lang="tr-TR" sz="2000" dirty="0"/>
              <a:t>		"Kalite, bir ürün veya hizmet ile ilgili özelliklerin, belirlenen veya olabilecek </a:t>
            </a:r>
            <a:r>
              <a:rPr lang="tr-TR" sz="2000" u="sng" dirty="0"/>
              <a:t>ihtiyaçları karşılama derecisidir.</a:t>
            </a:r>
            <a:r>
              <a:rPr lang="tr-TR" sz="2000" dirty="0"/>
              <a:t>" 						Kalite Sözlüğü</a:t>
            </a:r>
          </a:p>
        </p:txBody>
      </p:sp>
      <p:sp>
        <p:nvSpPr>
          <p:cNvPr id="6" name="Rectangle 3">
            <a:extLst>
              <a:ext uri="{FF2B5EF4-FFF2-40B4-BE49-F238E27FC236}">
                <a16:creationId xmlns:a16="http://schemas.microsoft.com/office/drawing/2014/main" id="{CC6A5C83-DA62-484A-9888-264829D592DB}"/>
              </a:ext>
            </a:extLst>
          </p:cNvPr>
          <p:cNvSpPr txBox="1">
            <a:spLocks noChangeArrowheads="1"/>
          </p:cNvSpPr>
          <p:nvPr/>
        </p:nvSpPr>
        <p:spPr>
          <a:xfrm>
            <a:off x="608121" y="3594061"/>
            <a:ext cx="8229600" cy="84966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itchFamily="2" charset="2"/>
              <a:buNone/>
            </a:pPr>
            <a:r>
              <a:rPr lang="tr-TR" sz="2000" dirty="0"/>
              <a:t>		"Yapısal özellikler takımının şartları yerine getirme derecesi"</a:t>
            </a:r>
          </a:p>
          <a:p>
            <a:pPr>
              <a:buFont typeface="Wingdings" pitchFamily="2" charset="2"/>
              <a:buNone/>
            </a:pPr>
            <a:r>
              <a:rPr lang="tr-TR" sz="2000" dirty="0"/>
              <a:t>		"ISO (</a:t>
            </a:r>
            <a:r>
              <a:rPr lang="tr-TR" sz="2000" b="0" i="0" dirty="0">
                <a:solidFill>
                  <a:srgbClr val="202124"/>
                </a:solidFill>
                <a:effectLst/>
                <a:latin typeface="arial" panose="020B0604020202020204" pitchFamily="34" charset="0"/>
              </a:rPr>
              <a:t>"International </a:t>
            </a:r>
            <a:r>
              <a:rPr lang="tr-TR" sz="2000" b="0" i="0" dirty="0" err="1">
                <a:solidFill>
                  <a:srgbClr val="202124"/>
                </a:solidFill>
                <a:effectLst/>
                <a:latin typeface="arial" panose="020B0604020202020204" pitchFamily="34" charset="0"/>
              </a:rPr>
              <a:t>Organization</a:t>
            </a:r>
            <a:r>
              <a:rPr lang="tr-TR" sz="2000" b="0" i="0" dirty="0">
                <a:solidFill>
                  <a:srgbClr val="202124"/>
                </a:solidFill>
                <a:effectLst/>
                <a:latin typeface="arial" panose="020B0604020202020204" pitchFamily="34" charset="0"/>
              </a:rPr>
              <a:t> </a:t>
            </a:r>
            <a:r>
              <a:rPr lang="tr-TR" sz="2000" b="0" i="0" dirty="0" err="1">
                <a:solidFill>
                  <a:srgbClr val="202124"/>
                </a:solidFill>
                <a:effectLst/>
                <a:latin typeface="arial" panose="020B0604020202020204" pitchFamily="34" charset="0"/>
              </a:rPr>
              <a:t>for</a:t>
            </a:r>
            <a:r>
              <a:rPr lang="tr-TR" sz="2000" b="0" i="0" dirty="0">
                <a:solidFill>
                  <a:srgbClr val="202124"/>
                </a:solidFill>
                <a:effectLst/>
                <a:latin typeface="arial" panose="020B0604020202020204" pitchFamily="34" charset="0"/>
              </a:rPr>
              <a:t> </a:t>
            </a:r>
            <a:r>
              <a:rPr lang="tr-TR" sz="2000" b="0" i="0" dirty="0" err="1">
                <a:solidFill>
                  <a:srgbClr val="202124"/>
                </a:solidFill>
                <a:effectLst/>
                <a:latin typeface="arial" panose="020B0604020202020204" pitchFamily="34" charset="0"/>
              </a:rPr>
              <a:t>Standardization</a:t>
            </a:r>
            <a:r>
              <a:rPr lang="tr-TR" sz="2000" b="0" i="0" dirty="0">
                <a:solidFill>
                  <a:srgbClr val="202124"/>
                </a:solidFill>
                <a:effectLst/>
                <a:latin typeface="arial" panose="020B0604020202020204" pitchFamily="34" charset="0"/>
              </a:rPr>
              <a:t>)</a:t>
            </a:r>
            <a:r>
              <a:rPr lang="tr-TR" sz="2000" dirty="0"/>
              <a:t> 9001:2000"</a:t>
            </a:r>
          </a:p>
        </p:txBody>
      </p:sp>
    </p:spTree>
    <p:extLst>
      <p:ext uri="{BB962C8B-B14F-4D97-AF65-F5344CB8AC3E}">
        <p14:creationId xmlns:p14="http://schemas.microsoft.com/office/powerpoint/2010/main" val="419364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1400" y="347370"/>
            <a:ext cx="7886700" cy="1325563"/>
          </a:xfrm>
        </p:spPr>
        <p:txBody>
          <a:bodyPr>
            <a:normAutofit/>
          </a:bodyPr>
          <a:lstStyle/>
          <a:p>
            <a:r>
              <a:rPr lang="tr-TR" sz="2400" b="1" dirty="0">
                <a:latin typeface="Arial-BoldMT"/>
              </a:rPr>
              <a:t>Öznel Anlamda Kalite</a:t>
            </a:r>
            <a:endParaRPr lang="tr-TR" sz="2400" dirty="0"/>
          </a:p>
        </p:txBody>
      </p:sp>
      <p:sp>
        <p:nvSpPr>
          <p:cNvPr id="3" name="İçerik Yer Tutucusu 2"/>
          <p:cNvSpPr>
            <a:spLocks noGrp="1"/>
          </p:cNvSpPr>
          <p:nvPr>
            <p:ph idx="1"/>
          </p:nvPr>
        </p:nvSpPr>
        <p:spPr>
          <a:xfrm>
            <a:off x="211400" y="1270817"/>
            <a:ext cx="7886700" cy="1534527"/>
          </a:xfrm>
        </p:spPr>
        <p:txBody>
          <a:bodyPr>
            <a:normAutofit/>
          </a:bodyPr>
          <a:lstStyle/>
          <a:p>
            <a:r>
              <a:rPr lang="tr-TR" sz="2000" dirty="0">
                <a:latin typeface="Calibri" panose="020F0502020204030204" pitchFamily="34" charset="0"/>
                <a:cs typeface="Calibri" panose="020F0502020204030204" pitchFamily="34" charset="0"/>
              </a:rPr>
              <a:t>Öznel değerlendirmelerden oluşan kalite anlayışı ülke, yaşam düzeyi, kültürel yapı, toplumsal yapı, eğitim, bürokrasi gibi pek çok faktöre bağlı olarak değişiklik göstermektedir. Bu bakımdan herhangi bir ürünün üretiminde </a:t>
            </a:r>
            <a:r>
              <a:rPr lang="tr-TR" sz="2000" u="sng" dirty="0">
                <a:latin typeface="Calibri" panose="020F0502020204030204" pitchFamily="34" charset="0"/>
                <a:cs typeface="Calibri" panose="020F0502020204030204" pitchFamily="34" charset="0"/>
              </a:rPr>
              <a:t>müşterinin arayacağı niteliklerin göz önüne alınması gerekir</a:t>
            </a:r>
            <a:r>
              <a:rPr lang="tr-TR" sz="2000" dirty="0">
                <a:latin typeface="Calibri" panose="020F0502020204030204" pitchFamily="34" charset="0"/>
                <a:cs typeface="Calibri" panose="020F0502020204030204" pitchFamily="34" charset="0"/>
              </a:rPr>
              <a:t>. Bu açıdan kalite öznel bir kavramdır.</a:t>
            </a:r>
          </a:p>
          <a:p>
            <a:endParaRPr lang="tr-TR" sz="2000" dirty="0">
              <a:latin typeface="Calibri" panose="020F0502020204030204" pitchFamily="34" charset="0"/>
              <a:cs typeface="Calibri" panose="020F0502020204030204" pitchFamily="34" charset="0"/>
            </a:endParaRPr>
          </a:p>
        </p:txBody>
      </p:sp>
      <p:sp>
        <p:nvSpPr>
          <p:cNvPr id="4" name="Unvan 1">
            <a:extLst>
              <a:ext uri="{FF2B5EF4-FFF2-40B4-BE49-F238E27FC236}">
                <a16:creationId xmlns:a16="http://schemas.microsoft.com/office/drawing/2014/main" id="{C9F32061-00CA-4A8B-95C1-DC392BBEE005}"/>
              </a:ext>
            </a:extLst>
          </p:cNvPr>
          <p:cNvSpPr txBox="1">
            <a:spLocks/>
          </p:cNvSpPr>
          <p:nvPr/>
        </p:nvSpPr>
        <p:spPr>
          <a:xfrm>
            <a:off x="211400" y="3275860"/>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tr-TR" sz="2400" b="1" dirty="0">
                <a:latin typeface="Arial-BoldMT"/>
              </a:rPr>
              <a:t>Nesnel Anlamda Kalite</a:t>
            </a:r>
            <a:endParaRPr lang="tr-TR" sz="2400" dirty="0"/>
          </a:p>
        </p:txBody>
      </p:sp>
      <p:sp>
        <p:nvSpPr>
          <p:cNvPr id="5" name="İçerik Yer Tutucusu 2">
            <a:extLst>
              <a:ext uri="{FF2B5EF4-FFF2-40B4-BE49-F238E27FC236}">
                <a16:creationId xmlns:a16="http://schemas.microsoft.com/office/drawing/2014/main" id="{0042BBFA-6D24-4A2C-87F8-10355F3AE019}"/>
              </a:ext>
            </a:extLst>
          </p:cNvPr>
          <p:cNvSpPr txBox="1">
            <a:spLocks/>
          </p:cNvSpPr>
          <p:nvPr/>
        </p:nvSpPr>
        <p:spPr>
          <a:xfrm>
            <a:off x="211400" y="4261620"/>
            <a:ext cx="8566550" cy="132556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tr-TR" sz="2000" dirty="0">
                <a:latin typeface="Times New Roman" panose="02020603050405020304" pitchFamily="18" charset="0"/>
                <a:cs typeface="Times New Roman" panose="02020603050405020304" pitchFamily="18" charset="0"/>
              </a:rPr>
              <a:t>Ürünün ölçülebilen, belirlenebilen ve çoğu kez kalite standartları veya mevzuatlarla belirlenen kalitesi ise </a:t>
            </a:r>
            <a:r>
              <a:rPr lang="tr-TR" sz="2000" dirty="0">
                <a:solidFill>
                  <a:schemeClr val="accent1">
                    <a:lumMod val="60000"/>
                    <a:lumOff val="40000"/>
                  </a:schemeClr>
                </a:solidFill>
                <a:latin typeface="Times New Roman" panose="02020603050405020304" pitchFamily="18" charset="0"/>
                <a:cs typeface="Times New Roman" panose="02020603050405020304" pitchFamily="18" charset="0"/>
              </a:rPr>
              <a:t>nesnel kalite </a:t>
            </a:r>
            <a:r>
              <a:rPr lang="tr-TR" sz="2000" dirty="0">
                <a:latin typeface="Times New Roman" panose="02020603050405020304" pitchFamily="18" charset="0"/>
                <a:cs typeface="Times New Roman" panose="02020603050405020304" pitchFamily="18" charset="0"/>
              </a:rPr>
              <a:t>olarak ifade edilmektedir. “Kalite nedir?” sorusuna cevap verebilmek için ürünün veya hizmetin sahip olduğu bazı özelliklere bakmak gerekmektedir. </a:t>
            </a:r>
          </a:p>
        </p:txBody>
      </p:sp>
    </p:spTree>
    <p:extLst>
      <p:ext uri="{BB962C8B-B14F-4D97-AF65-F5344CB8AC3E}">
        <p14:creationId xmlns:p14="http://schemas.microsoft.com/office/powerpoint/2010/main" val="4241544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2522" y="72163"/>
            <a:ext cx="3623754" cy="797849"/>
          </a:xfrm>
        </p:spPr>
        <p:txBody>
          <a:bodyPr>
            <a:normAutofit/>
          </a:bodyPr>
          <a:lstStyle/>
          <a:p>
            <a:r>
              <a:rPr lang="tr-TR" sz="2400" b="1" dirty="0">
                <a:latin typeface="Arial-BoldMT"/>
              </a:rPr>
              <a:t>Kalitenin Tanımı</a:t>
            </a:r>
            <a:endParaRPr lang="tr-TR" sz="2400" dirty="0"/>
          </a:p>
        </p:txBody>
      </p:sp>
      <p:sp>
        <p:nvSpPr>
          <p:cNvPr id="3" name="İçerik Yer Tutucusu 2"/>
          <p:cNvSpPr>
            <a:spLocks noGrp="1"/>
          </p:cNvSpPr>
          <p:nvPr>
            <p:ph idx="1"/>
          </p:nvPr>
        </p:nvSpPr>
        <p:spPr>
          <a:xfrm>
            <a:off x="211399" y="870012"/>
            <a:ext cx="8870457" cy="958788"/>
          </a:xfrm>
        </p:spPr>
        <p:txBody>
          <a:bodyPr>
            <a:normAutofit/>
          </a:bodyPr>
          <a:lstStyle/>
          <a:p>
            <a:r>
              <a:rPr lang="tr-TR" sz="2000" dirty="0"/>
              <a:t>Klasik anlamda kalite kavramı, standartlara uyum ya da fonksiyonlara uygunluk olarak ele alınmaktadır. Kalite, bir ihtiyacı karşılayabilecek nitelikteki ürün ve hizmetlerin içerdiği özelliklerin tümüdür.</a:t>
            </a:r>
          </a:p>
        </p:txBody>
      </p:sp>
      <p:sp>
        <p:nvSpPr>
          <p:cNvPr id="4" name="İçerik Yer Tutucusu 2">
            <a:extLst>
              <a:ext uri="{FF2B5EF4-FFF2-40B4-BE49-F238E27FC236}">
                <a16:creationId xmlns:a16="http://schemas.microsoft.com/office/drawing/2014/main" id="{55189247-04D3-4741-BDC7-276DF7A9EC60}"/>
              </a:ext>
            </a:extLst>
          </p:cNvPr>
          <p:cNvSpPr txBox="1">
            <a:spLocks/>
          </p:cNvSpPr>
          <p:nvPr/>
        </p:nvSpPr>
        <p:spPr>
          <a:xfrm>
            <a:off x="202522" y="2316440"/>
            <a:ext cx="8941478" cy="130882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tr-TR" sz="2000" dirty="0">
                <a:latin typeface="TimesNewRomanPSMT"/>
              </a:rPr>
              <a:t>Kalitenin farklı araştırmacılar tarafından geliştirilen çeşitli tanımları bulunmaktadır. Bu tanımlara bakıldığında; </a:t>
            </a:r>
          </a:p>
          <a:p>
            <a:r>
              <a:rPr lang="tr-TR" sz="2000" b="1" u="sng" dirty="0" err="1">
                <a:latin typeface="TimesNewRomanPSMT"/>
              </a:rPr>
              <a:t>Kotler</a:t>
            </a:r>
            <a:r>
              <a:rPr lang="tr-TR" sz="2000" u="sng" dirty="0">
                <a:latin typeface="TimesNewRomanPSMT"/>
              </a:rPr>
              <a:t> kaliteyi “ürünün müşteriler tarafından değinilen veya ima edilen istekleri karşılayabilme yeteneğine sahip niteliklerinin toplamı” olarak tanımlamaktadır. </a:t>
            </a:r>
          </a:p>
        </p:txBody>
      </p:sp>
      <p:sp>
        <p:nvSpPr>
          <p:cNvPr id="5" name="İçerik Yer Tutucusu 2">
            <a:extLst>
              <a:ext uri="{FF2B5EF4-FFF2-40B4-BE49-F238E27FC236}">
                <a16:creationId xmlns:a16="http://schemas.microsoft.com/office/drawing/2014/main" id="{FDBC6FA9-A040-4D4B-ADC9-8AD02FFC337C}"/>
              </a:ext>
            </a:extLst>
          </p:cNvPr>
          <p:cNvSpPr txBox="1">
            <a:spLocks/>
          </p:cNvSpPr>
          <p:nvPr/>
        </p:nvSpPr>
        <p:spPr>
          <a:xfrm>
            <a:off x="211399" y="3767307"/>
            <a:ext cx="8879334" cy="158973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Clr>
                <a:schemeClr val="tx1"/>
              </a:buClr>
            </a:pPr>
            <a:r>
              <a:rPr lang="tr-TR" sz="2000" b="1" u="sng" dirty="0" err="1">
                <a:latin typeface="TimesNewRomanPSMT"/>
              </a:rPr>
              <a:t>Deming</a:t>
            </a:r>
            <a:r>
              <a:rPr lang="tr-TR" sz="2000" u="sng" dirty="0">
                <a:latin typeface="TimesNewRomanPSMT"/>
              </a:rPr>
              <a:t> ise, kaliteyi; değişkenliğin azaltılması olarak görür ve hataların sıfırlanmasıyla kalitenin sağlanabileceğini belirtir. </a:t>
            </a:r>
          </a:p>
          <a:p>
            <a:pPr>
              <a:buClr>
                <a:schemeClr val="tx1"/>
              </a:buClr>
            </a:pPr>
            <a:r>
              <a:rPr lang="tr-TR" sz="2000" dirty="0">
                <a:latin typeface="TimesNewRomanPSMT"/>
              </a:rPr>
              <a:t>Bir başka tanımda </a:t>
            </a:r>
            <a:r>
              <a:rPr lang="tr-TR" sz="2000" b="1" u="sng" dirty="0" err="1">
                <a:latin typeface="TimesNewRomanPSMT"/>
              </a:rPr>
              <a:t>Juran</a:t>
            </a:r>
            <a:r>
              <a:rPr lang="tr-TR" sz="2000" u="sng" dirty="0">
                <a:latin typeface="TimesNewRomanPSMT"/>
              </a:rPr>
              <a:t> kaliteyi, “müşterinin istediği estetik, dayanıklılık, güvenilirlik vb. gibi özelliklere sahip ve hatalardan arındırılmış ürünlerin kullanım amacına uygunluk” olarak tanımlamaktadır. </a:t>
            </a:r>
            <a:endParaRPr lang="tr-TR" sz="2000" u="sng" dirty="0"/>
          </a:p>
        </p:txBody>
      </p:sp>
    </p:spTree>
    <p:extLst>
      <p:ext uri="{BB962C8B-B14F-4D97-AF65-F5344CB8AC3E}">
        <p14:creationId xmlns:p14="http://schemas.microsoft.com/office/powerpoint/2010/main" val="827177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10719" y="1253331"/>
            <a:ext cx="7886700" cy="4351338"/>
          </a:xfrm>
        </p:spPr>
        <p:txBody>
          <a:bodyPr>
            <a:normAutofit/>
          </a:bodyPr>
          <a:lstStyle/>
          <a:p>
            <a:pPr lvl="0">
              <a:buClr>
                <a:schemeClr val="tx1"/>
              </a:buClr>
            </a:pPr>
            <a:r>
              <a:rPr lang="tr-TR" sz="2000" u="sng" dirty="0">
                <a:latin typeface="TimesNewRomanPSMT"/>
              </a:rPr>
              <a:t>Kaliteyi “ihtiyaç duyulan niteliklere uygunluk” olarak tanımlayan </a:t>
            </a:r>
            <a:r>
              <a:rPr lang="tr-TR" sz="2000" b="1" u="sng" dirty="0" err="1">
                <a:latin typeface="TimesNewRomanPSMT"/>
              </a:rPr>
              <a:t>Crosby</a:t>
            </a:r>
            <a:r>
              <a:rPr lang="tr-TR" sz="2000" u="sng" dirty="0">
                <a:latin typeface="TimesNewRomanPSMT"/>
              </a:rPr>
              <a:t>, kalitenin hatasız üretim olduğunu ve olması gereken özelliklere tam olarak uyulmasıyla oluşabileceğini ifade etmektedir. </a:t>
            </a:r>
          </a:p>
          <a:p>
            <a:pPr lvl="0">
              <a:buClr>
                <a:schemeClr val="tx1"/>
              </a:buClr>
            </a:pPr>
            <a:r>
              <a:rPr lang="tr-TR" sz="2000" b="1" u="sng" dirty="0" err="1">
                <a:latin typeface="TimesNewRomanPSMT"/>
              </a:rPr>
              <a:t>Garvin</a:t>
            </a:r>
            <a:r>
              <a:rPr lang="tr-TR" sz="2000" u="sng" dirty="0">
                <a:latin typeface="TimesNewRomanPSMT"/>
              </a:rPr>
              <a:t> ise kaliteyi; müşterileri memnun edebilmenin bir aracı olarak değerlendirmektedir.</a:t>
            </a:r>
          </a:p>
          <a:p>
            <a:pPr marL="0" lvl="0" indent="0">
              <a:buClr>
                <a:srgbClr val="00CCFF"/>
              </a:buClr>
              <a:buNone/>
            </a:pPr>
            <a:endParaRPr lang="tr-TR" sz="2000" dirty="0">
              <a:latin typeface="TimesNewRomanPSMT"/>
            </a:endParaRPr>
          </a:p>
        </p:txBody>
      </p:sp>
      <p:sp>
        <p:nvSpPr>
          <p:cNvPr id="6" name="İçerik Yer Tutucusu 2">
            <a:extLst>
              <a:ext uri="{FF2B5EF4-FFF2-40B4-BE49-F238E27FC236}">
                <a16:creationId xmlns:a16="http://schemas.microsoft.com/office/drawing/2014/main" id="{4AAFC1B8-EC4C-4917-A7C8-6587EAEC3A86}"/>
              </a:ext>
            </a:extLst>
          </p:cNvPr>
          <p:cNvSpPr txBox="1">
            <a:spLocks/>
          </p:cNvSpPr>
          <p:nvPr/>
        </p:nvSpPr>
        <p:spPr>
          <a:xfrm>
            <a:off x="390617" y="3286957"/>
            <a:ext cx="8362766" cy="200265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tr-TR" sz="2000" u="sng" dirty="0">
                <a:latin typeface="TimesNewRomanPSMT"/>
              </a:rPr>
              <a:t>Son olarak </a:t>
            </a:r>
            <a:r>
              <a:rPr lang="tr-TR" sz="2000" b="1" u="sng" dirty="0" err="1">
                <a:latin typeface="TimesNewRomanPSMT"/>
              </a:rPr>
              <a:t>Imai</a:t>
            </a:r>
            <a:r>
              <a:rPr lang="tr-TR" sz="2000" u="sng" dirty="0">
                <a:latin typeface="TimesNewRomanPSMT"/>
              </a:rPr>
              <a:t> kaliteyi şöyle tanımlamaktadır:</a:t>
            </a:r>
          </a:p>
          <a:p>
            <a:pPr marL="0" indent="0">
              <a:buFont typeface="Arial" panose="020B0604020202020204" pitchFamily="34" charset="0"/>
              <a:buNone/>
            </a:pPr>
            <a:r>
              <a:rPr lang="tr-TR" sz="2000" u="sng" dirty="0">
                <a:latin typeface="TimesNewRomanPSMT"/>
              </a:rPr>
              <a:t>“Kaliteden söz edildiğinde ilk akla gelen genellikle ürün kalitesi olmaktadır. Esasında kaliteyi oluşturan üç temel yapı taşı bulunmaktadır. Bunlar, donanım, uygulama kuralları ve insandan oluşmaktadır. Kalite insanla başlar. </a:t>
            </a:r>
            <a:r>
              <a:rPr lang="tr-TR" sz="2000" dirty="0">
                <a:latin typeface="TimesNewRomanPSMT"/>
              </a:rPr>
              <a:t>Donanım ve uygulama kurallarından, ancak insan doğru yerine yerleştirildikten sonra söz edilebilir.”</a:t>
            </a:r>
            <a:endParaRPr lang="tr-TR" sz="2000" dirty="0"/>
          </a:p>
        </p:txBody>
      </p:sp>
    </p:spTree>
    <p:extLst>
      <p:ext uri="{BB962C8B-B14F-4D97-AF65-F5344CB8AC3E}">
        <p14:creationId xmlns:p14="http://schemas.microsoft.com/office/powerpoint/2010/main" val="173401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0537" y="1235138"/>
            <a:ext cx="4600298" cy="744583"/>
          </a:xfrm>
        </p:spPr>
        <p:txBody>
          <a:bodyPr>
            <a:normAutofit/>
          </a:bodyPr>
          <a:lstStyle/>
          <a:p>
            <a:r>
              <a:rPr lang="tr-TR" sz="2400" b="1" dirty="0">
                <a:latin typeface="Arial-BoldMT"/>
              </a:rPr>
              <a:t>Kalitenin Özellikleri</a:t>
            </a:r>
            <a:endParaRPr lang="tr-TR" sz="2400" dirty="0"/>
          </a:p>
        </p:txBody>
      </p:sp>
      <p:sp>
        <p:nvSpPr>
          <p:cNvPr id="3" name="İçerik Yer Tutucusu 2"/>
          <p:cNvSpPr>
            <a:spLocks noGrp="1"/>
          </p:cNvSpPr>
          <p:nvPr>
            <p:ph idx="1"/>
          </p:nvPr>
        </p:nvSpPr>
        <p:spPr>
          <a:xfrm>
            <a:off x="220537" y="1892423"/>
            <a:ext cx="8657133" cy="1276905"/>
          </a:xfrm>
        </p:spPr>
        <p:txBody>
          <a:bodyPr>
            <a:normAutofit/>
          </a:bodyPr>
          <a:lstStyle/>
          <a:p>
            <a:pPr>
              <a:spcBef>
                <a:spcPts val="0"/>
              </a:spcBef>
            </a:pPr>
            <a:r>
              <a:rPr lang="tr-TR" sz="2000" b="1" dirty="0">
                <a:latin typeface="Times New Roman" panose="02020603050405020304" pitchFamily="18" charset="0"/>
                <a:cs typeface="Times New Roman" panose="02020603050405020304" pitchFamily="18" charset="0"/>
              </a:rPr>
              <a:t>Fonksiyonel Özellikler: </a:t>
            </a:r>
            <a:r>
              <a:rPr lang="tr-TR" sz="2000" dirty="0">
                <a:latin typeface="Times New Roman" panose="02020603050405020304" pitchFamily="18" charset="0"/>
                <a:cs typeface="Times New Roman" panose="02020603050405020304" pitchFamily="18" charset="0"/>
              </a:rPr>
              <a:t>Ürünün veya hizmetin belirli bir amacı yerine getirebilmek için sahip olması gereken özelliklerdir.</a:t>
            </a:r>
          </a:p>
          <a:p>
            <a:pPr>
              <a:spcBef>
                <a:spcPts val="0"/>
              </a:spcBef>
            </a:pPr>
            <a:r>
              <a:rPr lang="tr-TR" sz="2000" b="1" dirty="0">
                <a:latin typeface="Times New Roman" panose="02020603050405020304" pitchFamily="18" charset="0"/>
                <a:cs typeface="Times New Roman" panose="02020603050405020304" pitchFamily="18" charset="0"/>
              </a:rPr>
              <a:t>Kalite Özellikleri: </a:t>
            </a:r>
            <a:r>
              <a:rPr lang="tr-TR" sz="2000" dirty="0">
                <a:latin typeface="Times New Roman" panose="02020603050405020304" pitchFamily="18" charset="0"/>
                <a:cs typeface="Times New Roman" panose="02020603050405020304" pitchFamily="18" charset="0"/>
              </a:rPr>
              <a:t>Ürünün veya hizmetin daha iyi veya her zaman aynı şekilde yapılabilmesi için sahip olması geren özelliklerdir.</a:t>
            </a:r>
          </a:p>
        </p:txBody>
      </p:sp>
    </p:spTree>
    <p:extLst>
      <p:ext uri="{BB962C8B-B14F-4D97-AF65-F5344CB8AC3E}">
        <p14:creationId xmlns:p14="http://schemas.microsoft.com/office/powerpoint/2010/main" val="3010701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9256" y="1293311"/>
            <a:ext cx="4600297" cy="532314"/>
          </a:xfrm>
        </p:spPr>
        <p:txBody>
          <a:bodyPr>
            <a:normAutofit/>
          </a:bodyPr>
          <a:lstStyle/>
          <a:p>
            <a:pPr algn="l"/>
            <a:r>
              <a:rPr lang="tr-TR" sz="2400" b="1" i="1" dirty="0">
                <a:latin typeface="Arial-BoldItalicMT"/>
              </a:rPr>
              <a:t>Kalitenin Bileşenleri</a:t>
            </a:r>
            <a:endParaRPr lang="tr-TR" sz="2400" dirty="0"/>
          </a:p>
        </p:txBody>
      </p:sp>
      <p:sp>
        <p:nvSpPr>
          <p:cNvPr id="3" name="İçerik Yer Tutucusu 2"/>
          <p:cNvSpPr>
            <a:spLocks noGrp="1"/>
          </p:cNvSpPr>
          <p:nvPr>
            <p:ph idx="1"/>
          </p:nvPr>
        </p:nvSpPr>
        <p:spPr>
          <a:xfrm>
            <a:off x="149256" y="1825625"/>
            <a:ext cx="7886700" cy="3206751"/>
          </a:xfrm>
        </p:spPr>
        <p:txBody>
          <a:bodyPr>
            <a:normAutofit/>
          </a:bodyPr>
          <a:lstStyle/>
          <a:p>
            <a:r>
              <a:rPr lang="tr-TR" sz="2400" dirty="0">
                <a:latin typeface="TimesNewRomanPSMT"/>
              </a:rPr>
              <a:t>Kalite öncülerinden </a:t>
            </a:r>
            <a:r>
              <a:rPr lang="tr-TR" sz="2400" u="sng" dirty="0" err="1">
                <a:latin typeface="TimesNewRomanPSMT"/>
              </a:rPr>
              <a:t>Juran</a:t>
            </a:r>
            <a:r>
              <a:rPr lang="tr-TR" sz="2400" u="sng" dirty="0">
                <a:latin typeface="TimesNewRomanPSMT"/>
              </a:rPr>
              <a:t>, kaliteyi</a:t>
            </a:r>
            <a:r>
              <a:rPr lang="tr-TR" sz="2400" dirty="0">
                <a:latin typeface="TimesNewRomanPSMT"/>
              </a:rPr>
              <a:t>, tasarım kalitesi ve uygunluk kalitesi olarak iki bileşene ayırmıştır. </a:t>
            </a:r>
            <a:r>
              <a:rPr lang="tr-TR" sz="2400" dirty="0" err="1">
                <a:latin typeface="TimesNewRomanPSMT"/>
              </a:rPr>
              <a:t>Juran’ın</a:t>
            </a:r>
            <a:r>
              <a:rPr lang="tr-TR" sz="2400" dirty="0">
                <a:latin typeface="TimesNewRomanPSMT"/>
              </a:rPr>
              <a:t> belirlediği bileşenlere ek olarak performans kalitesi de önemli bir kalite bileşeni olarak değerlendirilmektedir.</a:t>
            </a:r>
          </a:p>
          <a:p>
            <a:r>
              <a:rPr lang="tr-TR" sz="2400" u="sng" dirty="0">
                <a:latin typeface="TimesNewRomanPSMT"/>
              </a:rPr>
              <a:t>üç temel kalite bileşeni;</a:t>
            </a:r>
          </a:p>
          <a:p>
            <a:pPr marL="812800">
              <a:buFontTx/>
              <a:buChar char="-"/>
            </a:pPr>
            <a:r>
              <a:rPr lang="tr-TR" sz="2400" u="sng" dirty="0">
                <a:latin typeface="TimesNewRomanPSMT"/>
              </a:rPr>
              <a:t>Tasarım Kalitesi</a:t>
            </a:r>
          </a:p>
          <a:p>
            <a:pPr marL="812800">
              <a:buFontTx/>
              <a:buChar char="-"/>
            </a:pPr>
            <a:r>
              <a:rPr lang="tr-TR" sz="2400" u="sng" dirty="0">
                <a:latin typeface="TimesNewRomanPSMT"/>
              </a:rPr>
              <a:t>Uygunluk Kalitesi</a:t>
            </a:r>
          </a:p>
          <a:p>
            <a:pPr marL="812800">
              <a:buFontTx/>
              <a:buChar char="-"/>
            </a:pPr>
            <a:r>
              <a:rPr lang="tr-TR" sz="2400" u="sng" dirty="0">
                <a:latin typeface="TimesNewRomanPSMT"/>
              </a:rPr>
              <a:t>Performans kalitesi</a:t>
            </a:r>
          </a:p>
          <a:p>
            <a:endParaRPr lang="tr-TR" sz="2400" dirty="0"/>
          </a:p>
        </p:txBody>
      </p:sp>
    </p:spTree>
    <p:extLst>
      <p:ext uri="{BB962C8B-B14F-4D97-AF65-F5344CB8AC3E}">
        <p14:creationId xmlns:p14="http://schemas.microsoft.com/office/powerpoint/2010/main" val="332733818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6A9E553F70E7B140B020DC563CB77D25" ma:contentTypeVersion="2" ma:contentTypeDescription="Yeni belge oluşturun." ma:contentTypeScope="" ma:versionID="3a461517eca60ed00139a765f89d6a92">
  <xsd:schema xmlns:xsd="http://www.w3.org/2001/XMLSchema" xmlns:xs="http://www.w3.org/2001/XMLSchema" xmlns:p="http://schemas.microsoft.com/office/2006/metadata/properties" xmlns:ns2="d2ef57f4-bfde-4f44-ab37-e60fdbd0509c" targetNamespace="http://schemas.microsoft.com/office/2006/metadata/properties" ma:root="true" ma:fieldsID="0372ac603b73bba1a60ceb9e4a5aab02" ns2:_="">
    <xsd:import namespace="d2ef57f4-bfde-4f44-ab37-e60fdbd05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f57f4-bfde-4f44-ab37-e60fdbd05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A16563-B98B-4436-B515-62989A3CF0B8}">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d2ef57f4-bfde-4f44-ab37-e60fdbd0509c"/>
    <ds:schemaRef ds:uri="http://www.w3.org/XML/1998/namespace"/>
  </ds:schemaRefs>
</ds:datastoreItem>
</file>

<file path=customXml/itemProps2.xml><?xml version="1.0" encoding="utf-8"?>
<ds:datastoreItem xmlns:ds="http://schemas.openxmlformats.org/officeDocument/2006/customXml" ds:itemID="{2EC6B17A-45EC-4D69-BA6B-590D9B5BFA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ef57f4-bfde-4f44-ab37-e60fdbd05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D0D884-4047-42FD-8944-088DD349D1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603</TotalTime>
  <Words>1400</Words>
  <Application>Microsoft Office PowerPoint</Application>
  <PresentationFormat>Ekran Gösterisi (4:3)</PresentationFormat>
  <Paragraphs>80</Paragraphs>
  <Slides>15</Slides>
  <Notes>15</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15</vt:i4>
      </vt:variant>
    </vt:vector>
  </HeadingPairs>
  <TitlesOfParts>
    <vt:vector size="26" baseType="lpstr">
      <vt:lpstr>Arial</vt:lpstr>
      <vt:lpstr>Arial</vt:lpstr>
      <vt:lpstr>Arial-BoldItalicMT</vt:lpstr>
      <vt:lpstr>Arial-BoldMT</vt:lpstr>
      <vt:lpstr>Calibri</vt:lpstr>
      <vt:lpstr>Calibri Light</vt:lpstr>
      <vt:lpstr>Times New Roman</vt:lpstr>
      <vt:lpstr>TimesNewRomanPS-BoldMT</vt:lpstr>
      <vt:lpstr>TimesNewRomanPSMT</vt:lpstr>
      <vt:lpstr>Wingdings</vt:lpstr>
      <vt:lpstr>Office Teması</vt:lpstr>
      <vt:lpstr>1.Kalite Tanımı ve Bileşenleri</vt:lpstr>
      <vt:lpstr>PowerPoint Sunusu</vt:lpstr>
      <vt:lpstr>PowerPoint Sunusu</vt:lpstr>
      <vt:lpstr>PowerPoint Sunusu</vt:lpstr>
      <vt:lpstr>Öznel Anlamda Kalite</vt:lpstr>
      <vt:lpstr>Kalitenin Tanımı</vt:lpstr>
      <vt:lpstr>PowerPoint Sunusu</vt:lpstr>
      <vt:lpstr>Kalitenin Özellikleri</vt:lpstr>
      <vt:lpstr>Kalitenin Bileşenleri</vt:lpstr>
      <vt:lpstr>Tasarım Kalitesi</vt:lpstr>
      <vt:lpstr>Performans Kalitesi</vt:lpstr>
      <vt:lpstr>Zorunlu Cazip Kalite</vt:lpstr>
      <vt:lpstr>Kalitenin Boyutları</vt:lpstr>
      <vt:lpstr>Hizmet Sektörü Kalite Boyutları</vt:lpstr>
      <vt:lpstr>Kalitenin Bileşenleri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Toplam Kalite Yönetimi</dc:title>
  <dc:creator>mustafa girgin</dc:creator>
  <cp:lastModifiedBy>Cengizhan Topcu</cp:lastModifiedBy>
  <cp:revision>41</cp:revision>
  <dcterms:created xsi:type="dcterms:W3CDTF">2020-10-05T12:10:44Z</dcterms:created>
  <dcterms:modified xsi:type="dcterms:W3CDTF">2021-01-21T12:35:29Z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0x0101006A9E553F70E7B140B020DC563CB77D25</vt:lpwstr>
  </property>
</Properties>
</file>