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3" r:id="rId5"/>
  </p:sldMasterIdLst>
  <p:notesMasterIdLst>
    <p:notesMasterId r:id="rId30"/>
  </p:notesMasterIdLst>
  <p:sldIdLst>
    <p:sldId id="411" r:id="rId6"/>
    <p:sldId id="376" r:id="rId7"/>
    <p:sldId id="405" r:id="rId8"/>
    <p:sldId id="400" r:id="rId9"/>
    <p:sldId id="359" r:id="rId10"/>
    <p:sldId id="360" r:id="rId11"/>
    <p:sldId id="361" r:id="rId12"/>
    <p:sldId id="406" r:id="rId13"/>
    <p:sldId id="374" r:id="rId14"/>
    <p:sldId id="402" r:id="rId15"/>
    <p:sldId id="378" r:id="rId16"/>
    <p:sldId id="364" r:id="rId17"/>
    <p:sldId id="379" r:id="rId18"/>
    <p:sldId id="377" r:id="rId19"/>
    <p:sldId id="365" r:id="rId20"/>
    <p:sldId id="381" r:id="rId21"/>
    <p:sldId id="390" r:id="rId22"/>
    <p:sldId id="380" r:id="rId23"/>
    <p:sldId id="386" r:id="rId24"/>
    <p:sldId id="409" r:id="rId25"/>
    <p:sldId id="384" r:id="rId26"/>
    <p:sldId id="385" r:id="rId27"/>
    <p:sldId id="393" r:id="rId28"/>
    <p:sldId id="40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FFF"/>
    <a:srgbClr val="E7FAFA"/>
    <a:srgbClr val="000099"/>
    <a:srgbClr val="598DC7"/>
    <a:srgbClr val="FAFAFA"/>
    <a:srgbClr val="FFFFFF"/>
    <a:srgbClr val="0000CC"/>
    <a:srgbClr val="EBFFFF"/>
    <a:srgbClr val="4D85C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8E012-1D81-4A40-88AE-9A7D1645491B}" type="datetimeFigureOut">
              <a:rPr lang="tr-TR" smtClean="0"/>
              <a:pPr/>
              <a:t>21.01.2021</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CD3BA-39DC-4A3B-BDB8-B0CE96BC6A1A}" type="slidenum">
              <a:rPr lang="tr-TR" smtClean="0"/>
              <a:pPr/>
              <a:t>‹#›</a:t>
            </a:fld>
            <a:endParaRPr lang="tr-TR"/>
          </a:p>
        </p:txBody>
      </p:sp>
    </p:spTree>
    <p:extLst>
      <p:ext uri="{BB962C8B-B14F-4D97-AF65-F5344CB8AC3E}">
        <p14:creationId xmlns:p14="http://schemas.microsoft.com/office/powerpoint/2010/main" val="10596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pPr>
            <a:fld id="{F15476AB-0A92-4902-ADA1-3103927415BB}"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4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DC35C4A-3F43-41DA-AE69-B56501DD514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9002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E8B59211-256F-41C9-A042-FA7A88E2D03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2013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0BF83D4-B431-4267-B94B-43B452B52552}"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84389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F88880C-E91C-4A32-A773-3B833168F639}"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7936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54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07848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29791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696833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537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17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9446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487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973375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872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529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1599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386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9195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765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1379876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18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F1AA1F6-859B-41FE-A339-B0E4A52988B7}"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2892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B9C4A38-B1E1-4665-AF50-7E111FA4AAC4}"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007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450F623F-6CC9-42EA-BCDF-C7D45396384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6655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0204DECA-E3C5-4728-9304-D3FAEEA507DA}"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983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561C3BCA-749F-4A04-9503-DA194A78366C}"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54697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30947EC0-ED3B-4737-AEA1-899D5C316600}"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61469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74FE965-AF5D-4754-B720-50278FA07C6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2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31000">
              <a:schemeClr val="bg1">
                <a:lumMod val="60000"/>
                <a:lumOff val="40000"/>
              </a:schemeClr>
            </a:gs>
            <a:gs pos="52824">
              <a:schemeClr val="accent6">
                <a:lumMod val="60000"/>
                <a:lumOff val="40000"/>
              </a:schemeClr>
            </a:gs>
            <a:gs pos="75000">
              <a:schemeClr val="bg1">
                <a:lumMod val="60000"/>
                <a:lumOff val="40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pPr>
            <a:endParaRPr lang="tr-TR">
              <a:solidFill>
                <a:srgbClr val="FFFFFF"/>
              </a:solidFill>
            </a:endParaRP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761976959"/>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63934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1">
            <a:extLst>
              <a:ext uri="{FF2B5EF4-FFF2-40B4-BE49-F238E27FC236}">
                <a16:creationId xmlns:a16="http://schemas.microsoft.com/office/drawing/2014/main" id="{86612283-E6F8-497C-BC6F-8C4B14F56AE5}"/>
              </a:ext>
            </a:extLst>
          </p:cNvPr>
          <p:cNvSpPr txBox="1">
            <a:spLocks/>
          </p:cNvSpPr>
          <p:nvPr/>
        </p:nvSpPr>
        <p:spPr>
          <a:xfrm>
            <a:off x="205657" y="2031322"/>
            <a:ext cx="6811504" cy="661131"/>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50" b="1" dirty="0">
                <a:solidFill>
                  <a:schemeClr val="tx1"/>
                </a:solidFill>
              </a:rPr>
              <a:t>Toplam Kalite Yönetimi</a:t>
            </a:r>
          </a:p>
        </p:txBody>
      </p:sp>
      <p:sp>
        <p:nvSpPr>
          <p:cNvPr id="5" name="Metin kutusu 4">
            <a:extLst>
              <a:ext uri="{FF2B5EF4-FFF2-40B4-BE49-F238E27FC236}">
                <a16:creationId xmlns:a16="http://schemas.microsoft.com/office/drawing/2014/main" id="{3F8B5161-F5E8-4446-BDF7-5AEBD402F352}"/>
              </a:ext>
            </a:extLst>
          </p:cNvPr>
          <p:cNvSpPr txBox="1"/>
          <p:nvPr/>
        </p:nvSpPr>
        <p:spPr>
          <a:xfrm>
            <a:off x="1133902" y="2926957"/>
            <a:ext cx="5883259" cy="1600438"/>
          </a:xfrm>
          <a:prstGeom prst="rect">
            <a:avLst/>
          </a:prstGeom>
          <a:noFill/>
        </p:spPr>
        <p:txBody>
          <a:bodyPr wrap="square">
            <a:spAutoFit/>
          </a:bodyPr>
          <a:lstStyle/>
          <a:p>
            <a:pPr algn="ctr"/>
            <a:r>
              <a:rPr lang="tr-TR" sz="4900" b="1" dirty="0">
                <a:solidFill>
                  <a:schemeClr val="accent1"/>
                </a:solidFill>
                <a:effectLst/>
                <a:latin typeface="Calibri" panose="020F0502020204030204" pitchFamily="34" charset="0"/>
              </a:rPr>
              <a:t>10.Sürekli iyileştirme ve </a:t>
            </a:r>
            <a:r>
              <a:rPr lang="tr-TR" sz="4900" b="1" dirty="0" err="1">
                <a:solidFill>
                  <a:schemeClr val="accent1"/>
                </a:solidFill>
                <a:effectLst/>
                <a:latin typeface="Calibri" panose="020F0502020204030204" pitchFamily="34" charset="0"/>
              </a:rPr>
              <a:t>Kaizen</a:t>
            </a:r>
            <a:endParaRPr lang="tr-TR" sz="4900" b="1" dirty="0">
              <a:solidFill>
                <a:schemeClr val="accent1"/>
              </a:solidFill>
            </a:endParaRPr>
          </a:p>
        </p:txBody>
      </p:sp>
    </p:spTree>
    <p:extLst>
      <p:ext uri="{BB962C8B-B14F-4D97-AF65-F5344CB8AC3E}">
        <p14:creationId xmlns:p14="http://schemas.microsoft.com/office/powerpoint/2010/main" val="46819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Sürekli iyileştirme ve Kültür</a:t>
            </a:r>
          </a:p>
        </p:txBody>
      </p:sp>
      <p:sp>
        <p:nvSpPr>
          <p:cNvPr id="3" name="İçerik Yer Tutucusu 2"/>
          <p:cNvSpPr>
            <a:spLocks noGrp="1"/>
          </p:cNvSpPr>
          <p:nvPr>
            <p:ph idx="1"/>
          </p:nvPr>
        </p:nvSpPr>
        <p:spPr/>
        <p:txBody>
          <a:bodyPr/>
          <a:lstStyle/>
          <a:p>
            <a:r>
              <a:rPr lang="tr-TR" dirty="0" err="1"/>
              <a:t>T</a:t>
            </a:r>
            <a:r>
              <a:rPr lang="tr-TR" sz="2100" dirty="0" err="1"/>
              <a:t>KY’de</a:t>
            </a:r>
            <a:r>
              <a:rPr lang="tr-TR" sz="2100" dirty="0"/>
              <a:t>, sürekli kalite iyileştirme çalışmaları vasıtasıyla sağlanan müşteri odaklılık vardır ve bu yaklaşım, kuruluştaki herkes tarafından koşulsuz kabul edilen bir kültürdür. TKY, kalite iyileştirmenin yapılan tüm iş ve faaliyetlere dahil edildiği ve çalışanların arzu edilen kalite düzeyine ulaşabilmek için tam katılım sağladığı bir kurum kültürü oluşturur. </a:t>
            </a:r>
          </a:p>
          <a:p>
            <a:r>
              <a:rPr lang="tr-TR" sz="2100" dirty="0"/>
              <a:t>Kalite, sürekli iyileştirme anlayışına dayanan kurum kültürünün içindedir.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10</a:t>
            </a:fld>
            <a:endParaRPr lang="tr-TR">
              <a:solidFill>
                <a:srgbClr val="FFFFFF"/>
              </a:solidFill>
            </a:endParaRPr>
          </a:p>
        </p:txBody>
      </p:sp>
    </p:spTree>
    <p:extLst>
      <p:ext uri="{BB962C8B-B14F-4D97-AF65-F5344CB8AC3E}">
        <p14:creationId xmlns:p14="http://schemas.microsoft.com/office/powerpoint/2010/main" val="136722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Sürekli geliştirme anlayışı TKY felsefesinin temelini oluşturmaktadır. </a:t>
            </a:r>
          </a:p>
          <a:p>
            <a:r>
              <a:rPr lang="tr-TR" dirty="0" err="1"/>
              <a:t>TKY’de</a:t>
            </a:r>
            <a:r>
              <a:rPr lang="tr-TR" dirty="0"/>
              <a:t> </a:t>
            </a:r>
            <a:r>
              <a:rPr lang="tr-TR" u="sng" dirty="0"/>
              <a:t>Sürekli geliştirme konusu </a:t>
            </a:r>
            <a:r>
              <a:rPr lang="tr-TR" u="sng" dirty="0" err="1"/>
              <a:t>Kaizen</a:t>
            </a:r>
            <a:r>
              <a:rPr lang="tr-TR" u="sng" dirty="0"/>
              <a:t> kavramıyla eş anlamlı</a:t>
            </a:r>
            <a:r>
              <a:rPr lang="tr-TR" dirty="0"/>
              <a:t> olarak ele alınmaktadır.</a:t>
            </a:r>
          </a:p>
          <a:p>
            <a:r>
              <a:rPr lang="tr-TR" u="sng" dirty="0"/>
              <a:t>Sürekli iyileştirme için Kalite Çemberlerinin oluşturulması ve </a:t>
            </a:r>
            <a:r>
              <a:rPr lang="tr-TR" u="sng" dirty="0" err="1"/>
              <a:t>Kaizen</a:t>
            </a:r>
            <a:r>
              <a:rPr lang="tr-TR" u="sng" dirty="0"/>
              <a:t> anlayışının benimsenmesi gereklidir.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11</a:t>
            </a:fld>
            <a:endParaRPr lang="tr-TR">
              <a:solidFill>
                <a:srgbClr val="FFFFFF"/>
              </a:solidFill>
            </a:endParaRPr>
          </a:p>
        </p:txBody>
      </p:sp>
      <p:sp>
        <p:nvSpPr>
          <p:cNvPr id="6" name="Unvan 1">
            <a:extLst>
              <a:ext uri="{FF2B5EF4-FFF2-40B4-BE49-F238E27FC236}">
                <a16:creationId xmlns:a16="http://schemas.microsoft.com/office/drawing/2014/main" id="{2FF3DC15-B13C-4BDB-A738-3DED59275860}"/>
              </a:ext>
            </a:extLst>
          </p:cNvPr>
          <p:cNvSpPr>
            <a:spLocks noGrp="1"/>
          </p:cNvSpPr>
          <p:nvPr>
            <p:ph type="title"/>
          </p:nvPr>
        </p:nvSpPr>
        <p:spPr>
          <a:xfrm>
            <a:off x="168674" y="0"/>
            <a:ext cx="1907481" cy="1362075"/>
          </a:xfrm>
        </p:spPr>
        <p:txBody>
          <a:bodyPr/>
          <a:lstStyle/>
          <a:p>
            <a:r>
              <a:rPr lang="tr-TR" b="1" dirty="0" err="1"/>
              <a:t>Kaizen</a:t>
            </a:r>
            <a:endParaRPr lang="tr-TR" b="1" dirty="0"/>
          </a:p>
        </p:txBody>
      </p:sp>
    </p:spTree>
    <p:extLst>
      <p:ext uri="{BB962C8B-B14F-4D97-AF65-F5344CB8AC3E}">
        <p14:creationId xmlns:p14="http://schemas.microsoft.com/office/powerpoint/2010/main" val="380473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fld id="{FE05BBBA-C4DD-41B9-850F-CA259FB2281E}" type="slidenum">
              <a:rPr lang="tr-TR"/>
              <a:pPr/>
              <a:t>12</a:t>
            </a:fld>
            <a:endParaRPr lang="tr-TR"/>
          </a:p>
        </p:txBody>
      </p:sp>
      <p:sp>
        <p:nvSpPr>
          <p:cNvPr id="416771" name="Rectangle 3"/>
          <p:cNvSpPr>
            <a:spLocks noGrp="1" noChangeArrowheads="1"/>
          </p:cNvSpPr>
          <p:nvPr>
            <p:ph type="body" idx="1"/>
          </p:nvPr>
        </p:nvSpPr>
        <p:spPr/>
        <p:txBody>
          <a:bodyPr/>
          <a:lstStyle/>
          <a:p>
            <a:pPr marL="0" indent="200025">
              <a:buNone/>
            </a:pPr>
            <a:r>
              <a:rPr lang="tr-TR" sz="2250" b="1" i="1" dirty="0" err="1">
                <a:solidFill>
                  <a:schemeClr val="folHlink"/>
                </a:solidFill>
              </a:rPr>
              <a:t>Kaizen</a:t>
            </a:r>
            <a:r>
              <a:rPr lang="tr-TR" sz="2250" b="1" i="1" dirty="0">
                <a:solidFill>
                  <a:schemeClr val="folHlink"/>
                </a:solidFill>
              </a:rPr>
              <a:t>,</a:t>
            </a:r>
            <a:r>
              <a:rPr lang="tr-TR" sz="2250" dirty="0"/>
              <a:t> </a:t>
            </a:r>
            <a:r>
              <a:rPr lang="tr-TR" sz="2250" u="sng" dirty="0"/>
              <a:t>küçük şeyleri daha iyi yaparak </a:t>
            </a:r>
            <a:r>
              <a:rPr lang="tr-TR" sz="2250" dirty="0"/>
              <a:t>her zaman daha </a:t>
            </a:r>
            <a:r>
              <a:rPr lang="tr-TR" sz="2250" u="sng" dirty="0"/>
              <a:t>yüksek standartlar hedefleyerek</a:t>
            </a:r>
            <a:r>
              <a:rPr lang="tr-TR" sz="2250" dirty="0"/>
              <a:t>, onlara ulaşarak </a:t>
            </a:r>
            <a:r>
              <a:rPr lang="tr-TR" sz="2250" u="sng" dirty="0"/>
              <a:t>sonu olmayan gelişmeyi yakalama</a:t>
            </a:r>
            <a:r>
              <a:rPr lang="tr-TR" sz="2250" dirty="0"/>
              <a:t>k demektir.</a:t>
            </a:r>
          </a:p>
          <a:p>
            <a:pPr marL="0" indent="266700">
              <a:buNone/>
            </a:pPr>
            <a:r>
              <a:rPr lang="tr-TR" sz="2250" dirty="0" err="1"/>
              <a:t>Kaizen</a:t>
            </a:r>
            <a:r>
              <a:rPr lang="tr-TR" sz="2250" dirty="0"/>
              <a:t>, Japonca değişim (</a:t>
            </a:r>
            <a:r>
              <a:rPr lang="tr-TR" sz="2250" dirty="0" err="1"/>
              <a:t>kai</a:t>
            </a:r>
            <a:r>
              <a:rPr lang="tr-TR" sz="2250" dirty="0"/>
              <a:t>) ve iyi (zen) kelimelerinden oluşup, “sürekli gelişme” anlamında kullanılmaktadır. Japonlara göre her geçen gününün bir öncekinden daha iyi olması için evde, işte ve sosyal yaşamda sürekli çaba içinde olunmalıdır ve </a:t>
            </a:r>
            <a:r>
              <a:rPr lang="tr-TR" sz="2250" dirty="0" err="1"/>
              <a:t>Kaizen</a:t>
            </a:r>
            <a:r>
              <a:rPr lang="tr-TR" sz="2250" dirty="0"/>
              <a:t> bu bağlamda bir felsefe, bir yaşam tarzıdır.</a:t>
            </a:r>
          </a:p>
        </p:txBody>
      </p:sp>
    </p:spTree>
    <p:extLst>
      <p:ext uri="{BB962C8B-B14F-4D97-AF65-F5344CB8AC3E}">
        <p14:creationId xmlns:p14="http://schemas.microsoft.com/office/powerpoint/2010/main" val="157134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a:t>Kaizen</a:t>
            </a:r>
            <a:r>
              <a:rPr lang="tr-TR" dirty="0"/>
              <a:t>, son 30 yıldır Japonya’da felsefeleri, </a:t>
            </a:r>
            <a:r>
              <a:rPr lang="tr-TR" u="sng" dirty="0"/>
              <a:t>sistemleri ve problem çözmeye yönelik araçları birbirine bağlayan </a:t>
            </a:r>
            <a:r>
              <a:rPr lang="tr-TR" dirty="0"/>
              <a:t>yaklaşım olmuştur. </a:t>
            </a:r>
          </a:p>
          <a:p>
            <a:r>
              <a:rPr lang="tr-TR" dirty="0"/>
              <a:t>Sürekli iyileştirme ve daha iyisini yapmak demek olan </a:t>
            </a:r>
            <a:r>
              <a:rPr lang="tr-TR" dirty="0" err="1"/>
              <a:t>Kaizen</a:t>
            </a:r>
            <a:r>
              <a:rPr lang="tr-TR" dirty="0"/>
              <a:t> üst yönetim, müdürler ve çalışanlar dahil olmak üzere herkesin katılımıyla gerçekleştirilen sürekli iyileştirmeleri ifade etmektedir.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13</a:t>
            </a:fld>
            <a:endParaRPr lang="tr-TR">
              <a:solidFill>
                <a:srgbClr val="FFFFFF"/>
              </a:solidFill>
            </a:endParaRPr>
          </a:p>
        </p:txBody>
      </p:sp>
    </p:spTree>
    <p:extLst>
      <p:ext uri="{BB962C8B-B14F-4D97-AF65-F5344CB8AC3E}">
        <p14:creationId xmlns:p14="http://schemas.microsoft.com/office/powerpoint/2010/main" val="260987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250" dirty="0"/>
              <a:t>Literatürde “</a:t>
            </a:r>
            <a:r>
              <a:rPr lang="tr-TR" sz="2250" dirty="0" err="1"/>
              <a:t>Kaizen</a:t>
            </a:r>
            <a:r>
              <a:rPr lang="tr-TR" sz="2250" dirty="0"/>
              <a:t>” kavramını ilk ortaya atanın </a:t>
            </a:r>
            <a:r>
              <a:rPr lang="tr-TR" sz="2250" u="sng" dirty="0" err="1"/>
              <a:t>Shewhart</a:t>
            </a:r>
            <a:r>
              <a:rPr lang="tr-TR" sz="2250" dirty="0"/>
              <a:t> olduğu görülmüştür. Ancak </a:t>
            </a:r>
            <a:r>
              <a:rPr lang="tr-TR" sz="2250" dirty="0" err="1"/>
              <a:t>Imai</a:t>
            </a:r>
            <a:r>
              <a:rPr lang="tr-TR" sz="2250" dirty="0"/>
              <a:t> </a:t>
            </a:r>
            <a:r>
              <a:rPr lang="tr-TR" sz="2250" dirty="0" err="1"/>
              <a:t>Kaizen</a:t>
            </a:r>
            <a:r>
              <a:rPr lang="tr-TR" sz="2250" dirty="0"/>
              <a:t> kavramıyla tanınmıştır. </a:t>
            </a:r>
          </a:p>
          <a:p>
            <a:r>
              <a:rPr lang="tr-TR" sz="2250" dirty="0" err="1"/>
              <a:t>Kaizen</a:t>
            </a:r>
            <a:r>
              <a:rPr lang="tr-TR" sz="2250" dirty="0"/>
              <a:t> yaklaşımı, Japon yönetim anlayışında en önemli kavramlardan bir tanesidir ve Japonya’nın </a:t>
            </a:r>
            <a:r>
              <a:rPr lang="tr-TR" sz="2250" u="sng" dirty="0"/>
              <a:t>rekabet etmede konusunda sağladığı üstün başarının anahtarıdır</a:t>
            </a:r>
            <a:r>
              <a:rPr lang="tr-TR" sz="2250" dirty="0"/>
              <a:t>.</a:t>
            </a:r>
          </a:p>
          <a:p>
            <a:r>
              <a:rPr lang="tr-TR" sz="2250" dirty="0" err="1"/>
              <a:t>Kaizen</a:t>
            </a:r>
            <a:r>
              <a:rPr lang="tr-TR" sz="2250" dirty="0"/>
              <a:t> süreçlere öncelik tanıyan bir yönetim tarzı ortaya koymaktadır. Çünkü sonuçların daha iyi olabilmesi için önce süreçlerin iyileştirilmesi gerekmektedir.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14</a:t>
            </a:fld>
            <a:endParaRPr lang="tr-TR" dirty="0">
              <a:solidFill>
                <a:srgbClr val="FFFFFF"/>
              </a:solidFill>
            </a:endParaRPr>
          </a:p>
        </p:txBody>
      </p:sp>
    </p:spTree>
    <p:extLst>
      <p:ext uri="{BB962C8B-B14F-4D97-AF65-F5344CB8AC3E}">
        <p14:creationId xmlns:p14="http://schemas.microsoft.com/office/powerpoint/2010/main" val="226531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Slayt Numarası Yer Tutucusu"/>
          <p:cNvSpPr>
            <a:spLocks noGrp="1"/>
          </p:cNvSpPr>
          <p:nvPr>
            <p:ph type="sldNum" sz="quarter" idx="12"/>
          </p:nvPr>
        </p:nvSpPr>
        <p:spPr/>
        <p:txBody>
          <a:bodyPr/>
          <a:lstStyle/>
          <a:p>
            <a:fld id="{E396C01B-D9F2-4AD0-BF37-C0CC90CD6B1C}" type="slidenum">
              <a:rPr lang="tr-TR"/>
              <a:pPr/>
              <a:t>15</a:t>
            </a:fld>
            <a:endParaRPr lang="tr-TR"/>
          </a:p>
        </p:txBody>
      </p:sp>
      <p:sp>
        <p:nvSpPr>
          <p:cNvPr id="415748" name="Rectangle 4"/>
          <p:cNvSpPr>
            <a:spLocks noGrp="1" noChangeArrowheads="1"/>
          </p:cNvSpPr>
          <p:nvPr>
            <p:ph type="title"/>
          </p:nvPr>
        </p:nvSpPr>
        <p:spPr/>
        <p:txBody>
          <a:bodyPr/>
          <a:lstStyle/>
          <a:p>
            <a:r>
              <a:rPr lang="tr-TR" sz="3000"/>
              <a:t>Kaizen ve Buluş Yaklaşımı</a:t>
            </a:r>
            <a:br>
              <a:rPr lang="tr-TR" sz="3000"/>
            </a:br>
            <a:endParaRPr lang="tr-TR" sz="3000"/>
          </a:p>
        </p:txBody>
      </p:sp>
      <p:sp>
        <p:nvSpPr>
          <p:cNvPr id="415749" name="Rectangle 5"/>
          <p:cNvSpPr>
            <a:spLocks noGrp="1" noChangeArrowheads="1"/>
          </p:cNvSpPr>
          <p:nvPr>
            <p:ph type="body" sz="half" idx="1"/>
          </p:nvPr>
        </p:nvSpPr>
        <p:spPr>
          <a:xfrm>
            <a:off x="340963" y="1878201"/>
            <a:ext cx="4038600" cy="3086100"/>
          </a:xfrm>
        </p:spPr>
        <p:txBody>
          <a:bodyPr/>
          <a:lstStyle/>
          <a:p>
            <a:pPr>
              <a:lnSpc>
                <a:spcPct val="80000"/>
              </a:lnSpc>
              <a:buFont typeface="Wingdings" pitchFamily="2" charset="2"/>
              <a:buNone/>
            </a:pPr>
            <a:r>
              <a:rPr lang="tr-TR" sz="1500" b="1" dirty="0">
                <a:solidFill>
                  <a:schemeClr val="folHlink"/>
                </a:solidFill>
              </a:rPr>
              <a:t>             KAİZEN</a:t>
            </a:r>
          </a:p>
          <a:p>
            <a:pPr>
              <a:lnSpc>
                <a:spcPct val="80000"/>
              </a:lnSpc>
              <a:buFont typeface="Wingdings" pitchFamily="2" charset="2"/>
              <a:buNone/>
            </a:pPr>
            <a:endParaRPr lang="tr-TR" sz="1500" b="1" dirty="0">
              <a:solidFill>
                <a:schemeClr val="folHlink"/>
              </a:solidFill>
            </a:endParaRPr>
          </a:p>
          <a:p>
            <a:pPr>
              <a:lnSpc>
                <a:spcPct val="80000"/>
              </a:lnSpc>
              <a:buFontTx/>
              <a:buChar char="-"/>
            </a:pPr>
            <a:r>
              <a:rPr lang="tr-TR" dirty="0"/>
              <a:t>Sürekli küçük adımlar</a:t>
            </a:r>
          </a:p>
          <a:p>
            <a:pPr>
              <a:lnSpc>
                <a:spcPct val="80000"/>
              </a:lnSpc>
              <a:buFontTx/>
              <a:buChar char="-"/>
            </a:pPr>
            <a:r>
              <a:rPr lang="tr-TR" dirty="0"/>
              <a:t>Ayrıntılara ilgi</a:t>
            </a:r>
          </a:p>
          <a:p>
            <a:pPr>
              <a:lnSpc>
                <a:spcPct val="80000"/>
              </a:lnSpc>
              <a:buFontTx/>
              <a:buChar char="-"/>
            </a:pPr>
            <a:r>
              <a:rPr lang="tr-TR" dirty="0"/>
              <a:t>Yavaş sürekli değişim</a:t>
            </a:r>
          </a:p>
          <a:p>
            <a:pPr>
              <a:lnSpc>
                <a:spcPct val="80000"/>
              </a:lnSpc>
              <a:buFontTx/>
              <a:buChar char="-"/>
            </a:pPr>
            <a:r>
              <a:rPr lang="tr-TR" dirty="0"/>
              <a:t>Herkesin katılımı</a:t>
            </a:r>
          </a:p>
          <a:p>
            <a:pPr>
              <a:lnSpc>
                <a:spcPct val="80000"/>
              </a:lnSpc>
              <a:buFontTx/>
              <a:buChar char="-"/>
            </a:pPr>
            <a:r>
              <a:rPr lang="tr-TR" dirty="0"/>
              <a:t>Açık, paylaşılan bilgi</a:t>
            </a:r>
          </a:p>
          <a:p>
            <a:pPr>
              <a:lnSpc>
                <a:spcPct val="80000"/>
              </a:lnSpc>
              <a:buFontTx/>
              <a:buChar char="-"/>
            </a:pPr>
            <a:r>
              <a:rPr lang="tr-TR" dirty="0"/>
              <a:t>Grup çalışması</a:t>
            </a:r>
          </a:p>
          <a:p>
            <a:pPr>
              <a:lnSpc>
                <a:spcPct val="80000"/>
              </a:lnSpc>
              <a:buFontTx/>
              <a:buChar char="-"/>
            </a:pPr>
            <a:r>
              <a:rPr lang="tr-TR" dirty="0"/>
              <a:t>Uyarlama</a:t>
            </a:r>
          </a:p>
          <a:p>
            <a:pPr>
              <a:lnSpc>
                <a:spcPct val="80000"/>
              </a:lnSpc>
              <a:buFontTx/>
              <a:buChar char="-"/>
            </a:pPr>
            <a:r>
              <a:rPr lang="tr-TR" dirty="0"/>
              <a:t>Metodu koruma ve geliştirme</a:t>
            </a:r>
          </a:p>
          <a:p>
            <a:pPr>
              <a:lnSpc>
                <a:spcPct val="80000"/>
              </a:lnSpc>
              <a:buFontTx/>
              <a:buChar char="-"/>
            </a:pPr>
            <a:r>
              <a:rPr lang="tr-TR" dirty="0"/>
              <a:t>Küçük yatırım, büyük gayret</a:t>
            </a:r>
          </a:p>
          <a:p>
            <a:pPr>
              <a:lnSpc>
                <a:spcPct val="80000"/>
              </a:lnSpc>
              <a:buFontTx/>
              <a:buChar char="-"/>
            </a:pPr>
            <a:r>
              <a:rPr lang="tr-TR" dirty="0"/>
              <a:t>İnsana yönelik yaklaşım</a:t>
            </a:r>
          </a:p>
          <a:p>
            <a:pPr>
              <a:lnSpc>
                <a:spcPct val="80000"/>
              </a:lnSpc>
              <a:buFontTx/>
              <a:buChar char="-"/>
            </a:pPr>
            <a:r>
              <a:rPr lang="tr-TR" dirty="0"/>
              <a:t>Prosese yönelik yaklaşım</a:t>
            </a:r>
          </a:p>
        </p:txBody>
      </p:sp>
      <p:sp>
        <p:nvSpPr>
          <p:cNvPr id="415750" name="Rectangle 6"/>
          <p:cNvSpPr>
            <a:spLocks noGrp="1" noChangeArrowheads="1"/>
          </p:cNvSpPr>
          <p:nvPr>
            <p:ph type="body" sz="half" idx="2"/>
          </p:nvPr>
        </p:nvSpPr>
        <p:spPr>
          <a:xfrm>
            <a:off x="4379563" y="1895153"/>
            <a:ext cx="4038600" cy="3086100"/>
          </a:xfrm>
        </p:spPr>
        <p:txBody>
          <a:bodyPr/>
          <a:lstStyle/>
          <a:p>
            <a:pPr>
              <a:lnSpc>
                <a:spcPct val="80000"/>
              </a:lnSpc>
              <a:buFont typeface="Wingdings" pitchFamily="2" charset="2"/>
              <a:buNone/>
            </a:pPr>
            <a:r>
              <a:rPr lang="tr-TR" sz="1500" b="1" dirty="0">
                <a:solidFill>
                  <a:schemeClr val="folHlink"/>
                </a:solidFill>
              </a:rPr>
              <a:t>              BULUŞ</a:t>
            </a:r>
          </a:p>
          <a:p>
            <a:pPr>
              <a:lnSpc>
                <a:spcPct val="80000"/>
              </a:lnSpc>
              <a:buFont typeface="Wingdings" pitchFamily="2" charset="2"/>
              <a:buNone/>
            </a:pPr>
            <a:endParaRPr lang="tr-TR" sz="1500" b="1" dirty="0">
              <a:solidFill>
                <a:schemeClr val="folHlink"/>
              </a:solidFill>
            </a:endParaRPr>
          </a:p>
          <a:p>
            <a:pPr>
              <a:lnSpc>
                <a:spcPct val="80000"/>
              </a:lnSpc>
              <a:buFontTx/>
              <a:buChar char="-"/>
            </a:pPr>
            <a:r>
              <a:rPr lang="tr-TR" dirty="0"/>
              <a:t>Aralıklı büyük adımlar</a:t>
            </a:r>
          </a:p>
          <a:p>
            <a:pPr>
              <a:lnSpc>
                <a:spcPct val="80000"/>
              </a:lnSpc>
              <a:buFontTx/>
              <a:buChar char="-"/>
            </a:pPr>
            <a:r>
              <a:rPr lang="tr-TR" dirty="0"/>
              <a:t>Büyük sıçramalara ilgi</a:t>
            </a:r>
          </a:p>
          <a:p>
            <a:pPr>
              <a:lnSpc>
                <a:spcPct val="80000"/>
              </a:lnSpc>
              <a:buFontTx/>
              <a:buChar char="-"/>
            </a:pPr>
            <a:r>
              <a:rPr lang="tr-TR" u="sng" dirty="0"/>
              <a:t>Ani değişim</a:t>
            </a:r>
          </a:p>
          <a:p>
            <a:pPr>
              <a:lnSpc>
                <a:spcPct val="80000"/>
              </a:lnSpc>
              <a:buFontTx/>
              <a:buChar char="-"/>
            </a:pPr>
            <a:r>
              <a:rPr lang="tr-TR" dirty="0"/>
              <a:t>Az sayıda kişinin katılımı</a:t>
            </a:r>
          </a:p>
          <a:p>
            <a:pPr>
              <a:lnSpc>
                <a:spcPct val="80000"/>
              </a:lnSpc>
              <a:buFontTx/>
              <a:buChar char="-"/>
            </a:pPr>
            <a:r>
              <a:rPr lang="tr-TR" dirty="0"/>
              <a:t>Gizli, saklı bilgi</a:t>
            </a:r>
          </a:p>
          <a:p>
            <a:pPr>
              <a:lnSpc>
                <a:spcPct val="80000"/>
              </a:lnSpc>
              <a:buFontTx/>
              <a:buChar char="-"/>
            </a:pPr>
            <a:r>
              <a:rPr lang="tr-TR" dirty="0"/>
              <a:t>Bireysel çabalar</a:t>
            </a:r>
          </a:p>
          <a:p>
            <a:pPr>
              <a:lnSpc>
                <a:spcPct val="80000"/>
              </a:lnSpc>
              <a:buFontTx/>
              <a:buChar char="-"/>
            </a:pPr>
            <a:r>
              <a:rPr lang="tr-TR" dirty="0"/>
              <a:t>Yaratıcılık</a:t>
            </a:r>
          </a:p>
          <a:p>
            <a:pPr>
              <a:lnSpc>
                <a:spcPct val="80000"/>
              </a:lnSpc>
              <a:buFontTx/>
              <a:buChar char="-"/>
            </a:pPr>
            <a:r>
              <a:rPr lang="tr-TR" dirty="0"/>
              <a:t>Yıkıp tekrar yapma</a:t>
            </a:r>
          </a:p>
          <a:p>
            <a:pPr>
              <a:lnSpc>
                <a:spcPct val="80000"/>
              </a:lnSpc>
              <a:buFontTx/>
              <a:buChar char="-"/>
            </a:pPr>
            <a:r>
              <a:rPr lang="tr-TR" dirty="0"/>
              <a:t>Büyük yatırım, küçük gayret</a:t>
            </a:r>
          </a:p>
          <a:p>
            <a:pPr>
              <a:lnSpc>
                <a:spcPct val="80000"/>
              </a:lnSpc>
              <a:buFontTx/>
              <a:buChar char="-"/>
            </a:pPr>
            <a:r>
              <a:rPr lang="tr-TR" dirty="0"/>
              <a:t>Teknolojiye  yönelik yaklaşım</a:t>
            </a:r>
          </a:p>
          <a:p>
            <a:pPr>
              <a:lnSpc>
                <a:spcPct val="80000"/>
              </a:lnSpc>
              <a:buFontTx/>
              <a:buChar char="-"/>
            </a:pPr>
            <a:r>
              <a:rPr lang="tr-TR" dirty="0"/>
              <a:t>Sonuca yönelik yaklaşım</a:t>
            </a:r>
          </a:p>
        </p:txBody>
      </p:sp>
    </p:spTree>
    <p:extLst>
      <p:ext uri="{BB962C8B-B14F-4D97-AF65-F5344CB8AC3E}">
        <p14:creationId xmlns:p14="http://schemas.microsoft.com/office/powerpoint/2010/main" val="178733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250" dirty="0" err="1"/>
              <a:t>Kaizen’deki</a:t>
            </a:r>
            <a:r>
              <a:rPr lang="tr-TR" sz="2250" dirty="0"/>
              <a:t> temel yaklaşım tek adımda yapılan büyük değişiklikler değil, </a:t>
            </a:r>
            <a:r>
              <a:rPr lang="tr-TR" sz="2250" u="sng" dirty="0"/>
              <a:t>sürekli yapılan küçük değişikliklerdir</a:t>
            </a:r>
            <a:r>
              <a:rPr lang="tr-TR" sz="2250" dirty="0"/>
              <a:t>.</a:t>
            </a:r>
          </a:p>
          <a:p>
            <a:r>
              <a:rPr lang="tr-TR" sz="2250" dirty="0"/>
              <a:t>Bu yönüyle birçok iyileştirme ve dönüşüm yaklaşımlarından ayrılmaktadır.</a:t>
            </a:r>
          </a:p>
          <a:p>
            <a:r>
              <a:rPr lang="tr-TR" sz="2250" dirty="0"/>
              <a:t>Örneğin değişim mühendisliği maliyet, kalite, hizmet ve  hız  gibi çağımızın en önemli performans ölçülerinde  çarpıcı geliştirmeler yapmak amacıyla iş süreçlerinin temelden yeniden düşünülmesi ve radikal bir şekilde yeniden tasarlanmasıdır.</a:t>
            </a:r>
          </a:p>
          <a:p>
            <a:endParaRPr lang="tr-TR"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16</a:t>
            </a:fld>
            <a:endParaRPr lang="tr-TR">
              <a:solidFill>
                <a:srgbClr val="FFFFFF"/>
              </a:solidFill>
            </a:endParaRPr>
          </a:p>
        </p:txBody>
      </p:sp>
    </p:spTree>
    <p:extLst>
      <p:ext uri="{BB962C8B-B14F-4D97-AF65-F5344CB8AC3E}">
        <p14:creationId xmlns:p14="http://schemas.microsoft.com/office/powerpoint/2010/main" val="302765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17</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t="14015" r="2841"/>
          <a:stretch/>
        </p:blipFill>
        <p:spPr>
          <a:xfrm>
            <a:off x="661988" y="927016"/>
            <a:ext cx="7572375" cy="5026109"/>
          </a:xfrm>
          <a:prstGeom prst="roundRect">
            <a:avLst>
              <a:gd name="adj" fmla="val 16667"/>
            </a:avLst>
          </a:prstGeom>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Metin kutusu 5"/>
          <p:cNvSpPr txBox="1"/>
          <p:nvPr/>
        </p:nvSpPr>
        <p:spPr>
          <a:xfrm>
            <a:off x="2390775" y="2331303"/>
            <a:ext cx="2362200" cy="323165"/>
          </a:xfrm>
          <a:prstGeom prst="rect">
            <a:avLst/>
          </a:prstGeom>
          <a:solidFill>
            <a:srgbClr val="E7FAFA"/>
          </a:solidFill>
        </p:spPr>
        <p:txBody>
          <a:bodyPr wrap="square" rtlCol="0">
            <a:spAutoFit/>
          </a:bodyPr>
          <a:lstStyle/>
          <a:p>
            <a:pPr algn="r"/>
            <a:r>
              <a:rPr lang="tr-TR" sz="1500" dirty="0" err="1">
                <a:solidFill>
                  <a:srgbClr val="FF0000"/>
                </a:solidFill>
              </a:rPr>
              <a:t>Kaizen</a:t>
            </a:r>
            <a:r>
              <a:rPr lang="tr-TR" sz="1500" dirty="0">
                <a:solidFill>
                  <a:srgbClr val="FF0000"/>
                </a:solidFill>
              </a:rPr>
              <a:t> Yaklaşımı</a:t>
            </a:r>
          </a:p>
        </p:txBody>
      </p:sp>
      <p:sp>
        <p:nvSpPr>
          <p:cNvPr id="7" name="Metin kutusu 6"/>
          <p:cNvSpPr txBox="1"/>
          <p:nvPr/>
        </p:nvSpPr>
        <p:spPr>
          <a:xfrm>
            <a:off x="5043488" y="3355285"/>
            <a:ext cx="1843087" cy="553998"/>
          </a:xfrm>
          <a:prstGeom prst="rect">
            <a:avLst/>
          </a:prstGeom>
          <a:solidFill>
            <a:srgbClr val="E7FAFA"/>
          </a:solidFill>
        </p:spPr>
        <p:txBody>
          <a:bodyPr wrap="square" rtlCol="0">
            <a:spAutoFit/>
          </a:bodyPr>
          <a:lstStyle/>
          <a:p>
            <a:r>
              <a:rPr lang="tr-TR" sz="1500" dirty="0">
                <a:solidFill>
                  <a:srgbClr val="000099"/>
                </a:solidFill>
              </a:rPr>
              <a:t>Buluş Yaklaşımı</a:t>
            </a:r>
          </a:p>
          <a:p>
            <a:endParaRPr lang="tr-TR" sz="1500" dirty="0">
              <a:solidFill>
                <a:srgbClr val="000099"/>
              </a:solidFill>
            </a:endParaRPr>
          </a:p>
        </p:txBody>
      </p:sp>
      <p:cxnSp>
        <p:nvCxnSpPr>
          <p:cNvPr id="9" name="Düz Ok Bağlayıcısı 8"/>
          <p:cNvCxnSpPr/>
          <p:nvPr/>
        </p:nvCxnSpPr>
        <p:spPr bwMode="auto">
          <a:xfrm>
            <a:off x="6457950" y="2171700"/>
            <a:ext cx="0" cy="459686"/>
          </a:xfrm>
          <a:prstGeom prst="straightConnector1">
            <a:avLst/>
          </a:prstGeom>
          <a:solidFill>
            <a:schemeClr val="accent1"/>
          </a:solidFill>
          <a:ln w="38100" cap="flat" cmpd="sng" algn="ctr">
            <a:solidFill>
              <a:srgbClr val="002060"/>
            </a:solidFill>
            <a:prstDash val="solid"/>
            <a:round/>
            <a:headEnd type="triangle"/>
            <a:tailEnd type="triangle"/>
          </a:ln>
          <a:effectLst/>
        </p:spPr>
      </p:cxnSp>
      <p:sp>
        <p:nvSpPr>
          <p:cNvPr id="13" name="Metin kutusu 12"/>
          <p:cNvSpPr txBox="1"/>
          <p:nvPr/>
        </p:nvSpPr>
        <p:spPr>
          <a:xfrm>
            <a:off x="6662738" y="2193109"/>
            <a:ext cx="923925" cy="323165"/>
          </a:xfrm>
          <a:prstGeom prst="rect">
            <a:avLst/>
          </a:prstGeom>
          <a:solidFill>
            <a:srgbClr val="E7FAFA"/>
          </a:solidFill>
        </p:spPr>
        <p:txBody>
          <a:bodyPr wrap="square" rtlCol="0">
            <a:spAutoFit/>
          </a:bodyPr>
          <a:lstStyle/>
          <a:p>
            <a:r>
              <a:rPr lang="tr-TR" sz="1500" dirty="0">
                <a:solidFill>
                  <a:srgbClr val="000099"/>
                </a:solidFill>
              </a:rPr>
              <a:t>Fark</a:t>
            </a:r>
          </a:p>
        </p:txBody>
      </p:sp>
    </p:spTree>
    <p:extLst>
      <p:ext uri="{BB962C8B-B14F-4D97-AF65-F5344CB8AC3E}">
        <p14:creationId xmlns:p14="http://schemas.microsoft.com/office/powerpoint/2010/main" val="194699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24064"/>
            <a:ext cx="8229600" cy="2890760"/>
          </a:xfrm>
        </p:spPr>
        <p:txBody>
          <a:bodyPr/>
          <a:lstStyle/>
          <a:p>
            <a:r>
              <a:rPr lang="tr-TR" sz="2250" dirty="0" err="1"/>
              <a:t>Kaizen</a:t>
            </a:r>
            <a:r>
              <a:rPr lang="tr-TR" sz="2250" dirty="0"/>
              <a:t> yaklaşımında yöneticilerin </a:t>
            </a:r>
            <a:r>
              <a:rPr lang="tr-TR" sz="2250" u="sng" dirty="0"/>
              <a:t>destekleyici</a:t>
            </a:r>
            <a:r>
              <a:rPr lang="tr-TR" sz="2250" dirty="0"/>
              <a:t> ve </a:t>
            </a:r>
            <a:r>
              <a:rPr lang="tr-TR" sz="2250" u="sng" dirty="0"/>
              <a:t>teşvik edici </a:t>
            </a:r>
            <a:r>
              <a:rPr lang="tr-TR" sz="2250" dirty="0"/>
              <a:t>rolünün </a:t>
            </a:r>
            <a:r>
              <a:rPr lang="tr-TR" sz="2250" u="sng" dirty="0"/>
              <a:t>süreçlere</a:t>
            </a:r>
            <a:r>
              <a:rPr lang="tr-TR" sz="2250" dirty="0"/>
              <a:t> yöneldiğini, </a:t>
            </a:r>
            <a:r>
              <a:rPr lang="tr-TR" sz="2250" u="sng" dirty="0"/>
              <a:t>kontrol edici </a:t>
            </a:r>
            <a:r>
              <a:rPr lang="tr-TR" sz="2250" dirty="0"/>
              <a:t>rolünün ise </a:t>
            </a:r>
            <a:r>
              <a:rPr lang="tr-TR" sz="2250" u="sng" dirty="0"/>
              <a:t>sonuçlara</a:t>
            </a:r>
            <a:r>
              <a:rPr lang="tr-TR" sz="2250" dirty="0"/>
              <a:t> yöneldiği görülmektedir. </a:t>
            </a:r>
            <a:r>
              <a:rPr lang="tr-TR" sz="2250" dirty="0" err="1"/>
              <a:t>Kaizen’in</a:t>
            </a:r>
            <a:r>
              <a:rPr lang="tr-TR" sz="2250" dirty="0"/>
              <a:t> en olumlu yanlarından birisi karmaşık bir teknik olmayışıdır.</a:t>
            </a:r>
          </a:p>
          <a:p>
            <a:r>
              <a:rPr lang="tr-TR" sz="2250" dirty="0"/>
              <a:t>Japonlar tarafından farklı başarılı uygulamaları mevcut olan </a:t>
            </a:r>
            <a:r>
              <a:rPr lang="tr-TR" sz="2250" dirty="0" err="1"/>
              <a:t>Kaizen</a:t>
            </a:r>
            <a:r>
              <a:rPr lang="tr-TR" sz="2250" dirty="0"/>
              <a:t> yaklaşımının çalışanların ve yöneticiler tarafından benimsenmesini sağlamak için pek çok sistem geliştirilmiştir. </a:t>
            </a:r>
          </a:p>
          <a:p>
            <a:endParaRPr lang="tr-TR" sz="225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18</a:t>
            </a:fld>
            <a:endParaRPr lang="tr-TR">
              <a:solidFill>
                <a:srgbClr val="FFFFFF"/>
              </a:solidFill>
            </a:endParaRPr>
          </a:p>
        </p:txBody>
      </p:sp>
      <p:sp>
        <p:nvSpPr>
          <p:cNvPr id="5" name="İçerik Yer Tutucusu 2">
            <a:extLst>
              <a:ext uri="{FF2B5EF4-FFF2-40B4-BE49-F238E27FC236}">
                <a16:creationId xmlns:a16="http://schemas.microsoft.com/office/drawing/2014/main" id="{12EBE56C-3829-498A-9445-CE9FD2B53E5F}"/>
              </a:ext>
            </a:extLst>
          </p:cNvPr>
          <p:cNvSpPr txBox="1">
            <a:spLocks/>
          </p:cNvSpPr>
          <p:nvPr/>
        </p:nvSpPr>
        <p:spPr bwMode="auto">
          <a:xfrm>
            <a:off x="395056" y="3250707"/>
            <a:ext cx="8229600" cy="26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250" kern="0"/>
              <a:t>Kaizen'in başlangıç noktası, işçinin çalışma tarzını değiştirmeye ve iyileştirmeye yönelik olumlu bir yaklaşım geliştirmesidir. İşini makine başında oturarak yapan bir işçi tarzını değiştirir, ayakta çalışmaya başlarsa bu bir ilerlemedir. Çünkü bu sayede işçi esneklik kazanır ve birden fazla makineyi idare edebilir.</a:t>
            </a:r>
            <a:endParaRPr lang="tr-TR" sz="2250" kern="0" dirty="0"/>
          </a:p>
        </p:txBody>
      </p:sp>
    </p:spTree>
    <p:extLst>
      <p:ext uri="{BB962C8B-B14F-4D97-AF65-F5344CB8AC3E}">
        <p14:creationId xmlns:p14="http://schemas.microsoft.com/office/powerpoint/2010/main" val="385189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576262" y="959644"/>
            <a:ext cx="7681913" cy="4938713"/>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19</a:t>
            </a:fld>
            <a:endParaRPr lang="tr-TR">
              <a:solidFill>
                <a:srgbClr val="FFFFFF"/>
              </a:solidFill>
            </a:endParaRPr>
          </a:p>
        </p:txBody>
      </p:sp>
    </p:spTree>
    <p:extLst>
      <p:ext uri="{BB962C8B-B14F-4D97-AF65-F5344CB8AC3E}">
        <p14:creationId xmlns:p14="http://schemas.microsoft.com/office/powerpoint/2010/main" val="212745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343150"/>
            <a:ext cx="8458200" cy="3086100"/>
          </a:xfrm>
        </p:spPr>
        <p:txBody>
          <a:bodyPr/>
          <a:lstStyle/>
          <a:p>
            <a:pPr>
              <a:spcBef>
                <a:spcPts val="0"/>
              </a:spcBef>
            </a:pPr>
            <a:r>
              <a:rPr lang="tr-TR" sz="2025" dirty="0"/>
              <a:t>Toplam kalite yönetimi, tüm çalışanlarının </a:t>
            </a:r>
            <a:r>
              <a:rPr lang="tr-TR" sz="2025" b="1" dirty="0"/>
              <a:t>sürekli iyileştirmeye </a:t>
            </a:r>
            <a:r>
              <a:rPr lang="tr-TR" sz="2025" dirty="0"/>
              <a:t>dahil olduğu müşteri odaklı bir organizasyon için yönetim sistemi olarak özetlenebilir. Kalite yönetim teknikleri kapsamına giren temel uygulamalar arasında; </a:t>
            </a:r>
          </a:p>
          <a:p>
            <a:pPr marL="466725">
              <a:spcBef>
                <a:spcPts val="0"/>
              </a:spcBef>
            </a:pPr>
            <a:r>
              <a:rPr lang="tr-TR" sz="2025" u="sng" dirty="0"/>
              <a:t>problemlerin</a:t>
            </a:r>
            <a:r>
              <a:rPr lang="tr-TR" sz="2025" dirty="0"/>
              <a:t> doğru </a:t>
            </a:r>
            <a:r>
              <a:rPr lang="tr-TR" sz="2025" u="sng" dirty="0"/>
              <a:t>tanımlanması</a:t>
            </a:r>
            <a:r>
              <a:rPr lang="tr-TR" sz="2025" dirty="0"/>
              <a:t>, </a:t>
            </a:r>
          </a:p>
          <a:p>
            <a:pPr marL="466725">
              <a:spcBef>
                <a:spcPts val="0"/>
              </a:spcBef>
            </a:pPr>
            <a:r>
              <a:rPr lang="tr-TR" sz="2025" u="sng" dirty="0"/>
              <a:t>hedeflerin belirlenmesi</a:t>
            </a:r>
            <a:r>
              <a:rPr lang="tr-TR" sz="2025" dirty="0"/>
              <a:t>, </a:t>
            </a:r>
          </a:p>
          <a:p>
            <a:pPr marL="466725">
              <a:spcBef>
                <a:spcPts val="0"/>
              </a:spcBef>
            </a:pPr>
            <a:r>
              <a:rPr lang="tr-TR" sz="2025" u="sng" dirty="0"/>
              <a:t>problemlerin analiz edilerek çözülmesi</a:t>
            </a:r>
            <a:r>
              <a:rPr lang="tr-TR" sz="2025" dirty="0"/>
              <a:t>, </a:t>
            </a:r>
          </a:p>
          <a:p>
            <a:pPr marL="466725">
              <a:spcBef>
                <a:spcPts val="0"/>
              </a:spcBef>
            </a:pPr>
            <a:r>
              <a:rPr lang="tr-TR" sz="2025" u="sng" dirty="0"/>
              <a:t>ekiplerin oluşturulması</a:t>
            </a:r>
            <a:r>
              <a:rPr lang="tr-TR" sz="2025" dirty="0"/>
              <a:t>, </a:t>
            </a:r>
          </a:p>
          <a:p>
            <a:pPr marL="466725">
              <a:spcBef>
                <a:spcPts val="0"/>
              </a:spcBef>
            </a:pPr>
            <a:r>
              <a:rPr lang="tr-TR" sz="2025" u="sng" dirty="0"/>
              <a:t>çalışanların katılımının sağlanması</a:t>
            </a:r>
            <a:r>
              <a:rPr lang="tr-TR" sz="2025" dirty="0"/>
              <a:t> ve </a:t>
            </a:r>
          </a:p>
          <a:p>
            <a:pPr marL="466725">
              <a:spcBef>
                <a:spcPts val="0"/>
              </a:spcBef>
            </a:pPr>
            <a:r>
              <a:rPr lang="tr-TR" sz="2025" b="1" u="sng" dirty="0"/>
              <a:t>sürekli iyileştirme</a:t>
            </a:r>
            <a:r>
              <a:rPr lang="tr-TR" sz="2025" u="sng" dirty="0"/>
              <a:t> </a:t>
            </a:r>
            <a:r>
              <a:rPr lang="tr-TR" sz="2025" dirty="0"/>
              <a:t>yer almaktadır.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a:t>
            </a:fld>
            <a:endParaRPr lang="tr-TR">
              <a:solidFill>
                <a:srgbClr val="FFFFFF"/>
              </a:solidFill>
            </a:endParaRPr>
          </a:p>
        </p:txBody>
      </p:sp>
      <p:sp>
        <p:nvSpPr>
          <p:cNvPr id="5" name="Unvan 1">
            <a:extLst>
              <a:ext uri="{FF2B5EF4-FFF2-40B4-BE49-F238E27FC236}">
                <a16:creationId xmlns:a16="http://schemas.microsoft.com/office/drawing/2014/main" id="{D8F8DBAA-853F-405A-B2D4-A7030B13BF1C}"/>
              </a:ext>
            </a:extLst>
          </p:cNvPr>
          <p:cNvSpPr>
            <a:spLocks noGrp="1"/>
          </p:cNvSpPr>
          <p:nvPr>
            <p:ph type="title"/>
          </p:nvPr>
        </p:nvSpPr>
        <p:spPr>
          <a:xfrm>
            <a:off x="-147699" y="296541"/>
            <a:ext cx="4613167" cy="1362075"/>
          </a:xfrm>
        </p:spPr>
        <p:txBody>
          <a:bodyPr/>
          <a:lstStyle/>
          <a:p>
            <a:r>
              <a:rPr lang="tr-TR" b="1" dirty="0"/>
              <a:t>Sürekli iyileştirme</a:t>
            </a:r>
          </a:p>
        </p:txBody>
      </p:sp>
    </p:spTree>
    <p:extLst>
      <p:ext uri="{BB962C8B-B14F-4D97-AF65-F5344CB8AC3E}">
        <p14:creationId xmlns:p14="http://schemas.microsoft.com/office/powerpoint/2010/main" val="188915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20</a:t>
            </a:fld>
            <a:endParaRPr lang="tr-TR">
              <a:solidFill>
                <a:srgbClr val="FFFFFF"/>
              </a:solidFill>
            </a:endParaRPr>
          </a:p>
        </p:txBody>
      </p:sp>
      <p:pic>
        <p:nvPicPr>
          <p:cNvPr id="5" name="Resim 4"/>
          <p:cNvPicPr>
            <a:picLocks noChangeAspect="1"/>
          </p:cNvPicPr>
          <p:nvPr/>
        </p:nvPicPr>
        <p:blipFill>
          <a:blip r:embed="rId2">
            <a:duotone>
              <a:prstClr val="black"/>
              <a:schemeClr val="tx2">
                <a:tint val="45000"/>
                <a:satMod val="400000"/>
              </a:schemeClr>
            </a:duotone>
          </a:blip>
          <a:stretch>
            <a:fillRect/>
          </a:stretch>
        </p:blipFill>
        <p:spPr>
          <a:xfrm>
            <a:off x="457200" y="969764"/>
            <a:ext cx="7807671" cy="4928592"/>
          </a:xfrm>
          <a:prstGeom prst="rect">
            <a:avLst/>
          </a:prstGeom>
        </p:spPr>
      </p:pic>
      <p:sp>
        <p:nvSpPr>
          <p:cNvPr id="6" name="Yuvarlatılmış Dikdörtgen 5"/>
          <p:cNvSpPr/>
          <p:nvPr/>
        </p:nvSpPr>
        <p:spPr bwMode="auto">
          <a:xfrm>
            <a:off x="666750" y="1031081"/>
            <a:ext cx="1323975" cy="711994"/>
          </a:xfrm>
          <a:prstGeom prst="roundRect">
            <a:avLst/>
          </a:prstGeom>
          <a:solidFill>
            <a:srgbClr val="E3FFFF"/>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defTabSz="685800" fontAlgn="base">
              <a:spcBef>
                <a:spcPct val="0"/>
              </a:spcBef>
              <a:spcAft>
                <a:spcPct val="0"/>
              </a:spcAft>
            </a:pPr>
            <a:r>
              <a:rPr lang="tr-TR" sz="1500" dirty="0">
                <a:solidFill>
                  <a:srgbClr val="FF0000"/>
                </a:solidFill>
                <a:latin typeface="Verdana" pitchFamily="34" charset="0"/>
              </a:rPr>
              <a:t>Başlangıç</a:t>
            </a:r>
          </a:p>
        </p:txBody>
      </p:sp>
      <p:sp>
        <p:nvSpPr>
          <p:cNvPr id="8" name="Yuvarlatılmış Dikdörtgen 7"/>
          <p:cNvSpPr/>
          <p:nvPr/>
        </p:nvSpPr>
        <p:spPr bwMode="auto">
          <a:xfrm>
            <a:off x="457200" y="5129213"/>
            <a:ext cx="1323975" cy="769144"/>
          </a:xfrm>
          <a:prstGeom prst="roundRect">
            <a:avLst/>
          </a:prstGeom>
          <a:solidFill>
            <a:srgbClr val="E3FFFF"/>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defTabSz="685800" fontAlgn="base">
              <a:spcBef>
                <a:spcPct val="0"/>
              </a:spcBef>
              <a:spcAft>
                <a:spcPct val="0"/>
              </a:spcAft>
            </a:pPr>
            <a:endParaRPr lang="tr-TR" sz="1500" dirty="0">
              <a:solidFill>
                <a:srgbClr val="FF0000"/>
              </a:solidFill>
              <a:latin typeface="Verdana" pitchFamily="34" charset="0"/>
            </a:endParaRPr>
          </a:p>
        </p:txBody>
      </p:sp>
    </p:spTree>
    <p:extLst>
      <p:ext uri="{BB962C8B-B14F-4D97-AF65-F5344CB8AC3E}">
        <p14:creationId xmlns:p14="http://schemas.microsoft.com/office/powerpoint/2010/main" val="291231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Sürekli iyileştirme birçok farklı teknikler kullanılarak uygulanabilir.</a:t>
            </a:r>
          </a:p>
          <a:p>
            <a:r>
              <a:rPr lang="tr-TR" sz="2100" dirty="0" err="1"/>
              <a:t>Kaizen</a:t>
            </a:r>
            <a:r>
              <a:rPr lang="tr-TR" sz="2100" dirty="0"/>
              <a:t> yaklaşımı ile birlikte sürekli iyileştirmede kullanılan bazı teknikler şunlardır;</a:t>
            </a:r>
          </a:p>
          <a:p>
            <a:pPr marL="542925" indent="0">
              <a:spcBef>
                <a:spcPts val="0"/>
              </a:spcBef>
              <a:buNone/>
            </a:pPr>
            <a:r>
              <a:rPr lang="tr-TR" sz="2100" dirty="0"/>
              <a:t>• PUKÖ döngüsü,</a:t>
            </a:r>
          </a:p>
          <a:p>
            <a:pPr marL="542925" indent="0">
              <a:spcBef>
                <a:spcPts val="0"/>
              </a:spcBef>
              <a:buNone/>
            </a:pPr>
            <a:r>
              <a:rPr lang="tr-TR" sz="2100" dirty="0"/>
              <a:t>• Kalite çemberleri, öneri sistemleri, </a:t>
            </a:r>
          </a:p>
          <a:p>
            <a:pPr marL="542925" indent="0">
              <a:spcBef>
                <a:spcPts val="0"/>
              </a:spcBef>
              <a:buNone/>
            </a:pPr>
            <a:r>
              <a:rPr lang="tr-TR" sz="2100" dirty="0"/>
              <a:t>• </a:t>
            </a:r>
            <a:r>
              <a:rPr lang="tr-TR" sz="2100" dirty="0" err="1"/>
              <a:t>Muda</a:t>
            </a:r>
            <a:r>
              <a:rPr lang="tr-TR" sz="2100" dirty="0"/>
              <a:t> yaklaşımı,</a:t>
            </a:r>
          </a:p>
          <a:p>
            <a:pPr marL="542925" indent="0">
              <a:spcBef>
                <a:spcPts val="0"/>
              </a:spcBef>
              <a:buNone/>
            </a:pPr>
            <a:r>
              <a:rPr lang="tr-TR" sz="2100" dirty="0"/>
              <a:t>• Yalın üretim,</a:t>
            </a:r>
          </a:p>
          <a:p>
            <a:pPr marL="542925" indent="0">
              <a:spcBef>
                <a:spcPts val="0"/>
              </a:spcBef>
              <a:buNone/>
            </a:pPr>
            <a:r>
              <a:rPr lang="tr-TR" sz="2100" dirty="0"/>
              <a:t>• Altı </a:t>
            </a:r>
            <a:r>
              <a:rPr lang="tr-TR" sz="2100" dirty="0" err="1"/>
              <a:t>Sigma</a:t>
            </a:r>
            <a:r>
              <a:rPr lang="tr-TR" sz="2100" dirty="0"/>
              <a:t>,</a:t>
            </a:r>
          </a:p>
          <a:p>
            <a:pPr marL="542925" indent="0">
              <a:spcBef>
                <a:spcPts val="0"/>
              </a:spcBef>
              <a:buNone/>
            </a:pPr>
            <a:r>
              <a:rPr lang="tr-TR" sz="2100" dirty="0"/>
              <a:t>• 5S.</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21</a:t>
            </a:fld>
            <a:endParaRPr lang="tr-TR">
              <a:solidFill>
                <a:srgbClr val="FFFFFF"/>
              </a:solidFill>
            </a:endParaRPr>
          </a:p>
        </p:txBody>
      </p:sp>
      <p:sp>
        <p:nvSpPr>
          <p:cNvPr id="5" name="Metin Yer Tutucusu 2">
            <a:extLst>
              <a:ext uri="{FF2B5EF4-FFF2-40B4-BE49-F238E27FC236}">
                <a16:creationId xmlns:a16="http://schemas.microsoft.com/office/drawing/2014/main" id="{A029E2FB-DD10-4F2A-A1EC-FCE4B7E0C5A7}"/>
              </a:ext>
            </a:extLst>
          </p:cNvPr>
          <p:cNvSpPr txBox="1">
            <a:spLocks/>
          </p:cNvSpPr>
          <p:nvPr/>
        </p:nvSpPr>
        <p:spPr bwMode="auto">
          <a:xfrm>
            <a:off x="457200" y="267098"/>
            <a:ext cx="8078787" cy="16394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marL="0" indent="0" algn="ctr" defTabSz="914400">
              <a:buNone/>
            </a:pPr>
            <a:r>
              <a:rPr lang="tr-TR" sz="4050" b="1" i="1" kern="1200" dirty="0">
                <a:ln w="22225">
                  <a:solidFill>
                    <a:schemeClr val="accent2">
                      <a:lumMod val="50000"/>
                    </a:schemeClr>
                  </a:solidFill>
                  <a:prstDash val="solid"/>
                </a:ln>
                <a:solidFill>
                  <a:schemeClr val="accent6">
                    <a:lumMod val="20000"/>
                    <a:lumOff val="80000"/>
                  </a:schemeClr>
                </a:solidFill>
                <a:latin typeface="+mj-lt"/>
                <a:ea typeface="+mj-ea"/>
                <a:cs typeface="+mj-cs"/>
              </a:rPr>
              <a:t>Diğer </a:t>
            </a:r>
            <a:r>
              <a:rPr lang="tr-TR" sz="4050" b="1" i="1" kern="1200" dirty="0">
                <a:ln w="22225">
                  <a:solidFill>
                    <a:schemeClr val="accent2">
                      <a:lumMod val="50000"/>
                    </a:schemeClr>
                  </a:solidFill>
                  <a:prstDash val="solid"/>
                </a:ln>
                <a:solidFill>
                  <a:schemeClr val="accent6">
                    <a:lumMod val="20000"/>
                    <a:lumOff val="80000"/>
                  </a:schemeClr>
                </a:solidFill>
              </a:rPr>
              <a:t>Sürekli İyileştirme </a:t>
            </a:r>
          </a:p>
          <a:p>
            <a:pPr marL="0" indent="0" algn="ctr" defTabSz="914400">
              <a:buNone/>
            </a:pPr>
            <a:r>
              <a:rPr lang="tr-TR" sz="4050" b="1" i="1" kern="1200" dirty="0">
                <a:ln w="22225">
                  <a:solidFill>
                    <a:schemeClr val="accent2">
                      <a:lumMod val="50000"/>
                    </a:schemeClr>
                  </a:solidFill>
                  <a:prstDash val="solid"/>
                </a:ln>
                <a:solidFill>
                  <a:schemeClr val="accent6">
                    <a:lumMod val="20000"/>
                    <a:lumOff val="80000"/>
                  </a:schemeClr>
                </a:solidFill>
                <a:latin typeface="+mj-lt"/>
                <a:ea typeface="+mj-ea"/>
                <a:cs typeface="+mj-cs"/>
              </a:rPr>
              <a:t>Teknikleri</a:t>
            </a:r>
          </a:p>
        </p:txBody>
      </p:sp>
    </p:spTree>
    <p:extLst>
      <p:ext uri="{BB962C8B-B14F-4D97-AF65-F5344CB8AC3E}">
        <p14:creationId xmlns:p14="http://schemas.microsoft.com/office/powerpoint/2010/main" val="163481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7018" y="1064685"/>
            <a:ext cx="5926183" cy="683263"/>
          </a:xfr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vert="horz" wrap="square" lIns="68580" tIns="34290" rIns="68580" bIns="34290" numCol="1" anchor="ctr" anchorCtr="0" compatLnSpc="1">
            <a:prstTxWarp prst="textNoShape">
              <a:avLst/>
            </a:prstTxWarp>
          </a:bodyPr>
          <a:lstStyle/>
          <a:p>
            <a:r>
              <a:rPr lang="tr-TR" dirty="0"/>
              <a:t>PUKÖ</a:t>
            </a:r>
          </a:p>
        </p:txBody>
      </p:sp>
      <p:pic>
        <p:nvPicPr>
          <p:cNvPr id="5" name="İçerik Yer Tutucusu 4"/>
          <p:cNvPicPr>
            <a:picLocks noGrp="1" noChangeAspect="1"/>
          </p:cNvPicPr>
          <p:nvPr>
            <p:ph idx="1"/>
          </p:nvPr>
        </p:nvPicPr>
        <p:blipFill>
          <a:blip r:embed="rId2"/>
          <a:stretch>
            <a:fillRect/>
          </a:stretch>
        </p:blipFill>
        <p:spPr>
          <a:xfrm>
            <a:off x="4212770" y="2275612"/>
            <a:ext cx="4837889" cy="3460616"/>
          </a:xfrm>
          <a:prstGeom prst="rect">
            <a:avLst/>
          </a:prstGeom>
        </p:spPr>
      </p:pic>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22</a:t>
            </a:fld>
            <a:endParaRPr lang="tr-TR">
              <a:solidFill>
                <a:srgbClr val="FFFFFF"/>
              </a:solidFill>
            </a:endParaRPr>
          </a:p>
        </p:txBody>
      </p:sp>
      <p:sp>
        <p:nvSpPr>
          <p:cNvPr id="6" name="Metin kutusu 5"/>
          <p:cNvSpPr txBox="1"/>
          <p:nvPr/>
        </p:nvSpPr>
        <p:spPr>
          <a:xfrm>
            <a:off x="402090" y="1910077"/>
            <a:ext cx="4346941" cy="2425882"/>
          </a:xfrm>
          <a:prstGeom prst="rect">
            <a:avLst/>
          </a:prstGeom>
          <a:noFill/>
        </p:spPr>
        <p:txBody>
          <a:bodyPr wrap="none" rtlCol="0">
            <a:noAutofit/>
          </a:bodyPr>
          <a:lstStyle/>
          <a:p>
            <a:r>
              <a:rPr lang="tr-TR" sz="2100" dirty="0"/>
              <a:t>Sürecin planlanması, planlanan işlerin uygulamaya  Konulması </a:t>
            </a:r>
          </a:p>
          <a:p>
            <a:r>
              <a:rPr lang="tr-TR" sz="2100" dirty="0"/>
              <a:t>uygulamaların kontrol edilmesi </a:t>
            </a:r>
          </a:p>
          <a:p>
            <a:r>
              <a:rPr lang="tr-TR" sz="2100" dirty="0"/>
              <a:t>ve hedeflerle sonuçların </a:t>
            </a:r>
          </a:p>
          <a:p>
            <a:r>
              <a:rPr lang="tr-TR" sz="2100" dirty="0"/>
              <a:t>karşılaştırılarak aksayan yerlerin </a:t>
            </a:r>
          </a:p>
          <a:p>
            <a:r>
              <a:rPr lang="tr-TR" sz="2100" dirty="0"/>
              <a:t>tespit edilerek daha iyi bir </a:t>
            </a:r>
          </a:p>
          <a:p>
            <a:r>
              <a:rPr lang="tr-TR" sz="2100" dirty="0"/>
              <a:t>planlama ve uygulamanın nasıl </a:t>
            </a:r>
          </a:p>
          <a:p>
            <a:r>
              <a:rPr lang="tr-TR" sz="2100" dirty="0"/>
              <a:t>yapılacağına ilişkin çözümlerin </a:t>
            </a:r>
          </a:p>
          <a:p>
            <a:r>
              <a:rPr lang="tr-TR" sz="2100" dirty="0"/>
              <a:t>üretildiği bu yaklaşım aslında </a:t>
            </a:r>
          </a:p>
          <a:p>
            <a:r>
              <a:rPr lang="tr-TR" sz="2100" dirty="0"/>
              <a:t>en genel sürekli iyileştirme </a:t>
            </a:r>
          </a:p>
          <a:p>
            <a:r>
              <a:rPr lang="tr-TR" sz="2100" dirty="0"/>
              <a:t>yöntemlerinden birisi olarak </a:t>
            </a:r>
          </a:p>
          <a:p>
            <a:r>
              <a:rPr lang="tr-TR" sz="2100" dirty="0"/>
              <a:t>kabul edilebilir.</a:t>
            </a:r>
          </a:p>
        </p:txBody>
      </p:sp>
    </p:spTree>
    <p:extLst>
      <p:ext uri="{BB962C8B-B14F-4D97-AF65-F5344CB8AC3E}">
        <p14:creationId xmlns:p14="http://schemas.microsoft.com/office/powerpoint/2010/main" val="310047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3900" y="1041585"/>
            <a:ext cx="6896100" cy="809625"/>
          </a:xfrm>
          <a:ln/>
        </p:spPr>
        <p:style>
          <a:lnRef idx="0">
            <a:schemeClr val="accent2"/>
          </a:lnRef>
          <a:fillRef idx="3">
            <a:schemeClr val="accent2"/>
          </a:fillRef>
          <a:effectRef idx="3">
            <a:schemeClr val="accent2"/>
          </a:effectRef>
          <a:fontRef idx="minor">
            <a:schemeClr val="lt1"/>
          </a:fontRef>
        </p:style>
        <p:txBody>
          <a:bodyPr/>
          <a:lstStyle/>
          <a:p>
            <a:r>
              <a:rPr lang="tr-TR" dirty="0"/>
              <a:t>Kalite Çemberleri</a:t>
            </a:r>
          </a:p>
        </p:txBody>
      </p:sp>
      <p:sp>
        <p:nvSpPr>
          <p:cNvPr id="3" name="İçerik Yer Tutucusu 2"/>
          <p:cNvSpPr>
            <a:spLocks noGrp="1"/>
          </p:cNvSpPr>
          <p:nvPr>
            <p:ph idx="1"/>
          </p:nvPr>
        </p:nvSpPr>
        <p:spPr/>
        <p:txBody>
          <a:bodyPr/>
          <a:lstStyle/>
          <a:p>
            <a:r>
              <a:rPr lang="tr-TR" sz="2100" dirty="0"/>
              <a:t>Kalite çemberleri, Toplam Kalite Yönetimi anlayışında tüm çalışanların kalite sağlama konusunda katkıda bulunması ve çalışanların sürece dahil edilmesi ilkesini yerine getirmede önemli faydalar sağlayan araçlardan biridir.</a:t>
            </a:r>
          </a:p>
          <a:p>
            <a:r>
              <a:rPr lang="tr-TR" sz="2100" dirty="0"/>
              <a:t>Kalite çemberi, bir kuruluşta sürekli iyileştirme faaliyetlerini gerçekleştirmek amacıyla aynı alandaki veya benzer faaliyetleri gerçekleştiren kişilerin gönüllü katılımıyla meydana gelen çalışma gruplarıdır.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23</a:t>
            </a:fld>
            <a:endParaRPr lang="tr-TR">
              <a:solidFill>
                <a:srgbClr val="FFFFFF"/>
              </a:solidFill>
            </a:endParaRPr>
          </a:p>
        </p:txBody>
      </p:sp>
    </p:spTree>
    <p:extLst>
      <p:ext uri="{BB962C8B-B14F-4D97-AF65-F5344CB8AC3E}">
        <p14:creationId xmlns:p14="http://schemas.microsoft.com/office/powerpoint/2010/main" val="140962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Kalite geliştirme ve sürekli iyileşme çalışmalarında ekiplerin oluşturulması ve farklı düzeydeki çalışanların bu ekiplere katılımının sağlanması, çalışanların aidiyet duygusunun ve motivasyonlarının artmasına yardımcı olur. Ayrıca başarıda rolü olduğunu gören çalışanlar sürekli iyileşme kültürünü benimser ve sahiplenirler. Bu da toplam performansta ve kalitede önemli artışlar sağlanmasına yardımcı olur. Çalışanlara yapılacak işler ve iyileştirme uygulamalarıyla ilgili eğitimler vermek, hem kalite yönetiminin hem de kalite iyileştirmenin önemli bir gereğidir.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24</a:t>
            </a:fld>
            <a:endParaRPr lang="tr-TR">
              <a:solidFill>
                <a:srgbClr val="FFFFFF"/>
              </a:solidFill>
            </a:endParaRPr>
          </a:p>
        </p:txBody>
      </p:sp>
    </p:spTree>
    <p:extLst>
      <p:ext uri="{BB962C8B-B14F-4D97-AF65-F5344CB8AC3E}">
        <p14:creationId xmlns:p14="http://schemas.microsoft.com/office/powerpoint/2010/main" val="14916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Günümüzde kaliteyi çok boyutlu bir şekilde ele alan ve herkesin sorumluluğu haline getiren TKY felsefesinin </a:t>
            </a:r>
            <a:r>
              <a:rPr lang="tr-TR" sz="2100" b="1" dirty="0"/>
              <a:t>önemli bileşenlerinden </a:t>
            </a:r>
            <a:r>
              <a:rPr lang="tr-TR" sz="2100" dirty="0"/>
              <a:t>birisi de sürekli iyileştirmedir. </a:t>
            </a:r>
          </a:p>
          <a:p>
            <a:r>
              <a:rPr lang="tr-TR" sz="2100" dirty="0"/>
              <a:t>Kalite, tepe noktası görünmeyen bir tırmanma platformu gibidir. Tepeye ulaşmak hiçbir zaman mümkün olmaz. Buna rağmen tırmanmaya devam etmek ve bu zorlu tırmanış boyunca çeşitli kademelerde iyileştirmeler yapmak gerekmektedir. Bir şeyin ne kadar iyi olduğu düşünülürse düşünülsün, her zaman onu daha iyi yapmak için bir fırsat vardır.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3</a:t>
            </a:fld>
            <a:endParaRPr lang="tr-TR">
              <a:solidFill>
                <a:srgbClr val="FFFFFF"/>
              </a:solidFill>
            </a:endParaRPr>
          </a:p>
        </p:txBody>
      </p:sp>
    </p:spTree>
    <p:extLst>
      <p:ext uri="{BB962C8B-B14F-4D97-AF65-F5344CB8AC3E}">
        <p14:creationId xmlns:p14="http://schemas.microsoft.com/office/powerpoint/2010/main" val="66709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Kalite anlayışı tüm fonksiyonlara yaygınlaştırıldığında, kalite kavramının özünü oluşturan “sürekli iyileştirme” anlayışı, </a:t>
            </a:r>
            <a:r>
              <a:rPr lang="tr-TR" sz="2100" u="sng" dirty="0"/>
              <a:t>sorunların çözülmesinde önemli faydalar sağlayabilecektir</a:t>
            </a:r>
            <a:r>
              <a:rPr lang="tr-TR" sz="2100" dirty="0"/>
              <a:t>. İşletmeye bir bütün olarak bakmak, hem müşteri hem çalışan olarak insana odaklanmak, sürekli iyileştirme anlayışını her fonksiyona yerleştirmek </a:t>
            </a:r>
            <a:r>
              <a:rPr lang="tr-TR" sz="2100" b="1" dirty="0"/>
              <a:t>kalite yönetim sistemleri anlayışının en önemli üstünlüklerini oluşturmaktadır.</a:t>
            </a:r>
          </a:p>
          <a:p>
            <a:r>
              <a:rPr lang="tr-TR" sz="2100" b="1" dirty="0" err="1"/>
              <a:t>TKY’de</a:t>
            </a:r>
            <a:r>
              <a:rPr lang="tr-TR" sz="2100" b="1" dirty="0"/>
              <a:t> sürekli iyileştirme ile en mükemmele ulaşılmaya ve bu amaca yönelmiş iş gücünün sağlanmasına çalışılır.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4</a:t>
            </a:fld>
            <a:endParaRPr lang="tr-TR">
              <a:solidFill>
                <a:srgbClr val="FFFFFF"/>
              </a:solidFill>
            </a:endParaRPr>
          </a:p>
        </p:txBody>
      </p:sp>
    </p:spTree>
    <p:extLst>
      <p:ext uri="{BB962C8B-B14F-4D97-AF65-F5344CB8AC3E}">
        <p14:creationId xmlns:p14="http://schemas.microsoft.com/office/powerpoint/2010/main" val="402665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fld id="{DCEF0A1B-41C1-4BB7-9F73-F0536E7177ED}" type="slidenum">
              <a:rPr lang="tr-TR"/>
              <a:pPr/>
              <a:t>5</a:t>
            </a:fld>
            <a:endParaRPr lang="tr-TR"/>
          </a:p>
        </p:txBody>
      </p:sp>
      <p:sp>
        <p:nvSpPr>
          <p:cNvPr id="189442" name="Rectangle 2"/>
          <p:cNvSpPr>
            <a:spLocks noGrp="1" noChangeArrowheads="1"/>
          </p:cNvSpPr>
          <p:nvPr>
            <p:ph type="title"/>
          </p:nvPr>
        </p:nvSpPr>
        <p:spPr/>
        <p:txBody>
          <a:bodyPr/>
          <a:lstStyle/>
          <a:p>
            <a:r>
              <a:rPr lang="tr-TR" b="1" dirty="0"/>
              <a:t>Sürekli İyileştirme için</a:t>
            </a:r>
          </a:p>
        </p:txBody>
      </p:sp>
      <p:sp>
        <p:nvSpPr>
          <p:cNvPr id="189443" name="Rectangle 3"/>
          <p:cNvSpPr>
            <a:spLocks noGrp="1" noChangeArrowheads="1"/>
          </p:cNvSpPr>
          <p:nvPr>
            <p:ph type="body" idx="1"/>
          </p:nvPr>
        </p:nvSpPr>
        <p:spPr>
          <a:xfrm>
            <a:off x="876300" y="2388394"/>
            <a:ext cx="7115175" cy="3331369"/>
          </a:xfrm>
        </p:spPr>
        <p:txBody>
          <a:bodyPr/>
          <a:lstStyle/>
          <a:p>
            <a:r>
              <a:rPr lang="tr-TR" sz="2100" u="sng" dirty="0"/>
              <a:t>Ölçme, izleme ve verilerin analizi</a:t>
            </a:r>
            <a:r>
              <a:rPr lang="tr-TR" sz="2100" dirty="0"/>
              <a:t> ile iyileşme trendini sağlamak için faaliyetlerin uygulanması.</a:t>
            </a:r>
          </a:p>
          <a:p>
            <a:r>
              <a:rPr lang="tr-TR" sz="2100" dirty="0"/>
              <a:t>Sürekli iyileştirmenin Kalite Politikasında taahhüt edilmesi ve yönetimin bu </a:t>
            </a:r>
            <a:r>
              <a:rPr lang="tr-TR" sz="2100" dirty="0" err="1"/>
              <a:t>taahhüte</a:t>
            </a:r>
            <a:r>
              <a:rPr lang="tr-TR" sz="2100" dirty="0"/>
              <a:t> bağlılığı</a:t>
            </a:r>
          </a:p>
          <a:p>
            <a:r>
              <a:rPr lang="tr-TR" sz="2100" dirty="0"/>
              <a:t>Kalite </a:t>
            </a:r>
            <a:r>
              <a:rPr lang="tr-TR" sz="2100" u="sng" dirty="0"/>
              <a:t>hedeflerinin ölçülebilir </a:t>
            </a:r>
            <a:r>
              <a:rPr lang="tr-TR" sz="2100" dirty="0"/>
              <a:t>ve sürekli iyileştirme faaliyetleri ile ilişkili olması</a:t>
            </a:r>
          </a:p>
          <a:p>
            <a:r>
              <a:rPr lang="tr-TR" sz="2100" dirty="0"/>
              <a:t>Yönetimin </a:t>
            </a:r>
            <a:r>
              <a:rPr lang="tr-TR" sz="2100" u="sng" dirty="0"/>
              <a:t>gözden geçirme </a:t>
            </a:r>
            <a:r>
              <a:rPr lang="tr-TR" sz="2100" dirty="0"/>
              <a:t>toplantı çıktılarının iyileştirme faaliyetleri ile ilişkili olması.</a:t>
            </a:r>
          </a:p>
        </p:txBody>
      </p:sp>
    </p:spTree>
    <p:extLst>
      <p:ext uri="{BB962C8B-B14F-4D97-AF65-F5344CB8AC3E}">
        <p14:creationId xmlns:p14="http://schemas.microsoft.com/office/powerpoint/2010/main" val="4847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fld id="{CE1E46EB-6DBB-4953-A764-D2CB57A14CB3}" type="slidenum">
              <a:rPr lang="tr-TR"/>
              <a:pPr/>
              <a:t>6</a:t>
            </a:fld>
            <a:endParaRPr lang="tr-TR"/>
          </a:p>
        </p:txBody>
      </p:sp>
      <p:sp>
        <p:nvSpPr>
          <p:cNvPr id="392194" name="Rectangle 2"/>
          <p:cNvSpPr>
            <a:spLocks noGrp="1" noChangeArrowheads="1"/>
          </p:cNvSpPr>
          <p:nvPr>
            <p:ph type="title"/>
          </p:nvPr>
        </p:nvSpPr>
        <p:spPr/>
        <p:txBody>
          <a:bodyPr/>
          <a:lstStyle/>
          <a:p>
            <a:r>
              <a:rPr lang="tr-TR" b="1" dirty="0"/>
              <a:t>İyileştirme Alanları</a:t>
            </a:r>
          </a:p>
        </p:txBody>
      </p:sp>
      <p:sp>
        <p:nvSpPr>
          <p:cNvPr id="392195" name="Rectangle 3"/>
          <p:cNvSpPr>
            <a:spLocks noGrp="1" noChangeArrowheads="1"/>
          </p:cNvSpPr>
          <p:nvPr>
            <p:ph type="body" idx="1"/>
          </p:nvPr>
        </p:nvSpPr>
        <p:spPr>
          <a:xfrm>
            <a:off x="1494235" y="2402683"/>
            <a:ext cx="6172200" cy="3726656"/>
          </a:xfrm>
        </p:spPr>
        <p:txBody>
          <a:bodyPr/>
          <a:lstStyle/>
          <a:p>
            <a:r>
              <a:rPr lang="tr-TR" u="sng" dirty="0"/>
              <a:t>Kalite Politikası</a:t>
            </a:r>
          </a:p>
          <a:p>
            <a:r>
              <a:rPr lang="tr-TR" u="sng" dirty="0"/>
              <a:t>Hedefler</a:t>
            </a:r>
          </a:p>
          <a:p>
            <a:r>
              <a:rPr lang="tr-TR" u="sng" dirty="0"/>
              <a:t>Denetim Sonuçları</a:t>
            </a:r>
          </a:p>
          <a:p>
            <a:r>
              <a:rPr lang="tr-TR" u="sng" dirty="0"/>
              <a:t>Verilerin Analizleri</a:t>
            </a:r>
          </a:p>
          <a:p>
            <a:r>
              <a:rPr lang="tr-TR" u="sng" dirty="0"/>
              <a:t>Düzeltici ve önleyici faaliyetler</a:t>
            </a:r>
          </a:p>
          <a:p>
            <a:r>
              <a:rPr lang="tr-TR" u="sng" dirty="0"/>
              <a:t>Yönetimin gözden geçirilmesi</a:t>
            </a:r>
          </a:p>
        </p:txBody>
      </p:sp>
      <p:sp>
        <p:nvSpPr>
          <p:cNvPr id="6" name="Yuvarlatılmış Dikdörtgen 5"/>
          <p:cNvSpPr/>
          <p:nvPr/>
        </p:nvSpPr>
        <p:spPr bwMode="auto">
          <a:xfrm>
            <a:off x="5795963" y="2285007"/>
            <a:ext cx="2695575" cy="1314450"/>
          </a:xfrm>
          <a:prstGeom prst="roundRect">
            <a:avLst/>
          </a:prstGeom>
          <a:solidFill>
            <a:srgbClr val="598DC7"/>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lang="tr-TR" dirty="0">
                <a:latin typeface="Verdana" pitchFamily="34" charset="0"/>
              </a:rPr>
              <a:t>Kalitesizliğin maliyeti olan bütün konular sürekli iyileştirmenin kapsamındadır.</a:t>
            </a:r>
            <a:endParaRPr lang="tr-TR" dirty="0">
              <a:solidFill>
                <a:schemeClr val="tx1"/>
              </a:solidFill>
              <a:latin typeface="Verdana" pitchFamily="34" charset="0"/>
            </a:endParaRPr>
          </a:p>
        </p:txBody>
      </p:sp>
    </p:spTree>
    <p:extLst>
      <p:ext uri="{BB962C8B-B14F-4D97-AF65-F5344CB8AC3E}">
        <p14:creationId xmlns:p14="http://schemas.microsoft.com/office/powerpoint/2010/main" val="30628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fld id="{E6798F46-CC96-4A7B-844F-B30F2AD19C9A}" type="slidenum">
              <a:rPr lang="tr-TR"/>
              <a:pPr/>
              <a:t>7</a:t>
            </a:fld>
            <a:endParaRPr lang="tr-TR"/>
          </a:p>
        </p:txBody>
      </p:sp>
      <p:sp>
        <p:nvSpPr>
          <p:cNvPr id="394242" name="Rectangle 2"/>
          <p:cNvSpPr>
            <a:spLocks noGrp="1" noChangeArrowheads="1"/>
          </p:cNvSpPr>
          <p:nvPr>
            <p:ph type="title"/>
          </p:nvPr>
        </p:nvSpPr>
        <p:spPr>
          <a:xfrm>
            <a:off x="285750" y="1523007"/>
            <a:ext cx="5219700" cy="458204"/>
          </a:xfrm>
        </p:spPr>
        <p:txBody>
          <a:bodyPr/>
          <a:lstStyle/>
          <a:p>
            <a:r>
              <a:rPr lang="tr-TR" sz="3000" b="1" dirty="0"/>
              <a:t>İyileştirme Stratejisi</a:t>
            </a:r>
          </a:p>
        </p:txBody>
      </p:sp>
      <p:sp>
        <p:nvSpPr>
          <p:cNvPr id="394243" name="Rectangle 3"/>
          <p:cNvSpPr>
            <a:spLocks noGrp="1" noChangeArrowheads="1"/>
          </p:cNvSpPr>
          <p:nvPr>
            <p:ph type="body" idx="1"/>
          </p:nvPr>
        </p:nvSpPr>
        <p:spPr>
          <a:xfrm>
            <a:off x="5332810" y="3001744"/>
            <a:ext cx="3020615" cy="2159794"/>
          </a:xfr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anchor="ctr"/>
          <a:lstStyle/>
          <a:p>
            <a:pPr marL="333375" indent="-190500">
              <a:spcBef>
                <a:spcPts val="0"/>
              </a:spcBef>
            </a:pPr>
            <a:r>
              <a:rPr lang="tr-TR" sz="2100" dirty="0"/>
              <a:t>Ne </a:t>
            </a:r>
          </a:p>
          <a:p>
            <a:pPr marL="333375" indent="-190500">
              <a:spcBef>
                <a:spcPts val="0"/>
              </a:spcBef>
            </a:pPr>
            <a:r>
              <a:rPr lang="tr-TR" sz="2100" dirty="0"/>
              <a:t>Nasıl</a:t>
            </a:r>
          </a:p>
          <a:p>
            <a:pPr marL="333375" indent="-190500">
              <a:spcBef>
                <a:spcPts val="0"/>
              </a:spcBef>
            </a:pPr>
            <a:r>
              <a:rPr lang="tr-TR" sz="2100" dirty="0"/>
              <a:t>Nereden Başlayarak</a:t>
            </a:r>
          </a:p>
          <a:p>
            <a:pPr marL="333375" indent="-190500">
              <a:spcBef>
                <a:spcPts val="0"/>
              </a:spcBef>
            </a:pPr>
            <a:r>
              <a:rPr lang="tr-TR" sz="2100" dirty="0"/>
              <a:t>Fikirler/Öneriler</a:t>
            </a:r>
          </a:p>
          <a:p>
            <a:pPr marL="333375" indent="-190500">
              <a:spcBef>
                <a:spcPts val="0"/>
              </a:spcBef>
            </a:pPr>
            <a:r>
              <a:rPr lang="tr-TR" sz="2100" dirty="0"/>
              <a:t>Analiz</a:t>
            </a:r>
          </a:p>
          <a:p>
            <a:pPr marL="333375" indent="-190500">
              <a:spcBef>
                <a:spcPts val="0"/>
              </a:spcBef>
            </a:pPr>
            <a:r>
              <a:rPr lang="tr-TR" sz="2100" dirty="0"/>
              <a:t>Karar</a:t>
            </a:r>
          </a:p>
        </p:txBody>
      </p:sp>
      <p:sp>
        <p:nvSpPr>
          <p:cNvPr id="3" name="Dikdörtgen 2"/>
          <p:cNvSpPr/>
          <p:nvPr/>
        </p:nvSpPr>
        <p:spPr>
          <a:xfrm>
            <a:off x="171450" y="2506965"/>
            <a:ext cx="4980385" cy="3065455"/>
          </a:xfrm>
          <a:prstGeom prst="rect">
            <a:avLst/>
          </a:prstGeom>
        </p:spPr>
        <p:txBody>
          <a:bodyPr wrap="square">
            <a:spAutoFit/>
          </a:bodyPr>
          <a:lstStyle/>
          <a:p>
            <a:pPr marL="257175" indent="-257175" defTabSz="685800" fontAlgn="base">
              <a:spcBef>
                <a:spcPct val="20000"/>
              </a:spcBef>
              <a:spcAft>
                <a:spcPct val="0"/>
              </a:spcAft>
              <a:buClr>
                <a:srgbClr val="00CCFF"/>
              </a:buClr>
              <a:buSzPct val="65000"/>
              <a:buFont typeface="Wingdings" pitchFamily="2" charset="2"/>
              <a:buChar char="n"/>
            </a:pPr>
            <a:r>
              <a:rPr lang="tr-TR" sz="2100" kern="0" dirty="0">
                <a:solidFill>
                  <a:srgbClr val="FFFFFF"/>
                </a:solidFill>
                <a:effectLst>
                  <a:outerShdw blurRad="38100" dist="38100" dir="2700000" algn="tl">
                    <a:srgbClr val="000000"/>
                  </a:outerShdw>
                </a:effectLst>
              </a:rPr>
              <a:t>Kalite iyileştirmenin temelinde, beklentileri karşılamayan veya yetersiz kaliteye neden olan unsurları tespit ederek bunları ortadan kaldırmak yatmaktadır. </a:t>
            </a:r>
          </a:p>
          <a:p>
            <a:pPr marL="257175" indent="-257175" defTabSz="685800" fontAlgn="base">
              <a:spcBef>
                <a:spcPct val="20000"/>
              </a:spcBef>
              <a:spcAft>
                <a:spcPct val="0"/>
              </a:spcAft>
              <a:buClr>
                <a:srgbClr val="00CCFF"/>
              </a:buClr>
              <a:buSzPct val="65000"/>
              <a:buFont typeface="Wingdings" pitchFamily="2" charset="2"/>
              <a:buChar char="n"/>
            </a:pPr>
            <a:r>
              <a:rPr lang="tr-TR" sz="2100" kern="0" dirty="0">
                <a:solidFill>
                  <a:srgbClr val="FFFFFF"/>
                </a:solidFill>
                <a:effectLst>
                  <a:outerShdw blurRad="38100" dist="38100" dir="2700000" algn="tl">
                    <a:srgbClr val="000000"/>
                  </a:outerShdw>
                </a:effectLst>
              </a:rPr>
              <a:t>Ancak her şeyden önce iyileştirme gerekliliğinin farkına varılması önemlidir. Böyle bir gereklilik hissedilmeden iyileştirme de yapılmaz.</a:t>
            </a:r>
          </a:p>
        </p:txBody>
      </p:sp>
    </p:spTree>
    <p:extLst>
      <p:ext uri="{BB962C8B-B14F-4D97-AF65-F5344CB8AC3E}">
        <p14:creationId xmlns:p14="http://schemas.microsoft.com/office/powerpoint/2010/main" val="209010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Sürekli iyileştirme yaklaşımında sadece üretim ve üretime konu olan süreçler değil, bir kuruluşun tüm çalışanları, müşterileri, tedarikçileri, işbirlikleri, etkide bulunduğu çevre ve toplum da göz önüne alınmalı ve değerlendirilmelidir. İyileştirme beraberinde yenilik ve yaratıcılık da getirir.</a:t>
            </a:r>
          </a:p>
          <a:p>
            <a:r>
              <a:rPr lang="tr-TR" sz="2100" dirty="0"/>
              <a:t>Her iyileştirme ile beklentileri karşılama düzeylerinin artması, verimin yükselmesi, masrafların azalması, hataların en aza indirilmesi, toplam performansın artması, çalışan motivasyonunun yükselmesi gibi çeşitli sonuçlar elde edilmesi arzulanır. </a:t>
            </a:r>
          </a:p>
          <a:p>
            <a:endParaRPr lang="tr-TR"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8</a:t>
            </a:fld>
            <a:endParaRPr lang="tr-TR">
              <a:solidFill>
                <a:srgbClr val="FFFFFF"/>
              </a:solidFill>
            </a:endParaRPr>
          </a:p>
        </p:txBody>
      </p:sp>
    </p:spTree>
    <p:extLst>
      <p:ext uri="{BB962C8B-B14F-4D97-AF65-F5344CB8AC3E}">
        <p14:creationId xmlns:p14="http://schemas.microsoft.com/office/powerpoint/2010/main" val="175106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161038A8-7ED5-4BE7-A479-F9ED56B86A94}" type="slidenum">
              <a:rPr lang="tr-TR"/>
              <a:pPr/>
              <a:t>9</a:t>
            </a:fld>
            <a:endParaRPr lang="tr-TR"/>
          </a:p>
        </p:txBody>
      </p:sp>
      <p:sp>
        <p:nvSpPr>
          <p:cNvPr id="190466" name="Rectangle 2"/>
          <p:cNvSpPr>
            <a:spLocks noGrp="1" noChangeArrowheads="1"/>
          </p:cNvSpPr>
          <p:nvPr>
            <p:ph type="title"/>
          </p:nvPr>
        </p:nvSpPr>
        <p:spPr>
          <a:xfrm>
            <a:off x="457200" y="-89517"/>
            <a:ext cx="8229600" cy="1371600"/>
          </a:xfrm>
        </p:spPr>
        <p:txBody>
          <a:bodyPr/>
          <a:lstStyle/>
          <a:p>
            <a:r>
              <a:rPr lang="tr-TR" sz="3000" dirty="0"/>
              <a:t>Kalite Yönetim Sisteminin Sürekli İyileştirilmesi</a:t>
            </a:r>
          </a:p>
        </p:txBody>
      </p:sp>
      <p:pic>
        <p:nvPicPr>
          <p:cNvPr id="190468" name="Picture 4"/>
          <p:cNvPicPr>
            <a:picLocks noChangeAspect="1" noChangeArrowheads="1"/>
          </p:cNvPicPr>
          <p:nvPr/>
        </p:nvPicPr>
        <p:blipFill>
          <a:blip r:embed="rId2"/>
          <a:srcRect/>
          <a:stretch>
            <a:fillRect/>
          </a:stretch>
        </p:blipFill>
        <p:spPr bwMode="auto">
          <a:xfrm>
            <a:off x="1108982" y="1137764"/>
            <a:ext cx="7081535" cy="3765098"/>
          </a:xfrm>
          <a:prstGeom prst="rect">
            <a:avLst/>
          </a:prstGeom>
          <a:noFill/>
          <a:ln w="9525">
            <a:noFill/>
            <a:miter lim="800000"/>
            <a:headEnd/>
            <a:tailEnd/>
          </a:ln>
        </p:spPr>
      </p:pic>
      <p:sp>
        <p:nvSpPr>
          <p:cNvPr id="5" name="İçerik Yer Tutucusu 2">
            <a:extLst>
              <a:ext uri="{FF2B5EF4-FFF2-40B4-BE49-F238E27FC236}">
                <a16:creationId xmlns:a16="http://schemas.microsoft.com/office/drawing/2014/main" id="{ABF38BAC-FAC9-47FC-B516-9DB760434FCB}"/>
              </a:ext>
            </a:extLst>
          </p:cNvPr>
          <p:cNvSpPr>
            <a:spLocks noGrp="1"/>
          </p:cNvSpPr>
          <p:nvPr>
            <p:ph idx="1"/>
          </p:nvPr>
        </p:nvSpPr>
        <p:spPr>
          <a:xfrm>
            <a:off x="457200" y="5059589"/>
            <a:ext cx="8229600" cy="1321293"/>
          </a:xfrm>
        </p:spPr>
        <p:txBody>
          <a:bodyPr/>
          <a:lstStyle/>
          <a:p>
            <a:r>
              <a:rPr lang="tr-TR" dirty="0"/>
              <a:t>Kalite kontrol anlayışında yer alan harici kontroller, TKY anlayışında, sürekli iyileştirme süreci ile gerçekleştirilir ve kontrol bu sürecin içine entegre edilmiştir.</a:t>
            </a:r>
          </a:p>
        </p:txBody>
      </p:sp>
    </p:spTree>
    <p:extLst>
      <p:ext uri="{BB962C8B-B14F-4D97-AF65-F5344CB8AC3E}">
        <p14:creationId xmlns:p14="http://schemas.microsoft.com/office/powerpoint/2010/main" val="1533300471"/>
      </p:ext>
    </p:extLst>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FBE21F-67C9-4454-9E66-2C67E402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2A9493-69A2-4DDB-A384-7245FEB2A30F}">
  <ds:schemaRefs>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purl.org/dc/dcmitype/"/>
    <ds:schemaRef ds:uri="http://schemas.microsoft.com/office/2006/documentManagement/types"/>
    <ds:schemaRef ds:uri="d2ef57f4-bfde-4f44-ab37-e60fdbd0509c"/>
    <ds:schemaRef ds:uri="http://www.w3.org/XML/1998/namespace"/>
  </ds:schemaRefs>
</ds:datastoreItem>
</file>

<file path=customXml/itemProps3.xml><?xml version="1.0" encoding="utf-8"?>
<ds:datastoreItem xmlns:ds="http://schemas.openxmlformats.org/officeDocument/2006/customXml" ds:itemID="{D8C0271C-1C64-4731-BB66-1A858D254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1857</TotalTime>
  <Words>1185</Words>
  <Application>Microsoft Office PowerPoint</Application>
  <PresentationFormat>Ekran Gösterisi (4:3)</PresentationFormat>
  <Paragraphs>140</Paragraphs>
  <Slides>24</Slides>
  <Notes>1</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24</vt:i4>
      </vt:variant>
    </vt:vector>
  </HeadingPairs>
  <TitlesOfParts>
    <vt:vector size="33" baseType="lpstr">
      <vt:lpstr>Arial</vt:lpstr>
      <vt:lpstr>Calibri</vt:lpstr>
      <vt:lpstr>Tahoma</vt:lpstr>
      <vt:lpstr>Trebuchet MS</vt:lpstr>
      <vt:lpstr>Verdana</vt:lpstr>
      <vt:lpstr>Wingdings</vt:lpstr>
      <vt:lpstr>Wingdings 3</vt:lpstr>
      <vt:lpstr>Doku</vt:lpstr>
      <vt:lpstr>Yüzeyler</vt:lpstr>
      <vt:lpstr>PowerPoint Sunusu</vt:lpstr>
      <vt:lpstr>Sürekli iyileştirme</vt:lpstr>
      <vt:lpstr>PowerPoint Sunusu</vt:lpstr>
      <vt:lpstr>PowerPoint Sunusu</vt:lpstr>
      <vt:lpstr>Sürekli İyileştirme için</vt:lpstr>
      <vt:lpstr>İyileştirme Alanları</vt:lpstr>
      <vt:lpstr>İyileştirme Stratejisi</vt:lpstr>
      <vt:lpstr>PowerPoint Sunusu</vt:lpstr>
      <vt:lpstr>Kalite Yönetim Sisteminin Sürekli İyileştirilmesi</vt:lpstr>
      <vt:lpstr>Sürekli iyileştirme ve Kültür</vt:lpstr>
      <vt:lpstr>Kaizen</vt:lpstr>
      <vt:lpstr>PowerPoint Sunusu</vt:lpstr>
      <vt:lpstr>PowerPoint Sunusu</vt:lpstr>
      <vt:lpstr>PowerPoint Sunusu</vt:lpstr>
      <vt:lpstr>Kaizen ve Buluş Yaklaşımı </vt:lpstr>
      <vt:lpstr>PowerPoint Sunusu</vt:lpstr>
      <vt:lpstr>PowerPoint Sunusu</vt:lpstr>
      <vt:lpstr>PowerPoint Sunusu</vt:lpstr>
      <vt:lpstr>PowerPoint Sunusu</vt:lpstr>
      <vt:lpstr>PowerPoint Sunusu</vt:lpstr>
      <vt:lpstr>PowerPoint Sunusu</vt:lpstr>
      <vt:lpstr>PUKÖ</vt:lpstr>
      <vt:lpstr>Kalite Çemberleri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131</cp:revision>
  <dcterms:created xsi:type="dcterms:W3CDTF">2020-10-05T12:10:44Z</dcterms:created>
  <dcterms:modified xsi:type="dcterms:W3CDTF">2021-01-21T15:11:46Z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