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700" r:id="rId5"/>
  </p:sldMasterIdLst>
  <p:notesMasterIdLst>
    <p:notesMasterId r:id="rId30"/>
  </p:notesMasterIdLst>
  <p:sldIdLst>
    <p:sldId id="349" r:id="rId6"/>
    <p:sldId id="332" r:id="rId7"/>
    <p:sldId id="333" r:id="rId8"/>
    <p:sldId id="279" r:id="rId9"/>
    <p:sldId id="304" r:id="rId10"/>
    <p:sldId id="307" r:id="rId11"/>
    <p:sldId id="301" r:id="rId12"/>
    <p:sldId id="313" r:id="rId13"/>
    <p:sldId id="314" r:id="rId14"/>
    <p:sldId id="315" r:id="rId15"/>
    <p:sldId id="316" r:id="rId16"/>
    <p:sldId id="317" r:id="rId17"/>
    <p:sldId id="318" r:id="rId18"/>
    <p:sldId id="319" r:id="rId19"/>
    <p:sldId id="320" r:id="rId20"/>
    <p:sldId id="321" r:id="rId21"/>
    <p:sldId id="322" r:id="rId22"/>
    <p:sldId id="325" r:id="rId23"/>
    <p:sldId id="323" r:id="rId24"/>
    <p:sldId id="324" r:id="rId25"/>
    <p:sldId id="328" r:id="rId26"/>
    <p:sldId id="329" r:id="rId27"/>
    <p:sldId id="330" r:id="rId28"/>
    <p:sldId id="32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a:srgbClr val="C3D7EB"/>
    <a:srgbClr val="86ACD6"/>
    <a:srgbClr val="81A9D5"/>
    <a:srgbClr val="F0FBFE"/>
    <a:srgbClr val="85BEDB"/>
    <a:srgbClr val="0000CC"/>
    <a:srgbClr val="EBFFFF"/>
    <a:srgbClr val="4D85C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Sayfa1!$B$1</c:f>
              <c:strCache>
                <c:ptCount val="1"/>
                <c:pt idx="0">
                  <c:v>Seri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Sayfa1!$A$2:$A$5</c:f>
              <c:strCache>
                <c:ptCount val="4"/>
                <c:pt idx="0">
                  <c:v>(9-10)</c:v>
                </c:pt>
                <c:pt idx="1">
                  <c:v>(11-12)</c:v>
                </c:pt>
                <c:pt idx="2">
                  <c:v>(13-14)</c:v>
                </c:pt>
                <c:pt idx="3">
                  <c:v>(15-16)</c:v>
                </c:pt>
              </c:strCache>
            </c:strRef>
          </c:cat>
          <c:val>
            <c:numRef>
              <c:f>Sayfa1!$B$2:$B$5</c:f>
              <c:numCache>
                <c:formatCode>General</c:formatCode>
                <c:ptCount val="4"/>
                <c:pt idx="0">
                  <c:v>4</c:v>
                </c:pt>
                <c:pt idx="1">
                  <c:v>10</c:v>
                </c:pt>
                <c:pt idx="2">
                  <c:v>11</c:v>
                </c:pt>
                <c:pt idx="3">
                  <c:v>5</c:v>
                </c:pt>
              </c:numCache>
            </c:numRef>
          </c:val>
          <c:extLst>
            <c:ext xmlns:c16="http://schemas.microsoft.com/office/drawing/2014/chart" uri="{C3380CC4-5D6E-409C-BE32-E72D297353CC}">
              <c16:uniqueId val="{00000000-E87D-4971-AA44-0E468CB9EDB0}"/>
            </c:ext>
          </c:extLst>
        </c:ser>
        <c:dLbls>
          <c:showLegendKey val="0"/>
          <c:showVal val="0"/>
          <c:showCatName val="0"/>
          <c:showSerName val="0"/>
          <c:showPercent val="0"/>
          <c:showBubbleSize val="0"/>
        </c:dLbls>
        <c:gapWidth val="100"/>
        <c:overlap val="-24"/>
        <c:axId val="66124416"/>
        <c:axId val="69341568"/>
      </c:barChart>
      <c:catAx>
        <c:axId val="66124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tr-TR"/>
          </a:p>
        </c:txPr>
        <c:crossAx val="69341568"/>
        <c:crosses val="autoZero"/>
        <c:auto val="1"/>
        <c:lblAlgn val="ctr"/>
        <c:lblOffset val="100"/>
        <c:noMultiLvlLbl val="0"/>
      </c:catAx>
      <c:valAx>
        <c:axId val="693415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tr-TR"/>
          </a:p>
        </c:txPr>
        <c:crossAx val="661244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w="139700" h="139700"/>
    </a:sp3d>
  </c:spPr>
  <c:txPr>
    <a:bodyPr/>
    <a:lstStyle/>
    <a:p>
      <a:pPr>
        <a:defRPr sz="1400"/>
      </a:pPr>
      <a:endParaRPr lang="tr-T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8E012-1D81-4A40-88AE-9A7D1645491B}" type="datetimeFigureOut">
              <a:rPr lang="tr-TR" smtClean="0"/>
              <a:pPr/>
              <a:t>21.01.2021</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CD3BA-39DC-4A3B-BDB8-B0CE96BC6A1A}" type="slidenum">
              <a:rPr lang="tr-TR" smtClean="0"/>
              <a:pPr/>
              <a:t>‹#›</a:t>
            </a:fld>
            <a:endParaRPr lang="tr-TR"/>
          </a:p>
        </p:txBody>
      </p:sp>
    </p:spTree>
    <p:extLst>
      <p:ext uri="{BB962C8B-B14F-4D97-AF65-F5344CB8AC3E}">
        <p14:creationId xmlns:p14="http://schemas.microsoft.com/office/powerpoint/2010/main" val="10596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13136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4130" name="Rectangle 2"/>
          <p:cNvSpPr>
            <a:spLocks noGrp="1" noChangeArrowheads="1"/>
          </p:cNvSpPr>
          <p:nvPr>
            <p:ph type="ctrTitle" sz="quarter"/>
          </p:nvPr>
        </p:nvSpPr>
        <p:spPr>
          <a:xfrm>
            <a:off x="685800" y="1676400"/>
            <a:ext cx="7772400" cy="1828800"/>
          </a:xfrm>
        </p:spPr>
        <p:txBody>
          <a:bodyPr/>
          <a:lstStyle>
            <a:lvl1pPr>
              <a:defRPr/>
            </a:lvl1pPr>
          </a:lstStyle>
          <a:p>
            <a:r>
              <a:rPr lang="tr-TR"/>
              <a:t>Asıl başlık stili için tıklatın</a:t>
            </a:r>
          </a:p>
        </p:txBody>
      </p:sp>
      <p:sp>
        <p:nvSpPr>
          <p:cNvPr id="3041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304132" name="Rectangle 4"/>
          <p:cNvSpPr>
            <a:spLocks noGrp="1" noChangeArrowheads="1"/>
          </p:cNvSpPr>
          <p:nvPr>
            <p:ph type="dt" sz="quarter" idx="2"/>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304133" name="Rectangle 5"/>
          <p:cNvSpPr>
            <a:spLocks noGrp="1" noChangeArrowheads="1"/>
          </p:cNvSpPr>
          <p:nvPr>
            <p:ph type="ftr" sz="quarter" idx="3"/>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304134" name="Rectangle 6"/>
          <p:cNvSpPr>
            <a:spLocks noGrp="1" noChangeArrowheads="1"/>
          </p:cNvSpPr>
          <p:nvPr>
            <p:ph type="sldNum" sz="quarter" idx="4"/>
          </p:nvPr>
        </p:nvSpPr>
        <p:spPr/>
        <p:txBody>
          <a:bodyPr/>
          <a:lstStyle>
            <a:lvl1pPr>
              <a:defRPr/>
            </a:lvl1pPr>
          </a:lstStyle>
          <a:p>
            <a:pPr defTabSz="685800" fontAlgn="base">
              <a:spcBef>
                <a:spcPct val="0"/>
              </a:spcBef>
              <a:spcAft>
                <a:spcPct val="0"/>
              </a:spcAft>
              <a:defRPr/>
            </a:pPr>
            <a:fld id="{F15476AB-0A92-4902-ADA1-3103927415BB}"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243434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2DC35C4A-3F43-41DA-AE69-B56501DD5141}"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31863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E8B59211-256F-41C9-A042-FA7A88E2D031}"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32229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648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defRPr/>
            </a:pPr>
            <a:fld id="{90BF83D4-B431-4267-B94B-43B452B52552}"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3401939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Tablo Yer Tutucusu"/>
          <p:cNvSpPr>
            <a:spLocks noGrp="1"/>
          </p:cNvSpPr>
          <p:nvPr>
            <p:ph type="tbl" idx="1"/>
          </p:nvPr>
        </p:nvSpPr>
        <p:spPr>
          <a:xfrm>
            <a:off x="457200" y="1981200"/>
            <a:ext cx="8229600" cy="4114800"/>
          </a:xfrm>
        </p:spPr>
        <p:txBody>
          <a:bodyPr/>
          <a:lstStyle/>
          <a:p>
            <a:endParaRPr lang="tr-TR"/>
          </a:p>
        </p:txBody>
      </p:sp>
      <p:sp>
        <p:nvSpPr>
          <p:cNvPr id="4" name="3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5" name="4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6" name="5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defRPr/>
            </a:pPr>
            <a:fld id="{9F88880C-E91C-4A32-A773-3B833168F639}"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3185672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3532329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519954A3-9DFD-4C44-94BA-B95130A3BA1C}"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2844742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406247725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defRPr/>
            </a:pPr>
            <a:fld id="{519954A3-9DFD-4C44-94BA-B95130A3BA1C}"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4257031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335473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39473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B3ABB21D-7B2C-485E-B554-7B947905CACF}"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370071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596833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defRPr/>
            </a:pPr>
            <a:fld id="{519954A3-9DFD-4C44-94BA-B95130A3BA1C}"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933797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384774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687873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031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051741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4483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28467186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89333C77-0158-454C-844F-B7AB9BD7DAD4}"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699862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342900">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3429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defRPr/>
            </a:pPr>
            <a:fld id="{D57F1E4F-1CFF-5643-939E-217C01CDF565}" type="slidenum">
              <a:rPr lang="en-US" smtClean="0">
                <a:solidFill>
                  <a:srgbClr val="5FCBEF"/>
                </a:solidFill>
              </a:rPr>
              <a:pPr defTabSz="342900">
                <a:defRPr/>
              </a:pPr>
              <a:t>‹#›</a:t>
            </a:fld>
            <a:endParaRPr lang="en-US" dirty="0">
              <a:solidFill>
                <a:srgbClr val="5FCBEF"/>
              </a:solidFill>
            </a:endParaRPr>
          </a:p>
        </p:txBody>
      </p:sp>
    </p:spTree>
    <p:extLst>
      <p:ext uri="{BB962C8B-B14F-4D97-AF65-F5344CB8AC3E}">
        <p14:creationId xmlns:p14="http://schemas.microsoft.com/office/powerpoint/2010/main" val="143796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2"/>
            <a:ext cx="7772400" cy="1362075"/>
          </a:xfrm>
        </p:spPr>
        <p:txBody>
          <a:bodyPr anchor="t"/>
          <a:lstStyle>
            <a:lvl1pPr algn="l">
              <a:defRPr sz="3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1F1AA1F6-859B-41FE-A339-B0E4A52988B7}"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90392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2B9C4A38-B1E1-4665-AF50-7E111FA4AAC4}"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347581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6" name="5 İçerik Yer Tutucusu"/>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8" name="7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9" name="8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450F623F-6CC9-42EA-BCDF-C7D453963845}"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62843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4" name="3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5" name="4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0204DECA-E3C5-4728-9304-D3FAEEA507DA}"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303072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3" name="2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4" name="3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561C3BCA-749F-4A04-9503-DA194A78366C}"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74162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1" y="273050"/>
            <a:ext cx="3008313" cy="1162050"/>
          </a:xfrm>
        </p:spPr>
        <p:txBody>
          <a:bodyPr anchor="b"/>
          <a:lstStyle>
            <a:lvl1pPr algn="l">
              <a:defRPr sz="1500" b="1"/>
            </a:lvl1pPr>
          </a:lstStyle>
          <a:p>
            <a:r>
              <a:rPr lang="tr-TR"/>
              <a:t>Asıl başlık stili için tıklatın</a:t>
            </a:r>
          </a:p>
        </p:txBody>
      </p:sp>
      <p:sp>
        <p:nvSpPr>
          <p:cNvPr id="3" name="2 İçerik Yer Tutucusu"/>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30947EC0-ED3B-4737-AEA1-899D5C316600}"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267285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15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defRPr/>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defRPr/>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defRPr/>
            </a:pPr>
            <a:fld id="{174FE965-AF5D-4754-B720-50278FA07C65}"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113574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4000">
              <a:srgbClr val="86ACD6"/>
            </a:gs>
            <a:gs pos="52824">
              <a:srgbClr val="85BEDB"/>
            </a:gs>
            <a:gs pos="84000">
              <a:srgbClr val="81A9D5"/>
            </a:gs>
            <a:gs pos="100000">
              <a:srgbClr val="C3D7E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3031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3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50">
                <a:effectLst>
                  <a:outerShdw blurRad="38100" dist="38100" dir="2700000" algn="tl">
                    <a:srgbClr val="000000"/>
                  </a:outerShdw>
                </a:effectLst>
                <a:latin typeface="Arial" charset="0"/>
              </a:defRPr>
            </a:lvl1pPr>
          </a:lstStyle>
          <a:p>
            <a:pPr defTabSz="685800" fontAlgn="base">
              <a:spcBef>
                <a:spcPct val="0"/>
              </a:spcBef>
              <a:spcAft>
                <a:spcPct val="0"/>
              </a:spcAft>
              <a:defRPr/>
            </a:pPr>
            <a:endParaRPr lang="tr-TR">
              <a:solidFill>
                <a:srgbClr val="FFFFFF"/>
              </a:solidFill>
            </a:endParaRPr>
          </a:p>
        </p:txBody>
      </p:sp>
      <p:sp>
        <p:nvSpPr>
          <p:cNvPr id="303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effectLst>
                  <a:outerShdw blurRad="38100" dist="38100" dir="2700000" algn="tl">
                    <a:srgbClr val="000000"/>
                  </a:outerShdw>
                </a:effectLst>
                <a:latin typeface="Arial" charset="0"/>
              </a:defRPr>
            </a:lvl1pPr>
          </a:lstStyle>
          <a:p>
            <a:pPr algn="ctr" defTabSz="685800" fontAlgn="base">
              <a:spcBef>
                <a:spcPct val="0"/>
              </a:spcBef>
              <a:spcAft>
                <a:spcPct val="0"/>
              </a:spcAft>
              <a:defRPr/>
            </a:pPr>
            <a:endParaRPr lang="tr-TR">
              <a:solidFill>
                <a:srgbClr val="FFFFFF"/>
              </a:solidFill>
            </a:endParaRPr>
          </a:p>
        </p:txBody>
      </p:sp>
      <p:sp>
        <p:nvSpPr>
          <p:cNvPr id="303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effectLst>
                  <a:outerShdw blurRad="38100" dist="38100" dir="2700000" algn="tl">
                    <a:srgbClr val="000000"/>
                  </a:outerShdw>
                </a:effectLst>
                <a:latin typeface="Arial" charset="0"/>
              </a:defRPr>
            </a:lvl1pPr>
          </a:lstStyle>
          <a:p>
            <a:pPr defTabSz="685800" fontAlgn="base">
              <a:spcBef>
                <a:spcPct val="0"/>
              </a:spcBef>
              <a:spcAft>
                <a:spcPct val="0"/>
              </a:spcAft>
              <a:defRPr/>
            </a:pPr>
            <a:fld id="{4B61F151-41C7-48DB-B3C5-073B956B2281}"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1838022375"/>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ctr" rtl="0" fontAlgn="base">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9pPr>
    </p:titleStyle>
    <p:body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fontAlgn="base">
              <a:spcBef>
                <a:spcPct val="0"/>
              </a:spcBef>
              <a:spcAft>
                <a:spcPct val="0"/>
              </a:spcAft>
              <a:defRPr/>
            </a:pPr>
            <a:endParaRPr lang="tr-TR">
              <a:solidFill>
                <a:srgbClr val="FFFFFF"/>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defTabSz="685800" fontAlgn="base">
              <a:spcBef>
                <a:spcPct val="0"/>
              </a:spcBef>
              <a:spcAft>
                <a:spcPct val="0"/>
              </a:spcAft>
              <a:defRPr/>
            </a:pPr>
            <a:endParaRPr lang="tr-TR">
              <a:solidFill>
                <a:srgbClr val="FFFFFF"/>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685800" fontAlgn="base">
              <a:spcBef>
                <a:spcPct val="0"/>
              </a:spcBef>
              <a:spcAft>
                <a:spcPct val="0"/>
              </a:spcAft>
              <a:defRPr/>
            </a:pPr>
            <a:fld id="{4B61F151-41C7-48DB-B3C5-073B956B2281}" type="slidenum">
              <a:rPr lang="tr-TR" smtClean="0">
                <a:solidFill>
                  <a:srgbClr val="FFFFFF"/>
                </a:solidFill>
              </a:rPr>
              <a:pPr defTabSz="685800" fontAlgn="base">
                <a:spcBef>
                  <a:spcPct val="0"/>
                </a:spcBef>
                <a:spcAft>
                  <a:spcPct val="0"/>
                </a:spcAft>
                <a:defRPr/>
              </a:pPr>
              <a:t>‹#›</a:t>
            </a:fld>
            <a:endParaRPr lang="tr-TR">
              <a:solidFill>
                <a:srgbClr val="FFFFFF"/>
              </a:solidFill>
            </a:endParaRPr>
          </a:p>
        </p:txBody>
      </p:sp>
    </p:spTree>
    <p:extLst>
      <p:ext uri="{BB962C8B-B14F-4D97-AF65-F5344CB8AC3E}">
        <p14:creationId xmlns:p14="http://schemas.microsoft.com/office/powerpoint/2010/main" val="112318368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62605" y="2592279"/>
            <a:ext cx="7207197" cy="2313957"/>
          </a:xfrm>
        </p:spPr>
        <p:txBody>
          <a:bodyPr>
            <a:noAutofit/>
          </a:bodyPr>
          <a:lstStyle/>
          <a:p>
            <a:pPr algn="ctr">
              <a:spcAft>
                <a:spcPts val="900"/>
              </a:spcAft>
            </a:pPr>
            <a:r>
              <a:rPr lang="tr-TR" sz="4900" dirty="0">
                <a:effectLst/>
                <a:latin typeface="Calibri" panose="020F0502020204030204" pitchFamily="34" charset="0"/>
              </a:rPr>
              <a:t>13.Kalite Yönetim ve Kontrol Teknikleri ve Araçları</a:t>
            </a:r>
            <a:endParaRPr lang="tr-TR" sz="4900" b="1" dirty="0"/>
          </a:p>
        </p:txBody>
      </p:sp>
      <p:sp>
        <p:nvSpPr>
          <p:cNvPr id="3" name="Unvan 1">
            <a:extLst>
              <a:ext uri="{FF2B5EF4-FFF2-40B4-BE49-F238E27FC236}">
                <a16:creationId xmlns:a16="http://schemas.microsoft.com/office/drawing/2014/main" id="{86612283-E6F8-497C-BC6F-8C4B14F56AE5}"/>
              </a:ext>
            </a:extLst>
          </p:cNvPr>
          <p:cNvSpPr txBox="1">
            <a:spLocks/>
          </p:cNvSpPr>
          <p:nvPr/>
        </p:nvSpPr>
        <p:spPr>
          <a:xfrm>
            <a:off x="232290" y="1560806"/>
            <a:ext cx="6811504" cy="661131"/>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4050" b="1" dirty="0">
                <a:solidFill>
                  <a:schemeClr val="tx1"/>
                </a:solidFill>
              </a:rPr>
              <a:t>Toplam Kalite Yönetimi</a:t>
            </a:r>
          </a:p>
        </p:txBody>
      </p:sp>
    </p:spTree>
    <p:extLst>
      <p:ext uri="{BB962C8B-B14F-4D97-AF65-F5344CB8AC3E}">
        <p14:creationId xmlns:p14="http://schemas.microsoft.com/office/powerpoint/2010/main" val="104575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1950" dirty="0"/>
              <a:t>• </a:t>
            </a:r>
            <a:r>
              <a:rPr lang="tr-TR" sz="1950" dirty="0" err="1"/>
              <a:t>Histogramlar</a:t>
            </a:r>
            <a:r>
              <a:rPr lang="tr-TR" sz="1950" dirty="0"/>
              <a:t>, genellikle bir olayın oluş sıklığını göstermek ve belirlenen zaman aralığında tanımlanan problemin daha sık meydana gelip gelmediğini hesaplamak ve ortaya çıkan dağılımın şeklini bilinen bir dağılım ile karşılaştırmak amacıyla kullanılmaktadır. Her </a:t>
            </a:r>
            <a:r>
              <a:rPr lang="tr-TR" sz="1950" dirty="0" err="1"/>
              <a:t>histogram</a:t>
            </a:r>
            <a:r>
              <a:rPr lang="tr-TR" sz="1950" dirty="0"/>
              <a:t> yalnızca tek bir özelliği ölçmektedir.</a:t>
            </a:r>
          </a:p>
          <a:p>
            <a:r>
              <a:rPr lang="tr-TR" sz="1950" dirty="0"/>
              <a:t>• Çıkacak şekle bakılarak yapılacak yorumların gerçeği yansıtabilmesi için 50-100 arasında değişen veri ile çalışılmalıdır.</a:t>
            </a:r>
          </a:p>
          <a:p>
            <a:r>
              <a:rPr lang="tr-TR" sz="1950" dirty="0"/>
              <a:t>• </a:t>
            </a:r>
            <a:r>
              <a:rPr lang="tr-TR" sz="1950" dirty="0" err="1"/>
              <a:t>Histogramlar</a:t>
            </a:r>
            <a:r>
              <a:rPr lang="tr-TR" sz="1950" dirty="0"/>
              <a:t>, dağılımın büyüklüğünü, simetri ve asimetri durumunu ve şeklini yansıtırlar. Bunları izlemek suretiyle mevcut ve muhtemel sorunların yapısıyla ilgili önemli ipuçları elde edebiliriz.</a:t>
            </a:r>
          </a:p>
          <a:p>
            <a:endParaRPr lang="tr-TR" sz="1950"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10</a:t>
            </a:fld>
            <a:endParaRPr lang="tr-TR">
              <a:solidFill>
                <a:srgbClr val="FFFFFF"/>
              </a:solidFill>
            </a:endParaRPr>
          </a:p>
        </p:txBody>
      </p:sp>
    </p:spTree>
    <p:extLst>
      <p:ext uri="{BB962C8B-B14F-4D97-AF65-F5344CB8AC3E}">
        <p14:creationId xmlns:p14="http://schemas.microsoft.com/office/powerpoint/2010/main" val="189035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1950" dirty="0"/>
              <a:t>İstatistiksel proses kontrolünde kullanılan </a:t>
            </a:r>
            <a:r>
              <a:rPr lang="tr-TR" sz="1950" dirty="0" err="1"/>
              <a:t>histogramların</a:t>
            </a:r>
            <a:r>
              <a:rPr lang="tr-TR" sz="1950" dirty="0"/>
              <a:t> çiziminde şu noktalara dikkat edilmesi gerekir:</a:t>
            </a:r>
          </a:p>
          <a:p>
            <a:pPr marL="0" indent="0">
              <a:buNone/>
            </a:pPr>
            <a:r>
              <a:rPr lang="tr-TR" sz="1950" dirty="0"/>
              <a:t>• Gözlem değerleri sürekli (nicel) değişken olmalıdır.</a:t>
            </a:r>
          </a:p>
          <a:p>
            <a:pPr marL="0" indent="0">
              <a:buNone/>
            </a:pPr>
            <a:r>
              <a:rPr lang="tr-TR" sz="1950" dirty="0"/>
              <a:t>• Gözlem değerleri yatay eksene, frekanslar düşey eksene yerleştirilir.</a:t>
            </a:r>
          </a:p>
          <a:p>
            <a:pPr marL="0" indent="0">
              <a:buNone/>
            </a:pPr>
            <a:r>
              <a:rPr lang="tr-TR" sz="1950" dirty="0"/>
              <a:t>• Bir </a:t>
            </a:r>
            <a:r>
              <a:rPr lang="tr-TR" sz="1950" dirty="0" err="1"/>
              <a:t>histogramda</a:t>
            </a:r>
            <a:r>
              <a:rPr lang="tr-TR" sz="1950" dirty="0"/>
              <a:t> sadece bir kalite özelliği dikkate alınır ve söz konusu! özelliğe ilişkin gözlem değerleri yatay eksende yer alır.</a:t>
            </a:r>
          </a:p>
          <a:p>
            <a:pPr marL="0" indent="0">
              <a:buNone/>
            </a:pPr>
            <a:r>
              <a:rPr lang="tr-TR" sz="1950" dirty="0"/>
              <a:t>• Grup aralıkları eşit olmalıdır.</a:t>
            </a:r>
          </a:p>
          <a:p>
            <a:pPr marL="0" indent="0">
              <a:buNone/>
            </a:pPr>
            <a:r>
              <a:rPr lang="tr-TR" sz="1950" dirty="0"/>
              <a:t>• Grup sayısı 5 ile 20 arasında olmalıdır. </a:t>
            </a:r>
            <a:r>
              <a:rPr lang="tr-TR" sz="1950" dirty="0" err="1"/>
              <a:t>Histogramın</a:t>
            </a:r>
            <a:r>
              <a:rPr lang="tr-TR" sz="1950" dirty="0"/>
              <a:t>, verilerin gerçek dağılımını iyi yansıtması için veri sayısının 50'den az olmaması yerinde olur.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11</a:t>
            </a:fld>
            <a:endParaRPr lang="tr-TR">
              <a:solidFill>
                <a:srgbClr val="FFFFFF"/>
              </a:solidFill>
            </a:endParaRPr>
          </a:p>
        </p:txBody>
      </p:sp>
    </p:spTree>
    <p:extLst>
      <p:ext uri="{BB962C8B-B14F-4D97-AF65-F5344CB8AC3E}">
        <p14:creationId xmlns:p14="http://schemas.microsoft.com/office/powerpoint/2010/main" val="70509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1143000"/>
            <a:ext cx="2344119" cy="114776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r>
              <a:rPr lang="tr-TR" dirty="0"/>
              <a:t>Örnek</a:t>
            </a:r>
          </a:p>
        </p:txBody>
      </p:sp>
      <p:sp>
        <p:nvSpPr>
          <p:cNvPr id="3" name="İçerik Yer Tutucusu 2"/>
          <p:cNvSpPr>
            <a:spLocks noGrp="1"/>
          </p:cNvSpPr>
          <p:nvPr>
            <p:ph idx="1"/>
          </p:nvPr>
        </p:nvSpPr>
        <p:spPr>
          <a:xfrm>
            <a:off x="461075" y="2372916"/>
            <a:ext cx="8229600" cy="3086100"/>
          </a:xfrm>
        </p:spPr>
        <p:txBody>
          <a:bodyPr/>
          <a:lstStyle/>
          <a:p>
            <a:r>
              <a:rPr lang="tr-TR" sz="2100" dirty="0"/>
              <a:t>Bir firmada A parçasının işlem süreleri için kronometre ile  ölçülen 30 adet gözlem değeri aşağıdaki değerler verilmiş olsun.</a:t>
            </a:r>
          </a:p>
          <a:p>
            <a:pPr marL="0" indent="0">
              <a:buNone/>
            </a:pPr>
            <a:endParaRPr lang="tr-TR"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12</a:t>
            </a:fld>
            <a:endParaRPr lang="tr-TR">
              <a:solidFill>
                <a:srgbClr val="FFFFFF"/>
              </a:solidFill>
            </a:endParaRPr>
          </a:p>
        </p:txBody>
      </p:sp>
      <p:graphicFrame>
        <p:nvGraphicFramePr>
          <p:cNvPr id="5" name="Tablo 4"/>
          <p:cNvGraphicFramePr>
            <a:graphicFrameLocks noGrp="1"/>
          </p:cNvGraphicFramePr>
          <p:nvPr>
            <p:extLst>
              <p:ext uri="{D42A27DB-BD31-4B8C-83A1-F6EECF244321}">
                <p14:modId xmlns:p14="http://schemas.microsoft.com/office/powerpoint/2010/main" val="4231989666"/>
              </p:ext>
            </p:extLst>
          </p:nvPr>
        </p:nvGraphicFramePr>
        <p:xfrm>
          <a:off x="693766" y="3226473"/>
          <a:ext cx="2743200" cy="16687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300948053"/>
                    </a:ext>
                  </a:extLst>
                </a:gridCol>
                <a:gridCol w="457200">
                  <a:extLst>
                    <a:ext uri="{9D8B030D-6E8A-4147-A177-3AD203B41FA5}">
                      <a16:colId xmlns:a16="http://schemas.microsoft.com/office/drawing/2014/main" val="2506280203"/>
                    </a:ext>
                  </a:extLst>
                </a:gridCol>
                <a:gridCol w="457200">
                  <a:extLst>
                    <a:ext uri="{9D8B030D-6E8A-4147-A177-3AD203B41FA5}">
                      <a16:colId xmlns:a16="http://schemas.microsoft.com/office/drawing/2014/main" val="1132702915"/>
                    </a:ext>
                  </a:extLst>
                </a:gridCol>
                <a:gridCol w="457200">
                  <a:extLst>
                    <a:ext uri="{9D8B030D-6E8A-4147-A177-3AD203B41FA5}">
                      <a16:colId xmlns:a16="http://schemas.microsoft.com/office/drawing/2014/main" val="2721747564"/>
                    </a:ext>
                  </a:extLst>
                </a:gridCol>
                <a:gridCol w="457200">
                  <a:extLst>
                    <a:ext uri="{9D8B030D-6E8A-4147-A177-3AD203B41FA5}">
                      <a16:colId xmlns:a16="http://schemas.microsoft.com/office/drawing/2014/main" val="2312053538"/>
                    </a:ext>
                  </a:extLst>
                </a:gridCol>
                <a:gridCol w="457200">
                  <a:extLst>
                    <a:ext uri="{9D8B030D-6E8A-4147-A177-3AD203B41FA5}">
                      <a16:colId xmlns:a16="http://schemas.microsoft.com/office/drawing/2014/main" val="1226599483"/>
                    </a:ext>
                  </a:extLst>
                </a:gridCol>
              </a:tblGrid>
              <a:tr h="278130">
                <a:tc gridSpan="6">
                  <a:txBody>
                    <a:bodyPr/>
                    <a:lstStyle/>
                    <a:p>
                      <a:pPr algn="ctr"/>
                      <a:r>
                        <a:rPr lang="tr-TR" sz="1000" dirty="0"/>
                        <a:t>Gözlem Değerleri</a:t>
                      </a:r>
                    </a:p>
                  </a:txBody>
                  <a:tcPr marL="68580" marR="68580" marT="34290" marB="34290"/>
                </a:tc>
                <a:tc hMerge="1">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860995897"/>
                  </a:ext>
                </a:extLst>
              </a:tr>
              <a:tr h="278130">
                <a:tc>
                  <a:txBody>
                    <a:bodyPr/>
                    <a:lstStyle/>
                    <a:p>
                      <a:r>
                        <a:rPr lang="tr-TR" sz="1000" dirty="0"/>
                        <a:t>12</a:t>
                      </a:r>
                    </a:p>
                  </a:txBody>
                  <a:tcPr marL="68580" marR="68580" marT="34290" marB="34290"/>
                </a:tc>
                <a:tc>
                  <a:txBody>
                    <a:bodyPr/>
                    <a:lstStyle/>
                    <a:p>
                      <a:r>
                        <a:rPr lang="tr-TR" sz="1000" dirty="0"/>
                        <a:t>9</a:t>
                      </a:r>
                    </a:p>
                  </a:txBody>
                  <a:tcPr marL="68580" marR="68580" marT="34290" marB="34290"/>
                </a:tc>
                <a:tc>
                  <a:txBody>
                    <a:bodyPr/>
                    <a:lstStyle/>
                    <a:p>
                      <a:r>
                        <a:rPr lang="tr-TR" sz="1000" dirty="0"/>
                        <a:t>16</a:t>
                      </a:r>
                    </a:p>
                  </a:txBody>
                  <a:tcPr marL="68580" marR="68580" marT="34290" marB="34290"/>
                </a:tc>
                <a:tc>
                  <a:txBody>
                    <a:bodyPr/>
                    <a:lstStyle/>
                    <a:p>
                      <a:r>
                        <a:rPr lang="tr-TR" sz="1000" dirty="0"/>
                        <a:t>15</a:t>
                      </a:r>
                    </a:p>
                  </a:txBody>
                  <a:tcPr marL="68580" marR="68580" marT="34290" marB="34290"/>
                </a:tc>
                <a:tc>
                  <a:txBody>
                    <a:bodyPr/>
                    <a:lstStyle/>
                    <a:p>
                      <a:r>
                        <a:rPr lang="tr-TR" sz="1000" dirty="0"/>
                        <a:t>11</a:t>
                      </a:r>
                    </a:p>
                  </a:txBody>
                  <a:tcPr marL="68580" marR="68580" marT="34290" marB="34290"/>
                </a:tc>
                <a:tc>
                  <a:txBody>
                    <a:bodyPr/>
                    <a:lstStyle/>
                    <a:p>
                      <a:r>
                        <a:rPr lang="tr-TR" sz="1000" dirty="0"/>
                        <a:t>14</a:t>
                      </a:r>
                    </a:p>
                  </a:txBody>
                  <a:tcPr marL="68580" marR="68580" marT="34290" marB="34290"/>
                </a:tc>
                <a:extLst>
                  <a:ext uri="{0D108BD9-81ED-4DB2-BD59-A6C34878D82A}">
                    <a16:rowId xmlns:a16="http://schemas.microsoft.com/office/drawing/2014/main" val="2459128482"/>
                  </a:ext>
                </a:extLst>
              </a:tr>
              <a:tr h="278130">
                <a:tc>
                  <a:txBody>
                    <a:bodyPr/>
                    <a:lstStyle/>
                    <a:p>
                      <a:r>
                        <a:rPr lang="tr-TR" sz="1000" dirty="0"/>
                        <a:t>10</a:t>
                      </a:r>
                    </a:p>
                  </a:txBody>
                  <a:tcPr marL="68580" marR="68580" marT="34290" marB="34290"/>
                </a:tc>
                <a:tc>
                  <a:txBody>
                    <a:bodyPr/>
                    <a:lstStyle/>
                    <a:p>
                      <a:r>
                        <a:rPr lang="tr-TR" sz="1000" dirty="0"/>
                        <a:t>14</a:t>
                      </a:r>
                    </a:p>
                  </a:txBody>
                  <a:tcPr marL="68580" marR="68580" marT="34290" marB="34290"/>
                </a:tc>
                <a:tc>
                  <a:txBody>
                    <a:bodyPr/>
                    <a:lstStyle/>
                    <a:p>
                      <a:r>
                        <a:rPr lang="tr-TR" sz="1000" dirty="0"/>
                        <a:t>15</a:t>
                      </a:r>
                    </a:p>
                  </a:txBody>
                  <a:tcPr marL="68580" marR="68580" marT="34290" marB="34290"/>
                </a:tc>
                <a:tc>
                  <a:txBody>
                    <a:bodyPr/>
                    <a:lstStyle/>
                    <a:p>
                      <a:r>
                        <a:rPr lang="tr-TR" sz="1000" dirty="0"/>
                        <a:t>9</a:t>
                      </a:r>
                    </a:p>
                  </a:txBody>
                  <a:tcPr marL="68580" marR="68580" marT="34290" marB="34290"/>
                </a:tc>
                <a:tc>
                  <a:txBody>
                    <a:bodyPr/>
                    <a:lstStyle/>
                    <a:p>
                      <a:r>
                        <a:rPr lang="tr-TR" sz="1000" dirty="0"/>
                        <a:t>12</a:t>
                      </a:r>
                    </a:p>
                  </a:txBody>
                  <a:tcPr marL="68580" marR="68580" marT="34290" marB="34290"/>
                </a:tc>
                <a:tc>
                  <a:txBody>
                    <a:bodyPr/>
                    <a:lstStyle/>
                    <a:p>
                      <a:r>
                        <a:rPr lang="tr-TR" sz="1000" dirty="0"/>
                        <a:t>11</a:t>
                      </a:r>
                    </a:p>
                  </a:txBody>
                  <a:tcPr marL="68580" marR="68580" marT="34290" marB="34290"/>
                </a:tc>
                <a:extLst>
                  <a:ext uri="{0D108BD9-81ED-4DB2-BD59-A6C34878D82A}">
                    <a16:rowId xmlns:a16="http://schemas.microsoft.com/office/drawing/2014/main" val="2901260757"/>
                  </a:ext>
                </a:extLst>
              </a:tr>
              <a:tr h="278130">
                <a:tc>
                  <a:txBody>
                    <a:bodyPr/>
                    <a:lstStyle/>
                    <a:p>
                      <a:r>
                        <a:rPr lang="tr-TR" sz="1000" dirty="0"/>
                        <a:t>14</a:t>
                      </a:r>
                    </a:p>
                  </a:txBody>
                  <a:tcPr marL="68580" marR="68580" marT="34290" marB="34290"/>
                </a:tc>
                <a:tc>
                  <a:txBody>
                    <a:bodyPr/>
                    <a:lstStyle/>
                    <a:p>
                      <a:r>
                        <a:rPr lang="tr-TR" sz="1000" dirty="0"/>
                        <a:t>12</a:t>
                      </a:r>
                    </a:p>
                  </a:txBody>
                  <a:tcPr marL="68580" marR="68580" marT="34290" marB="34290"/>
                </a:tc>
                <a:tc>
                  <a:txBody>
                    <a:bodyPr/>
                    <a:lstStyle/>
                    <a:p>
                      <a:r>
                        <a:rPr lang="tr-TR" sz="1000" dirty="0"/>
                        <a:t>13</a:t>
                      </a:r>
                    </a:p>
                  </a:txBody>
                  <a:tcPr marL="68580" marR="68580" marT="34290" marB="34290"/>
                </a:tc>
                <a:tc>
                  <a:txBody>
                    <a:bodyPr/>
                    <a:lstStyle/>
                    <a:p>
                      <a:r>
                        <a:rPr lang="tr-TR" sz="1000" dirty="0"/>
                        <a:t>13</a:t>
                      </a:r>
                    </a:p>
                  </a:txBody>
                  <a:tcPr marL="68580" marR="68580" marT="34290" marB="34290"/>
                </a:tc>
                <a:tc>
                  <a:txBody>
                    <a:bodyPr/>
                    <a:lstStyle/>
                    <a:p>
                      <a:r>
                        <a:rPr lang="tr-TR" sz="1000" dirty="0"/>
                        <a:t>16</a:t>
                      </a:r>
                    </a:p>
                  </a:txBody>
                  <a:tcPr marL="68580" marR="68580" marT="34290" marB="34290"/>
                </a:tc>
                <a:tc>
                  <a:txBody>
                    <a:bodyPr/>
                    <a:lstStyle/>
                    <a:p>
                      <a:r>
                        <a:rPr lang="tr-TR" sz="1000" dirty="0"/>
                        <a:t>12</a:t>
                      </a:r>
                    </a:p>
                  </a:txBody>
                  <a:tcPr marL="68580" marR="68580" marT="34290" marB="34290"/>
                </a:tc>
                <a:extLst>
                  <a:ext uri="{0D108BD9-81ED-4DB2-BD59-A6C34878D82A}">
                    <a16:rowId xmlns:a16="http://schemas.microsoft.com/office/drawing/2014/main" val="2280373866"/>
                  </a:ext>
                </a:extLst>
              </a:tr>
              <a:tr h="278130">
                <a:tc>
                  <a:txBody>
                    <a:bodyPr/>
                    <a:lstStyle/>
                    <a:p>
                      <a:r>
                        <a:rPr lang="tr-TR" sz="1000" dirty="0"/>
                        <a:t>15</a:t>
                      </a:r>
                    </a:p>
                  </a:txBody>
                  <a:tcPr marL="68580" marR="68580" marT="34290" marB="34290"/>
                </a:tc>
                <a:tc>
                  <a:txBody>
                    <a:bodyPr/>
                    <a:lstStyle/>
                    <a:p>
                      <a:r>
                        <a:rPr lang="tr-TR" sz="1000" dirty="0"/>
                        <a:t>13</a:t>
                      </a:r>
                    </a:p>
                  </a:txBody>
                  <a:tcPr marL="68580" marR="68580" marT="34290" marB="34290"/>
                </a:tc>
                <a:tc>
                  <a:txBody>
                    <a:bodyPr/>
                    <a:lstStyle/>
                    <a:p>
                      <a:r>
                        <a:rPr lang="tr-TR" sz="1000" dirty="0"/>
                        <a:t>10</a:t>
                      </a:r>
                    </a:p>
                  </a:txBody>
                  <a:tcPr marL="68580" marR="68580" marT="34290" marB="34290"/>
                </a:tc>
                <a:tc>
                  <a:txBody>
                    <a:bodyPr/>
                    <a:lstStyle/>
                    <a:p>
                      <a:r>
                        <a:rPr lang="tr-TR" sz="1000" dirty="0"/>
                        <a:t>12</a:t>
                      </a:r>
                    </a:p>
                  </a:txBody>
                  <a:tcPr marL="68580" marR="68580" marT="34290" marB="34290"/>
                </a:tc>
                <a:tc>
                  <a:txBody>
                    <a:bodyPr/>
                    <a:lstStyle/>
                    <a:p>
                      <a:r>
                        <a:rPr lang="tr-TR" sz="1000" dirty="0"/>
                        <a:t>12</a:t>
                      </a:r>
                    </a:p>
                  </a:txBody>
                  <a:tcPr marL="68580" marR="68580" marT="34290" marB="34290"/>
                </a:tc>
                <a:tc>
                  <a:txBody>
                    <a:bodyPr/>
                    <a:lstStyle/>
                    <a:p>
                      <a:r>
                        <a:rPr lang="tr-TR" sz="1000" dirty="0"/>
                        <a:t>14</a:t>
                      </a:r>
                    </a:p>
                  </a:txBody>
                  <a:tcPr marL="68580" marR="68580" marT="34290" marB="34290"/>
                </a:tc>
                <a:extLst>
                  <a:ext uri="{0D108BD9-81ED-4DB2-BD59-A6C34878D82A}">
                    <a16:rowId xmlns:a16="http://schemas.microsoft.com/office/drawing/2014/main" val="2204015707"/>
                  </a:ext>
                </a:extLst>
              </a:tr>
              <a:tr h="278130">
                <a:tc>
                  <a:txBody>
                    <a:bodyPr/>
                    <a:lstStyle/>
                    <a:p>
                      <a:r>
                        <a:rPr lang="tr-TR" sz="1000" dirty="0"/>
                        <a:t>11</a:t>
                      </a:r>
                    </a:p>
                  </a:txBody>
                  <a:tcPr marL="68580" marR="68580" marT="34290" marB="34290"/>
                </a:tc>
                <a:tc>
                  <a:txBody>
                    <a:bodyPr/>
                    <a:lstStyle/>
                    <a:p>
                      <a:r>
                        <a:rPr lang="tr-TR" sz="1000" dirty="0"/>
                        <a:t>14</a:t>
                      </a:r>
                    </a:p>
                  </a:txBody>
                  <a:tcPr marL="68580" marR="68580" marT="34290" marB="34290"/>
                </a:tc>
                <a:tc>
                  <a:txBody>
                    <a:bodyPr/>
                    <a:lstStyle/>
                    <a:p>
                      <a:r>
                        <a:rPr lang="tr-TR" sz="1000" dirty="0"/>
                        <a:t>13</a:t>
                      </a:r>
                    </a:p>
                  </a:txBody>
                  <a:tcPr marL="68580" marR="68580" marT="34290" marB="34290"/>
                </a:tc>
                <a:tc>
                  <a:txBody>
                    <a:bodyPr/>
                    <a:lstStyle/>
                    <a:p>
                      <a:r>
                        <a:rPr lang="tr-TR" sz="1000" dirty="0"/>
                        <a:t>13</a:t>
                      </a:r>
                    </a:p>
                  </a:txBody>
                  <a:tcPr marL="68580" marR="68580" marT="34290" marB="34290"/>
                </a:tc>
                <a:tc>
                  <a:txBody>
                    <a:bodyPr/>
                    <a:lstStyle/>
                    <a:p>
                      <a:r>
                        <a:rPr lang="tr-TR" sz="1000" dirty="0"/>
                        <a:t>14</a:t>
                      </a:r>
                    </a:p>
                  </a:txBody>
                  <a:tcPr marL="68580" marR="68580" marT="34290" marB="34290"/>
                </a:tc>
                <a:tc>
                  <a:txBody>
                    <a:bodyPr/>
                    <a:lstStyle/>
                    <a:p>
                      <a:r>
                        <a:rPr lang="tr-TR" sz="1000" dirty="0"/>
                        <a:t>12</a:t>
                      </a:r>
                    </a:p>
                  </a:txBody>
                  <a:tcPr marL="68580" marR="68580" marT="34290" marB="34290"/>
                </a:tc>
                <a:extLst>
                  <a:ext uri="{0D108BD9-81ED-4DB2-BD59-A6C34878D82A}">
                    <a16:rowId xmlns:a16="http://schemas.microsoft.com/office/drawing/2014/main" val="2090625670"/>
                  </a:ext>
                </a:extLst>
              </a:tr>
            </a:tbl>
          </a:graphicData>
        </a:graphic>
      </p:graphicFrame>
      <p:graphicFrame>
        <p:nvGraphicFramePr>
          <p:cNvPr id="6" name="Tablo 5"/>
          <p:cNvGraphicFramePr>
            <a:graphicFrameLocks noGrp="1"/>
          </p:cNvGraphicFramePr>
          <p:nvPr>
            <p:extLst>
              <p:ext uri="{D42A27DB-BD31-4B8C-83A1-F6EECF244321}">
                <p14:modId xmlns:p14="http://schemas.microsoft.com/office/powerpoint/2010/main" val="3377969872"/>
              </p:ext>
            </p:extLst>
          </p:nvPr>
        </p:nvGraphicFramePr>
        <p:xfrm>
          <a:off x="3669657" y="3216593"/>
          <a:ext cx="1603066" cy="2503170"/>
        </p:xfrm>
        <a:graphic>
          <a:graphicData uri="http://schemas.openxmlformats.org/drawingml/2006/table">
            <a:tbl>
              <a:tblPr firstRow="1" bandRow="1">
                <a:tableStyleId>{5C22544A-7EE6-4342-B048-85BDC9FD1C3A}</a:tableStyleId>
              </a:tblPr>
              <a:tblGrid>
                <a:gridCol w="801533">
                  <a:extLst>
                    <a:ext uri="{9D8B030D-6E8A-4147-A177-3AD203B41FA5}">
                      <a16:colId xmlns:a16="http://schemas.microsoft.com/office/drawing/2014/main" val="1135009026"/>
                    </a:ext>
                  </a:extLst>
                </a:gridCol>
                <a:gridCol w="801533">
                  <a:extLst>
                    <a:ext uri="{9D8B030D-6E8A-4147-A177-3AD203B41FA5}">
                      <a16:colId xmlns:a16="http://schemas.microsoft.com/office/drawing/2014/main" val="1392337128"/>
                    </a:ext>
                  </a:extLst>
                </a:gridCol>
              </a:tblGrid>
              <a:tr h="278130">
                <a:tc>
                  <a:txBody>
                    <a:bodyPr/>
                    <a:lstStyle/>
                    <a:p>
                      <a:pPr algn="ctr"/>
                      <a:r>
                        <a:rPr lang="tr-TR" sz="1000" dirty="0"/>
                        <a:t>Değer</a:t>
                      </a:r>
                    </a:p>
                  </a:txBody>
                  <a:tcPr marL="68580" marR="68580" marT="34290" marB="34290"/>
                </a:tc>
                <a:tc>
                  <a:txBody>
                    <a:bodyPr/>
                    <a:lstStyle/>
                    <a:p>
                      <a:pPr algn="ctr"/>
                      <a:r>
                        <a:rPr lang="tr-TR" sz="1000" dirty="0"/>
                        <a:t>Tekrar</a:t>
                      </a:r>
                    </a:p>
                  </a:txBody>
                  <a:tcPr marL="68580" marR="68580" marT="34290" marB="34290"/>
                </a:tc>
                <a:extLst>
                  <a:ext uri="{0D108BD9-81ED-4DB2-BD59-A6C34878D82A}">
                    <a16:rowId xmlns:a16="http://schemas.microsoft.com/office/drawing/2014/main" val="1382116673"/>
                  </a:ext>
                </a:extLst>
              </a:tr>
              <a:tr h="278130">
                <a:tc>
                  <a:txBody>
                    <a:bodyPr/>
                    <a:lstStyle/>
                    <a:p>
                      <a:pPr algn="ctr"/>
                      <a:r>
                        <a:rPr lang="tr-TR" sz="1000" dirty="0"/>
                        <a:t>9</a:t>
                      </a:r>
                    </a:p>
                  </a:txBody>
                  <a:tcPr marL="68580" marR="68580" marT="34290" marB="34290"/>
                </a:tc>
                <a:tc>
                  <a:txBody>
                    <a:bodyPr/>
                    <a:lstStyle/>
                    <a:p>
                      <a:pPr algn="ctr"/>
                      <a:r>
                        <a:rPr lang="tr-TR" sz="1000" dirty="0"/>
                        <a:t>2</a:t>
                      </a:r>
                    </a:p>
                  </a:txBody>
                  <a:tcPr marL="68580" marR="68580" marT="34290" marB="34290"/>
                </a:tc>
                <a:extLst>
                  <a:ext uri="{0D108BD9-81ED-4DB2-BD59-A6C34878D82A}">
                    <a16:rowId xmlns:a16="http://schemas.microsoft.com/office/drawing/2014/main" val="1889460433"/>
                  </a:ext>
                </a:extLst>
              </a:tr>
              <a:tr h="278130">
                <a:tc>
                  <a:txBody>
                    <a:bodyPr/>
                    <a:lstStyle/>
                    <a:p>
                      <a:pPr algn="ctr"/>
                      <a:r>
                        <a:rPr lang="tr-TR" sz="1000" dirty="0"/>
                        <a:t>10</a:t>
                      </a:r>
                    </a:p>
                  </a:txBody>
                  <a:tcPr marL="68580" marR="68580" marT="34290" marB="34290"/>
                </a:tc>
                <a:tc>
                  <a:txBody>
                    <a:bodyPr/>
                    <a:lstStyle/>
                    <a:p>
                      <a:pPr algn="ctr"/>
                      <a:r>
                        <a:rPr lang="tr-TR" sz="1000" dirty="0"/>
                        <a:t>2</a:t>
                      </a:r>
                    </a:p>
                  </a:txBody>
                  <a:tcPr marL="68580" marR="68580" marT="34290" marB="34290"/>
                </a:tc>
                <a:extLst>
                  <a:ext uri="{0D108BD9-81ED-4DB2-BD59-A6C34878D82A}">
                    <a16:rowId xmlns:a16="http://schemas.microsoft.com/office/drawing/2014/main" val="618141129"/>
                  </a:ext>
                </a:extLst>
              </a:tr>
              <a:tr h="278130">
                <a:tc>
                  <a:txBody>
                    <a:bodyPr/>
                    <a:lstStyle/>
                    <a:p>
                      <a:pPr algn="ctr"/>
                      <a:r>
                        <a:rPr lang="tr-TR" sz="1000" dirty="0"/>
                        <a:t>11</a:t>
                      </a:r>
                    </a:p>
                  </a:txBody>
                  <a:tcPr marL="68580" marR="68580" marT="34290" marB="34290"/>
                </a:tc>
                <a:tc>
                  <a:txBody>
                    <a:bodyPr/>
                    <a:lstStyle/>
                    <a:p>
                      <a:pPr algn="ctr"/>
                      <a:r>
                        <a:rPr lang="tr-TR" sz="1000" dirty="0"/>
                        <a:t>3</a:t>
                      </a:r>
                    </a:p>
                  </a:txBody>
                  <a:tcPr marL="68580" marR="68580" marT="34290" marB="34290"/>
                </a:tc>
                <a:extLst>
                  <a:ext uri="{0D108BD9-81ED-4DB2-BD59-A6C34878D82A}">
                    <a16:rowId xmlns:a16="http://schemas.microsoft.com/office/drawing/2014/main" val="2942576242"/>
                  </a:ext>
                </a:extLst>
              </a:tr>
              <a:tr h="278130">
                <a:tc>
                  <a:txBody>
                    <a:bodyPr/>
                    <a:lstStyle/>
                    <a:p>
                      <a:pPr algn="ctr"/>
                      <a:r>
                        <a:rPr lang="tr-TR" sz="1000" dirty="0"/>
                        <a:t>12</a:t>
                      </a:r>
                    </a:p>
                  </a:txBody>
                  <a:tcPr marL="68580" marR="68580" marT="34290" marB="34290"/>
                </a:tc>
                <a:tc>
                  <a:txBody>
                    <a:bodyPr/>
                    <a:lstStyle/>
                    <a:p>
                      <a:pPr algn="ctr"/>
                      <a:r>
                        <a:rPr lang="tr-TR" sz="1000" dirty="0"/>
                        <a:t>7</a:t>
                      </a:r>
                    </a:p>
                  </a:txBody>
                  <a:tcPr marL="68580" marR="68580" marT="34290" marB="34290"/>
                </a:tc>
                <a:extLst>
                  <a:ext uri="{0D108BD9-81ED-4DB2-BD59-A6C34878D82A}">
                    <a16:rowId xmlns:a16="http://schemas.microsoft.com/office/drawing/2014/main" val="1761942464"/>
                  </a:ext>
                </a:extLst>
              </a:tr>
              <a:tr h="278130">
                <a:tc>
                  <a:txBody>
                    <a:bodyPr/>
                    <a:lstStyle/>
                    <a:p>
                      <a:pPr algn="ctr"/>
                      <a:r>
                        <a:rPr lang="tr-TR" sz="1000" dirty="0"/>
                        <a:t>13</a:t>
                      </a:r>
                    </a:p>
                  </a:txBody>
                  <a:tcPr marL="68580" marR="68580" marT="34290" marB="34290"/>
                </a:tc>
                <a:tc>
                  <a:txBody>
                    <a:bodyPr/>
                    <a:lstStyle/>
                    <a:p>
                      <a:pPr algn="ctr"/>
                      <a:r>
                        <a:rPr lang="tr-TR" sz="1000" dirty="0"/>
                        <a:t>5</a:t>
                      </a:r>
                    </a:p>
                  </a:txBody>
                  <a:tcPr marL="68580" marR="68580" marT="34290" marB="34290"/>
                </a:tc>
                <a:extLst>
                  <a:ext uri="{0D108BD9-81ED-4DB2-BD59-A6C34878D82A}">
                    <a16:rowId xmlns:a16="http://schemas.microsoft.com/office/drawing/2014/main" val="3309738454"/>
                  </a:ext>
                </a:extLst>
              </a:tr>
              <a:tr h="278130">
                <a:tc>
                  <a:txBody>
                    <a:bodyPr/>
                    <a:lstStyle/>
                    <a:p>
                      <a:pPr algn="ctr"/>
                      <a:r>
                        <a:rPr lang="tr-TR" sz="1000" dirty="0"/>
                        <a:t>14</a:t>
                      </a:r>
                    </a:p>
                  </a:txBody>
                  <a:tcPr marL="68580" marR="68580" marT="34290" marB="34290"/>
                </a:tc>
                <a:tc>
                  <a:txBody>
                    <a:bodyPr/>
                    <a:lstStyle/>
                    <a:p>
                      <a:pPr algn="ctr"/>
                      <a:r>
                        <a:rPr lang="tr-TR" sz="1000" dirty="0"/>
                        <a:t>6</a:t>
                      </a:r>
                    </a:p>
                  </a:txBody>
                  <a:tcPr marL="68580" marR="68580" marT="34290" marB="34290"/>
                </a:tc>
                <a:extLst>
                  <a:ext uri="{0D108BD9-81ED-4DB2-BD59-A6C34878D82A}">
                    <a16:rowId xmlns:a16="http://schemas.microsoft.com/office/drawing/2014/main" val="1008466965"/>
                  </a:ext>
                </a:extLst>
              </a:tr>
              <a:tr h="278130">
                <a:tc>
                  <a:txBody>
                    <a:bodyPr/>
                    <a:lstStyle/>
                    <a:p>
                      <a:pPr algn="ctr"/>
                      <a:r>
                        <a:rPr lang="tr-TR" sz="1000" dirty="0"/>
                        <a:t>15</a:t>
                      </a:r>
                    </a:p>
                  </a:txBody>
                  <a:tcPr marL="68580" marR="68580" marT="34290" marB="34290"/>
                </a:tc>
                <a:tc>
                  <a:txBody>
                    <a:bodyPr/>
                    <a:lstStyle/>
                    <a:p>
                      <a:pPr algn="ctr"/>
                      <a:r>
                        <a:rPr lang="tr-TR" sz="1000" dirty="0"/>
                        <a:t>3</a:t>
                      </a:r>
                    </a:p>
                  </a:txBody>
                  <a:tcPr marL="68580" marR="68580" marT="34290" marB="34290"/>
                </a:tc>
                <a:extLst>
                  <a:ext uri="{0D108BD9-81ED-4DB2-BD59-A6C34878D82A}">
                    <a16:rowId xmlns:a16="http://schemas.microsoft.com/office/drawing/2014/main" val="3179505301"/>
                  </a:ext>
                </a:extLst>
              </a:tr>
              <a:tr h="278130">
                <a:tc>
                  <a:txBody>
                    <a:bodyPr/>
                    <a:lstStyle/>
                    <a:p>
                      <a:pPr algn="ctr"/>
                      <a:r>
                        <a:rPr lang="tr-TR" sz="1000" dirty="0"/>
                        <a:t>16</a:t>
                      </a:r>
                    </a:p>
                  </a:txBody>
                  <a:tcPr marL="68580" marR="68580" marT="34290" marB="34290"/>
                </a:tc>
                <a:tc>
                  <a:txBody>
                    <a:bodyPr/>
                    <a:lstStyle/>
                    <a:p>
                      <a:pPr algn="ctr"/>
                      <a:r>
                        <a:rPr lang="tr-TR" sz="1000" dirty="0"/>
                        <a:t>2</a:t>
                      </a:r>
                    </a:p>
                  </a:txBody>
                  <a:tcPr marL="68580" marR="68580" marT="34290" marB="34290"/>
                </a:tc>
                <a:extLst>
                  <a:ext uri="{0D108BD9-81ED-4DB2-BD59-A6C34878D82A}">
                    <a16:rowId xmlns:a16="http://schemas.microsoft.com/office/drawing/2014/main" val="218931909"/>
                  </a:ext>
                </a:extLst>
              </a:tr>
            </a:tbl>
          </a:graphicData>
        </a:graphic>
      </p:graphicFrame>
      <p:graphicFrame>
        <p:nvGraphicFramePr>
          <p:cNvPr id="12" name="Grafik 11"/>
          <p:cNvGraphicFramePr/>
          <p:nvPr>
            <p:extLst>
              <p:ext uri="{D42A27DB-BD31-4B8C-83A1-F6EECF244321}">
                <p14:modId xmlns:p14="http://schemas.microsoft.com/office/powerpoint/2010/main" val="3904830553"/>
              </p:ext>
            </p:extLst>
          </p:nvPr>
        </p:nvGraphicFramePr>
        <p:xfrm>
          <a:off x="5476068" y="3226473"/>
          <a:ext cx="2881394" cy="2493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870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150" dirty="0"/>
              <a:t>Balık Kılçığı Diyagramı (Neden Sonuç Analizi)</a:t>
            </a:r>
          </a:p>
        </p:txBody>
      </p:sp>
      <p:sp>
        <p:nvSpPr>
          <p:cNvPr id="3" name="İçerik Yer Tutucusu 2"/>
          <p:cNvSpPr>
            <a:spLocks noGrp="1"/>
          </p:cNvSpPr>
          <p:nvPr>
            <p:ph idx="1"/>
          </p:nvPr>
        </p:nvSpPr>
        <p:spPr>
          <a:xfrm>
            <a:off x="457201" y="2343150"/>
            <a:ext cx="2784968" cy="3086100"/>
          </a:xfrm>
        </p:spPr>
        <p:txBody>
          <a:bodyPr/>
          <a:lstStyle/>
          <a:p>
            <a:r>
              <a:rPr lang="tr-TR" sz="1950" dirty="0"/>
              <a:t>Kalite geliştirme araçlarından neden-sonuç diyagramını (veya </a:t>
            </a:r>
            <a:r>
              <a:rPr lang="tr-TR" sz="1950" dirty="0" err="1"/>
              <a:t>balıkkılçığı</a:t>
            </a:r>
            <a:r>
              <a:rPr lang="tr-TR" sz="1950" dirty="0"/>
              <a:t> diyagramı veya </a:t>
            </a:r>
            <a:r>
              <a:rPr lang="tr-TR" sz="1950" dirty="0" err="1"/>
              <a:t>Ishikawa</a:t>
            </a:r>
            <a:r>
              <a:rPr lang="tr-TR" sz="1950" dirty="0"/>
              <a:t> diyagramı) </a:t>
            </a:r>
            <a:r>
              <a:rPr lang="tr-TR" sz="1950" dirty="0" err="1"/>
              <a:t>Ishikawa</a:t>
            </a:r>
            <a:r>
              <a:rPr lang="tr-TR" sz="1950" dirty="0"/>
              <a:t> tarafından geliştirilmiştir.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13</a:t>
            </a:fld>
            <a:endParaRPr lang="tr-TR">
              <a:solidFill>
                <a:srgbClr val="FFFFFF"/>
              </a:solidFill>
            </a:endParaRPr>
          </a:p>
        </p:txBody>
      </p:sp>
      <p:pic>
        <p:nvPicPr>
          <p:cNvPr id="5" name="Resim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Effect>
                      <a14:brightnessContrast contrast="-20000"/>
                    </a14:imgEffect>
                  </a14:imgLayer>
                </a14:imgProps>
              </a:ext>
            </a:extLst>
          </a:blip>
          <a:srcRect l="16813" t="30209" r="15251" b="8507"/>
          <a:stretch/>
        </p:blipFill>
        <p:spPr>
          <a:xfrm>
            <a:off x="3242169" y="2576512"/>
            <a:ext cx="5624663" cy="285273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71805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14</a:t>
            </a:fld>
            <a:endParaRPr lang="tr-TR">
              <a:solidFill>
                <a:srgbClr val="FFFFFF"/>
              </a:solidFill>
            </a:endParaRPr>
          </a:p>
        </p:txBody>
      </p:sp>
      <p:pic>
        <p:nvPicPr>
          <p:cNvPr id="5" name="Resim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Lst>
          </a:blip>
          <a:srcRect l="15154" t="18056" r="20230" b="1042"/>
          <a:stretch/>
        </p:blipFill>
        <p:spPr>
          <a:xfrm>
            <a:off x="1809750" y="1057412"/>
            <a:ext cx="6877051" cy="4840945"/>
          </a:xfrm>
          <a:prstGeom prst="round2DiagRect">
            <a:avLst>
              <a:gd name="adj1" fmla="val 11748"/>
              <a:gd name="adj2" fmla="val 0"/>
            </a:avLst>
          </a:prstGeom>
          <a:ln w="88900" cap="sq">
            <a:solidFill>
              <a:schemeClr val="bg1">
                <a:lumMod val="60000"/>
                <a:lumOff val="40000"/>
              </a:schemeClr>
            </a:solidFill>
            <a:miter lim="800000"/>
          </a:ln>
          <a:effectLst>
            <a:outerShdw blurRad="254000" algn="tl" rotWithShape="0">
              <a:srgbClr val="000000">
                <a:alpha val="43000"/>
              </a:srgbClr>
            </a:outerShdw>
          </a:effectLst>
        </p:spPr>
      </p:pic>
      <p:sp>
        <p:nvSpPr>
          <p:cNvPr id="6" name="Unvan 1"/>
          <p:cNvSpPr>
            <a:spLocks noGrp="1"/>
          </p:cNvSpPr>
          <p:nvPr>
            <p:ph type="title"/>
          </p:nvPr>
        </p:nvSpPr>
        <p:spPr>
          <a:xfrm>
            <a:off x="171450" y="1447800"/>
            <a:ext cx="1552575" cy="78105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r>
              <a:rPr lang="tr-TR" dirty="0"/>
              <a:t>Örnek</a:t>
            </a:r>
          </a:p>
        </p:txBody>
      </p:sp>
      <p:sp>
        <p:nvSpPr>
          <p:cNvPr id="7" name="Unvan 1"/>
          <p:cNvSpPr txBox="1">
            <a:spLocks/>
          </p:cNvSpPr>
          <p:nvPr/>
        </p:nvSpPr>
        <p:spPr bwMode="auto">
          <a:xfrm>
            <a:off x="171450" y="2505075"/>
            <a:ext cx="1447800" cy="619126"/>
          </a:xfrm>
          <a:prstGeom prst="rect">
            <a:avLst/>
          </a:prstGeom>
          <a:ln w="9525" cap="flat" cmpd="sng" algn="ctr">
            <a:noFill/>
            <a:prstDash val="solid"/>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1pPr>
            <a:lvl2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2pPr>
            <a:lvl3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3pPr>
            <a:lvl4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4pPr>
            <a:lvl5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5pPr>
            <a:lvl6pPr marL="4572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6pPr>
            <a:lvl7pPr marL="9144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7pPr>
            <a:lvl8pPr marL="13716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8pPr>
            <a:lvl9pPr marL="18288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9pPr>
          </a:lstStyle>
          <a:p>
            <a:pPr defTabSz="685800"/>
            <a:r>
              <a:rPr lang="tr-TR" sz="2700" kern="0" dirty="0"/>
              <a:t>1. adım</a:t>
            </a:r>
          </a:p>
        </p:txBody>
      </p:sp>
    </p:spTree>
    <p:extLst>
      <p:ext uri="{BB962C8B-B14F-4D97-AF65-F5344CB8AC3E}">
        <p14:creationId xmlns:p14="http://schemas.microsoft.com/office/powerpoint/2010/main" val="262873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15</a:t>
            </a:fld>
            <a:endParaRPr lang="tr-TR">
              <a:solidFill>
                <a:srgbClr val="FFFFFF"/>
              </a:solidFill>
            </a:endParaRPr>
          </a:p>
        </p:txBody>
      </p:sp>
      <p:sp>
        <p:nvSpPr>
          <p:cNvPr id="5" name="Dikdörtgen 4"/>
          <p:cNvSpPr/>
          <p:nvPr/>
        </p:nvSpPr>
        <p:spPr>
          <a:xfrm>
            <a:off x="238125" y="1950950"/>
            <a:ext cx="8229600" cy="992579"/>
          </a:xfrm>
          <a:prstGeom prst="rect">
            <a:avLst/>
          </a:prstGeom>
        </p:spPr>
        <p:txBody>
          <a:bodyPr wrap="square">
            <a:spAutoFit/>
          </a:bodyPr>
          <a:lstStyle/>
          <a:p>
            <a:r>
              <a:rPr lang="tr-TR" sz="1950" dirty="0">
                <a:effectLst>
                  <a:outerShdw blurRad="38100" dist="38100" dir="2700000" algn="tl">
                    <a:srgbClr val="000000"/>
                  </a:outerShdw>
                </a:effectLst>
              </a:rPr>
              <a:t>Karışık şekilde verilen bu listedeki benzerlik ve farklılık açısından ana kategoriler oluşma durumu incelenir. Bu çalışma sonucunda 6 ana kategori bulunur.</a:t>
            </a:r>
          </a:p>
        </p:txBody>
      </p:sp>
      <p:pic>
        <p:nvPicPr>
          <p:cNvPr id="6" name="Resim 5"/>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Lst>
          </a:blip>
          <a:srcRect l="20327" t="32985" r="21791" b="18404"/>
          <a:stretch/>
        </p:blipFill>
        <p:spPr>
          <a:xfrm>
            <a:off x="2238375" y="2662623"/>
            <a:ext cx="6372225" cy="300880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Unvan 1"/>
          <p:cNvSpPr txBox="1">
            <a:spLocks/>
          </p:cNvSpPr>
          <p:nvPr/>
        </p:nvSpPr>
        <p:spPr bwMode="auto">
          <a:xfrm>
            <a:off x="381000" y="1219200"/>
            <a:ext cx="1447800" cy="619126"/>
          </a:xfrm>
          <a:prstGeom prst="rect">
            <a:avLst/>
          </a:prstGeom>
          <a:ln w="9525" cap="flat" cmpd="sng" algn="ctr">
            <a:noFill/>
            <a:prstDash val="solid"/>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1pPr>
            <a:lvl2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2pPr>
            <a:lvl3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3pPr>
            <a:lvl4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4pPr>
            <a:lvl5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5pPr>
            <a:lvl6pPr marL="4572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6pPr>
            <a:lvl7pPr marL="9144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7pPr>
            <a:lvl8pPr marL="13716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8pPr>
            <a:lvl9pPr marL="18288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9pPr>
          </a:lstStyle>
          <a:p>
            <a:pPr defTabSz="685800"/>
            <a:r>
              <a:rPr lang="tr-TR" sz="2700" kern="0" dirty="0"/>
              <a:t>2. adım</a:t>
            </a:r>
          </a:p>
        </p:txBody>
      </p:sp>
    </p:spTree>
    <p:extLst>
      <p:ext uri="{BB962C8B-B14F-4D97-AF65-F5344CB8AC3E}">
        <p14:creationId xmlns:p14="http://schemas.microsoft.com/office/powerpoint/2010/main" val="3304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16</a:t>
            </a:fld>
            <a:endParaRPr lang="tr-TR">
              <a:solidFill>
                <a:srgbClr val="FFFFFF"/>
              </a:solidFill>
            </a:endParaRPr>
          </a:p>
        </p:txBody>
      </p:sp>
      <p:sp>
        <p:nvSpPr>
          <p:cNvPr id="6" name="Dikdörtgen 5"/>
          <p:cNvSpPr/>
          <p:nvPr/>
        </p:nvSpPr>
        <p:spPr>
          <a:xfrm>
            <a:off x="238125" y="2271712"/>
            <a:ext cx="2105025" cy="2793072"/>
          </a:xfrm>
          <a:prstGeom prst="rect">
            <a:avLst/>
          </a:prstGeom>
        </p:spPr>
        <p:txBody>
          <a:bodyPr wrap="square">
            <a:spAutoFit/>
          </a:bodyPr>
          <a:lstStyle/>
          <a:p>
            <a:r>
              <a:rPr lang="tr-TR" sz="1950" dirty="0">
                <a:effectLst>
                  <a:outerShdw blurRad="38100" dist="38100" dir="2700000" algn="tl">
                    <a:srgbClr val="000000"/>
                  </a:outerShdw>
                </a:effectLst>
              </a:rPr>
              <a:t>Ana kategoriler ile ilgili gerçekleştirilen bir beyin fırtınası sonucu bulunan maddeler ana kategori diyagramı ile ilişkilendirilir.</a:t>
            </a:r>
          </a:p>
        </p:txBody>
      </p:sp>
      <p:pic>
        <p:nvPicPr>
          <p:cNvPr id="7" name="Resim 6"/>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Lst>
          </a:blip>
          <a:srcRect l="3245" t="17882" r="9980" b="3089"/>
          <a:stretch/>
        </p:blipFill>
        <p:spPr>
          <a:xfrm>
            <a:off x="2478250" y="2271713"/>
            <a:ext cx="6385046" cy="326945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Unvan 1"/>
          <p:cNvSpPr txBox="1">
            <a:spLocks/>
          </p:cNvSpPr>
          <p:nvPr/>
        </p:nvSpPr>
        <p:spPr bwMode="auto">
          <a:xfrm>
            <a:off x="371475" y="1409700"/>
            <a:ext cx="1447800" cy="619126"/>
          </a:xfrm>
          <a:prstGeom prst="rect">
            <a:avLst/>
          </a:prstGeom>
          <a:ln w="9525" cap="flat" cmpd="sng" algn="ctr">
            <a:noFill/>
            <a:prstDash val="solid"/>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1pPr>
            <a:lvl2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2pPr>
            <a:lvl3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3pPr>
            <a:lvl4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4pPr>
            <a:lvl5pPr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5pPr>
            <a:lvl6pPr marL="4572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6pPr>
            <a:lvl7pPr marL="9144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7pPr>
            <a:lvl8pPr marL="13716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8pPr>
            <a:lvl9pPr marL="1828800" algn="ctr" rtl="0" fontAlgn="base">
              <a:spcBef>
                <a:spcPct val="0"/>
              </a:spcBef>
              <a:spcAft>
                <a:spcPct val="0"/>
              </a:spcAft>
              <a:defRPr sz="4400">
                <a:solidFill>
                  <a:schemeClr val="dk1"/>
                </a:solidFill>
                <a:effectLst>
                  <a:outerShdw blurRad="38100" dist="38100" dir="2700000" algn="tl">
                    <a:srgbClr val="000000"/>
                  </a:outerShdw>
                </a:effectLst>
                <a:latin typeface="+mn-lt"/>
                <a:ea typeface="+mn-ea"/>
                <a:cs typeface="+mn-cs"/>
              </a:defRPr>
            </a:lvl9pPr>
          </a:lstStyle>
          <a:p>
            <a:pPr defTabSz="685800"/>
            <a:r>
              <a:rPr lang="tr-TR" sz="2700" kern="0" dirty="0"/>
              <a:t>3. adım</a:t>
            </a:r>
          </a:p>
        </p:txBody>
      </p:sp>
      <p:sp>
        <p:nvSpPr>
          <p:cNvPr id="9" name="Dikdörtgen 8"/>
          <p:cNvSpPr/>
          <p:nvPr/>
        </p:nvSpPr>
        <p:spPr>
          <a:xfrm>
            <a:off x="2478250" y="1844159"/>
            <a:ext cx="6385046" cy="39241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tr-TR" sz="1950" dirty="0">
                <a:effectLst>
                  <a:outerShdw blurRad="38100" dist="38100" dir="2700000" algn="tl">
                    <a:srgbClr val="000000"/>
                  </a:outerShdw>
                </a:effectLst>
              </a:rPr>
              <a:t>Tamamlanmış neden-sonuç diyagramı</a:t>
            </a:r>
          </a:p>
        </p:txBody>
      </p:sp>
    </p:spTree>
    <p:extLst>
      <p:ext uri="{BB962C8B-B14F-4D97-AF65-F5344CB8AC3E}">
        <p14:creationId xmlns:p14="http://schemas.microsoft.com/office/powerpoint/2010/main" val="160333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Pareto</a:t>
            </a:r>
            <a:r>
              <a:rPr lang="tr-TR" dirty="0"/>
              <a:t> Diyagramları</a:t>
            </a:r>
          </a:p>
        </p:txBody>
      </p:sp>
      <p:sp>
        <p:nvSpPr>
          <p:cNvPr id="3" name="İçerik Yer Tutucusu 2"/>
          <p:cNvSpPr>
            <a:spLocks noGrp="1"/>
          </p:cNvSpPr>
          <p:nvPr>
            <p:ph idx="1"/>
          </p:nvPr>
        </p:nvSpPr>
        <p:spPr/>
        <p:txBody>
          <a:bodyPr/>
          <a:lstStyle/>
          <a:p>
            <a:r>
              <a:rPr lang="tr-TR" sz="1950" dirty="0"/>
              <a:t>Bu yöntem, 19. yüzyılda yaşamış olan İtalyan iktisatçı ve sosyolog </a:t>
            </a:r>
            <a:r>
              <a:rPr lang="tr-TR" sz="1950" dirty="0" err="1"/>
              <a:t>Vilfredo</a:t>
            </a:r>
            <a:r>
              <a:rPr lang="tr-TR" sz="1950" dirty="0"/>
              <a:t> </a:t>
            </a:r>
            <a:r>
              <a:rPr lang="tr-TR" sz="1950" dirty="0" err="1"/>
              <a:t>Pareto</a:t>
            </a:r>
            <a:r>
              <a:rPr lang="tr-TR" sz="1950" dirty="0"/>
              <a:t> tarafından geliştirilmiş</a:t>
            </a:r>
          </a:p>
          <a:p>
            <a:r>
              <a:rPr lang="tr-TR" sz="1950" dirty="0" err="1"/>
              <a:t>Juran</a:t>
            </a:r>
            <a:r>
              <a:rPr lang="tr-TR" sz="1950" dirty="0"/>
              <a:t>, </a:t>
            </a:r>
            <a:r>
              <a:rPr lang="tr-TR" sz="1950" dirty="0" err="1"/>
              <a:t>Pareto</a:t>
            </a:r>
            <a:r>
              <a:rPr lang="tr-TR" sz="1950" dirty="0"/>
              <a:t> ilkesini 1937 yılında sunmuştur. </a:t>
            </a:r>
            <a:r>
              <a:rPr lang="tr-TR" sz="1950" dirty="0" err="1"/>
              <a:t>Pareto</a:t>
            </a:r>
            <a:r>
              <a:rPr lang="tr-TR" sz="1950" dirty="0"/>
              <a:t> ilkesi 80/20 prensibi veya ‘önemli az’ olarak da bilinmektedir. Bu ilke için kazancın %80’nin müşterilerin %20’si tarafından sağlanmasından yola çıkılmıştır. Aynı şekilde hatalar için düşünüldüğünde hataların %80’inin sebeplerin %20’sinden kaynaklandığı ifade edilmektedir.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17</a:t>
            </a:fld>
            <a:endParaRPr lang="tr-TR">
              <a:solidFill>
                <a:srgbClr val="FFFFFF"/>
              </a:solidFill>
            </a:endParaRPr>
          </a:p>
        </p:txBody>
      </p:sp>
    </p:spTree>
    <p:extLst>
      <p:ext uri="{BB962C8B-B14F-4D97-AF65-F5344CB8AC3E}">
        <p14:creationId xmlns:p14="http://schemas.microsoft.com/office/powerpoint/2010/main" val="257787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sz="1950" dirty="0"/>
              <a:t>1. Bir kontrol tablosu hazırlanır ve bu tabloya belirli bir zaman aralığında ortaya çıkan hatalar işaretlenerek toplamları alınır.</a:t>
            </a:r>
          </a:p>
          <a:p>
            <a:pPr marL="0" indent="0">
              <a:buNone/>
            </a:pPr>
            <a:r>
              <a:rPr lang="tr-TR" sz="1950" dirty="0"/>
              <a:t>2. </a:t>
            </a:r>
            <a:r>
              <a:rPr lang="sv-SE" sz="1950" dirty="0"/>
              <a:t>Tekrar sayılarına göre hatalar sıralanır.</a:t>
            </a:r>
            <a:endParaRPr lang="tr-TR" sz="1950" dirty="0"/>
          </a:p>
          <a:p>
            <a:pPr marL="0" indent="0">
              <a:buNone/>
            </a:pPr>
            <a:r>
              <a:rPr lang="tr-TR" sz="1950" dirty="0"/>
              <a:t>3. Her hata tipi için toplam hata sayısındaki yüzdelik oranları hesaplanır.</a:t>
            </a:r>
          </a:p>
          <a:p>
            <a:pPr marL="0" indent="0">
              <a:buNone/>
            </a:pPr>
            <a:r>
              <a:rPr lang="tr-TR" sz="1950" dirty="0"/>
              <a:t>4. Kümülatif olarak hata yüzdeleri hesaplanır.</a:t>
            </a:r>
          </a:p>
          <a:p>
            <a:pPr marL="0" indent="0">
              <a:buNone/>
            </a:pPr>
            <a:r>
              <a:rPr lang="tr-TR" sz="1950" dirty="0"/>
              <a:t>5. </a:t>
            </a:r>
            <a:r>
              <a:rPr lang="tr-TR" sz="1950" dirty="0" err="1"/>
              <a:t>Pareto</a:t>
            </a:r>
            <a:r>
              <a:rPr lang="tr-TR" sz="1950" dirty="0"/>
              <a:t> diyagramı için hazırlık yapma amacıyla sütun grafiği çizilir.</a:t>
            </a:r>
          </a:p>
          <a:p>
            <a:pPr marL="0" indent="0">
              <a:buNone/>
            </a:pPr>
            <a:r>
              <a:rPr lang="tr-TR" sz="1950" dirty="0"/>
              <a:t>6. Hata sayıları ve yüzde grafiği (</a:t>
            </a:r>
            <a:r>
              <a:rPr lang="tr-TR" sz="1950" dirty="0" err="1"/>
              <a:t>Pareto</a:t>
            </a:r>
            <a:r>
              <a:rPr lang="tr-TR" sz="1950" dirty="0"/>
              <a:t> grafiği) birlikte gösterilir.</a:t>
            </a:r>
          </a:p>
          <a:p>
            <a:pPr marL="0" indent="0">
              <a:buNone/>
            </a:pPr>
            <a:r>
              <a:rPr lang="tr-TR" sz="1950" dirty="0"/>
              <a:t>7. Hataların %80’nin hangi nedenlerden ileri geldiği anlaşılır. Bu nedenlerin iyileştirilmesi önceliklidir.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18</a:t>
            </a:fld>
            <a:endParaRPr lang="tr-TR">
              <a:solidFill>
                <a:srgbClr val="FFFFFF"/>
              </a:solidFill>
            </a:endParaRPr>
          </a:p>
        </p:txBody>
      </p:sp>
    </p:spTree>
    <p:extLst>
      <p:ext uri="{BB962C8B-B14F-4D97-AF65-F5344CB8AC3E}">
        <p14:creationId xmlns:p14="http://schemas.microsoft.com/office/powerpoint/2010/main" val="76135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066800"/>
            <a:ext cx="8229600" cy="1898342"/>
          </a:xfrm>
        </p:spPr>
        <p:txBody>
          <a:bodyPr/>
          <a:lstStyle/>
          <a:p>
            <a:r>
              <a:rPr lang="tr-TR" sz="1950" dirty="0" err="1"/>
              <a:t>Pareto</a:t>
            </a:r>
            <a:r>
              <a:rPr lang="tr-TR" sz="1950" dirty="0"/>
              <a:t> analizi problem çözmenin başlangıç noktasını seçmek, başarıyı izlemek ya da bir problemin temel nedenini belirlemek için problem ya da koşulların tümünün göreli önemini göstermek istediğimizde kullanılır. </a:t>
            </a:r>
            <a:r>
              <a:rPr lang="tr-TR" sz="1950" dirty="0" err="1"/>
              <a:t>Pareto</a:t>
            </a:r>
            <a:r>
              <a:rPr lang="tr-TR" sz="1950" dirty="0"/>
              <a:t> analizi, problemlerin hangi sıra ile çözüleceğinin belirlenmesinde yardımcı olan dikey çubuk grafiğinin özel bir biçimidir.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19</a:t>
            </a:fld>
            <a:endParaRPr lang="tr-TR">
              <a:solidFill>
                <a:srgbClr val="FFFFFF"/>
              </a:solidFill>
            </a:endParaRPr>
          </a:p>
        </p:txBody>
      </p:sp>
      <p:sp>
        <p:nvSpPr>
          <p:cNvPr id="5" name="İçerik Yer Tutucusu 2">
            <a:extLst>
              <a:ext uri="{FF2B5EF4-FFF2-40B4-BE49-F238E27FC236}">
                <a16:creationId xmlns:a16="http://schemas.microsoft.com/office/drawing/2014/main" id="{FB9CF2ED-7A42-4294-ADE3-AA33215B22AE}"/>
              </a:ext>
            </a:extLst>
          </p:cNvPr>
          <p:cNvSpPr txBox="1">
            <a:spLocks/>
          </p:cNvSpPr>
          <p:nvPr/>
        </p:nvSpPr>
        <p:spPr bwMode="auto">
          <a:xfrm>
            <a:off x="457200" y="3061208"/>
            <a:ext cx="8229600" cy="2466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buClr>
                <a:srgbClr val="00CCFF"/>
              </a:buClr>
            </a:pPr>
            <a:r>
              <a:rPr lang="tr-TR" sz="1950" kern="0">
                <a:solidFill>
                  <a:srgbClr val="FFFFFF"/>
                </a:solidFill>
              </a:rPr>
              <a:t>Pareto diyagramı, alışılmış temel ayrım metodu veya önceliklerin belirlenmesi olarak kullanılmaktadır. Özellikle bu yaklaşım göz önünde bulundurularak sonuç üzerinde yüksek etkisi olan faktörlere yoğunlaşmak gerekir. Bu durumda yapılan çalışmaların çözüme etkisi daha hızlı ve yüksek oranda olacaktır. Karar almak genellikle zordur. Pareto analizi verileri tasnif ederek karar alma işini kolaylaştırır. Söz konusu tasnif için Pareto grafikleri kullanılır</a:t>
            </a:r>
          </a:p>
          <a:p>
            <a:pPr defTabSz="914400"/>
            <a:endParaRPr lang="tr-TR" kern="0" dirty="0"/>
          </a:p>
        </p:txBody>
      </p:sp>
    </p:spTree>
    <p:extLst>
      <p:ext uri="{BB962C8B-B14F-4D97-AF65-F5344CB8AC3E}">
        <p14:creationId xmlns:p14="http://schemas.microsoft.com/office/powerpoint/2010/main" val="135061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defRPr/>
            </a:pPr>
            <a:fld id="{AFCF8927-022D-43F6-8B65-131047D4F168}" type="slidenum">
              <a:rPr lang="tr-TR">
                <a:solidFill>
                  <a:srgbClr val="FFFFFF"/>
                </a:solidFill>
              </a:rPr>
              <a:pPr defTabSz="685800" fontAlgn="base">
                <a:spcBef>
                  <a:spcPct val="0"/>
                </a:spcBef>
                <a:spcAft>
                  <a:spcPct val="0"/>
                </a:spcAft>
                <a:defRPr/>
              </a:pPr>
              <a:t>2</a:t>
            </a:fld>
            <a:endParaRPr lang="tr-TR">
              <a:solidFill>
                <a:srgbClr val="FFFFFF"/>
              </a:solidFill>
            </a:endParaRPr>
          </a:p>
        </p:txBody>
      </p:sp>
      <p:sp>
        <p:nvSpPr>
          <p:cNvPr id="338947" name="Rectangle 3"/>
          <p:cNvSpPr>
            <a:spLocks noGrp="1" noChangeArrowheads="1"/>
          </p:cNvSpPr>
          <p:nvPr>
            <p:ph type="body" idx="1"/>
          </p:nvPr>
        </p:nvSpPr>
        <p:spPr/>
        <p:txBody>
          <a:bodyPr/>
          <a:lstStyle/>
          <a:p>
            <a:pPr>
              <a:lnSpc>
                <a:spcPct val="90000"/>
              </a:lnSpc>
            </a:pPr>
            <a:r>
              <a:rPr lang="tr-TR"/>
              <a:t>Eğitim programlarında yer alması gereken hususlardan biride üretilen mal ve hizmetlerin kalitesinin ölçülmesidir. Ölçme ve kontrol kalite sağlamada önemli bir araçtır. Üretilen bir malın ölçülmesi ve kontrolü hatalı ve yanlış üretimlerin belirlenmesinde önemli bir etkendir. Böylece hatalı mal önceden tespit edilerek müşteriye ulaşması işin başında engellenir. </a:t>
            </a:r>
          </a:p>
        </p:txBody>
      </p:sp>
      <p:sp>
        <p:nvSpPr>
          <p:cNvPr id="4" name="Rectangle 3">
            <a:extLst>
              <a:ext uri="{FF2B5EF4-FFF2-40B4-BE49-F238E27FC236}">
                <a16:creationId xmlns:a16="http://schemas.microsoft.com/office/drawing/2014/main" id="{F2CC74B9-4F3E-4F5F-A8CF-8FDBA1765728}"/>
              </a:ext>
            </a:extLst>
          </p:cNvPr>
          <p:cNvSpPr txBox="1">
            <a:spLocks noChangeArrowheads="1"/>
          </p:cNvSpPr>
          <p:nvPr/>
        </p:nvSpPr>
        <p:spPr bwMode="auto">
          <a:xfrm>
            <a:off x="723531" y="62329"/>
            <a:ext cx="8229600" cy="741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buFont typeface="Wingdings" pitchFamily="2" charset="2"/>
              <a:buNone/>
            </a:pPr>
            <a:endParaRPr lang="tr-TR" b="1" kern="0" dirty="0"/>
          </a:p>
          <a:p>
            <a:pPr defTabSz="914400">
              <a:buFont typeface="Wingdings" pitchFamily="2" charset="2"/>
              <a:buNone/>
            </a:pPr>
            <a:endParaRPr lang="tr-TR" b="1" kern="0" dirty="0"/>
          </a:p>
          <a:p>
            <a:pPr defTabSz="914400">
              <a:buFont typeface="Wingdings" pitchFamily="2" charset="2"/>
              <a:buNone/>
            </a:pPr>
            <a:endParaRPr lang="tr-TR" b="1" kern="0" dirty="0"/>
          </a:p>
        </p:txBody>
      </p:sp>
      <p:sp>
        <p:nvSpPr>
          <p:cNvPr id="6" name="Metin kutusu 5">
            <a:extLst>
              <a:ext uri="{FF2B5EF4-FFF2-40B4-BE49-F238E27FC236}">
                <a16:creationId xmlns:a16="http://schemas.microsoft.com/office/drawing/2014/main" id="{2DE045CC-C2DE-4DE1-B856-53886BF19EB4}"/>
              </a:ext>
            </a:extLst>
          </p:cNvPr>
          <p:cNvSpPr txBox="1"/>
          <p:nvPr/>
        </p:nvSpPr>
        <p:spPr>
          <a:xfrm>
            <a:off x="2152835" y="504864"/>
            <a:ext cx="4572000" cy="369332"/>
          </a:xfrm>
          <a:prstGeom prst="rect">
            <a:avLst/>
          </a:prstGeom>
          <a:noFill/>
        </p:spPr>
        <p:txBody>
          <a:bodyPr wrap="square">
            <a:spAutoFit/>
          </a:bodyPr>
          <a:lstStyle/>
          <a:p>
            <a:pPr algn="ctr" defTabSz="914400">
              <a:buFont typeface="Wingdings" pitchFamily="2" charset="2"/>
              <a:buNone/>
            </a:pPr>
            <a:r>
              <a:rPr lang="tr-TR" b="1" kern="0" dirty="0"/>
              <a:t>KALİTE ÖLÇÜM YÖNTEMLERİ</a:t>
            </a:r>
          </a:p>
        </p:txBody>
      </p:sp>
    </p:spTree>
    <p:extLst>
      <p:ext uri="{BB962C8B-B14F-4D97-AF65-F5344CB8AC3E}">
        <p14:creationId xmlns:p14="http://schemas.microsoft.com/office/powerpoint/2010/main" val="984020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2188119"/>
            <a:ext cx="3609975" cy="3488005"/>
          </a:xfrm>
        </p:spPr>
        <p:txBody>
          <a:bodyPr/>
          <a:lstStyle/>
          <a:p>
            <a:r>
              <a:rPr lang="tr-TR" sz="1950" dirty="0">
                <a:solidFill>
                  <a:srgbClr val="FFFFFF"/>
                </a:solidFill>
              </a:rPr>
              <a:t>sırasında </a:t>
            </a:r>
            <a:r>
              <a:rPr lang="tr-TR" sz="1950" dirty="0"/>
              <a:t>yapılan faaliyetler için harcanan zamanlar gösterilmektedir. </a:t>
            </a:r>
            <a:r>
              <a:rPr lang="tr-TR" sz="1950" dirty="0" err="1"/>
              <a:t>Pareto</a:t>
            </a:r>
            <a:r>
              <a:rPr lang="tr-TR" sz="1950" dirty="0"/>
              <a:t> prensibine göre, bu diyagramda görülen yağ basınç hattına, ünitelerin sökülmesine ve rulman değişimine odaklanılarak gerçekleştirilecek bir problem çözümü, toplam problemlerin %70’inin çözümüne katkı sağlamış olacaktır.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20</a:t>
            </a:fld>
            <a:endParaRPr lang="tr-TR">
              <a:solidFill>
                <a:srgbClr val="FFFFFF"/>
              </a:solidFill>
            </a:endParaRPr>
          </a:p>
        </p:txBody>
      </p:sp>
      <p:pic>
        <p:nvPicPr>
          <p:cNvPr id="5" name="Resim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Effect>
                      <a14:brightnessContrast contrast="-20000"/>
                    </a14:imgEffect>
                  </a14:imgLayer>
                </a14:imgProps>
              </a:ext>
            </a:extLst>
          </a:blip>
          <a:srcRect l="20815" t="19098" r="15544" b="3820"/>
          <a:stretch/>
        </p:blipFill>
        <p:spPr>
          <a:xfrm>
            <a:off x="3609975" y="2257553"/>
            <a:ext cx="4991100" cy="339884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Unvan 1"/>
          <p:cNvSpPr>
            <a:spLocks noGrp="1"/>
          </p:cNvSpPr>
          <p:nvPr>
            <p:ph type="title"/>
          </p:nvPr>
        </p:nvSpPr>
        <p:spPr>
          <a:xfrm>
            <a:off x="161925" y="1050142"/>
            <a:ext cx="1476375" cy="68340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r>
              <a:rPr lang="tr-TR" dirty="0"/>
              <a:t>Örnek</a:t>
            </a:r>
          </a:p>
        </p:txBody>
      </p:sp>
      <p:sp>
        <p:nvSpPr>
          <p:cNvPr id="7" name="Dikdörtgen 6"/>
          <p:cNvSpPr/>
          <p:nvPr/>
        </p:nvSpPr>
        <p:spPr>
          <a:xfrm>
            <a:off x="161925" y="1868498"/>
            <a:ext cx="8858250" cy="392415"/>
          </a:xfrm>
          <a:prstGeom prst="rect">
            <a:avLst/>
          </a:prstGeom>
        </p:spPr>
        <p:txBody>
          <a:bodyPr wrap="square">
            <a:spAutoFit/>
          </a:bodyPr>
          <a:lstStyle/>
          <a:p>
            <a:r>
              <a:rPr lang="tr-TR" sz="1950" dirty="0">
                <a:solidFill>
                  <a:srgbClr val="FFFFFF"/>
                </a:solidFill>
                <a:effectLst>
                  <a:outerShdw blurRad="38100" dist="38100" dir="2700000" algn="tl">
                    <a:srgbClr val="000000"/>
                  </a:outerShdw>
                </a:effectLst>
              </a:rPr>
              <a:t>Yandaki örnek </a:t>
            </a:r>
            <a:r>
              <a:rPr lang="tr-TR" sz="1950" dirty="0" err="1">
                <a:solidFill>
                  <a:srgbClr val="FFFFFF"/>
                </a:solidFill>
                <a:effectLst>
                  <a:outerShdw blurRad="38100" dist="38100" dir="2700000" algn="tl">
                    <a:srgbClr val="000000"/>
                  </a:outerShdw>
                </a:effectLst>
              </a:rPr>
              <a:t>Pareto</a:t>
            </a:r>
            <a:r>
              <a:rPr lang="tr-TR" sz="1950" dirty="0">
                <a:solidFill>
                  <a:srgbClr val="FFFFFF"/>
                </a:solidFill>
                <a:effectLst>
                  <a:outerShdw blurRad="38100" dist="38100" dir="2700000" algn="tl">
                    <a:srgbClr val="000000"/>
                  </a:outerShdw>
                </a:effectLst>
              </a:rPr>
              <a:t> diyagramında; işyerlerinde yaşanan tezgâh arızaları</a:t>
            </a:r>
          </a:p>
        </p:txBody>
      </p:sp>
    </p:spTree>
    <p:extLst>
      <p:ext uri="{BB962C8B-B14F-4D97-AF65-F5344CB8AC3E}">
        <p14:creationId xmlns:p14="http://schemas.microsoft.com/office/powerpoint/2010/main" val="395894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Beyin Fırtınası</a:t>
            </a:r>
          </a:p>
        </p:txBody>
      </p:sp>
      <p:sp>
        <p:nvSpPr>
          <p:cNvPr id="3" name="İçerik Yer Tutucusu 2"/>
          <p:cNvSpPr>
            <a:spLocks noGrp="1"/>
          </p:cNvSpPr>
          <p:nvPr>
            <p:ph idx="1"/>
          </p:nvPr>
        </p:nvSpPr>
        <p:spPr/>
        <p:txBody>
          <a:bodyPr/>
          <a:lstStyle/>
          <a:p>
            <a:r>
              <a:rPr lang="tr-TR" sz="1950" dirty="0"/>
              <a:t>Beyin fırtınası bir grup kişinin belirli bir problemi çözmek için bir araya gelerek kişisel görüş ve fikirlerini herhangi bir kısıtlama olmaksızın belirttikleri bir çalışmadır. Beyin fırtınası çalışması ile çalışanların ekiplere katılımının sağlanması ve yaratıcılıklarının ortaya çıkarılması hedeflenir. Beyin fırtınası farklı yaklaşım ve fikirlerin üretilmesini sağlayan bir sistemdir.</a:t>
            </a:r>
          </a:p>
          <a:p>
            <a:r>
              <a:rPr lang="tr-TR" sz="1950" dirty="0"/>
              <a:t>Beyin fırtınasında üzerinde fikir üretilecek problemin veya konunun açık ve net bir biçimde tarif edilmesi ve konunun dışına çıkılmasına izin vermeyecek şekilde sınırlarının tanımlanması gereklidir.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21</a:t>
            </a:fld>
            <a:endParaRPr lang="tr-TR">
              <a:solidFill>
                <a:srgbClr val="FFFFFF"/>
              </a:solidFill>
            </a:endParaRPr>
          </a:p>
        </p:txBody>
      </p:sp>
    </p:spTree>
    <p:extLst>
      <p:ext uri="{BB962C8B-B14F-4D97-AF65-F5344CB8AC3E}">
        <p14:creationId xmlns:p14="http://schemas.microsoft.com/office/powerpoint/2010/main" val="302694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sz="2100" dirty="0"/>
              <a:t>Beyin fırtınasında süreç</a:t>
            </a:r>
          </a:p>
          <a:p>
            <a:pPr marL="0" indent="0">
              <a:buNone/>
            </a:pPr>
            <a:r>
              <a:rPr lang="tr-TR" sz="1950" dirty="0"/>
              <a:t>1) Konu net bir şekilde belirlenir,</a:t>
            </a:r>
          </a:p>
          <a:p>
            <a:pPr marL="0" indent="0">
              <a:buNone/>
            </a:pPr>
            <a:r>
              <a:rPr lang="tr-TR" sz="1950" dirty="0"/>
              <a:t>2) Her üyeye sırasıyla düşüncesi sorulur,</a:t>
            </a:r>
          </a:p>
          <a:p>
            <a:pPr marL="0" indent="0">
              <a:buNone/>
            </a:pPr>
            <a:r>
              <a:rPr lang="tr-TR" sz="1950" dirty="0"/>
              <a:t>3) Her üye sırası geldiğinde tek bir fikir beyan eder,</a:t>
            </a:r>
          </a:p>
          <a:p>
            <a:pPr marL="0" indent="0">
              <a:buNone/>
            </a:pPr>
            <a:r>
              <a:rPr lang="tr-TR" sz="1950" dirty="0"/>
              <a:t>4) Önerilen fikirler herkesin görebileceği bir yere yazılır,</a:t>
            </a:r>
          </a:p>
          <a:p>
            <a:pPr marL="0" indent="0">
              <a:buNone/>
            </a:pPr>
            <a:r>
              <a:rPr lang="tr-TR" sz="1950" dirty="0"/>
              <a:t>5) Sırası geldiğinde aklına fikir gelmeyen üye “pas” geçer,</a:t>
            </a:r>
          </a:p>
          <a:p>
            <a:pPr marL="0" indent="0">
              <a:buNone/>
            </a:pPr>
            <a:r>
              <a:rPr lang="tr-TR" sz="1950" dirty="0"/>
              <a:t>6) Tüm fikirler söyleninceye kadar turlara devam edilir,</a:t>
            </a:r>
          </a:p>
          <a:p>
            <a:pPr marL="0" indent="0">
              <a:buNone/>
            </a:pPr>
            <a:r>
              <a:rPr lang="tr-TR" sz="1950" dirty="0"/>
              <a:t>7) Önerilen fikirlere saygı gösterilir ve eleştirilmez.</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22</a:t>
            </a:fld>
            <a:endParaRPr lang="tr-TR">
              <a:solidFill>
                <a:srgbClr val="FFFFFF"/>
              </a:solidFill>
            </a:endParaRPr>
          </a:p>
        </p:txBody>
      </p:sp>
    </p:spTree>
    <p:extLst>
      <p:ext uri="{BB962C8B-B14F-4D97-AF65-F5344CB8AC3E}">
        <p14:creationId xmlns:p14="http://schemas.microsoft.com/office/powerpoint/2010/main" val="17143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Beyin fırtınası tekniği, özellikle problemin tanımlanması aşamasında, problemin olası sebeplerine dikkati toplamak amacıyla; karar alma safhasında, kararlaştırılan bir iyileştirmenin amacına ulaşması için katkısı olacak faaliyetlerin belirlenmesinde ve planlama safhasında, gelecekte karşılaşacak sorunları veya “kritik noktaları” bulmada ve ayrıca bunların olası sebepleri üzerine varsayımlar oluşturmada yaygın şekilde kullanılmaktadır.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23</a:t>
            </a:fld>
            <a:endParaRPr lang="tr-TR">
              <a:solidFill>
                <a:srgbClr val="FFFFFF"/>
              </a:solidFill>
            </a:endParaRPr>
          </a:p>
        </p:txBody>
      </p:sp>
    </p:spTree>
    <p:extLst>
      <p:ext uri="{BB962C8B-B14F-4D97-AF65-F5344CB8AC3E}">
        <p14:creationId xmlns:p14="http://schemas.microsoft.com/office/powerpoint/2010/main" val="107224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Diğer Kontrol Teknikleri </a:t>
            </a:r>
          </a:p>
        </p:txBody>
      </p:sp>
      <p:sp>
        <p:nvSpPr>
          <p:cNvPr id="3" name="İçerik Yer Tutucusu 2"/>
          <p:cNvSpPr>
            <a:spLocks noGrp="1"/>
          </p:cNvSpPr>
          <p:nvPr>
            <p:ph idx="1"/>
          </p:nvPr>
        </p:nvSpPr>
        <p:spPr>
          <a:xfrm>
            <a:off x="457200" y="1981200"/>
            <a:ext cx="8229600" cy="3124201"/>
          </a:xfrm>
        </p:spPr>
        <p:txBody>
          <a:bodyPr/>
          <a:lstStyle/>
          <a:p>
            <a:r>
              <a:rPr lang="tr-TR" dirty="0"/>
              <a:t>Dağılım (Serpilme) Diyagramları</a:t>
            </a:r>
          </a:p>
          <a:p>
            <a:r>
              <a:rPr lang="tr-TR" dirty="0"/>
              <a:t>İş (Süreç) Akış Diyagramları</a:t>
            </a:r>
          </a:p>
          <a:p>
            <a:r>
              <a:rPr lang="tr-TR" dirty="0"/>
              <a:t>Kontrol Diyagramı</a:t>
            </a:r>
          </a:p>
          <a:p>
            <a:r>
              <a:rPr lang="tr-TR" dirty="0"/>
              <a:t>Kıyaslama (benchmarking)</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24</a:t>
            </a:fld>
            <a:endParaRPr lang="tr-TR">
              <a:solidFill>
                <a:srgbClr val="FFFFFF"/>
              </a:solidFill>
            </a:endParaRPr>
          </a:p>
        </p:txBody>
      </p:sp>
    </p:spTree>
    <p:extLst>
      <p:ext uri="{BB962C8B-B14F-4D97-AF65-F5344CB8AC3E}">
        <p14:creationId xmlns:p14="http://schemas.microsoft.com/office/powerpoint/2010/main" val="88527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685800" fontAlgn="base">
              <a:spcBef>
                <a:spcPct val="0"/>
              </a:spcBef>
              <a:spcAft>
                <a:spcPct val="0"/>
              </a:spcAft>
              <a:defRPr/>
            </a:pPr>
            <a:fld id="{8C8CB90E-DD14-49BF-83A5-9F6BACEE4DBE}" type="slidenum">
              <a:rPr lang="tr-TR">
                <a:solidFill>
                  <a:srgbClr val="FFFFFF"/>
                </a:solidFill>
              </a:rPr>
              <a:pPr defTabSz="685800" fontAlgn="base">
                <a:spcBef>
                  <a:spcPct val="0"/>
                </a:spcBef>
                <a:spcAft>
                  <a:spcPct val="0"/>
                </a:spcAft>
                <a:defRPr/>
              </a:pPr>
              <a:t>3</a:t>
            </a:fld>
            <a:endParaRPr lang="tr-TR">
              <a:solidFill>
                <a:srgbClr val="FFFFFF"/>
              </a:solidFill>
            </a:endParaRPr>
          </a:p>
        </p:txBody>
      </p:sp>
      <p:sp>
        <p:nvSpPr>
          <p:cNvPr id="339971" name="Rectangle 3"/>
          <p:cNvSpPr>
            <a:spLocks noGrp="1" noChangeArrowheads="1"/>
          </p:cNvSpPr>
          <p:nvPr>
            <p:ph type="body" idx="1"/>
          </p:nvPr>
        </p:nvSpPr>
        <p:spPr>
          <a:xfrm>
            <a:off x="519344" y="543017"/>
            <a:ext cx="8229600" cy="1889465"/>
          </a:xfrm>
        </p:spPr>
        <p:txBody>
          <a:bodyPr/>
          <a:lstStyle/>
          <a:p>
            <a:r>
              <a:rPr lang="tr-TR" i="1" dirty="0"/>
              <a:t>Kalite ölçümünde genellikle iki yöntem uygulanır. </a:t>
            </a:r>
          </a:p>
          <a:p>
            <a:pPr>
              <a:buFont typeface="Wingdings" pitchFamily="2" charset="2"/>
              <a:buNone/>
            </a:pPr>
            <a:r>
              <a:rPr lang="tr-TR" dirty="0"/>
              <a:t>1-Her ürün tek kontrol edilir.(Bütünün kontrolü) </a:t>
            </a:r>
          </a:p>
          <a:p>
            <a:pPr>
              <a:buFont typeface="Wingdings" pitchFamily="2" charset="2"/>
              <a:buNone/>
            </a:pPr>
            <a:r>
              <a:rPr lang="tr-TR" dirty="0"/>
              <a:t>2-Bazı örnekler kontrol edilir.(Örnekleme)</a:t>
            </a:r>
          </a:p>
        </p:txBody>
      </p:sp>
      <p:sp>
        <p:nvSpPr>
          <p:cNvPr id="4" name="Rectangle 3">
            <a:extLst>
              <a:ext uri="{FF2B5EF4-FFF2-40B4-BE49-F238E27FC236}">
                <a16:creationId xmlns:a16="http://schemas.microsoft.com/office/drawing/2014/main" id="{8502EB2C-BCD1-4DB8-B3E4-4722E4723899}"/>
              </a:ext>
            </a:extLst>
          </p:cNvPr>
          <p:cNvSpPr txBox="1">
            <a:spLocks noChangeArrowheads="1"/>
          </p:cNvSpPr>
          <p:nvPr/>
        </p:nvSpPr>
        <p:spPr bwMode="auto">
          <a:xfrm>
            <a:off x="395056" y="2959115"/>
            <a:ext cx="8229600" cy="27594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buFont typeface="Wingdings" pitchFamily="2" charset="2"/>
              <a:buNone/>
            </a:pPr>
            <a:endParaRPr lang="tr-TR" sz="2100" kern="0"/>
          </a:p>
          <a:p>
            <a:pPr algn="ctr" defTabSz="914400">
              <a:buFont typeface="Wingdings" pitchFamily="2" charset="2"/>
              <a:buNone/>
            </a:pPr>
            <a:r>
              <a:rPr lang="tr-TR" sz="2100" kern="0"/>
              <a:t>	Bu yöntemler kullanılarak üretimde istenmeyen, bozuk yâda hatalı ürün elde edilmez. Üretimin tasarım ve üretim kalitesine uygunluğu bazı ürünlerde laboratuar kontrolleri yapılarak belirlenir.</a:t>
            </a:r>
          </a:p>
          <a:p>
            <a:pPr algn="ctr" defTabSz="914400">
              <a:buFont typeface="Wingdings" pitchFamily="2" charset="2"/>
              <a:buNone/>
            </a:pPr>
            <a:r>
              <a:rPr lang="tr-TR" sz="2100" kern="0"/>
              <a:t>Bu kontroller sonunda ürünün müşterinin beklentilerine uygun olup olmadığı belirlenir.</a:t>
            </a:r>
            <a:endParaRPr lang="tr-TR" sz="2100" kern="0" dirty="0"/>
          </a:p>
        </p:txBody>
      </p:sp>
    </p:spTree>
    <p:extLst>
      <p:ext uri="{BB962C8B-B14F-4D97-AF65-F5344CB8AC3E}">
        <p14:creationId xmlns:p14="http://schemas.microsoft.com/office/powerpoint/2010/main" val="396348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749" y="1734984"/>
            <a:ext cx="7772400" cy="3519985"/>
          </a:xfrm>
        </p:spPr>
        <p:txBody>
          <a:bodyPr/>
          <a:lstStyle/>
          <a:p>
            <a:r>
              <a:rPr lang="tr-TR" sz="1950" cap="none" dirty="0">
                <a:solidFill>
                  <a:schemeClr val="tx1"/>
                </a:solidFill>
                <a:effectLst>
                  <a:outerShdw blurRad="38100" dist="38100" dir="2700000" algn="tl">
                    <a:srgbClr val="000000">
                      <a:alpha val="43137"/>
                    </a:srgbClr>
                  </a:outerShdw>
                </a:effectLst>
                <a:latin typeface="Constantia" panose="02030602050306030303" pitchFamily="18" charset="0"/>
              </a:rPr>
              <a:t>Kaliteyi sürekli artırmak, kalitesizliği ve hata oranlarını düşürmek, işin doğru yapılmasını engelleyen problemleri tanımlayıp bunları çözmekle mümkün olacaktır. </a:t>
            </a:r>
            <a:br>
              <a:rPr lang="tr-TR" sz="1950" cap="none" dirty="0">
                <a:solidFill>
                  <a:schemeClr val="tx1"/>
                </a:solidFill>
                <a:effectLst>
                  <a:outerShdw blurRad="38100" dist="38100" dir="2700000" algn="tl">
                    <a:srgbClr val="000000">
                      <a:alpha val="43137"/>
                    </a:srgbClr>
                  </a:outerShdw>
                </a:effectLst>
                <a:latin typeface="Constantia" panose="02030602050306030303" pitchFamily="18" charset="0"/>
              </a:rPr>
            </a:br>
            <a:r>
              <a:rPr lang="tr-TR" sz="1950" cap="none" dirty="0">
                <a:solidFill>
                  <a:schemeClr val="tx1"/>
                </a:solidFill>
                <a:effectLst>
                  <a:outerShdw blurRad="38100" dist="38100" dir="2700000" algn="tl">
                    <a:srgbClr val="000000">
                      <a:alpha val="43137"/>
                    </a:srgbClr>
                  </a:outerShdw>
                </a:effectLst>
                <a:latin typeface="Constantia" panose="02030602050306030303" pitchFamily="18" charset="0"/>
              </a:rPr>
              <a:t>Kalitenin sağlanmasında ve sürekli iyileşme sürecinde karşılaşılan problemlerin tespiti ve çözülmesi işletme içindeki memnuniyet düzeyi, çalışan motivasyonu ve toplam performansın arttırılmasında önemli</a:t>
            </a:r>
            <a:br>
              <a:rPr lang="tr-TR" sz="1950" cap="none" dirty="0">
                <a:solidFill>
                  <a:schemeClr val="tx1"/>
                </a:solidFill>
                <a:effectLst>
                  <a:outerShdw blurRad="38100" dist="38100" dir="2700000" algn="tl">
                    <a:srgbClr val="000000">
                      <a:alpha val="43137"/>
                    </a:srgbClr>
                  </a:outerShdw>
                </a:effectLst>
                <a:latin typeface="Constantia" panose="02030602050306030303" pitchFamily="18" charset="0"/>
              </a:rPr>
            </a:br>
            <a:r>
              <a:rPr lang="tr-TR" sz="1950" cap="none" dirty="0">
                <a:solidFill>
                  <a:schemeClr val="tx1"/>
                </a:solidFill>
                <a:effectLst>
                  <a:outerShdw blurRad="38100" dist="38100" dir="2700000" algn="tl">
                    <a:srgbClr val="000000">
                      <a:alpha val="43137"/>
                    </a:srgbClr>
                  </a:outerShdw>
                </a:effectLst>
                <a:latin typeface="Constantia" panose="02030602050306030303" pitchFamily="18" charset="0"/>
              </a:rPr>
              <a:t>bir yere sahiptir.</a:t>
            </a:r>
            <a:br>
              <a:rPr lang="tr-TR" sz="1950" cap="none" dirty="0">
                <a:solidFill>
                  <a:schemeClr val="tx1"/>
                </a:solidFill>
                <a:effectLst>
                  <a:outerShdw blurRad="38100" dist="38100" dir="2700000" algn="tl">
                    <a:srgbClr val="000000">
                      <a:alpha val="43137"/>
                    </a:srgbClr>
                  </a:outerShdw>
                </a:effectLst>
                <a:latin typeface="Constantia" panose="02030602050306030303" pitchFamily="18" charset="0"/>
              </a:rPr>
            </a:br>
            <a:r>
              <a:rPr lang="tr-TR" sz="1950" cap="none" dirty="0">
                <a:solidFill>
                  <a:schemeClr val="tx1"/>
                </a:solidFill>
                <a:effectLst>
                  <a:outerShdw blurRad="38100" dist="38100" dir="2700000" algn="tl">
                    <a:srgbClr val="000000">
                      <a:alpha val="43137"/>
                    </a:srgbClr>
                  </a:outerShdw>
                </a:effectLst>
                <a:latin typeface="Constantia" panose="02030602050306030303" pitchFamily="18" charset="0"/>
              </a:rPr>
              <a:t>Problem çözmede doğru yaklaşım, problemi doğuran asıl nedenlerin bulunması ve doğru çözümlerin uygulanması esasına dayanmaktadır.</a:t>
            </a:r>
          </a:p>
        </p:txBody>
      </p:sp>
      <p:sp>
        <p:nvSpPr>
          <p:cNvPr id="4" name="Slayt Numarası Yer Tutucusu 3"/>
          <p:cNvSpPr>
            <a:spLocks noGrp="1"/>
          </p:cNvSpPr>
          <p:nvPr>
            <p:ph type="sldNum" sz="quarter" idx="12"/>
          </p:nvPr>
        </p:nvSpPr>
        <p:spPr>
          <a:xfrm>
            <a:off x="8115004" y="5541613"/>
            <a:ext cx="618290" cy="201629"/>
          </a:xfrm>
        </p:spPr>
        <p:txBody>
          <a:bodyPr/>
          <a:lstStyle/>
          <a:p>
            <a:pPr defTabSz="685800" fontAlgn="base">
              <a:spcBef>
                <a:spcPct val="0"/>
              </a:spcBef>
              <a:spcAft>
                <a:spcPct val="0"/>
              </a:spcAft>
              <a:defRPr/>
            </a:pPr>
            <a:fld id="{1F1AA1F6-859B-41FE-A339-B0E4A52988B7}" type="slidenum">
              <a:rPr lang="tr-TR">
                <a:solidFill>
                  <a:srgbClr val="FFFFFF"/>
                </a:solidFill>
              </a:rPr>
              <a:pPr defTabSz="685800" fontAlgn="base">
                <a:spcBef>
                  <a:spcPct val="0"/>
                </a:spcBef>
                <a:spcAft>
                  <a:spcPct val="0"/>
                </a:spcAft>
                <a:defRPr/>
              </a:pPr>
              <a:t>4</a:t>
            </a:fld>
            <a:endParaRPr lang="tr-TR">
              <a:solidFill>
                <a:srgbClr val="FFFFFF"/>
              </a:solidFill>
            </a:endParaRPr>
          </a:p>
        </p:txBody>
      </p:sp>
    </p:spTree>
    <p:extLst>
      <p:ext uri="{BB962C8B-B14F-4D97-AF65-F5344CB8AC3E}">
        <p14:creationId xmlns:p14="http://schemas.microsoft.com/office/powerpoint/2010/main" val="315563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256407"/>
            <a:ext cx="8229600" cy="4114800"/>
          </a:xfrm>
        </p:spPr>
        <p:txBody>
          <a:bodyPr/>
          <a:lstStyle/>
          <a:p>
            <a:r>
              <a:rPr lang="tr-TR" sz="2100" dirty="0" err="1"/>
              <a:t>Mahadevan</a:t>
            </a:r>
            <a:r>
              <a:rPr lang="tr-TR" sz="2100" dirty="0"/>
              <a:t> (2010), kalite yönetim araçlarını beş genel kategori altında ele almıştır. Bu kategoriler;</a:t>
            </a:r>
          </a:p>
          <a:p>
            <a:pPr marL="266700" indent="0">
              <a:buNone/>
            </a:pPr>
            <a:r>
              <a:rPr lang="tr-TR" sz="2100" dirty="0"/>
              <a:t>i. Problemleri vurgulamak için araçlar,</a:t>
            </a:r>
          </a:p>
          <a:p>
            <a:pPr marL="266700" indent="0">
              <a:buNone/>
            </a:pPr>
            <a:r>
              <a:rPr lang="tr-TR" sz="2100" dirty="0"/>
              <a:t>ii. Belirli gelişme fırsatlarını belirlemek için araçlar,</a:t>
            </a:r>
          </a:p>
          <a:p>
            <a:pPr marL="266700" indent="0">
              <a:buNone/>
            </a:pPr>
            <a:r>
              <a:rPr lang="tr-TR" sz="2100" dirty="0"/>
              <a:t>iii. Problemleri ve temel nedenlerini belirlemek için araçlar,</a:t>
            </a:r>
          </a:p>
          <a:p>
            <a:pPr marL="266700" indent="0">
              <a:buNone/>
            </a:pPr>
            <a:r>
              <a:rPr lang="tr-TR" sz="2100" dirty="0"/>
              <a:t>iv. Kalitenin ürün/hizmet içinde yerleşmesi için </a:t>
            </a:r>
            <a:r>
              <a:rPr lang="tr-TR" sz="2100" dirty="0" err="1"/>
              <a:t>operasyonel</a:t>
            </a:r>
            <a:r>
              <a:rPr lang="tr-TR" sz="2100" dirty="0"/>
              <a:t> planlama araçları,</a:t>
            </a:r>
          </a:p>
          <a:p>
            <a:pPr marL="266700" indent="0">
              <a:buNone/>
            </a:pPr>
            <a:r>
              <a:rPr lang="tr-TR" sz="2100" dirty="0"/>
              <a:t>v. Stratejik planlama araçları.</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5</a:t>
            </a:fld>
            <a:endParaRPr lang="tr-TR">
              <a:solidFill>
                <a:srgbClr val="FFFFFF"/>
              </a:solidFill>
            </a:endParaRPr>
          </a:p>
        </p:txBody>
      </p:sp>
      <p:sp>
        <p:nvSpPr>
          <p:cNvPr id="5" name="İçerik Yer Tutucusu 2">
            <a:extLst>
              <a:ext uri="{FF2B5EF4-FFF2-40B4-BE49-F238E27FC236}">
                <a16:creationId xmlns:a16="http://schemas.microsoft.com/office/drawing/2014/main" id="{347C01CF-A2B4-4D76-B4B1-1DE0C354C7C1}"/>
              </a:ext>
            </a:extLst>
          </p:cNvPr>
          <p:cNvSpPr txBox="1">
            <a:spLocks/>
          </p:cNvSpPr>
          <p:nvPr/>
        </p:nvSpPr>
        <p:spPr bwMode="auto">
          <a:xfrm>
            <a:off x="457200" y="331433"/>
            <a:ext cx="8229600" cy="16497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100" kern="0" dirty="0"/>
              <a:t>Tüm paydaşların memnuniyet düzeyinin arttırılmasında ve kalitede sürekliliğin ve sürekli iyileşmenin sağlanmasında önemli bir yeri olan problem çözme teknikleri ve bu süreçte sıklıkla başvurulan temel yaklaşım, yöntem ve uygulamalar</a:t>
            </a:r>
          </a:p>
        </p:txBody>
      </p:sp>
    </p:spTree>
    <p:extLst>
      <p:ext uri="{BB962C8B-B14F-4D97-AF65-F5344CB8AC3E}">
        <p14:creationId xmlns:p14="http://schemas.microsoft.com/office/powerpoint/2010/main" val="67822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6</a:t>
            </a:fld>
            <a:endParaRPr lang="tr-TR">
              <a:solidFill>
                <a:srgbClr val="FFFFFF"/>
              </a:solidFill>
            </a:endParaRPr>
          </a:p>
        </p:txBody>
      </p:sp>
      <p:graphicFrame>
        <p:nvGraphicFramePr>
          <p:cNvPr id="6" name="Tablo 5"/>
          <p:cNvGraphicFramePr>
            <a:graphicFrameLocks noGrp="1"/>
          </p:cNvGraphicFramePr>
          <p:nvPr>
            <p:extLst>
              <p:ext uri="{D42A27DB-BD31-4B8C-83A1-F6EECF244321}">
                <p14:modId xmlns:p14="http://schemas.microsoft.com/office/powerpoint/2010/main" val="3977122339"/>
              </p:ext>
            </p:extLst>
          </p:nvPr>
        </p:nvGraphicFramePr>
        <p:xfrm>
          <a:off x="600075" y="1142999"/>
          <a:ext cx="8001000" cy="4702810"/>
        </p:xfrm>
        <a:graphic>
          <a:graphicData uri="http://schemas.openxmlformats.org/drawingml/2006/table">
            <a:tbl>
              <a:tblPr firstRow="1" bandRow="1">
                <a:tableStyleId>{5C22544A-7EE6-4342-B048-85BDC9FD1C3A}</a:tableStyleId>
              </a:tblPr>
              <a:tblGrid>
                <a:gridCol w="2314575">
                  <a:extLst>
                    <a:ext uri="{9D8B030D-6E8A-4147-A177-3AD203B41FA5}">
                      <a16:colId xmlns:a16="http://schemas.microsoft.com/office/drawing/2014/main" val="192033197"/>
                    </a:ext>
                  </a:extLst>
                </a:gridCol>
                <a:gridCol w="3019425">
                  <a:extLst>
                    <a:ext uri="{9D8B030D-6E8A-4147-A177-3AD203B41FA5}">
                      <a16:colId xmlns:a16="http://schemas.microsoft.com/office/drawing/2014/main" val="360736880"/>
                    </a:ext>
                  </a:extLst>
                </a:gridCol>
                <a:gridCol w="2667000">
                  <a:extLst>
                    <a:ext uri="{9D8B030D-6E8A-4147-A177-3AD203B41FA5}">
                      <a16:colId xmlns:a16="http://schemas.microsoft.com/office/drawing/2014/main" val="872519033"/>
                    </a:ext>
                  </a:extLst>
                </a:gridCol>
              </a:tblGrid>
              <a:tr h="537845">
                <a:tc>
                  <a:txBody>
                    <a:bodyPr/>
                    <a:lstStyle/>
                    <a:p>
                      <a:pPr algn="ctr"/>
                      <a:r>
                        <a:rPr lang="tr-TR" sz="1000" dirty="0"/>
                        <a:t>Aracın kullanım amacı</a:t>
                      </a:r>
                    </a:p>
                  </a:txBody>
                  <a:tcPr marL="68580" marR="68580" marT="34290" marB="34290" anchor="ctr">
                    <a:lnL w="38100" cap="flat" cmpd="sng" algn="ctr">
                      <a:solidFill>
                        <a:schemeClr val="accent2">
                          <a:lumMod val="75000"/>
                        </a:schemeClr>
                      </a:solidFill>
                      <a:prstDash val="solid"/>
                      <a:round/>
                      <a:headEnd type="none" w="med" len="med"/>
                      <a:tailEnd type="none" w="med" len="med"/>
                    </a:lnL>
                    <a:lnT w="38100" cap="flat" cmpd="sng" algn="ctr">
                      <a:solidFill>
                        <a:schemeClr val="accent2">
                          <a:lumMod val="75000"/>
                        </a:schemeClr>
                      </a:solidFill>
                      <a:prstDash val="solid"/>
                      <a:round/>
                      <a:headEnd type="none" w="med" len="med"/>
                      <a:tailEnd type="none" w="med" len="med"/>
                    </a:lnT>
                  </a:tcPr>
                </a:tc>
                <a:tc>
                  <a:txBody>
                    <a:bodyPr/>
                    <a:lstStyle/>
                    <a:p>
                      <a:pPr algn="ctr"/>
                      <a:r>
                        <a:rPr lang="tr-TR" sz="1000" dirty="0"/>
                        <a:t>Kalite kontrol araçları</a:t>
                      </a:r>
                    </a:p>
                  </a:txBody>
                  <a:tcPr marL="68580" marR="68580" marT="34290" marB="34290" anchor="ctr">
                    <a:lnT w="38100" cap="flat" cmpd="sng" algn="ctr">
                      <a:solidFill>
                        <a:schemeClr val="accent2">
                          <a:lumMod val="75000"/>
                        </a:schemeClr>
                      </a:solidFill>
                      <a:prstDash val="solid"/>
                      <a:round/>
                      <a:headEnd type="none" w="med" len="med"/>
                      <a:tailEnd type="none" w="med" len="med"/>
                    </a:lnT>
                  </a:tcPr>
                </a:tc>
                <a:tc>
                  <a:txBody>
                    <a:bodyPr/>
                    <a:lstStyle/>
                    <a:p>
                      <a:pPr algn="ctr"/>
                      <a:r>
                        <a:rPr lang="tr-TR" sz="1000" dirty="0"/>
                        <a:t>Yönetim araçları</a:t>
                      </a:r>
                    </a:p>
                  </a:txBody>
                  <a:tcPr marL="68580" marR="68580" marT="34290" marB="34290" anchor="ctr">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tcPr>
                </a:tc>
                <a:extLst>
                  <a:ext uri="{0D108BD9-81ED-4DB2-BD59-A6C34878D82A}">
                    <a16:rowId xmlns:a16="http://schemas.microsoft.com/office/drawing/2014/main" val="899610260"/>
                  </a:ext>
                </a:extLst>
              </a:tr>
              <a:tr h="537845">
                <a:tc>
                  <a:txBody>
                    <a:bodyPr/>
                    <a:lstStyle/>
                    <a:p>
                      <a:r>
                        <a:rPr lang="tr-TR" sz="1400" b="0" i="0" u="none" strike="noStrike" kern="1200" baseline="0" dirty="0">
                          <a:solidFill>
                            <a:schemeClr val="dk1"/>
                          </a:solidFill>
                          <a:latin typeface="+mn-lt"/>
                          <a:ea typeface="+mn-ea"/>
                          <a:cs typeface="+mn-cs"/>
                        </a:rPr>
                        <a:t>Problemleri vurgulamak için</a:t>
                      </a:r>
                      <a:endParaRPr lang="tr-TR" sz="1000" dirty="0"/>
                    </a:p>
                  </a:txBody>
                  <a:tcPr marL="68580" marR="68580" marT="34290" marB="34290" anchor="ctr">
                    <a:lnL w="38100" cap="flat" cmpd="sng" algn="ctr">
                      <a:solidFill>
                        <a:schemeClr val="accent2">
                          <a:lumMod val="75000"/>
                        </a:schemeClr>
                      </a:solidFill>
                      <a:prstDash val="solid"/>
                      <a:round/>
                      <a:headEnd type="none" w="med" len="med"/>
                      <a:tailEnd type="none" w="med" len="med"/>
                    </a:lnL>
                    <a:solidFill>
                      <a:schemeClr val="accent5">
                        <a:lumMod val="75000"/>
                      </a:schemeClr>
                    </a:solidFill>
                  </a:tcPr>
                </a:tc>
                <a:tc>
                  <a:txBody>
                    <a:bodyPr/>
                    <a:lstStyle/>
                    <a:p>
                      <a:r>
                        <a:rPr lang="tr-TR" sz="1400" b="0" i="0" u="none" strike="noStrike" kern="1200" baseline="0" dirty="0">
                          <a:solidFill>
                            <a:schemeClr val="dk1"/>
                          </a:solidFill>
                          <a:latin typeface="+mn-lt"/>
                          <a:ea typeface="+mn-ea"/>
                          <a:cs typeface="+mn-cs"/>
                        </a:rPr>
                        <a:t>Kontrol grafikleri</a:t>
                      </a:r>
                      <a:endParaRPr lang="tr-TR" sz="1000" dirty="0"/>
                    </a:p>
                  </a:txBody>
                  <a:tcPr marL="68580" marR="68580" marT="34290" marB="34290" anchor="ctr"/>
                </a:tc>
                <a:tc>
                  <a:txBody>
                    <a:bodyPr/>
                    <a:lstStyle/>
                    <a:p>
                      <a:endParaRPr lang="tr-TR" sz="1000"/>
                    </a:p>
                  </a:txBody>
                  <a:tcPr marL="68580" marR="68580" marT="34290" marB="34290" anchor="ctr">
                    <a:lnR w="38100" cap="flat" cmpd="sng" algn="ctr">
                      <a:solidFill>
                        <a:schemeClr val="accent2">
                          <a:lumMod val="75000"/>
                        </a:schemeClr>
                      </a:solidFill>
                      <a:prstDash val="solid"/>
                      <a:round/>
                      <a:headEnd type="none" w="med" len="med"/>
                      <a:tailEnd type="none" w="med" len="med"/>
                    </a:lnR>
                  </a:tcPr>
                </a:tc>
                <a:extLst>
                  <a:ext uri="{0D108BD9-81ED-4DB2-BD59-A6C34878D82A}">
                    <a16:rowId xmlns:a16="http://schemas.microsoft.com/office/drawing/2014/main" val="3242776800"/>
                  </a:ext>
                </a:extLst>
              </a:tr>
              <a:tr h="800100">
                <a:tc>
                  <a:txBody>
                    <a:bodyPr/>
                    <a:lstStyle/>
                    <a:p>
                      <a:r>
                        <a:rPr lang="tr-TR" sz="1400" b="0" i="0" u="none" strike="noStrike" kern="1200" baseline="0" dirty="0">
                          <a:solidFill>
                            <a:schemeClr val="dk1"/>
                          </a:solidFill>
                          <a:latin typeface="+mn-lt"/>
                          <a:ea typeface="+mn-ea"/>
                          <a:cs typeface="+mn-cs"/>
                        </a:rPr>
                        <a:t>Belirli gelişme fırsatlarını</a:t>
                      </a:r>
                    </a:p>
                    <a:p>
                      <a:r>
                        <a:rPr lang="tr-TR" sz="1400" b="0" i="0" u="none" strike="noStrike" kern="1200" baseline="0" dirty="0">
                          <a:solidFill>
                            <a:schemeClr val="dk1"/>
                          </a:solidFill>
                          <a:latin typeface="+mn-lt"/>
                          <a:ea typeface="+mn-ea"/>
                          <a:cs typeface="+mn-cs"/>
                        </a:rPr>
                        <a:t>belirlemek için</a:t>
                      </a:r>
                      <a:endParaRPr lang="tr-TR" sz="1000" dirty="0"/>
                    </a:p>
                  </a:txBody>
                  <a:tcPr marL="68580" marR="68580" marT="34290" marB="34290" anchor="ctr">
                    <a:lnL w="38100" cap="flat" cmpd="sng" algn="ctr">
                      <a:solidFill>
                        <a:schemeClr val="accent2">
                          <a:lumMod val="75000"/>
                        </a:schemeClr>
                      </a:solidFill>
                      <a:prstDash val="solid"/>
                      <a:round/>
                      <a:headEnd type="none" w="med" len="med"/>
                      <a:tailEnd type="none" w="med" len="med"/>
                    </a:lnL>
                    <a:solidFill>
                      <a:schemeClr val="accent5">
                        <a:lumMod val="75000"/>
                      </a:schemeClr>
                    </a:solidFill>
                  </a:tcPr>
                </a:tc>
                <a:tc>
                  <a:txBody>
                    <a:bodyPr/>
                    <a:lstStyle/>
                    <a:p>
                      <a:pPr>
                        <a:spcAft>
                          <a:spcPts val="600"/>
                        </a:spcAft>
                      </a:pPr>
                      <a:r>
                        <a:rPr lang="tr-TR" sz="1400" b="0" i="0" u="none" strike="noStrike" kern="1200" baseline="0" dirty="0" err="1">
                          <a:solidFill>
                            <a:schemeClr val="dk1"/>
                          </a:solidFill>
                          <a:latin typeface="+mn-lt"/>
                          <a:ea typeface="+mn-ea"/>
                          <a:cs typeface="+mn-cs"/>
                        </a:rPr>
                        <a:t>Histogramlar</a:t>
                      </a:r>
                      <a:endParaRPr lang="tr-TR" sz="1400" b="0" i="0" u="none" strike="noStrike" kern="1200" baseline="0" dirty="0">
                        <a:solidFill>
                          <a:schemeClr val="dk1"/>
                        </a:solidFill>
                        <a:latin typeface="+mn-lt"/>
                        <a:ea typeface="+mn-ea"/>
                        <a:cs typeface="+mn-cs"/>
                      </a:endParaRPr>
                    </a:p>
                    <a:p>
                      <a:pPr>
                        <a:spcAft>
                          <a:spcPts val="600"/>
                        </a:spcAft>
                      </a:pPr>
                      <a:r>
                        <a:rPr lang="tr-TR" sz="1400" b="0" i="0" u="none" strike="noStrike" kern="1200" baseline="0" dirty="0">
                          <a:solidFill>
                            <a:schemeClr val="dk1"/>
                          </a:solidFill>
                          <a:latin typeface="+mn-lt"/>
                          <a:ea typeface="+mn-ea"/>
                          <a:cs typeface="+mn-cs"/>
                        </a:rPr>
                        <a:t>Kontrol çizelgeleri</a:t>
                      </a:r>
                    </a:p>
                    <a:p>
                      <a:pPr>
                        <a:spcAft>
                          <a:spcPts val="600"/>
                        </a:spcAft>
                      </a:pPr>
                      <a:r>
                        <a:rPr lang="tr-TR" sz="1400" b="0" i="0" u="none" strike="noStrike" kern="1200" baseline="0" dirty="0" err="1">
                          <a:solidFill>
                            <a:schemeClr val="dk1"/>
                          </a:solidFill>
                          <a:latin typeface="+mn-lt"/>
                          <a:ea typeface="+mn-ea"/>
                          <a:cs typeface="+mn-cs"/>
                        </a:rPr>
                        <a:t>Pareto</a:t>
                      </a:r>
                      <a:r>
                        <a:rPr lang="tr-TR" sz="1400" b="0" i="0" u="none" strike="noStrike" kern="1200" baseline="0" dirty="0">
                          <a:solidFill>
                            <a:schemeClr val="dk1"/>
                          </a:solidFill>
                          <a:latin typeface="+mn-lt"/>
                          <a:ea typeface="+mn-ea"/>
                          <a:cs typeface="+mn-cs"/>
                        </a:rPr>
                        <a:t> diyagramları</a:t>
                      </a:r>
                      <a:endParaRPr lang="tr-TR" sz="1000" dirty="0"/>
                    </a:p>
                  </a:txBody>
                  <a:tcPr marL="68580" marR="68580" marT="34290" marB="34290" anchor="ctr"/>
                </a:tc>
                <a:tc>
                  <a:txBody>
                    <a:bodyPr/>
                    <a:lstStyle/>
                    <a:p>
                      <a:pPr>
                        <a:spcAft>
                          <a:spcPts val="600"/>
                        </a:spcAft>
                      </a:pPr>
                      <a:endParaRPr lang="tr-TR" sz="1000"/>
                    </a:p>
                  </a:txBody>
                  <a:tcPr marL="68580" marR="68580" marT="34290" marB="34290" anchor="ctr">
                    <a:lnR w="38100" cap="flat" cmpd="sng" algn="ctr">
                      <a:solidFill>
                        <a:schemeClr val="accent2">
                          <a:lumMod val="75000"/>
                        </a:schemeClr>
                      </a:solidFill>
                      <a:prstDash val="solid"/>
                      <a:round/>
                      <a:headEnd type="none" w="med" len="med"/>
                      <a:tailEnd type="none" w="med" len="med"/>
                    </a:lnR>
                  </a:tcPr>
                </a:tc>
                <a:extLst>
                  <a:ext uri="{0D108BD9-81ED-4DB2-BD59-A6C34878D82A}">
                    <a16:rowId xmlns:a16="http://schemas.microsoft.com/office/drawing/2014/main" val="2260219180"/>
                  </a:ext>
                </a:extLst>
              </a:tr>
              <a:tr h="998855">
                <a:tc>
                  <a:txBody>
                    <a:bodyPr/>
                    <a:lstStyle/>
                    <a:p>
                      <a:r>
                        <a:rPr lang="tr-TR" sz="1400" b="0" i="0" u="none" strike="noStrike" kern="1200" baseline="0" dirty="0">
                          <a:solidFill>
                            <a:schemeClr val="dk1"/>
                          </a:solidFill>
                          <a:latin typeface="+mn-lt"/>
                          <a:ea typeface="+mn-ea"/>
                          <a:cs typeface="+mn-cs"/>
                        </a:rPr>
                        <a:t>Problemleri ve temel</a:t>
                      </a:r>
                    </a:p>
                    <a:p>
                      <a:r>
                        <a:rPr lang="tr-TR" sz="1400" b="0" i="0" u="none" strike="noStrike" kern="1200" baseline="0" dirty="0">
                          <a:solidFill>
                            <a:schemeClr val="dk1"/>
                          </a:solidFill>
                          <a:latin typeface="+mn-lt"/>
                          <a:ea typeface="+mn-ea"/>
                          <a:cs typeface="+mn-cs"/>
                        </a:rPr>
                        <a:t>nedenlerini belirlemek için</a:t>
                      </a:r>
                      <a:endParaRPr lang="tr-TR" sz="1000" dirty="0"/>
                    </a:p>
                  </a:txBody>
                  <a:tcPr marL="68580" marR="68580" marT="34290" marB="34290" anchor="ctr">
                    <a:lnL w="38100" cap="flat" cmpd="sng" algn="ctr">
                      <a:solidFill>
                        <a:schemeClr val="accent2">
                          <a:lumMod val="75000"/>
                        </a:schemeClr>
                      </a:solidFill>
                      <a:prstDash val="solid"/>
                      <a:round/>
                      <a:headEnd type="none" w="med" len="med"/>
                      <a:tailEnd type="none" w="med" len="med"/>
                    </a:lnL>
                    <a:solidFill>
                      <a:schemeClr val="accent5">
                        <a:lumMod val="75000"/>
                      </a:schemeClr>
                    </a:solidFill>
                  </a:tcPr>
                </a:tc>
                <a:tc>
                  <a:txBody>
                    <a:bodyPr/>
                    <a:lstStyle/>
                    <a:p>
                      <a:pPr>
                        <a:spcAft>
                          <a:spcPts val="600"/>
                        </a:spcAft>
                      </a:pPr>
                      <a:r>
                        <a:rPr lang="tr-TR" sz="1000" dirty="0"/>
                        <a:t>Neden-sonuç (</a:t>
                      </a:r>
                      <a:r>
                        <a:rPr lang="tr-TR" sz="1000" dirty="0" err="1"/>
                        <a:t>balıkkılçığı</a:t>
                      </a:r>
                      <a:r>
                        <a:rPr lang="tr-TR" sz="1000" dirty="0"/>
                        <a:t>) diyagramı</a:t>
                      </a:r>
                    </a:p>
                    <a:p>
                      <a:pPr>
                        <a:spcAft>
                          <a:spcPts val="600"/>
                        </a:spcAft>
                      </a:pPr>
                      <a:r>
                        <a:rPr lang="tr-TR" sz="1000" dirty="0"/>
                        <a:t>Kartların ilavesiyle “Öner-Çöz” diyagramları</a:t>
                      </a:r>
                    </a:p>
                  </a:txBody>
                  <a:tcPr marL="68580" marR="68580" marT="34290" marB="34290" anchor="ctr"/>
                </a:tc>
                <a:tc>
                  <a:txBody>
                    <a:bodyPr/>
                    <a:lstStyle/>
                    <a:p>
                      <a:pPr>
                        <a:spcAft>
                          <a:spcPts val="600"/>
                        </a:spcAft>
                      </a:pPr>
                      <a:r>
                        <a:rPr lang="tr-TR" sz="1000" dirty="0"/>
                        <a:t>Benzeşim (yakınlık) diyagramları</a:t>
                      </a:r>
                    </a:p>
                    <a:p>
                      <a:pPr>
                        <a:spcAft>
                          <a:spcPts val="600"/>
                        </a:spcAft>
                      </a:pPr>
                      <a:r>
                        <a:rPr lang="tr-TR" sz="1000" dirty="0"/>
                        <a:t>İlişki diyagramlar</a:t>
                      </a:r>
                    </a:p>
                  </a:txBody>
                  <a:tcPr marL="68580" marR="68580" marT="34290" marB="34290" anchor="ctr">
                    <a:lnR w="38100" cap="flat" cmpd="sng" algn="ctr">
                      <a:solidFill>
                        <a:schemeClr val="accent2">
                          <a:lumMod val="75000"/>
                        </a:schemeClr>
                      </a:solidFill>
                      <a:prstDash val="solid"/>
                      <a:round/>
                      <a:headEnd type="none" w="med" len="med"/>
                      <a:tailEnd type="none" w="med" len="med"/>
                    </a:lnR>
                  </a:tcPr>
                </a:tc>
                <a:extLst>
                  <a:ext uri="{0D108BD9-81ED-4DB2-BD59-A6C34878D82A}">
                    <a16:rowId xmlns:a16="http://schemas.microsoft.com/office/drawing/2014/main" val="3819736403"/>
                  </a:ext>
                </a:extLst>
              </a:tr>
              <a:tr h="1229360">
                <a:tc>
                  <a:txBody>
                    <a:bodyPr/>
                    <a:lstStyle/>
                    <a:p>
                      <a:r>
                        <a:rPr lang="tr-TR" sz="1400" b="0" i="0" u="none" strike="noStrike" kern="1200" baseline="0" dirty="0">
                          <a:solidFill>
                            <a:schemeClr val="dk1"/>
                          </a:solidFill>
                          <a:latin typeface="+mn-lt"/>
                          <a:ea typeface="+mn-ea"/>
                          <a:cs typeface="+mn-cs"/>
                        </a:rPr>
                        <a:t>Kalitenin ürün/hizmet içinde</a:t>
                      </a:r>
                    </a:p>
                    <a:p>
                      <a:r>
                        <a:rPr lang="tr-TR" sz="1400" b="0" i="0" u="none" strike="noStrike" kern="1200" baseline="0" dirty="0">
                          <a:solidFill>
                            <a:schemeClr val="dk1"/>
                          </a:solidFill>
                          <a:latin typeface="+mn-lt"/>
                          <a:ea typeface="+mn-ea"/>
                          <a:cs typeface="+mn-cs"/>
                        </a:rPr>
                        <a:t>yerleşmesi için </a:t>
                      </a:r>
                      <a:r>
                        <a:rPr lang="tr-TR" sz="1400" b="0" i="0" u="none" strike="noStrike" kern="1200" baseline="0" dirty="0" err="1">
                          <a:solidFill>
                            <a:schemeClr val="dk1"/>
                          </a:solidFill>
                          <a:latin typeface="+mn-lt"/>
                          <a:ea typeface="+mn-ea"/>
                          <a:cs typeface="+mn-cs"/>
                        </a:rPr>
                        <a:t>operasyonel</a:t>
                      </a:r>
                      <a:endParaRPr lang="tr-TR" sz="1400" b="0" i="0" u="none" strike="noStrike" kern="1200" baseline="0" dirty="0">
                        <a:solidFill>
                          <a:schemeClr val="dk1"/>
                        </a:solidFill>
                        <a:latin typeface="+mn-lt"/>
                        <a:ea typeface="+mn-ea"/>
                        <a:cs typeface="+mn-cs"/>
                      </a:endParaRPr>
                    </a:p>
                    <a:p>
                      <a:r>
                        <a:rPr lang="tr-TR" sz="1400" b="0" i="0" u="none" strike="noStrike" kern="1200" baseline="0" dirty="0">
                          <a:solidFill>
                            <a:schemeClr val="dk1"/>
                          </a:solidFill>
                          <a:latin typeface="+mn-lt"/>
                          <a:ea typeface="+mn-ea"/>
                          <a:cs typeface="+mn-cs"/>
                        </a:rPr>
                        <a:t>planlama</a:t>
                      </a:r>
                      <a:endParaRPr lang="tr-TR" sz="1000" dirty="0"/>
                    </a:p>
                  </a:txBody>
                  <a:tcPr marL="68580" marR="68580" marT="34290" marB="34290" anchor="ctr">
                    <a:lnL w="38100" cap="flat" cmpd="sng" algn="ctr">
                      <a:solidFill>
                        <a:schemeClr val="accent2">
                          <a:lumMod val="75000"/>
                        </a:schemeClr>
                      </a:solidFill>
                      <a:prstDash val="solid"/>
                      <a:round/>
                      <a:headEnd type="none" w="med" len="med"/>
                      <a:tailEnd type="none" w="med" len="med"/>
                    </a:lnL>
                    <a:solidFill>
                      <a:schemeClr val="accent5">
                        <a:lumMod val="75000"/>
                      </a:schemeClr>
                    </a:solidFill>
                  </a:tcPr>
                </a:tc>
                <a:tc>
                  <a:txBody>
                    <a:bodyPr/>
                    <a:lstStyle/>
                    <a:p>
                      <a:pPr>
                        <a:spcAft>
                          <a:spcPts val="600"/>
                        </a:spcAft>
                      </a:pPr>
                      <a:endParaRPr lang="tr-TR" sz="1000"/>
                    </a:p>
                  </a:txBody>
                  <a:tcPr marL="68580" marR="68580" marT="34290" marB="34290" anchor="ctr"/>
                </a:tc>
                <a:tc>
                  <a:txBody>
                    <a:bodyPr/>
                    <a:lstStyle/>
                    <a:p>
                      <a:pPr>
                        <a:spcAft>
                          <a:spcPts val="600"/>
                        </a:spcAft>
                      </a:pPr>
                      <a:r>
                        <a:rPr lang="tr-TR" sz="1000" dirty="0"/>
                        <a:t>Ağaç diyagramı</a:t>
                      </a:r>
                    </a:p>
                    <a:p>
                      <a:pPr>
                        <a:spcAft>
                          <a:spcPts val="600"/>
                        </a:spcAft>
                      </a:pPr>
                      <a:r>
                        <a:rPr lang="tr-TR" sz="1000" dirty="0"/>
                        <a:t>Matris diyagram</a:t>
                      </a:r>
                    </a:p>
                    <a:p>
                      <a:pPr>
                        <a:spcAft>
                          <a:spcPts val="600"/>
                        </a:spcAft>
                      </a:pPr>
                      <a:r>
                        <a:rPr lang="tr-TR" sz="1000" dirty="0"/>
                        <a:t>Matris veri analizi</a:t>
                      </a:r>
                    </a:p>
                    <a:p>
                      <a:pPr>
                        <a:spcAft>
                          <a:spcPts val="600"/>
                        </a:spcAft>
                      </a:pPr>
                      <a:r>
                        <a:rPr lang="tr-TR" sz="1000" dirty="0"/>
                        <a:t>Süreç karar program</a:t>
                      </a:r>
                    </a:p>
                    <a:p>
                      <a:pPr>
                        <a:spcAft>
                          <a:spcPts val="600"/>
                        </a:spcAft>
                      </a:pPr>
                      <a:r>
                        <a:rPr lang="tr-TR" sz="1000" dirty="0"/>
                        <a:t>şeması (PDPC)</a:t>
                      </a:r>
                    </a:p>
                  </a:txBody>
                  <a:tcPr marL="68580" marR="68580" marT="34290" marB="34290" anchor="ctr">
                    <a:lnR w="38100" cap="flat" cmpd="sng" algn="ctr">
                      <a:solidFill>
                        <a:schemeClr val="accent2">
                          <a:lumMod val="75000"/>
                        </a:schemeClr>
                      </a:solidFill>
                      <a:prstDash val="solid"/>
                      <a:round/>
                      <a:headEnd type="none" w="med" len="med"/>
                      <a:tailEnd type="none" w="med" len="med"/>
                    </a:lnR>
                  </a:tcPr>
                </a:tc>
                <a:extLst>
                  <a:ext uri="{0D108BD9-81ED-4DB2-BD59-A6C34878D82A}">
                    <a16:rowId xmlns:a16="http://schemas.microsoft.com/office/drawing/2014/main" val="2935572794"/>
                  </a:ext>
                </a:extLst>
              </a:tr>
              <a:tr h="537845">
                <a:tc>
                  <a:txBody>
                    <a:bodyPr/>
                    <a:lstStyle/>
                    <a:p>
                      <a:r>
                        <a:rPr lang="tr-TR" sz="1400" b="0" i="0" u="none" strike="noStrike" kern="1200" baseline="0" dirty="0">
                          <a:solidFill>
                            <a:schemeClr val="dk1"/>
                          </a:solidFill>
                          <a:latin typeface="+mn-lt"/>
                          <a:ea typeface="+mn-ea"/>
                          <a:cs typeface="+mn-cs"/>
                        </a:rPr>
                        <a:t>Stratejik planlama</a:t>
                      </a:r>
                      <a:endParaRPr lang="tr-TR" sz="1000" dirty="0"/>
                    </a:p>
                  </a:txBody>
                  <a:tcPr marL="68580" marR="68580" marT="34290" marB="34290" anchor="ctr">
                    <a:lnL w="38100" cap="flat" cmpd="sng" algn="ctr">
                      <a:solidFill>
                        <a:schemeClr val="accent2">
                          <a:lumMod val="75000"/>
                        </a:schemeClr>
                      </a:solidFill>
                      <a:prstDash val="solid"/>
                      <a:round/>
                      <a:headEnd type="none" w="med" len="med"/>
                      <a:tailEnd type="none" w="med" len="med"/>
                    </a:lnL>
                    <a:lnB w="38100" cap="flat" cmpd="sng" algn="ctr">
                      <a:solidFill>
                        <a:schemeClr val="accent2">
                          <a:lumMod val="75000"/>
                        </a:schemeClr>
                      </a:solidFill>
                      <a:prstDash val="solid"/>
                      <a:round/>
                      <a:headEnd type="none" w="med" len="med"/>
                      <a:tailEnd type="none" w="med" len="med"/>
                    </a:lnB>
                    <a:solidFill>
                      <a:schemeClr val="accent5">
                        <a:lumMod val="75000"/>
                      </a:schemeClr>
                    </a:solidFill>
                  </a:tcPr>
                </a:tc>
                <a:tc>
                  <a:txBody>
                    <a:bodyPr/>
                    <a:lstStyle/>
                    <a:p>
                      <a:endParaRPr lang="tr-TR" sz="1000"/>
                    </a:p>
                  </a:txBody>
                  <a:tcPr marL="68580" marR="68580" marT="34290" marB="34290" anchor="ctr">
                    <a:lnB w="38100" cap="flat" cmpd="sng" algn="ctr">
                      <a:solidFill>
                        <a:schemeClr val="accent2">
                          <a:lumMod val="75000"/>
                        </a:schemeClr>
                      </a:solidFill>
                      <a:prstDash val="solid"/>
                      <a:round/>
                      <a:headEnd type="none" w="med" len="med"/>
                      <a:tailEnd type="none" w="med" len="med"/>
                    </a:lnB>
                  </a:tcPr>
                </a:tc>
                <a:tc>
                  <a:txBody>
                    <a:bodyPr/>
                    <a:lstStyle/>
                    <a:p>
                      <a:r>
                        <a:rPr lang="tr-TR" sz="1000" dirty="0"/>
                        <a:t>Kalite fonksiyon yayılımı (QFD)</a:t>
                      </a:r>
                    </a:p>
                  </a:txBody>
                  <a:tcPr marL="68580" marR="68580" marT="34290" marB="34290" anchor="ctr">
                    <a:lnR w="38100" cap="flat" cmpd="sng" algn="ctr">
                      <a:solidFill>
                        <a:schemeClr val="accent2">
                          <a:lumMod val="75000"/>
                        </a:schemeClr>
                      </a:solidFill>
                      <a:prstDash val="solid"/>
                      <a:round/>
                      <a:headEnd type="none" w="med" len="med"/>
                      <a:tailEnd type="none" w="med" len="med"/>
                    </a:lnR>
                    <a:lnB w="381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299581922"/>
                  </a:ext>
                </a:extLst>
              </a:tr>
            </a:tbl>
          </a:graphicData>
        </a:graphic>
      </p:graphicFrame>
    </p:spTree>
    <p:extLst>
      <p:ext uri="{BB962C8B-B14F-4D97-AF65-F5344CB8AC3E}">
        <p14:creationId xmlns:p14="http://schemas.microsoft.com/office/powerpoint/2010/main" val="241397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7</a:t>
            </a:fld>
            <a:endParaRPr lang="tr-TR">
              <a:solidFill>
                <a:srgbClr val="FFFFFF"/>
              </a:solidFill>
            </a:endParaRPr>
          </a:p>
        </p:txBody>
      </p:sp>
      <p:pic>
        <p:nvPicPr>
          <p:cNvPr id="5" name="Resim 4"/>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Lst>
          </a:blip>
          <a:srcRect l="15740" t="17882" r="20718" b="1042"/>
          <a:stretch/>
        </p:blipFill>
        <p:spPr>
          <a:xfrm>
            <a:off x="1066800" y="971884"/>
            <a:ext cx="6867526" cy="4926473"/>
          </a:xfrm>
          <a:prstGeom prst="roundRect">
            <a:avLst>
              <a:gd name="adj" fmla="val 468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1838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err="1"/>
              <a:t>Schiller</a:t>
            </a:r>
            <a:r>
              <a:rPr lang="tr-TR" sz="2100" dirty="0"/>
              <a:t> ve arkadaşları (1994) ise </a:t>
            </a:r>
            <a:r>
              <a:rPr lang="tr-TR" sz="2100" dirty="0" err="1"/>
              <a:t>kantitatifkantitatif</a:t>
            </a:r>
            <a:r>
              <a:rPr lang="tr-TR" sz="2100" dirty="0"/>
              <a:t> (sayısal) kalite yönetim araçları olarak kontrol çizelgelerini, </a:t>
            </a:r>
            <a:r>
              <a:rPr lang="tr-TR" sz="2100" dirty="0" err="1"/>
              <a:t>histogramları</a:t>
            </a:r>
            <a:r>
              <a:rPr lang="tr-TR" sz="2100" dirty="0"/>
              <a:t>, </a:t>
            </a:r>
            <a:r>
              <a:rPr lang="tr-TR" sz="2100" dirty="0" err="1"/>
              <a:t>pareto</a:t>
            </a:r>
            <a:r>
              <a:rPr lang="tr-TR" sz="2100" dirty="0"/>
              <a:t> diyagramlarını, kontrol diyagramlarını, eğilim grafiğini, vaka analizi, kıyaslama ve serpilme diyagramlarını sıralamıştır.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8</a:t>
            </a:fld>
            <a:endParaRPr lang="tr-TR">
              <a:solidFill>
                <a:srgbClr val="FFFFFF"/>
              </a:solidFill>
            </a:endParaRPr>
          </a:p>
        </p:txBody>
      </p:sp>
    </p:spTree>
    <p:extLst>
      <p:ext uri="{BB962C8B-B14F-4D97-AF65-F5344CB8AC3E}">
        <p14:creationId xmlns:p14="http://schemas.microsoft.com/office/powerpoint/2010/main" val="369282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Çeteleler ve </a:t>
            </a:r>
            <a:r>
              <a:rPr lang="tr-TR" dirty="0" err="1"/>
              <a:t>Histogramlar</a:t>
            </a:r>
            <a:endParaRPr lang="tr-TR" dirty="0"/>
          </a:p>
        </p:txBody>
      </p:sp>
      <p:sp>
        <p:nvSpPr>
          <p:cNvPr id="3" name="İçerik Yer Tutucusu 2"/>
          <p:cNvSpPr>
            <a:spLocks noGrp="1"/>
          </p:cNvSpPr>
          <p:nvPr>
            <p:ph idx="1"/>
          </p:nvPr>
        </p:nvSpPr>
        <p:spPr/>
        <p:txBody>
          <a:bodyPr/>
          <a:lstStyle/>
          <a:p>
            <a:r>
              <a:rPr lang="tr-TR" sz="1950" dirty="0"/>
              <a:t>”Bir alan araştırmasında gözlemci takımın çalıştığı gün ve saatleri ya da herhangi bir </a:t>
            </a:r>
            <a:r>
              <a:rPr lang="tr-TR" sz="1950" dirty="0" err="1"/>
              <a:t>işyükünün</a:t>
            </a:r>
            <a:r>
              <a:rPr lang="tr-TR" sz="1950" dirty="0"/>
              <a:t> bölüşümünü gösteren ölçünlü yazım” şeklinde tanımlanabilir.</a:t>
            </a:r>
          </a:p>
          <a:p>
            <a:r>
              <a:rPr lang="tr-TR" sz="1950" dirty="0"/>
              <a:t>Yatay eksende değişkenin aldığı değerlerin, düşey eksende sıklıkların bulunduğu, her aralığın sıklığı ile orantılı boydaki dikdörtgenlerle gösterildiği yoğunluk grafiğidir.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defRPr/>
            </a:pPr>
            <a:fld id="{B3ABB21D-7B2C-485E-B554-7B947905CACF}" type="slidenum">
              <a:rPr lang="tr-TR">
                <a:solidFill>
                  <a:srgbClr val="FFFFFF"/>
                </a:solidFill>
              </a:rPr>
              <a:pPr defTabSz="685800" fontAlgn="base">
                <a:spcBef>
                  <a:spcPct val="0"/>
                </a:spcBef>
                <a:spcAft>
                  <a:spcPct val="0"/>
                </a:spcAft>
                <a:defRPr/>
              </a:pPr>
              <a:t>9</a:t>
            </a:fld>
            <a:endParaRPr lang="tr-TR">
              <a:solidFill>
                <a:srgbClr val="FFFFFF"/>
              </a:solidFill>
            </a:endParaRPr>
          </a:p>
        </p:txBody>
      </p:sp>
    </p:spTree>
    <p:extLst>
      <p:ext uri="{BB962C8B-B14F-4D97-AF65-F5344CB8AC3E}">
        <p14:creationId xmlns:p14="http://schemas.microsoft.com/office/powerpoint/2010/main" val="2473329212"/>
      </p:ext>
    </p:extLst>
  </p:cSld>
  <p:clrMapOvr>
    <a:masterClrMapping/>
  </p:clrMapOvr>
</p:sld>
</file>

<file path=ppt/theme/theme1.xml><?xml version="1.0" encoding="utf-8"?>
<a:theme xmlns:a="http://schemas.openxmlformats.org/drawingml/2006/main" name="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2A9493-69A2-4DDB-A384-7245FEB2A30F}">
  <ds:schemaRef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purl.org/dc/dcmitype/"/>
    <ds:schemaRef ds:uri="d2ef57f4-bfde-4f44-ab37-e60fdbd0509c"/>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DEFBE21F-67C9-4454-9E66-2C67E402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0271C-1C64-4731-BB66-1A858D254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1170</TotalTime>
  <Words>1337</Words>
  <Application>Microsoft Office PowerPoint</Application>
  <PresentationFormat>Ekran Gösterisi (4:3)</PresentationFormat>
  <Paragraphs>173</Paragraphs>
  <Slides>24</Slides>
  <Notes>1</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24</vt:i4>
      </vt:variant>
    </vt:vector>
  </HeadingPairs>
  <TitlesOfParts>
    <vt:vector size="33" baseType="lpstr">
      <vt:lpstr>Arial</vt:lpstr>
      <vt:lpstr>Calibri</vt:lpstr>
      <vt:lpstr>Constantia</vt:lpstr>
      <vt:lpstr>Tahoma</vt:lpstr>
      <vt:lpstr>Trebuchet MS</vt:lpstr>
      <vt:lpstr>Wingdings</vt:lpstr>
      <vt:lpstr>Wingdings 3</vt:lpstr>
      <vt:lpstr>Doku</vt:lpstr>
      <vt:lpstr>Yüzeyler</vt:lpstr>
      <vt:lpstr>13.Kalite Yönetim ve Kontrol Teknikleri ve Araçları</vt:lpstr>
      <vt:lpstr>PowerPoint Sunusu</vt:lpstr>
      <vt:lpstr>PowerPoint Sunusu</vt:lpstr>
      <vt:lpstr>Kaliteyi sürekli artırmak, kalitesizliği ve hata oranlarını düşürmek, işin doğru yapılmasını engelleyen problemleri tanımlayıp bunları çözmekle mümkün olacaktır.  Kalitenin sağlanmasında ve sürekli iyileşme sürecinde karşılaşılan problemlerin tespiti ve çözülmesi işletme içindeki memnuniyet düzeyi, çalışan motivasyonu ve toplam performansın arttırılmasında önemli bir yere sahiptir. Problem çözmede doğru yaklaşım, problemi doğuran asıl nedenlerin bulunması ve doğru çözümlerin uygulanması esasına dayanmaktadır.</vt:lpstr>
      <vt:lpstr>PowerPoint Sunusu</vt:lpstr>
      <vt:lpstr>PowerPoint Sunusu</vt:lpstr>
      <vt:lpstr>PowerPoint Sunusu</vt:lpstr>
      <vt:lpstr>PowerPoint Sunusu</vt:lpstr>
      <vt:lpstr>Çeteleler ve Histogramlar</vt:lpstr>
      <vt:lpstr>PowerPoint Sunusu</vt:lpstr>
      <vt:lpstr>PowerPoint Sunusu</vt:lpstr>
      <vt:lpstr>Örnek</vt:lpstr>
      <vt:lpstr>Balık Kılçığı Diyagramı (Neden Sonuç Analizi)</vt:lpstr>
      <vt:lpstr>Örnek</vt:lpstr>
      <vt:lpstr>PowerPoint Sunusu</vt:lpstr>
      <vt:lpstr>PowerPoint Sunusu</vt:lpstr>
      <vt:lpstr>Pareto Diyagramları</vt:lpstr>
      <vt:lpstr>PowerPoint Sunusu</vt:lpstr>
      <vt:lpstr>PowerPoint Sunusu</vt:lpstr>
      <vt:lpstr>Örnek</vt:lpstr>
      <vt:lpstr>Beyin Fırtınası</vt:lpstr>
      <vt:lpstr>PowerPoint Sunusu</vt:lpstr>
      <vt:lpstr>PowerPoint Sunusu</vt:lpstr>
      <vt:lpstr>Diğer Kontrol Teknikleri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117</cp:revision>
  <dcterms:created xsi:type="dcterms:W3CDTF">2020-10-05T12:10:44Z</dcterms:created>
  <dcterms:modified xsi:type="dcterms:W3CDTF">2021-01-21T16:02:11Z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