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4"/>
    <p:sldMasterId id="2147483751" r:id="rId5"/>
  </p:sldMasterIdLst>
  <p:sldIdLst>
    <p:sldId id="288" r:id="rId6"/>
    <p:sldId id="335" r:id="rId7"/>
    <p:sldId id="338" r:id="rId8"/>
    <p:sldId id="340" r:id="rId9"/>
    <p:sldId id="342" r:id="rId10"/>
    <p:sldId id="324" r:id="rId11"/>
    <p:sldId id="326" r:id="rId12"/>
    <p:sldId id="328" r:id="rId13"/>
    <p:sldId id="329" r:id="rId14"/>
    <p:sldId id="330" r:id="rId15"/>
    <p:sldId id="332" r:id="rId16"/>
    <p:sldId id="258" r:id="rId17"/>
    <p:sldId id="308" r:id="rId18"/>
    <p:sldId id="322" r:id="rId19"/>
    <p:sldId id="272" r:id="rId20"/>
    <p:sldId id="273" r:id="rId21"/>
    <p:sldId id="275" r:id="rId22"/>
    <p:sldId id="277" r:id="rId23"/>
    <p:sldId id="290" r:id="rId24"/>
    <p:sldId id="343" r:id="rId25"/>
    <p:sldId id="346" r:id="rId26"/>
    <p:sldId id="293" r:id="rId27"/>
    <p:sldId id="294" r:id="rId28"/>
    <p:sldId id="345" r:id="rId2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D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2"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pPr algn="r" defTabSz="457200">
              <a:defRPr/>
            </a:pPr>
            <a:fld id="{B61BEF0D-F0BB-DE4B-95CE-6DB70DBA9567}" type="datetimeFigureOut">
              <a:rPr lang="en-US" sz="900" smtClean="0">
                <a:solidFill>
                  <a:prstClr val="black">
                    <a:tint val="75000"/>
                  </a:prstClr>
                </a:solidFill>
                <a:latin typeface="Trebuchet MS" panose="020B0603020202020204"/>
              </a:rPr>
              <a:pPr algn="r" defTabSz="457200">
                <a:defRPr/>
              </a:pPr>
              <a:t>1/21/2021</a:t>
            </a:fld>
            <a:endParaRPr lang="en-US" sz="900" dirty="0">
              <a:solidFill>
                <a:prstClr val="black">
                  <a:tint val="75000"/>
                </a:prstClr>
              </a:solidFill>
              <a:latin typeface="Trebuchet MS" panose="020B0603020202020204"/>
            </a:endParaRPr>
          </a:p>
        </p:txBody>
      </p:sp>
      <p:sp>
        <p:nvSpPr>
          <p:cNvPr id="5" name="Footer Placeholder 4"/>
          <p:cNvSpPr>
            <a:spLocks noGrp="1"/>
          </p:cNvSpPr>
          <p:nvPr>
            <p:ph type="ftr" sz="quarter" idx="11"/>
          </p:nvPr>
        </p:nvSpPr>
        <p:spPr/>
        <p:txBody>
          <a:bodyPr/>
          <a:lstStyle/>
          <a:p>
            <a:pPr algn="l" defTabSz="457200">
              <a:defRPr/>
            </a:pPr>
            <a:endParaRPr lang="en-US" sz="900" dirty="0">
              <a:solidFill>
                <a:prstClr val="black">
                  <a:tint val="75000"/>
                </a:prstClr>
              </a:solidFill>
              <a:latin typeface="Trebuchet MS" panose="020B0603020202020204"/>
            </a:endParaRPr>
          </a:p>
        </p:txBody>
      </p:sp>
      <p:sp>
        <p:nvSpPr>
          <p:cNvPr id="6" name="Slide Number Placeholder 5"/>
          <p:cNvSpPr>
            <a:spLocks noGrp="1"/>
          </p:cNvSpPr>
          <p:nvPr>
            <p:ph type="sldNum" sz="quarter" idx="12"/>
          </p:nvPr>
        </p:nvSpPr>
        <p:spPr/>
        <p:txBody>
          <a:bodyPr/>
          <a:lstStyle/>
          <a:p>
            <a:pPr defTabSz="457200">
              <a:defRPr/>
            </a:pPr>
            <a:fld id="{D57F1E4F-1CFF-5643-939E-217C01CDF565}" type="slidenum">
              <a:rPr lang="en-US" sz="900" smtClean="0">
                <a:solidFill>
                  <a:srgbClr val="5FCBEF"/>
                </a:solidFill>
                <a:latin typeface="Trebuchet MS" panose="020B0603020202020204"/>
              </a:rPr>
              <a:pPr defTabSz="457200">
                <a:defRPr/>
              </a:pPr>
              <a:t>‹#›</a:t>
            </a:fld>
            <a:endParaRPr lang="en-US" sz="900" dirty="0">
              <a:solidFill>
                <a:srgbClr val="5FCBEF"/>
              </a:solidFill>
              <a:latin typeface="Trebuchet MS" panose="020B0603020202020204"/>
            </a:endParaRPr>
          </a:p>
        </p:txBody>
      </p:sp>
    </p:spTree>
    <p:extLst>
      <p:ext uri="{BB962C8B-B14F-4D97-AF65-F5344CB8AC3E}">
        <p14:creationId xmlns:p14="http://schemas.microsoft.com/office/powerpoint/2010/main" val="3287807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defTabSz="457200">
              <a:defRPr/>
            </a:pPr>
            <a:fld id="{55C6B4A9-1611-4792-9094-5F34BCA07E0B}" type="datetimeFigureOut">
              <a:rPr lang="en-US" sz="900" smtClean="0">
                <a:solidFill>
                  <a:prstClr val="black">
                    <a:tint val="75000"/>
                  </a:prstClr>
                </a:solidFill>
                <a:latin typeface="Trebuchet MS" panose="020B0603020202020204"/>
              </a:rPr>
              <a:pPr algn="r" defTabSz="457200">
                <a:defRPr/>
              </a:pPr>
              <a:t>1/21/2021</a:t>
            </a:fld>
            <a:endParaRPr lang="en-US" sz="900" dirty="0">
              <a:solidFill>
                <a:prstClr val="black">
                  <a:tint val="75000"/>
                </a:prstClr>
              </a:solidFill>
              <a:latin typeface="Trebuchet MS" panose="020B0603020202020204"/>
            </a:endParaRPr>
          </a:p>
        </p:txBody>
      </p:sp>
      <p:sp>
        <p:nvSpPr>
          <p:cNvPr id="5" name="Footer Placeholder 4"/>
          <p:cNvSpPr>
            <a:spLocks noGrp="1"/>
          </p:cNvSpPr>
          <p:nvPr>
            <p:ph type="ftr" sz="quarter" idx="11"/>
          </p:nvPr>
        </p:nvSpPr>
        <p:spPr/>
        <p:txBody>
          <a:bodyPr/>
          <a:lstStyle/>
          <a:p>
            <a:pPr algn="l" defTabSz="457200">
              <a:defRPr/>
            </a:pPr>
            <a:endParaRPr lang="en-US" sz="900" dirty="0">
              <a:solidFill>
                <a:prstClr val="black">
                  <a:tint val="75000"/>
                </a:prstClr>
              </a:solidFill>
              <a:latin typeface="Trebuchet MS" panose="020B0603020202020204"/>
            </a:endParaRPr>
          </a:p>
        </p:txBody>
      </p:sp>
      <p:sp>
        <p:nvSpPr>
          <p:cNvPr id="6" name="Slide Number Placeholder 5"/>
          <p:cNvSpPr>
            <a:spLocks noGrp="1"/>
          </p:cNvSpPr>
          <p:nvPr>
            <p:ph type="sldNum" sz="quarter" idx="12"/>
          </p:nvPr>
        </p:nvSpPr>
        <p:spPr/>
        <p:txBody>
          <a:bodyPr/>
          <a:lstStyle/>
          <a:p>
            <a:pPr defTabSz="457200">
              <a:defRPr/>
            </a:pPr>
            <a:fld id="{89333C77-0158-454C-844F-B7AB9BD7DAD4}" type="slidenum">
              <a:rPr lang="en-US" sz="900" smtClean="0">
                <a:solidFill>
                  <a:srgbClr val="5FCBEF"/>
                </a:solidFill>
                <a:latin typeface="Trebuchet MS" panose="020B0603020202020204"/>
              </a:rPr>
              <a:pPr defTabSz="457200">
                <a:defRPr/>
              </a:pPr>
              <a:t>‹#›</a:t>
            </a:fld>
            <a:endParaRPr lang="en-US" sz="900" dirty="0">
              <a:solidFill>
                <a:srgbClr val="5FCBEF"/>
              </a:solidFill>
              <a:latin typeface="Trebuchet MS" panose="020B0603020202020204"/>
            </a:endParaRPr>
          </a:p>
        </p:txBody>
      </p:sp>
    </p:spTree>
    <p:extLst>
      <p:ext uri="{BB962C8B-B14F-4D97-AF65-F5344CB8AC3E}">
        <p14:creationId xmlns:p14="http://schemas.microsoft.com/office/powerpoint/2010/main" val="82734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defTabSz="457200">
              <a:defRPr/>
            </a:pPr>
            <a:fld id="{B61BEF0D-F0BB-DE4B-95CE-6DB70DBA9567}" type="datetimeFigureOut">
              <a:rPr lang="en-US" sz="900" smtClean="0">
                <a:solidFill>
                  <a:prstClr val="black">
                    <a:tint val="75000"/>
                  </a:prstClr>
                </a:solidFill>
                <a:latin typeface="Trebuchet MS" panose="020B0603020202020204"/>
              </a:rPr>
              <a:pPr algn="r" defTabSz="457200">
                <a:defRPr/>
              </a:pPr>
              <a:t>1/21/2021</a:t>
            </a:fld>
            <a:endParaRPr lang="en-US" sz="900" dirty="0">
              <a:solidFill>
                <a:prstClr val="black">
                  <a:tint val="75000"/>
                </a:prstClr>
              </a:solidFill>
              <a:latin typeface="Trebuchet MS" panose="020B0603020202020204"/>
            </a:endParaRPr>
          </a:p>
        </p:txBody>
      </p:sp>
      <p:sp>
        <p:nvSpPr>
          <p:cNvPr id="5" name="Footer Placeholder 4"/>
          <p:cNvSpPr>
            <a:spLocks noGrp="1"/>
          </p:cNvSpPr>
          <p:nvPr>
            <p:ph type="ftr" sz="quarter" idx="11"/>
          </p:nvPr>
        </p:nvSpPr>
        <p:spPr/>
        <p:txBody>
          <a:bodyPr/>
          <a:lstStyle/>
          <a:p>
            <a:pPr algn="l" defTabSz="457200">
              <a:defRPr/>
            </a:pPr>
            <a:endParaRPr lang="en-US" sz="900" dirty="0">
              <a:solidFill>
                <a:prstClr val="black">
                  <a:tint val="75000"/>
                </a:prstClr>
              </a:solidFill>
              <a:latin typeface="Trebuchet MS" panose="020B0603020202020204"/>
            </a:endParaRPr>
          </a:p>
        </p:txBody>
      </p:sp>
      <p:sp>
        <p:nvSpPr>
          <p:cNvPr id="6" name="Slide Number Placeholder 5"/>
          <p:cNvSpPr>
            <a:spLocks noGrp="1"/>
          </p:cNvSpPr>
          <p:nvPr>
            <p:ph type="sldNum" sz="quarter" idx="12"/>
          </p:nvPr>
        </p:nvSpPr>
        <p:spPr/>
        <p:txBody>
          <a:bodyPr/>
          <a:lstStyle/>
          <a:p>
            <a:pPr defTabSz="457200">
              <a:defRPr/>
            </a:pPr>
            <a:fld id="{D57F1E4F-1CFF-5643-939E-217C01CDF565}" type="slidenum">
              <a:rPr lang="en-US" sz="900" smtClean="0">
                <a:solidFill>
                  <a:srgbClr val="5FCBEF"/>
                </a:solidFill>
                <a:latin typeface="Trebuchet MS" panose="020B0603020202020204"/>
              </a:rPr>
              <a:pPr defTabSz="457200">
                <a:defRPr/>
              </a:pPr>
              <a:t>‹#›</a:t>
            </a:fld>
            <a:endParaRPr lang="en-US" sz="900" dirty="0">
              <a:solidFill>
                <a:srgbClr val="5FCBEF"/>
              </a:solidFill>
              <a:latin typeface="Trebuchet MS" panose="020B0603020202020204"/>
            </a:endParaRPr>
          </a:p>
        </p:txBody>
      </p:sp>
    </p:spTree>
    <p:extLst>
      <p:ext uri="{BB962C8B-B14F-4D97-AF65-F5344CB8AC3E}">
        <p14:creationId xmlns:p14="http://schemas.microsoft.com/office/powerpoint/2010/main" val="2111227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endParaRPr lang="tr-TR">
              <a:solidFill>
                <a:srgbClr val="FFFFFF"/>
              </a:solidFill>
            </a:endParaRPr>
          </a:p>
        </p:txBody>
      </p:sp>
      <p:sp>
        <p:nvSpPr>
          <p:cNvPr id="5" name="Footer Placeholder 4"/>
          <p:cNvSpPr>
            <a:spLocks noGrp="1"/>
          </p:cNvSpPr>
          <p:nvPr>
            <p:ph type="ftr" sz="quarter" idx="11"/>
          </p:nvPr>
        </p:nvSpPr>
        <p:spPr/>
        <p:txBody>
          <a:bodyPr/>
          <a:lstStyle/>
          <a:p>
            <a:pPr algn="ctr" fontAlgn="base">
              <a:spcBef>
                <a:spcPct val="0"/>
              </a:spcBef>
              <a:spcAft>
                <a:spcPct val="0"/>
              </a:spcAft>
            </a:pPr>
            <a:r>
              <a:rPr lang="tr-TR">
                <a:solidFill>
                  <a:srgbClr val="FFFFFF"/>
                </a:solidFill>
              </a:rPr>
              <a:t>ÖĞR.GÖR HAYRETTİN TELLİ</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F15476AB-0A92-4902-ADA1-3103927415BB}" type="slidenum">
              <a:rPr lang="tr-TR" smtClean="0">
                <a:solidFill>
                  <a:srgbClr val="FFFFFF"/>
                </a:solidFill>
              </a:rPr>
              <a:pPr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678281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endParaRPr lang="tr-TR">
              <a:solidFill>
                <a:srgbClr val="FFFFFF"/>
              </a:solidFill>
            </a:endParaRPr>
          </a:p>
        </p:txBody>
      </p:sp>
      <p:sp>
        <p:nvSpPr>
          <p:cNvPr id="5" name="Footer Placeholder 4"/>
          <p:cNvSpPr>
            <a:spLocks noGrp="1"/>
          </p:cNvSpPr>
          <p:nvPr>
            <p:ph type="ftr" sz="quarter" idx="11"/>
          </p:nvPr>
        </p:nvSpPr>
        <p:spPr/>
        <p:txBody>
          <a:bodyPr/>
          <a:lstStyle/>
          <a:p>
            <a:pPr algn="ctr" fontAlgn="base">
              <a:spcBef>
                <a:spcPct val="0"/>
              </a:spcBef>
              <a:spcAft>
                <a:spcPct val="0"/>
              </a:spcAft>
            </a:pPr>
            <a:r>
              <a:rPr lang="tr-TR">
                <a:solidFill>
                  <a:srgbClr val="FFFFFF"/>
                </a:solidFill>
              </a:rPr>
              <a:t>ÖĞR.GÖR HAYRETTİN TELLİ</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B3ABB21D-7B2C-485E-B554-7B947905CACF}" type="slidenum">
              <a:rPr lang="tr-TR" smtClean="0">
                <a:solidFill>
                  <a:srgbClr val="FFFFFF"/>
                </a:solidFill>
              </a:rPr>
              <a:pPr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332188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fontAlgn="base">
              <a:spcBef>
                <a:spcPct val="0"/>
              </a:spcBef>
              <a:spcAft>
                <a:spcPct val="0"/>
              </a:spcAft>
            </a:pPr>
            <a:endParaRPr lang="tr-TR">
              <a:solidFill>
                <a:srgbClr val="FFFFFF"/>
              </a:solidFill>
            </a:endParaRPr>
          </a:p>
        </p:txBody>
      </p:sp>
      <p:sp>
        <p:nvSpPr>
          <p:cNvPr id="5" name="Footer Placeholder 4"/>
          <p:cNvSpPr>
            <a:spLocks noGrp="1"/>
          </p:cNvSpPr>
          <p:nvPr>
            <p:ph type="ftr" sz="quarter" idx="11"/>
          </p:nvPr>
        </p:nvSpPr>
        <p:spPr/>
        <p:txBody>
          <a:bodyPr/>
          <a:lstStyle/>
          <a:p>
            <a:pPr algn="ctr" fontAlgn="base">
              <a:spcBef>
                <a:spcPct val="0"/>
              </a:spcBef>
              <a:spcAft>
                <a:spcPct val="0"/>
              </a:spcAft>
            </a:pPr>
            <a:r>
              <a:rPr lang="tr-TR">
                <a:solidFill>
                  <a:srgbClr val="FFFFFF"/>
                </a:solidFill>
              </a:rPr>
              <a:t>ÖĞR.GÖR HAYRETTİN TELLİ</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4B61F151-41C7-48DB-B3C5-073B956B2281}" type="slidenum">
              <a:rPr lang="tr-TR" smtClean="0">
                <a:solidFill>
                  <a:srgbClr val="FFFFFF"/>
                </a:solidFill>
              </a:rPr>
              <a:pPr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81250983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fontAlgn="base">
              <a:spcBef>
                <a:spcPct val="0"/>
              </a:spcBef>
              <a:spcAft>
                <a:spcPct val="0"/>
              </a:spcAft>
            </a:pPr>
            <a:endParaRPr lang="tr-TR">
              <a:solidFill>
                <a:srgbClr val="FFFFFF"/>
              </a:solidFill>
            </a:endParaRPr>
          </a:p>
        </p:txBody>
      </p:sp>
      <p:sp>
        <p:nvSpPr>
          <p:cNvPr id="6" name="Footer Placeholder 5"/>
          <p:cNvSpPr>
            <a:spLocks noGrp="1"/>
          </p:cNvSpPr>
          <p:nvPr>
            <p:ph type="ftr" sz="quarter" idx="11"/>
          </p:nvPr>
        </p:nvSpPr>
        <p:spPr/>
        <p:txBody>
          <a:bodyPr/>
          <a:lstStyle/>
          <a:p>
            <a:pPr algn="ctr" fontAlgn="base">
              <a:spcBef>
                <a:spcPct val="0"/>
              </a:spcBef>
              <a:spcAft>
                <a:spcPct val="0"/>
              </a:spcAft>
            </a:pPr>
            <a:r>
              <a:rPr lang="tr-TR">
                <a:solidFill>
                  <a:srgbClr val="FFFFFF"/>
                </a:solidFill>
              </a:rPr>
              <a:t>ÖĞR.GÖR HAYRETTİN TELLİ</a:t>
            </a:r>
          </a:p>
        </p:txBody>
      </p:sp>
      <p:sp>
        <p:nvSpPr>
          <p:cNvPr id="7" name="Slide Number Placeholder 6"/>
          <p:cNvSpPr>
            <a:spLocks noGrp="1"/>
          </p:cNvSpPr>
          <p:nvPr>
            <p:ph type="sldNum" sz="quarter" idx="12"/>
          </p:nvPr>
        </p:nvSpPr>
        <p:spPr/>
        <p:txBody>
          <a:bodyPr/>
          <a:lstStyle/>
          <a:p>
            <a:pPr fontAlgn="base">
              <a:spcBef>
                <a:spcPct val="0"/>
              </a:spcBef>
              <a:spcAft>
                <a:spcPct val="0"/>
              </a:spcAft>
            </a:pPr>
            <a:fld id="{2B9C4A38-B1E1-4665-AF50-7E111FA4AAC4}" type="slidenum">
              <a:rPr lang="tr-TR" smtClean="0">
                <a:solidFill>
                  <a:srgbClr val="FFFFFF"/>
                </a:solidFill>
              </a:rPr>
              <a:pPr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663830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fontAlgn="base">
              <a:spcBef>
                <a:spcPct val="0"/>
              </a:spcBef>
              <a:spcAft>
                <a:spcPct val="0"/>
              </a:spcAft>
            </a:pPr>
            <a:endParaRPr lang="tr-TR">
              <a:solidFill>
                <a:srgbClr val="FFFFFF"/>
              </a:solidFill>
            </a:endParaRPr>
          </a:p>
        </p:txBody>
      </p:sp>
      <p:sp>
        <p:nvSpPr>
          <p:cNvPr id="8" name="Footer Placeholder 7"/>
          <p:cNvSpPr>
            <a:spLocks noGrp="1"/>
          </p:cNvSpPr>
          <p:nvPr>
            <p:ph type="ftr" sz="quarter" idx="11"/>
          </p:nvPr>
        </p:nvSpPr>
        <p:spPr/>
        <p:txBody>
          <a:bodyPr/>
          <a:lstStyle/>
          <a:p>
            <a:pPr algn="ctr" fontAlgn="base">
              <a:spcBef>
                <a:spcPct val="0"/>
              </a:spcBef>
              <a:spcAft>
                <a:spcPct val="0"/>
              </a:spcAft>
            </a:pPr>
            <a:r>
              <a:rPr lang="tr-TR">
                <a:solidFill>
                  <a:srgbClr val="FFFFFF"/>
                </a:solidFill>
              </a:rPr>
              <a:t>ÖĞR.GÖR HAYRETTİN TELLİ</a:t>
            </a:r>
          </a:p>
        </p:txBody>
      </p:sp>
      <p:sp>
        <p:nvSpPr>
          <p:cNvPr id="9" name="Slide Number Placeholder 8"/>
          <p:cNvSpPr>
            <a:spLocks noGrp="1"/>
          </p:cNvSpPr>
          <p:nvPr>
            <p:ph type="sldNum" sz="quarter" idx="12"/>
          </p:nvPr>
        </p:nvSpPr>
        <p:spPr/>
        <p:txBody>
          <a:bodyPr/>
          <a:lstStyle/>
          <a:p>
            <a:pPr fontAlgn="base">
              <a:spcBef>
                <a:spcPct val="0"/>
              </a:spcBef>
              <a:spcAft>
                <a:spcPct val="0"/>
              </a:spcAft>
            </a:pPr>
            <a:fld id="{450F623F-6CC9-42EA-BCDF-C7D453963845}" type="slidenum">
              <a:rPr lang="tr-TR" smtClean="0">
                <a:solidFill>
                  <a:srgbClr val="FFFFFF"/>
                </a:solidFill>
              </a:rPr>
              <a:pPr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622802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fontAlgn="base">
              <a:spcBef>
                <a:spcPct val="0"/>
              </a:spcBef>
              <a:spcAft>
                <a:spcPct val="0"/>
              </a:spcAft>
            </a:pPr>
            <a:endParaRPr lang="tr-TR">
              <a:solidFill>
                <a:srgbClr val="FFFFFF"/>
              </a:solidFill>
            </a:endParaRPr>
          </a:p>
        </p:txBody>
      </p:sp>
      <p:sp>
        <p:nvSpPr>
          <p:cNvPr id="4" name="Footer Placeholder 3"/>
          <p:cNvSpPr>
            <a:spLocks noGrp="1"/>
          </p:cNvSpPr>
          <p:nvPr>
            <p:ph type="ftr" sz="quarter" idx="11"/>
          </p:nvPr>
        </p:nvSpPr>
        <p:spPr/>
        <p:txBody>
          <a:bodyPr/>
          <a:lstStyle/>
          <a:p>
            <a:pPr algn="ctr" fontAlgn="base">
              <a:spcBef>
                <a:spcPct val="0"/>
              </a:spcBef>
              <a:spcAft>
                <a:spcPct val="0"/>
              </a:spcAft>
            </a:pPr>
            <a:r>
              <a:rPr lang="tr-TR">
                <a:solidFill>
                  <a:srgbClr val="FFFFFF"/>
                </a:solidFill>
              </a:rPr>
              <a:t>ÖĞR.GÖR HAYRETTİN TELLİ</a:t>
            </a:r>
          </a:p>
        </p:txBody>
      </p:sp>
      <p:sp>
        <p:nvSpPr>
          <p:cNvPr id="5" name="Slide Number Placeholder 4"/>
          <p:cNvSpPr>
            <a:spLocks noGrp="1"/>
          </p:cNvSpPr>
          <p:nvPr>
            <p:ph type="sldNum" sz="quarter" idx="12"/>
          </p:nvPr>
        </p:nvSpPr>
        <p:spPr/>
        <p:txBody>
          <a:bodyPr/>
          <a:lstStyle/>
          <a:p>
            <a:pPr fontAlgn="base">
              <a:spcBef>
                <a:spcPct val="0"/>
              </a:spcBef>
              <a:spcAft>
                <a:spcPct val="0"/>
              </a:spcAft>
            </a:pPr>
            <a:fld id="{0204DECA-E3C5-4728-9304-D3FAEEA507DA}" type="slidenum">
              <a:rPr lang="tr-TR" smtClean="0">
                <a:solidFill>
                  <a:srgbClr val="FFFFFF"/>
                </a:solidFill>
              </a:rPr>
              <a:pPr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58016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base">
              <a:spcBef>
                <a:spcPct val="0"/>
              </a:spcBef>
              <a:spcAft>
                <a:spcPct val="0"/>
              </a:spcAft>
            </a:pPr>
            <a:endParaRPr lang="tr-TR">
              <a:solidFill>
                <a:srgbClr val="FFFFFF"/>
              </a:solidFill>
            </a:endParaRPr>
          </a:p>
        </p:txBody>
      </p:sp>
      <p:sp>
        <p:nvSpPr>
          <p:cNvPr id="3" name="Footer Placeholder 2"/>
          <p:cNvSpPr>
            <a:spLocks noGrp="1"/>
          </p:cNvSpPr>
          <p:nvPr>
            <p:ph type="ftr" sz="quarter" idx="11"/>
          </p:nvPr>
        </p:nvSpPr>
        <p:spPr/>
        <p:txBody>
          <a:bodyPr/>
          <a:lstStyle/>
          <a:p>
            <a:pPr algn="ctr" fontAlgn="base">
              <a:spcBef>
                <a:spcPct val="0"/>
              </a:spcBef>
              <a:spcAft>
                <a:spcPct val="0"/>
              </a:spcAft>
            </a:pPr>
            <a:r>
              <a:rPr lang="tr-TR">
                <a:solidFill>
                  <a:srgbClr val="FFFFFF"/>
                </a:solidFill>
              </a:rPr>
              <a:t>ÖĞR.GÖR HAYRETTİN TELLİ</a:t>
            </a:r>
          </a:p>
        </p:txBody>
      </p:sp>
      <p:sp>
        <p:nvSpPr>
          <p:cNvPr id="4" name="Slide Number Placeholder 3"/>
          <p:cNvSpPr>
            <a:spLocks noGrp="1"/>
          </p:cNvSpPr>
          <p:nvPr>
            <p:ph type="sldNum" sz="quarter" idx="12"/>
          </p:nvPr>
        </p:nvSpPr>
        <p:spPr/>
        <p:txBody>
          <a:bodyPr/>
          <a:lstStyle/>
          <a:p>
            <a:pPr fontAlgn="base">
              <a:spcBef>
                <a:spcPct val="0"/>
              </a:spcBef>
              <a:spcAft>
                <a:spcPct val="0"/>
              </a:spcAft>
            </a:pPr>
            <a:fld id="{561C3BCA-749F-4A04-9503-DA194A78366C}" type="slidenum">
              <a:rPr lang="tr-TR" smtClean="0">
                <a:solidFill>
                  <a:srgbClr val="FFFFFF"/>
                </a:solidFill>
              </a:rPr>
              <a:pPr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372785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fontAlgn="base">
              <a:spcBef>
                <a:spcPct val="0"/>
              </a:spcBef>
              <a:spcAft>
                <a:spcPct val="0"/>
              </a:spcAft>
            </a:pPr>
            <a:endParaRPr lang="tr-TR">
              <a:solidFill>
                <a:srgbClr val="FFFFFF"/>
              </a:solidFill>
            </a:endParaRPr>
          </a:p>
        </p:txBody>
      </p:sp>
      <p:sp>
        <p:nvSpPr>
          <p:cNvPr id="6" name="Footer Placeholder 5"/>
          <p:cNvSpPr>
            <a:spLocks noGrp="1"/>
          </p:cNvSpPr>
          <p:nvPr>
            <p:ph type="ftr" sz="quarter" idx="11"/>
          </p:nvPr>
        </p:nvSpPr>
        <p:spPr/>
        <p:txBody>
          <a:bodyPr/>
          <a:lstStyle/>
          <a:p>
            <a:pPr algn="ctr" fontAlgn="base">
              <a:spcBef>
                <a:spcPct val="0"/>
              </a:spcBef>
              <a:spcAft>
                <a:spcPct val="0"/>
              </a:spcAft>
            </a:pPr>
            <a:r>
              <a:rPr lang="tr-TR">
                <a:solidFill>
                  <a:srgbClr val="FFFFFF"/>
                </a:solidFill>
              </a:rPr>
              <a:t>ÖĞR.GÖR HAYRETTİN TELLİ</a:t>
            </a:r>
          </a:p>
        </p:txBody>
      </p:sp>
      <p:sp>
        <p:nvSpPr>
          <p:cNvPr id="7" name="Slide Number Placeholder 6"/>
          <p:cNvSpPr>
            <a:spLocks noGrp="1"/>
          </p:cNvSpPr>
          <p:nvPr>
            <p:ph type="sldNum" sz="quarter" idx="12"/>
          </p:nvPr>
        </p:nvSpPr>
        <p:spPr/>
        <p:txBody>
          <a:bodyPr/>
          <a:lstStyle/>
          <a:p>
            <a:pPr fontAlgn="base">
              <a:spcBef>
                <a:spcPct val="0"/>
              </a:spcBef>
              <a:spcAft>
                <a:spcPct val="0"/>
              </a:spcAft>
            </a:pPr>
            <a:fld id="{30947EC0-ED3B-4737-AEA1-899D5C316600}" type="slidenum">
              <a:rPr lang="tr-TR" smtClean="0">
                <a:solidFill>
                  <a:srgbClr val="FFFFFF"/>
                </a:solidFill>
              </a:rPr>
              <a:pPr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68147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algn="r" defTabSz="457200">
              <a:defRPr/>
            </a:pPr>
            <a:fld id="{42A54C80-263E-416B-A8E0-580EDEADCBDC}" type="datetimeFigureOut">
              <a:rPr lang="en-US" sz="900" smtClean="0">
                <a:solidFill>
                  <a:prstClr val="black">
                    <a:tint val="75000"/>
                  </a:prstClr>
                </a:solidFill>
                <a:latin typeface="Trebuchet MS" panose="020B0603020202020204"/>
              </a:rPr>
              <a:pPr algn="r" defTabSz="457200">
                <a:defRPr/>
              </a:pPr>
              <a:t>1/21/2021</a:t>
            </a:fld>
            <a:endParaRPr lang="en-US" sz="900" dirty="0">
              <a:solidFill>
                <a:prstClr val="black">
                  <a:tint val="75000"/>
                </a:prstClr>
              </a:solidFill>
              <a:latin typeface="Trebuchet MS" panose="020B0603020202020204"/>
            </a:endParaRPr>
          </a:p>
        </p:txBody>
      </p:sp>
      <p:sp>
        <p:nvSpPr>
          <p:cNvPr id="5" name="Footer Placeholder 4"/>
          <p:cNvSpPr>
            <a:spLocks noGrp="1"/>
          </p:cNvSpPr>
          <p:nvPr>
            <p:ph type="ftr" sz="quarter" idx="11"/>
          </p:nvPr>
        </p:nvSpPr>
        <p:spPr/>
        <p:txBody>
          <a:bodyPr/>
          <a:lstStyle/>
          <a:p>
            <a:pPr algn="l" defTabSz="457200">
              <a:defRPr/>
            </a:pPr>
            <a:endParaRPr lang="en-US" sz="900" dirty="0">
              <a:solidFill>
                <a:prstClr val="black">
                  <a:tint val="75000"/>
                </a:prstClr>
              </a:solidFill>
              <a:latin typeface="Trebuchet MS" panose="020B0603020202020204"/>
            </a:endParaRPr>
          </a:p>
        </p:txBody>
      </p:sp>
      <p:sp>
        <p:nvSpPr>
          <p:cNvPr id="6" name="Slide Number Placeholder 5"/>
          <p:cNvSpPr>
            <a:spLocks noGrp="1"/>
          </p:cNvSpPr>
          <p:nvPr>
            <p:ph type="sldNum" sz="quarter" idx="12"/>
          </p:nvPr>
        </p:nvSpPr>
        <p:spPr/>
        <p:txBody>
          <a:bodyPr/>
          <a:lstStyle/>
          <a:p>
            <a:pPr defTabSz="457200">
              <a:defRPr/>
            </a:pPr>
            <a:fld id="{519954A3-9DFD-4C44-94BA-B95130A3BA1C}" type="slidenum">
              <a:rPr lang="en-US" sz="900" smtClean="0">
                <a:solidFill>
                  <a:srgbClr val="5FCBEF"/>
                </a:solidFill>
                <a:latin typeface="Trebuchet MS" panose="020B0603020202020204"/>
              </a:rPr>
              <a:pPr defTabSz="457200">
                <a:defRPr/>
              </a:pPr>
              <a:t>‹#›</a:t>
            </a:fld>
            <a:endParaRPr lang="en-US" sz="900" dirty="0">
              <a:solidFill>
                <a:srgbClr val="5FCBEF"/>
              </a:solidFill>
              <a:latin typeface="Trebuchet MS" panose="020B0603020202020204"/>
            </a:endParaRPr>
          </a:p>
        </p:txBody>
      </p:sp>
    </p:spTree>
    <p:extLst>
      <p:ext uri="{BB962C8B-B14F-4D97-AF65-F5344CB8AC3E}">
        <p14:creationId xmlns:p14="http://schemas.microsoft.com/office/powerpoint/2010/main" val="2558772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fontAlgn="base">
              <a:spcBef>
                <a:spcPct val="0"/>
              </a:spcBef>
              <a:spcAft>
                <a:spcPct val="0"/>
              </a:spcAft>
            </a:pPr>
            <a:endParaRPr lang="tr-TR">
              <a:solidFill>
                <a:srgbClr val="FFFFFF"/>
              </a:solidFill>
            </a:endParaRPr>
          </a:p>
        </p:txBody>
      </p:sp>
      <p:sp>
        <p:nvSpPr>
          <p:cNvPr id="6" name="Footer Placeholder 5"/>
          <p:cNvSpPr>
            <a:spLocks noGrp="1"/>
          </p:cNvSpPr>
          <p:nvPr>
            <p:ph type="ftr" sz="quarter" idx="11"/>
          </p:nvPr>
        </p:nvSpPr>
        <p:spPr/>
        <p:txBody>
          <a:bodyPr/>
          <a:lstStyle/>
          <a:p>
            <a:pPr algn="ctr" fontAlgn="base">
              <a:spcBef>
                <a:spcPct val="0"/>
              </a:spcBef>
              <a:spcAft>
                <a:spcPct val="0"/>
              </a:spcAft>
            </a:pPr>
            <a:r>
              <a:rPr lang="tr-TR">
                <a:solidFill>
                  <a:srgbClr val="FFFFFF"/>
                </a:solidFill>
              </a:rPr>
              <a:t>ÖĞR.GÖR HAYRETTİN TELLİ</a:t>
            </a:r>
          </a:p>
        </p:txBody>
      </p:sp>
      <p:sp>
        <p:nvSpPr>
          <p:cNvPr id="7" name="Slide Number Placeholder 6"/>
          <p:cNvSpPr>
            <a:spLocks noGrp="1"/>
          </p:cNvSpPr>
          <p:nvPr>
            <p:ph type="sldNum" sz="quarter" idx="12"/>
          </p:nvPr>
        </p:nvSpPr>
        <p:spPr/>
        <p:txBody>
          <a:bodyPr/>
          <a:lstStyle/>
          <a:p>
            <a:pPr fontAlgn="base">
              <a:spcBef>
                <a:spcPct val="0"/>
              </a:spcBef>
              <a:spcAft>
                <a:spcPct val="0"/>
              </a:spcAft>
            </a:pPr>
            <a:fld id="{174FE965-AF5D-4754-B720-50278FA07C65}" type="slidenum">
              <a:rPr lang="tr-TR" smtClean="0">
                <a:solidFill>
                  <a:srgbClr val="FFFFFF"/>
                </a:solidFill>
              </a:rPr>
              <a:pPr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689823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endParaRPr lang="tr-TR">
              <a:solidFill>
                <a:srgbClr val="FFFFFF"/>
              </a:solidFill>
            </a:endParaRPr>
          </a:p>
        </p:txBody>
      </p:sp>
      <p:sp>
        <p:nvSpPr>
          <p:cNvPr id="5" name="Footer Placeholder 4"/>
          <p:cNvSpPr>
            <a:spLocks noGrp="1"/>
          </p:cNvSpPr>
          <p:nvPr>
            <p:ph type="ftr" sz="quarter" idx="11"/>
          </p:nvPr>
        </p:nvSpPr>
        <p:spPr/>
        <p:txBody>
          <a:bodyPr/>
          <a:lstStyle/>
          <a:p>
            <a:pPr algn="ctr" fontAlgn="base">
              <a:spcBef>
                <a:spcPct val="0"/>
              </a:spcBef>
              <a:spcAft>
                <a:spcPct val="0"/>
              </a:spcAft>
            </a:pPr>
            <a:r>
              <a:rPr lang="tr-TR">
                <a:solidFill>
                  <a:srgbClr val="FFFFFF"/>
                </a:solidFill>
              </a:rPr>
              <a:t>ÖĞR.GÖR HAYRETTİN TELLİ</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4B61F151-41C7-48DB-B3C5-073B956B2281}" type="slidenum">
              <a:rPr lang="tr-TR" smtClean="0">
                <a:solidFill>
                  <a:srgbClr val="FFFFFF"/>
                </a:solidFill>
              </a:rPr>
              <a:pPr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2359346525"/>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endParaRPr lang="tr-TR">
              <a:solidFill>
                <a:srgbClr val="FFFFFF"/>
              </a:solidFill>
            </a:endParaRPr>
          </a:p>
        </p:txBody>
      </p:sp>
      <p:sp>
        <p:nvSpPr>
          <p:cNvPr id="5" name="Footer Placeholder 4"/>
          <p:cNvSpPr>
            <a:spLocks noGrp="1"/>
          </p:cNvSpPr>
          <p:nvPr>
            <p:ph type="ftr" sz="quarter" idx="11"/>
          </p:nvPr>
        </p:nvSpPr>
        <p:spPr/>
        <p:txBody>
          <a:bodyPr/>
          <a:lstStyle/>
          <a:p>
            <a:pPr algn="ctr" fontAlgn="base">
              <a:spcBef>
                <a:spcPct val="0"/>
              </a:spcBef>
              <a:spcAft>
                <a:spcPct val="0"/>
              </a:spcAft>
            </a:pPr>
            <a:r>
              <a:rPr lang="tr-TR">
                <a:solidFill>
                  <a:srgbClr val="FFFFFF"/>
                </a:solidFill>
              </a:rPr>
              <a:t>ÖĞR.GÖR HAYRETTİN TELLİ</a:t>
            </a:r>
          </a:p>
        </p:txBody>
      </p:sp>
      <p:sp>
        <p:nvSpPr>
          <p:cNvPr id="6" name="Slide Number Placeholder 5"/>
          <p:cNvSpPr>
            <a:spLocks noGrp="1"/>
          </p:cNvSpPr>
          <p:nvPr>
            <p:ph type="sldNum" sz="quarter" idx="12"/>
          </p:nvPr>
        </p:nvSpPr>
        <p:spPr/>
        <p:txBody>
          <a:bodyPr/>
          <a:lstStyle/>
          <a:p>
            <a:pPr fontAlgn="base">
              <a:spcBef>
                <a:spcPct val="0"/>
              </a:spcBef>
              <a:spcAft>
                <a:spcPct val="0"/>
              </a:spcAft>
            </a:pPr>
            <a:fld id="{E8B59211-256F-41C9-A042-FA7A88E2D031}" type="slidenum">
              <a:rPr lang="tr-TR" smtClean="0">
                <a:solidFill>
                  <a:srgbClr val="FFFFFF"/>
                </a:solidFill>
              </a:rPr>
              <a:pPr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116859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pPr algn="r" defTabSz="457200">
              <a:defRPr/>
            </a:pPr>
            <a:fld id="{B61BEF0D-F0BB-DE4B-95CE-6DB70DBA9567}" type="datetimeFigureOut">
              <a:rPr lang="en-US" sz="900" smtClean="0">
                <a:solidFill>
                  <a:prstClr val="black">
                    <a:tint val="75000"/>
                  </a:prstClr>
                </a:solidFill>
                <a:latin typeface="Trebuchet MS" panose="020B0603020202020204"/>
              </a:rPr>
              <a:pPr algn="r" defTabSz="457200">
                <a:defRPr/>
              </a:pPr>
              <a:t>1/21/2021</a:t>
            </a:fld>
            <a:endParaRPr lang="en-US" sz="900" dirty="0">
              <a:solidFill>
                <a:prstClr val="black">
                  <a:tint val="75000"/>
                </a:prstClr>
              </a:solidFill>
              <a:latin typeface="Trebuchet MS" panose="020B0603020202020204"/>
            </a:endParaRPr>
          </a:p>
        </p:txBody>
      </p:sp>
      <p:sp>
        <p:nvSpPr>
          <p:cNvPr id="5" name="Footer Placeholder 4"/>
          <p:cNvSpPr>
            <a:spLocks noGrp="1"/>
          </p:cNvSpPr>
          <p:nvPr>
            <p:ph type="ftr" sz="quarter" idx="11"/>
          </p:nvPr>
        </p:nvSpPr>
        <p:spPr/>
        <p:txBody>
          <a:bodyPr/>
          <a:lstStyle/>
          <a:p>
            <a:pPr algn="l" defTabSz="457200">
              <a:defRPr/>
            </a:pPr>
            <a:endParaRPr lang="en-US" sz="900" dirty="0">
              <a:solidFill>
                <a:prstClr val="black">
                  <a:tint val="75000"/>
                </a:prstClr>
              </a:solidFill>
              <a:latin typeface="Trebuchet MS" panose="020B0603020202020204"/>
            </a:endParaRPr>
          </a:p>
        </p:txBody>
      </p:sp>
      <p:sp>
        <p:nvSpPr>
          <p:cNvPr id="6" name="Slide Number Placeholder 5"/>
          <p:cNvSpPr>
            <a:spLocks noGrp="1"/>
          </p:cNvSpPr>
          <p:nvPr>
            <p:ph type="sldNum" sz="quarter" idx="12"/>
          </p:nvPr>
        </p:nvSpPr>
        <p:spPr/>
        <p:txBody>
          <a:bodyPr/>
          <a:lstStyle/>
          <a:p>
            <a:pPr defTabSz="457200">
              <a:defRPr/>
            </a:pPr>
            <a:fld id="{D57F1E4F-1CFF-5643-939E-217C01CDF565}" type="slidenum">
              <a:rPr lang="en-US" sz="900" smtClean="0">
                <a:solidFill>
                  <a:srgbClr val="5FCBEF"/>
                </a:solidFill>
                <a:latin typeface="Trebuchet MS" panose="020B0603020202020204"/>
              </a:rPr>
              <a:pPr defTabSz="457200">
                <a:defRPr/>
              </a:pPr>
              <a:t>‹#›</a:t>
            </a:fld>
            <a:endParaRPr lang="en-US" sz="900" dirty="0">
              <a:solidFill>
                <a:srgbClr val="5FCBEF"/>
              </a:solidFill>
              <a:latin typeface="Trebuchet MS" panose="020B0603020202020204"/>
            </a:endParaRPr>
          </a:p>
        </p:txBody>
      </p:sp>
    </p:spTree>
    <p:extLst>
      <p:ext uri="{BB962C8B-B14F-4D97-AF65-F5344CB8AC3E}">
        <p14:creationId xmlns:p14="http://schemas.microsoft.com/office/powerpoint/2010/main" val="75980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pPr algn="r" defTabSz="457200">
              <a:defRPr/>
            </a:pPr>
            <a:fld id="{42A54C80-263E-416B-A8E0-580EDEADCBDC}" type="datetimeFigureOut">
              <a:rPr lang="en-US" sz="900" smtClean="0">
                <a:solidFill>
                  <a:prstClr val="black">
                    <a:tint val="75000"/>
                  </a:prstClr>
                </a:solidFill>
                <a:latin typeface="Trebuchet MS" panose="020B0603020202020204"/>
              </a:rPr>
              <a:pPr algn="r" defTabSz="457200">
                <a:defRPr/>
              </a:pPr>
              <a:t>1/21/2021</a:t>
            </a:fld>
            <a:endParaRPr lang="en-US" sz="900" dirty="0">
              <a:solidFill>
                <a:prstClr val="black">
                  <a:tint val="75000"/>
                </a:prstClr>
              </a:solidFill>
              <a:latin typeface="Trebuchet MS" panose="020B0603020202020204"/>
            </a:endParaRPr>
          </a:p>
        </p:txBody>
      </p:sp>
      <p:sp>
        <p:nvSpPr>
          <p:cNvPr id="6" name="Footer Placeholder 5"/>
          <p:cNvSpPr>
            <a:spLocks noGrp="1"/>
          </p:cNvSpPr>
          <p:nvPr>
            <p:ph type="ftr" sz="quarter" idx="11"/>
          </p:nvPr>
        </p:nvSpPr>
        <p:spPr/>
        <p:txBody>
          <a:bodyPr/>
          <a:lstStyle/>
          <a:p>
            <a:pPr algn="l" defTabSz="457200">
              <a:defRPr/>
            </a:pPr>
            <a:endParaRPr lang="en-US" sz="900" dirty="0">
              <a:solidFill>
                <a:prstClr val="black">
                  <a:tint val="75000"/>
                </a:prstClr>
              </a:solidFill>
              <a:latin typeface="Trebuchet MS" panose="020B0603020202020204"/>
            </a:endParaRPr>
          </a:p>
        </p:txBody>
      </p:sp>
      <p:sp>
        <p:nvSpPr>
          <p:cNvPr id="7" name="Slide Number Placeholder 6"/>
          <p:cNvSpPr>
            <a:spLocks noGrp="1"/>
          </p:cNvSpPr>
          <p:nvPr>
            <p:ph type="sldNum" sz="quarter" idx="12"/>
          </p:nvPr>
        </p:nvSpPr>
        <p:spPr/>
        <p:txBody>
          <a:bodyPr/>
          <a:lstStyle/>
          <a:p>
            <a:pPr defTabSz="457200">
              <a:defRPr/>
            </a:pPr>
            <a:fld id="{519954A3-9DFD-4C44-94BA-B95130A3BA1C}" type="slidenum">
              <a:rPr lang="en-US" sz="900" smtClean="0">
                <a:solidFill>
                  <a:srgbClr val="5FCBEF"/>
                </a:solidFill>
                <a:latin typeface="Trebuchet MS" panose="020B0603020202020204"/>
              </a:rPr>
              <a:pPr defTabSz="457200">
                <a:defRPr/>
              </a:pPr>
              <a:t>‹#›</a:t>
            </a:fld>
            <a:endParaRPr lang="en-US" sz="900" dirty="0">
              <a:solidFill>
                <a:srgbClr val="5FCBEF"/>
              </a:solidFill>
              <a:latin typeface="Trebuchet MS" panose="020B0603020202020204"/>
            </a:endParaRPr>
          </a:p>
        </p:txBody>
      </p:sp>
    </p:spTree>
    <p:extLst>
      <p:ext uri="{BB962C8B-B14F-4D97-AF65-F5344CB8AC3E}">
        <p14:creationId xmlns:p14="http://schemas.microsoft.com/office/powerpoint/2010/main" val="161366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29842" y="2505075"/>
            <a:ext cx="3868340"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4629150" y="2505075"/>
            <a:ext cx="3887391"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pPr algn="r" defTabSz="457200">
              <a:defRPr/>
            </a:pPr>
            <a:fld id="{B61BEF0D-F0BB-DE4B-95CE-6DB70DBA9567}" type="datetimeFigureOut">
              <a:rPr lang="en-US" sz="900" smtClean="0">
                <a:solidFill>
                  <a:prstClr val="black">
                    <a:tint val="75000"/>
                  </a:prstClr>
                </a:solidFill>
                <a:latin typeface="Trebuchet MS" panose="020B0603020202020204"/>
              </a:rPr>
              <a:pPr algn="r" defTabSz="457200">
                <a:defRPr/>
              </a:pPr>
              <a:t>1/21/2021</a:t>
            </a:fld>
            <a:endParaRPr lang="en-US" sz="900" dirty="0">
              <a:solidFill>
                <a:prstClr val="black">
                  <a:tint val="75000"/>
                </a:prstClr>
              </a:solidFill>
              <a:latin typeface="Trebuchet MS" panose="020B0603020202020204"/>
            </a:endParaRPr>
          </a:p>
        </p:txBody>
      </p:sp>
      <p:sp>
        <p:nvSpPr>
          <p:cNvPr id="8" name="Footer Placeholder 7"/>
          <p:cNvSpPr>
            <a:spLocks noGrp="1"/>
          </p:cNvSpPr>
          <p:nvPr>
            <p:ph type="ftr" sz="quarter" idx="11"/>
          </p:nvPr>
        </p:nvSpPr>
        <p:spPr/>
        <p:txBody>
          <a:bodyPr/>
          <a:lstStyle/>
          <a:p>
            <a:pPr algn="l" defTabSz="457200">
              <a:defRPr/>
            </a:pPr>
            <a:endParaRPr lang="en-US" sz="900" dirty="0">
              <a:solidFill>
                <a:prstClr val="black">
                  <a:tint val="75000"/>
                </a:prstClr>
              </a:solidFill>
              <a:latin typeface="Trebuchet MS" panose="020B0603020202020204"/>
            </a:endParaRPr>
          </a:p>
        </p:txBody>
      </p:sp>
      <p:sp>
        <p:nvSpPr>
          <p:cNvPr id="9" name="Slide Number Placeholder 8"/>
          <p:cNvSpPr>
            <a:spLocks noGrp="1"/>
          </p:cNvSpPr>
          <p:nvPr>
            <p:ph type="sldNum" sz="quarter" idx="12"/>
          </p:nvPr>
        </p:nvSpPr>
        <p:spPr/>
        <p:txBody>
          <a:bodyPr/>
          <a:lstStyle/>
          <a:p>
            <a:pPr defTabSz="457200">
              <a:defRPr/>
            </a:pPr>
            <a:fld id="{D57F1E4F-1CFF-5643-939E-217C01CDF565}" type="slidenum">
              <a:rPr lang="en-US" sz="900" smtClean="0">
                <a:solidFill>
                  <a:srgbClr val="5FCBEF"/>
                </a:solidFill>
                <a:latin typeface="Trebuchet MS" panose="020B0603020202020204"/>
              </a:rPr>
              <a:pPr defTabSz="457200">
                <a:defRPr/>
              </a:pPr>
              <a:t>‹#›</a:t>
            </a:fld>
            <a:endParaRPr lang="en-US" sz="900" dirty="0">
              <a:solidFill>
                <a:srgbClr val="5FCBEF"/>
              </a:solidFill>
              <a:latin typeface="Trebuchet MS" panose="020B0603020202020204"/>
            </a:endParaRPr>
          </a:p>
        </p:txBody>
      </p:sp>
    </p:spTree>
    <p:extLst>
      <p:ext uri="{BB962C8B-B14F-4D97-AF65-F5344CB8AC3E}">
        <p14:creationId xmlns:p14="http://schemas.microsoft.com/office/powerpoint/2010/main" val="3617181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pPr algn="r" defTabSz="457200">
              <a:defRPr/>
            </a:pPr>
            <a:fld id="{B61BEF0D-F0BB-DE4B-95CE-6DB70DBA9567}" type="datetimeFigureOut">
              <a:rPr lang="en-US" sz="900" smtClean="0">
                <a:solidFill>
                  <a:prstClr val="black">
                    <a:tint val="75000"/>
                  </a:prstClr>
                </a:solidFill>
                <a:latin typeface="Trebuchet MS" panose="020B0603020202020204"/>
              </a:rPr>
              <a:pPr algn="r" defTabSz="457200">
                <a:defRPr/>
              </a:pPr>
              <a:t>1/21/2021</a:t>
            </a:fld>
            <a:endParaRPr lang="en-US" sz="900" dirty="0">
              <a:solidFill>
                <a:prstClr val="black">
                  <a:tint val="75000"/>
                </a:prstClr>
              </a:solidFill>
              <a:latin typeface="Trebuchet MS" panose="020B0603020202020204"/>
            </a:endParaRPr>
          </a:p>
        </p:txBody>
      </p:sp>
      <p:sp>
        <p:nvSpPr>
          <p:cNvPr id="4" name="Footer Placeholder 3"/>
          <p:cNvSpPr>
            <a:spLocks noGrp="1"/>
          </p:cNvSpPr>
          <p:nvPr>
            <p:ph type="ftr" sz="quarter" idx="11"/>
          </p:nvPr>
        </p:nvSpPr>
        <p:spPr/>
        <p:txBody>
          <a:bodyPr/>
          <a:lstStyle/>
          <a:p>
            <a:pPr algn="l" defTabSz="457200">
              <a:defRPr/>
            </a:pPr>
            <a:endParaRPr lang="en-US" sz="900" dirty="0">
              <a:solidFill>
                <a:prstClr val="black">
                  <a:tint val="75000"/>
                </a:prstClr>
              </a:solidFill>
              <a:latin typeface="Trebuchet MS" panose="020B0603020202020204"/>
            </a:endParaRPr>
          </a:p>
        </p:txBody>
      </p:sp>
      <p:sp>
        <p:nvSpPr>
          <p:cNvPr id="5" name="Slide Number Placeholder 4"/>
          <p:cNvSpPr>
            <a:spLocks noGrp="1"/>
          </p:cNvSpPr>
          <p:nvPr>
            <p:ph type="sldNum" sz="quarter" idx="12"/>
          </p:nvPr>
        </p:nvSpPr>
        <p:spPr/>
        <p:txBody>
          <a:bodyPr/>
          <a:lstStyle/>
          <a:p>
            <a:pPr defTabSz="457200">
              <a:defRPr/>
            </a:pPr>
            <a:fld id="{D57F1E4F-1CFF-5643-939E-217C01CDF565}" type="slidenum">
              <a:rPr lang="en-US" sz="900" smtClean="0">
                <a:solidFill>
                  <a:srgbClr val="5FCBEF"/>
                </a:solidFill>
                <a:latin typeface="Trebuchet MS" panose="020B0603020202020204"/>
              </a:rPr>
              <a:pPr defTabSz="457200">
                <a:defRPr/>
              </a:pPr>
              <a:t>‹#›</a:t>
            </a:fld>
            <a:endParaRPr lang="en-US" sz="900" dirty="0">
              <a:solidFill>
                <a:srgbClr val="5FCBEF"/>
              </a:solidFill>
              <a:latin typeface="Trebuchet MS" panose="020B0603020202020204"/>
            </a:endParaRPr>
          </a:p>
        </p:txBody>
      </p:sp>
    </p:spTree>
    <p:extLst>
      <p:ext uri="{BB962C8B-B14F-4D97-AF65-F5344CB8AC3E}">
        <p14:creationId xmlns:p14="http://schemas.microsoft.com/office/powerpoint/2010/main" val="2780016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defTabSz="457200">
              <a:defRPr/>
            </a:pPr>
            <a:fld id="{B61BEF0D-F0BB-DE4B-95CE-6DB70DBA9567}" type="datetimeFigureOut">
              <a:rPr lang="en-US" sz="900" smtClean="0">
                <a:solidFill>
                  <a:prstClr val="black">
                    <a:tint val="75000"/>
                  </a:prstClr>
                </a:solidFill>
                <a:latin typeface="Trebuchet MS" panose="020B0603020202020204"/>
              </a:rPr>
              <a:pPr algn="r" defTabSz="457200">
                <a:defRPr/>
              </a:pPr>
              <a:t>1/21/2021</a:t>
            </a:fld>
            <a:endParaRPr lang="en-US" sz="900" dirty="0">
              <a:solidFill>
                <a:prstClr val="black">
                  <a:tint val="75000"/>
                </a:prstClr>
              </a:solidFill>
              <a:latin typeface="Trebuchet MS" panose="020B0603020202020204"/>
            </a:endParaRPr>
          </a:p>
        </p:txBody>
      </p:sp>
      <p:sp>
        <p:nvSpPr>
          <p:cNvPr id="3" name="Footer Placeholder 2"/>
          <p:cNvSpPr>
            <a:spLocks noGrp="1"/>
          </p:cNvSpPr>
          <p:nvPr>
            <p:ph type="ftr" sz="quarter" idx="11"/>
          </p:nvPr>
        </p:nvSpPr>
        <p:spPr/>
        <p:txBody>
          <a:bodyPr/>
          <a:lstStyle/>
          <a:p>
            <a:pPr algn="l" defTabSz="457200">
              <a:defRPr/>
            </a:pPr>
            <a:endParaRPr lang="en-US" sz="900" dirty="0">
              <a:solidFill>
                <a:prstClr val="black">
                  <a:tint val="75000"/>
                </a:prstClr>
              </a:solidFill>
              <a:latin typeface="Trebuchet MS" panose="020B0603020202020204"/>
            </a:endParaRPr>
          </a:p>
        </p:txBody>
      </p:sp>
      <p:sp>
        <p:nvSpPr>
          <p:cNvPr id="4" name="Slide Number Placeholder 3"/>
          <p:cNvSpPr>
            <a:spLocks noGrp="1"/>
          </p:cNvSpPr>
          <p:nvPr>
            <p:ph type="sldNum" sz="quarter" idx="12"/>
          </p:nvPr>
        </p:nvSpPr>
        <p:spPr/>
        <p:txBody>
          <a:bodyPr/>
          <a:lstStyle/>
          <a:p>
            <a:pPr defTabSz="457200">
              <a:defRPr/>
            </a:pPr>
            <a:fld id="{D57F1E4F-1CFF-5643-939E-217C01CDF565}" type="slidenum">
              <a:rPr lang="en-US" sz="900" smtClean="0">
                <a:solidFill>
                  <a:srgbClr val="5FCBEF"/>
                </a:solidFill>
                <a:latin typeface="Trebuchet MS" panose="020B0603020202020204"/>
              </a:rPr>
              <a:pPr defTabSz="457200">
                <a:defRPr/>
              </a:pPr>
              <a:t>‹#›</a:t>
            </a:fld>
            <a:endParaRPr lang="en-US" sz="900" dirty="0">
              <a:solidFill>
                <a:srgbClr val="5FCBEF"/>
              </a:solidFill>
              <a:latin typeface="Trebuchet MS" panose="020B0603020202020204"/>
            </a:endParaRPr>
          </a:p>
        </p:txBody>
      </p:sp>
    </p:spTree>
    <p:extLst>
      <p:ext uri="{BB962C8B-B14F-4D97-AF65-F5344CB8AC3E}">
        <p14:creationId xmlns:p14="http://schemas.microsoft.com/office/powerpoint/2010/main" val="3690120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algn="r" defTabSz="457200">
              <a:defRPr/>
            </a:pPr>
            <a:fld id="{42A54C80-263E-416B-A8E0-580EDEADCBDC}" type="datetimeFigureOut">
              <a:rPr lang="en-US" sz="900" smtClean="0">
                <a:solidFill>
                  <a:prstClr val="black">
                    <a:tint val="75000"/>
                  </a:prstClr>
                </a:solidFill>
                <a:latin typeface="Trebuchet MS" panose="020B0603020202020204"/>
              </a:rPr>
              <a:pPr algn="r" defTabSz="457200">
                <a:defRPr/>
              </a:pPr>
              <a:t>1/21/2021</a:t>
            </a:fld>
            <a:endParaRPr lang="en-US" sz="900" dirty="0">
              <a:solidFill>
                <a:prstClr val="black">
                  <a:tint val="75000"/>
                </a:prstClr>
              </a:solidFill>
              <a:latin typeface="Trebuchet MS" panose="020B0603020202020204"/>
            </a:endParaRPr>
          </a:p>
        </p:txBody>
      </p:sp>
      <p:sp>
        <p:nvSpPr>
          <p:cNvPr id="6" name="Footer Placeholder 5"/>
          <p:cNvSpPr>
            <a:spLocks noGrp="1"/>
          </p:cNvSpPr>
          <p:nvPr>
            <p:ph type="ftr" sz="quarter" idx="11"/>
          </p:nvPr>
        </p:nvSpPr>
        <p:spPr/>
        <p:txBody>
          <a:bodyPr/>
          <a:lstStyle/>
          <a:p>
            <a:pPr algn="l" defTabSz="457200">
              <a:defRPr/>
            </a:pPr>
            <a:endParaRPr lang="en-US" sz="900" dirty="0">
              <a:solidFill>
                <a:prstClr val="black">
                  <a:tint val="75000"/>
                </a:prstClr>
              </a:solidFill>
              <a:latin typeface="Trebuchet MS" panose="020B0603020202020204"/>
            </a:endParaRPr>
          </a:p>
        </p:txBody>
      </p:sp>
      <p:sp>
        <p:nvSpPr>
          <p:cNvPr id="7" name="Slide Number Placeholder 6"/>
          <p:cNvSpPr>
            <a:spLocks noGrp="1"/>
          </p:cNvSpPr>
          <p:nvPr>
            <p:ph type="sldNum" sz="quarter" idx="12"/>
          </p:nvPr>
        </p:nvSpPr>
        <p:spPr/>
        <p:txBody>
          <a:bodyPr/>
          <a:lstStyle/>
          <a:p>
            <a:pPr defTabSz="457200">
              <a:defRPr/>
            </a:pPr>
            <a:fld id="{519954A3-9DFD-4C44-94BA-B95130A3BA1C}" type="slidenum">
              <a:rPr lang="en-US" sz="900" smtClean="0">
                <a:solidFill>
                  <a:srgbClr val="5FCBEF"/>
                </a:solidFill>
                <a:latin typeface="Trebuchet MS" panose="020B0603020202020204"/>
              </a:rPr>
              <a:pPr defTabSz="457200">
                <a:defRPr/>
              </a:pPr>
              <a:t>‹#›</a:t>
            </a:fld>
            <a:endParaRPr lang="en-US" sz="900" dirty="0">
              <a:solidFill>
                <a:srgbClr val="5FCBEF"/>
              </a:solidFill>
              <a:latin typeface="Trebuchet MS" panose="020B0603020202020204"/>
            </a:endParaRPr>
          </a:p>
        </p:txBody>
      </p:sp>
    </p:spTree>
    <p:extLst>
      <p:ext uri="{BB962C8B-B14F-4D97-AF65-F5344CB8AC3E}">
        <p14:creationId xmlns:p14="http://schemas.microsoft.com/office/powerpoint/2010/main" val="235668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pPr algn="r" defTabSz="457200">
              <a:defRPr/>
            </a:pPr>
            <a:fld id="{B61BEF0D-F0BB-DE4B-95CE-6DB70DBA9567}" type="datetimeFigureOut">
              <a:rPr lang="en-US" sz="900" smtClean="0">
                <a:solidFill>
                  <a:prstClr val="black">
                    <a:tint val="75000"/>
                  </a:prstClr>
                </a:solidFill>
                <a:latin typeface="Trebuchet MS" panose="020B0603020202020204"/>
              </a:rPr>
              <a:pPr algn="r" defTabSz="457200">
                <a:defRPr/>
              </a:pPr>
              <a:t>1/21/2021</a:t>
            </a:fld>
            <a:endParaRPr lang="en-US" sz="900" dirty="0">
              <a:solidFill>
                <a:prstClr val="black">
                  <a:tint val="75000"/>
                </a:prstClr>
              </a:solidFill>
              <a:latin typeface="Trebuchet MS" panose="020B0603020202020204"/>
            </a:endParaRPr>
          </a:p>
        </p:txBody>
      </p:sp>
      <p:sp>
        <p:nvSpPr>
          <p:cNvPr id="6" name="Footer Placeholder 5"/>
          <p:cNvSpPr>
            <a:spLocks noGrp="1"/>
          </p:cNvSpPr>
          <p:nvPr>
            <p:ph type="ftr" sz="quarter" idx="11"/>
          </p:nvPr>
        </p:nvSpPr>
        <p:spPr/>
        <p:txBody>
          <a:bodyPr/>
          <a:lstStyle/>
          <a:p>
            <a:pPr algn="l" defTabSz="457200">
              <a:defRPr/>
            </a:pPr>
            <a:endParaRPr lang="en-US" sz="900" dirty="0">
              <a:solidFill>
                <a:prstClr val="black">
                  <a:tint val="75000"/>
                </a:prstClr>
              </a:solidFill>
              <a:latin typeface="Trebuchet MS" panose="020B0603020202020204"/>
            </a:endParaRPr>
          </a:p>
        </p:txBody>
      </p:sp>
      <p:sp>
        <p:nvSpPr>
          <p:cNvPr id="7" name="Slide Number Placeholder 6"/>
          <p:cNvSpPr>
            <a:spLocks noGrp="1"/>
          </p:cNvSpPr>
          <p:nvPr>
            <p:ph type="sldNum" sz="quarter" idx="12"/>
          </p:nvPr>
        </p:nvSpPr>
        <p:spPr/>
        <p:txBody>
          <a:bodyPr/>
          <a:lstStyle/>
          <a:p>
            <a:pPr defTabSz="457200">
              <a:defRPr/>
            </a:pPr>
            <a:fld id="{D57F1E4F-1CFF-5643-939E-217C01CDF565}" type="slidenum">
              <a:rPr lang="en-US" sz="900" smtClean="0">
                <a:solidFill>
                  <a:srgbClr val="5FCBEF"/>
                </a:solidFill>
                <a:latin typeface="Trebuchet MS" panose="020B0603020202020204"/>
              </a:rPr>
              <a:pPr defTabSz="457200">
                <a:defRPr/>
              </a:pPr>
              <a:t>‹#›</a:t>
            </a:fld>
            <a:endParaRPr lang="en-US" sz="900" dirty="0">
              <a:solidFill>
                <a:srgbClr val="5FCBEF"/>
              </a:solidFill>
              <a:latin typeface="Trebuchet MS" panose="020B0603020202020204"/>
            </a:endParaRPr>
          </a:p>
        </p:txBody>
      </p:sp>
    </p:spTree>
    <p:extLst>
      <p:ext uri="{BB962C8B-B14F-4D97-AF65-F5344CB8AC3E}">
        <p14:creationId xmlns:p14="http://schemas.microsoft.com/office/powerpoint/2010/main" val="59065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tr-TR">
              <a:solidFill>
                <a:srgbClr val="FFFFFF"/>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ctr" fontAlgn="base">
              <a:spcBef>
                <a:spcPct val="0"/>
              </a:spcBef>
              <a:spcAft>
                <a:spcPct val="0"/>
              </a:spcAft>
            </a:pPr>
            <a:r>
              <a:rPr lang="tr-TR">
                <a:solidFill>
                  <a:srgbClr val="FFFFFF"/>
                </a:solidFill>
              </a:rPr>
              <a:t>ÖĞR.GÖR HAYRETTİN TELLİ</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4B61F151-41C7-48DB-B3C5-073B956B2281}" type="slidenum">
              <a:rPr lang="tr-TR" smtClean="0">
                <a:solidFill>
                  <a:srgbClr val="FFFFFF"/>
                </a:solidFill>
              </a:rPr>
              <a:pPr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19321294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tr-TR">
              <a:solidFill>
                <a:srgbClr val="FFFFFF"/>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ctr" fontAlgn="base">
              <a:spcBef>
                <a:spcPct val="0"/>
              </a:spcBef>
              <a:spcAft>
                <a:spcPct val="0"/>
              </a:spcAft>
            </a:pPr>
            <a:r>
              <a:rPr lang="tr-TR">
                <a:solidFill>
                  <a:srgbClr val="FFFFFF"/>
                </a:solidFill>
              </a:rPr>
              <a:t>ÖĞR.GÖR HAYRETTİN TELLİ</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4B61F151-41C7-48DB-B3C5-073B956B2281}" type="slidenum">
              <a:rPr lang="tr-TR" smtClean="0">
                <a:solidFill>
                  <a:srgbClr val="FFFFFF"/>
                </a:solidFill>
              </a:rPr>
              <a:pPr fontAlgn="base">
                <a:spcBef>
                  <a:spcPct val="0"/>
                </a:spcBef>
                <a:spcAft>
                  <a:spcPct val="0"/>
                </a:spcAft>
              </a:pPr>
              <a:t>‹#›</a:t>
            </a:fld>
            <a:endParaRPr lang="tr-TR">
              <a:solidFill>
                <a:srgbClr val="FFFFFF"/>
              </a:solidFill>
            </a:endParaRPr>
          </a:p>
        </p:txBody>
      </p:sp>
    </p:spTree>
    <p:extLst>
      <p:ext uri="{BB962C8B-B14F-4D97-AF65-F5344CB8AC3E}">
        <p14:creationId xmlns:p14="http://schemas.microsoft.com/office/powerpoint/2010/main" val="35924019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63116" y="3911001"/>
            <a:ext cx="11603867" cy="918300"/>
          </a:xfrm>
        </p:spPr>
        <p:txBody>
          <a:bodyPr/>
          <a:lstStyle/>
          <a:p>
            <a:pPr>
              <a:spcAft>
                <a:spcPts val="1200"/>
              </a:spcAft>
            </a:pPr>
            <a:r>
              <a:rPr lang="tr-TR" b="1" dirty="0"/>
              <a:t>2.Kalite Yönetimi</a:t>
            </a:r>
          </a:p>
        </p:txBody>
      </p:sp>
      <p:sp>
        <p:nvSpPr>
          <p:cNvPr id="4" name="Unvan 1">
            <a:extLst>
              <a:ext uri="{FF2B5EF4-FFF2-40B4-BE49-F238E27FC236}">
                <a16:creationId xmlns:a16="http://schemas.microsoft.com/office/drawing/2014/main" id="{3E37068F-3E0B-4B60-B8C6-B4563BAC056F}"/>
              </a:ext>
            </a:extLst>
          </p:cNvPr>
          <p:cNvSpPr txBox="1">
            <a:spLocks/>
          </p:cNvSpPr>
          <p:nvPr/>
        </p:nvSpPr>
        <p:spPr>
          <a:xfrm>
            <a:off x="-1234823" y="2385090"/>
            <a:ext cx="9082005" cy="88150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b="1" dirty="0">
                <a:solidFill>
                  <a:schemeClr val="tx1"/>
                </a:solidFill>
              </a:rPr>
              <a:t>Toplam Kalite Yönetimi</a:t>
            </a:r>
          </a:p>
        </p:txBody>
      </p:sp>
    </p:spTree>
    <p:extLst>
      <p:ext uri="{BB962C8B-B14F-4D97-AF65-F5344CB8AC3E}">
        <p14:creationId xmlns:p14="http://schemas.microsoft.com/office/powerpoint/2010/main" val="410073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79899" y="102154"/>
            <a:ext cx="7886700" cy="400112"/>
          </a:xfrm>
        </p:spPr>
        <p:txBody>
          <a:bodyPr>
            <a:normAutofit fontScale="90000"/>
          </a:bodyPr>
          <a:lstStyle/>
          <a:p>
            <a:r>
              <a:rPr lang="tr-TR" sz="2400" b="1" dirty="0">
                <a:latin typeface="+mn-lt"/>
              </a:rPr>
              <a:t>KALİTE PLANLARI </a:t>
            </a:r>
          </a:p>
        </p:txBody>
      </p:sp>
      <p:sp>
        <p:nvSpPr>
          <p:cNvPr id="191491" name="Rectangle 3"/>
          <p:cNvSpPr>
            <a:spLocks noGrp="1" noChangeArrowheads="1"/>
          </p:cNvSpPr>
          <p:nvPr>
            <p:ph idx="1"/>
          </p:nvPr>
        </p:nvSpPr>
        <p:spPr>
          <a:xfrm>
            <a:off x="0" y="611449"/>
            <a:ext cx="9064101" cy="1890326"/>
          </a:xfrm>
        </p:spPr>
        <p:txBody>
          <a:bodyPr>
            <a:normAutofit/>
          </a:bodyPr>
          <a:lstStyle/>
          <a:p>
            <a:pPr>
              <a:spcAft>
                <a:spcPts val="1200"/>
              </a:spcAft>
            </a:pPr>
            <a:r>
              <a:rPr lang="tr-TR" sz="2000" u="sng" dirty="0"/>
              <a:t>Kalite planı; belirli bir ürün, hizmet sözleşme veya proje ile ilgili özel kalite uygulamalarının kaynaklarını ve etkinlik sıralarını veren bir dokümandır ve her bir ürüne, hizmete kalite bağlantılı etkinlikler kurmaktadır.</a:t>
            </a:r>
          </a:p>
          <a:p>
            <a:r>
              <a:rPr lang="tr-TR" sz="2000" dirty="0"/>
              <a:t>Belirli bir ürün, hizmet, sözleşme veya proje ile ilgili özel kalite uygulamalarını, Kaynakları ve faaliyet sıralarını ortaya koyan dokümanlardır.</a:t>
            </a:r>
          </a:p>
        </p:txBody>
      </p:sp>
      <p:sp>
        <p:nvSpPr>
          <p:cNvPr id="5" name="5 Slayt Numarası Yer Tutucusu"/>
          <p:cNvSpPr>
            <a:spLocks noGrp="1"/>
          </p:cNvSpPr>
          <p:nvPr>
            <p:ph type="sldNum" sz="quarter" idx="12"/>
          </p:nvPr>
        </p:nvSpPr>
        <p:spPr/>
        <p:txBody>
          <a:bodyPr/>
          <a:lstStyle/>
          <a:p>
            <a:pPr fontAlgn="base">
              <a:spcBef>
                <a:spcPct val="0"/>
              </a:spcBef>
              <a:spcAft>
                <a:spcPct val="0"/>
              </a:spcAft>
              <a:defRPr/>
            </a:pPr>
            <a:fld id="{25BADE6B-1FF6-4028-9178-B6E1EB61EA7B}" type="slidenum">
              <a:rPr lang="tr-TR" sz="1400">
                <a:solidFill>
                  <a:schemeClr val="tx1"/>
                </a:solidFill>
                <a:effectLst>
                  <a:outerShdw blurRad="38100" dist="38100" dir="2700000" algn="tl">
                    <a:srgbClr val="000000"/>
                  </a:outerShdw>
                </a:effectLst>
                <a:latin typeface="Arial" charset="0"/>
              </a:rPr>
              <a:pPr fontAlgn="base">
                <a:spcBef>
                  <a:spcPct val="0"/>
                </a:spcBef>
                <a:spcAft>
                  <a:spcPct val="0"/>
                </a:spcAft>
                <a:defRPr/>
              </a:pPr>
              <a:t>10</a:t>
            </a:fld>
            <a:endParaRPr lang="tr-TR" sz="1400">
              <a:solidFill>
                <a:schemeClr val="tx1"/>
              </a:solidFill>
              <a:effectLst>
                <a:outerShdw blurRad="38100" dist="38100" dir="2700000" algn="tl">
                  <a:srgbClr val="000000"/>
                </a:outerShdw>
              </a:effectLst>
              <a:latin typeface="Arial" charset="0"/>
            </a:endParaRPr>
          </a:p>
        </p:txBody>
      </p:sp>
      <p:sp>
        <p:nvSpPr>
          <p:cNvPr id="6" name="Unvan 1">
            <a:extLst>
              <a:ext uri="{FF2B5EF4-FFF2-40B4-BE49-F238E27FC236}">
                <a16:creationId xmlns:a16="http://schemas.microsoft.com/office/drawing/2014/main" id="{B00507BA-02CC-49DD-904A-06A82FCEEF75}"/>
              </a:ext>
            </a:extLst>
          </p:cNvPr>
          <p:cNvSpPr txBox="1">
            <a:spLocks/>
          </p:cNvSpPr>
          <p:nvPr/>
        </p:nvSpPr>
        <p:spPr>
          <a:xfrm>
            <a:off x="79899" y="2905217"/>
            <a:ext cx="7886700" cy="3679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a:latin typeface="+mn-lt"/>
              </a:rPr>
              <a:t>Kalite Plan Çeşitleri</a:t>
            </a:r>
            <a:endParaRPr lang="tr-TR" sz="2000" b="1" dirty="0">
              <a:latin typeface="+mn-lt"/>
            </a:endParaRPr>
          </a:p>
        </p:txBody>
      </p:sp>
      <p:sp>
        <p:nvSpPr>
          <p:cNvPr id="7" name="İçerik Yer Tutucusu 2">
            <a:extLst>
              <a:ext uri="{FF2B5EF4-FFF2-40B4-BE49-F238E27FC236}">
                <a16:creationId xmlns:a16="http://schemas.microsoft.com/office/drawing/2014/main" id="{9CA0418E-9BD7-4EC1-A2EB-BB17B09C1CE8}"/>
              </a:ext>
            </a:extLst>
          </p:cNvPr>
          <p:cNvSpPr txBox="1">
            <a:spLocks/>
          </p:cNvSpPr>
          <p:nvPr/>
        </p:nvSpPr>
        <p:spPr>
          <a:xfrm>
            <a:off x="221109" y="3199476"/>
            <a:ext cx="8861579" cy="2644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b="1">
                <a:latin typeface="TimesNewRomanPS-BoldMT"/>
              </a:rPr>
              <a:t>Stratejik Plan: </a:t>
            </a:r>
            <a:r>
              <a:rPr lang="tr-TR" sz="2000">
                <a:latin typeface="TimesNewRomanPSMT"/>
              </a:rPr>
              <a:t>Uzun dönemli ve geniş kapsamlıdır. Organizasyonların nerede olduğunu, nereye gideceğini anlamalarını ve bu hedeflere ulaşmalarını sağlar.</a:t>
            </a:r>
          </a:p>
          <a:p>
            <a:r>
              <a:rPr lang="tr-TR" sz="2000" b="1">
                <a:latin typeface="TimesNewRomanPS-BoldMT"/>
              </a:rPr>
              <a:t>Taktik Plan: </a:t>
            </a:r>
            <a:r>
              <a:rPr lang="tr-TR" sz="2000">
                <a:latin typeface="TimesNewRomanPSMT"/>
              </a:rPr>
              <a:t>Stratejik plana göre daha özelliklidir. Orta düzey hedefleri belirtir ve organizasyonun pazarlama, üretim, tasarım vb. özellikli alanlarının hedeflere uygun olarak çalışmasını sağlar.</a:t>
            </a:r>
          </a:p>
          <a:p>
            <a:r>
              <a:rPr lang="tr-TR" sz="2000" b="1">
                <a:latin typeface="TimesNewRomanPS-BoldMT"/>
              </a:rPr>
              <a:t>Operasyonel Plan (Faaliyetlere İlişkin Plan): </a:t>
            </a:r>
            <a:r>
              <a:rPr lang="tr-TR" sz="2000">
                <a:latin typeface="TimesNewRomanPSMT"/>
              </a:rPr>
              <a:t>Kısa dönemli ve dar kapsamlıdır. Stratejik ve taktik </a:t>
            </a:r>
            <a:r>
              <a:rPr lang="sv-SE" sz="2000">
                <a:latin typeface="TimesNewRomanPSMT"/>
              </a:rPr>
              <a:t>planlara göre daha ölçülebilir hedefler gösterir.</a:t>
            </a:r>
            <a:endParaRPr lang="tr-TR" sz="2000" dirty="0"/>
          </a:p>
        </p:txBody>
      </p:sp>
    </p:spTree>
    <p:extLst>
      <p:ext uri="{BB962C8B-B14F-4D97-AF65-F5344CB8AC3E}">
        <p14:creationId xmlns:p14="http://schemas.microsoft.com/office/powerpoint/2010/main" val="33841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860425"/>
            <a:ext cx="7886700" cy="965200"/>
          </a:xfrm>
        </p:spPr>
        <p:txBody>
          <a:bodyPr>
            <a:normAutofit/>
          </a:bodyPr>
          <a:lstStyle/>
          <a:p>
            <a:r>
              <a:rPr lang="tr-TR" sz="2000" b="1" dirty="0">
                <a:latin typeface="+mn-lt"/>
              </a:rPr>
              <a:t>Kalite Planının İçeriği</a:t>
            </a:r>
          </a:p>
        </p:txBody>
      </p:sp>
      <p:sp>
        <p:nvSpPr>
          <p:cNvPr id="3" name="İçerik Yer Tutucusu 2"/>
          <p:cNvSpPr>
            <a:spLocks noGrp="1"/>
          </p:cNvSpPr>
          <p:nvPr>
            <p:ph idx="1"/>
          </p:nvPr>
        </p:nvSpPr>
        <p:spPr>
          <a:xfrm>
            <a:off x="104868" y="1651940"/>
            <a:ext cx="7886700" cy="4351338"/>
          </a:xfrm>
        </p:spPr>
        <p:txBody>
          <a:bodyPr>
            <a:normAutofit/>
          </a:bodyPr>
          <a:lstStyle/>
          <a:p>
            <a:pPr>
              <a:lnSpc>
                <a:spcPct val="90000"/>
              </a:lnSpc>
            </a:pPr>
            <a:r>
              <a:rPr lang="tr-TR" sz="2000" dirty="0">
                <a:latin typeface="TimesNewRomanPSMT"/>
              </a:rPr>
              <a:t>Kalite planı kaliteli ürün ve hizmet ile ilgili tüm planlanan fonksiyonların altının çizildiği dokümandır. Yeni ürün, hizmet veya sürece ilişkin projeler için oluşturulan yazılı kalite planları, aşağıdaki konuları içermektedir:</a:t>
            </a:r>
          </a:p>
          <a:p>
            <a:pPr>
              <a:lnSpc>
                <a:spcPct val="90000"/>
              </a:lnSpc>
            </a:pPr>
            <a:r>
              <a:rPr lang="tr-TR" sz="2000" u="sng" dirty="0">
                <a:latin typeface="TimesNewRomanPSMT"/>
              </a:rPr>
              <a:t>Ürün ve hizmetin farklı aşamaları sırasında özellikli olarak yetki ve sorumluluk paylaşımı,</a:t>
            </a:r>
          </a:p>
          <a:p>
            <a:pPr>
              <a:lnSpc>
                <a:spcPct val="90000"/>
              </a:lnSpc>
            </a:pPr>
            <a:r>
              <a:rPr lang="tr-TR" sz="2000" u="sng" dirty="0">
                <a:latin typeface="TimesNewRomanPSMT"/>
              </a:rPr>
              <a:t>Ürün ve hizmete uygulanacak özellikli yöntemler ve eğitimler,</a:t>
            </a:r>
          </a:p>
          <a:p>
            <a:pPr>
              <a:lnSpc>
                <a:spcPct val="90000"/>
              </a:lnSpc>
            </a:pPr>
            <a:r>
              <a:rPr lang="tr-TR" sz="2000" u="sng" dirty="0">
                <a:latin typeface="TimesNewRomanPSMT"/>
              </a:rPr>
              <a:t>Tanımlanmış ürün ve hizmet aşamalarında uygun denetleme, test ve kontrol programları,</a:t>
            </a:r>
          </a:p>
          <a:p>
            <a:pPr>
              <a:lnSpc>
                <a:spcPct val="90000"/>
              </a:lnSpc>
            </a:pPr>
            <a:r>
              <a:rPr lang="tr-TR" sz="2000" u="sng" dirty="0">
                <a:latin typeface="TimesNewRomanPSMT"/>
              </a:rPr>
              <a:t>Ürün ve hizmetin gelişimi sırasında planda olabilecek değişiklikler için uygulama yöntemleri.</a:t>
            </a:r>
            <a:endParaRPr lang="tr-TR" sz="2000" u="sng" dirty="0"/>
          </a:p>
        </p:txBody>
      </p:sp>
      <p:sp>
        <p:nvSpPr>
          <p:cNvPr id="4" name="Slayt Numarası Yer Tutucusu 3"/>
          <p:cNvSpPr>
            <a:spLocks noGrp="1"/>
          </p:cNvSpPr>
          <p:nvPr>
            <p:ph type="sldNum" sz="quarter" idx="12"/>
          </p:nvPr>
        </p:nvSpPr>
        <p:spPr/>
        <p:txBody>
          <a:bodyPr/>
          <a:lstStyle/>
          <a:p>
            <a:pPr fontAlgn="base">
              <a:spcBef>
                <a:spcPct val="0"/>
              </a:spcBef>
              <a:spcAft>
                <a:spcPct val="0"/>
              </a:spcAft>
              <a:defRPr/>
            </a:pPr>
            <a:fld id="{B3ABB21D-7B2C-485E-B554-7B947905CACF}" type="slidenum">
              <a:rPr lang="tr-TR" sz="1400">
                <a:solidFill>
                  <a:schemeClr val="tx1"/>
                </a:solidFill>
                <a:effectLst>
                  <a:outerShdw blurRad="38100" dist="38100" dir="2700000" algn="tl">
                    <a:srgbClr val="000000"/>
                  </a:outerShdw>
                </a:effectLst>
                <a:latin typeface="Arial" charset="0"/>
              </a:rPr>
              <a:pPr fontAlgn="base">
                <a:spcBef>
                  <a:spcPct val="0"/>
                </a:spcBef>
                <a:spcAft>
                  <a:spcPct val="0"/>
                </a:spcAft>
                <a:defRPr/>
              </a:pPr>
              <a:t>11</a:t>
            </a:fld>
            <a:endParaRPr lang="tr-TR" sz="1400">
              <a:solidFill>
                <a:schemeClr val="tx1"/>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393463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9066" y="871592"/>
            <a:ext cx="8985867" cy="2271104"/>
          </a:xfrm>
        </p:spPr>
        <p:txBody>
          <a:bodyPr>
            <a:normAutofit/>
          </a:bodyPr>
          <a:lstStyle/>
          <a:p>
            <a:r>
              <a:rPr lang="tr-TR" sz="2000" dirty="0"/>
              <a:t>Kalite, işletmelerin rekabet potansiyellerini arttırıcı bir unsur olmanın yanı sıra, bir yaşam tarzı olmuştur. Özellikle yoğun rekabet ortamında faaliyet gösteren işletmelerin başarılı olmalarında kalite, öncelikli bir kavram niteliğine bürünmüştür.</a:t>
            </a:r>
          </a:p>
          <a:p>
            <a:r>
              <a:rPr lang="tr-TR" sz="2000" dirty="0"/>
              <a:t>Ayrıca kalite, işletmelerde sosyal sorumluluk bilincinin gelişmesine katkı sağlayan bir kaynak olarak da anlaşılmaktadır. Bu doğrultuda kalite, önceleri sadece ürün denetiminde kullanılan ve o şekilde algılanan bir kavram iken, daha sonra bir strateji aracı olarak ele alınmış ve yönetimle birlikte anılmaya başlanmıştır.</a:t>
            </a:r>
          </a:p>
          <a:p>
            <a:pPr marL="0" indent="0">
              <a:buNone/>
            </a:pPr>
            <a:endParaRPr lang="tr-TR" sz="2000" dirty="0"/>
          </a:p>
        </p:txBody>
      </p:sp>
      <p:sp>
        <p:nvSpPr>
          <p:cNvPr id="4" name="Slayt Numarası Yer Tutucusu 3"/>
          <p:cNvSpPr>
            <a:spLocks noGrp="1"/>
          </p:cNvSpPr>
          <p:nvPr>
            <p:ph type="sldNum" sz="quarter" idx="12"/>
          </p:nvPr>
        </p:nvSpPr>
        <p:spPr/>
        <p:txBody>
          <a:bodyPr/>
          <a:lstStyle/>
          <a:p>
            <a:pPr fontAlgn="base">
              <a:spcBef>
                <a:spcPct val="0"/>
              </a:spcBef>
              <a:spcAft>
                <a:spcPct val="0"/>
              </a:spcAft>
            </a:pPr>
            <a:fld id="{B3ABB21D-7B2C-485E-B554-7B947905CACF}" type="slidenum">
              <a:rPr lang="tr-TR">
                <a:solidFill>
                  <a:schemeClr val="tx1"/>
                </a:solidFill>
              </a:rPr>
              <a:pPr fontAlgn="base">
                <a:spcBef>
                  <a:spcPct val="0"/>
                </a:spcBef>
                <a:spcAft>
                  <a:spcPct val="0"/>
                </a:spcAft>
              </a:pPr>
              <a:t>12</a:t>
            </a:fld>
            <a:endParaRPr lang="tr-TR">
              <a:solidFill>
                <a:schemeClr val="tx1"/>
              </a:solidFill>
            </a:endParaRPr>
          </a:p>
        </p:txBody>
      </p:sp>
      <p:sp>
        <p:nvSpPr>
          <p:cNvPr id="5" name="İçerik Yer Tutucusu 2">
            <a:extLst>
              <a:ext uri="{FF2B5EF4-FFF2-40B4-BE49-F238E27FC236}">
                <a16:creationId xmlns:a16="http://schemas.microsoft.com/office/drawing/2014/main" id="{B0669828-D3C2-4079-8B40-338B6D0B5128}"/>
              </a:ext>
            </a:extLst>
          </p:cNvPr>
          <p:cNvSpPr txBox="1">
            <a:spLocks/>
          </p:cNvSpPr>
          <p:nvPr/>
        </p:nvSpPr>
        <p:spPr>
          <a:xfrm>
            <a:off x="158133" y="3715305"/>
            <a:ext cx="8985867" cy="23735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u="sng" dirty="0" err="1">
                <a:latin typeface="TimesNewRomanPSMT"/>
              </a:rPr>
              <a:t>Juran’ın</a:t>
            </a:r>
            <a:r>
              <a:rPr lang="tr-TR" sz="2000" u="sng" dirty="0">
                <a:latin typeface="TimesNewRomanPSMT"/>
              </a:rPr>
              <a:t> kalite yaklaşımı, kalite üçlemesi veya </a:t>
            </a:r>
            <a:r>
              <a:rPr lang="tr-TR" sz="2000" u="sng" dirty="0" err="1">
                <a:latin typeface="TimesNewRomanPSMT"/>
              </a:rPr>
              <a:t>Juran</a:t>
            </a:r>
            <a:r>
              <a:rPr lang="tr-TR" sz="2000" u="sng" dirty="0">
                <a:latin typeface="TimesNewRomanPSMT"/>
              </a:rPr>
              <a:t> Üçlemesi olarak bilinmektedir</a:t>
            </a:r>
            <a:r>
              <a:rPr lang="tr-TR" sz="2000" dirty="0">
                <a:latin typeface="TimesNewRomanPSMT"/>
              </a:rPr>
              <a:t>. Bu yaklaşımda </a:t>
            </a:r>
            <a:r>
              <a:rPr lang="tr-TR" sz="2000" dirty="0" err="1">
                <a:latin typeface="TimesNewRomanPSMT"/>
              </a:rPr>
              <a:t>Juran</a:t>
            </a:r>
            <a:r>
              <a:rPr lang="tr-TR" sz="2000" dirty="0">
                <a:latin typeface="TimesNewRomanPSMT"/>
              </a:rPr>
              <a:t> kalite yönetiminde üç temel süreç bulunduğunu ve kalite yönetim sisteminin oluşturulmasında bu süreçlerin önemli olduğunu vurgulamaktadır. Bu süreçler şunlardır;</a:t>
            </a:r>
          </a:p>
          <a:p>
            <a:pPr>
              <a:buFont typeface="Wingdings" panose="05000000000000000000" pitchFamily="2" charset="2"/>
              <a:buChar char="Ø"/>
            </a:pPr>
            <a:r>
              <a:rPr lang="tr-TR" sz="2000" b="1" dirty="0">
                <a:latin typeface="TimesNewRomanPS-BoldMT"/>
              </a:rPr>
              <a:t>Kalite planlama</a:t>
            </a:r>
          </a:p>
          <a:p>
            <a:pPr>
              <a:buFont typeface="Wingdings" panose="05000000000000000000" pitchFamily="2" charset="2"/>
              <a:buChar char="Ø"/>
            </a:pPr>
            <a:r>
              <a:rPr lang="tr-TR" sz="2000" b="1" dirty="0">
                <a:latin typeface="TimesNewRomanPS-BoldMT"/>
              </a:rPr>
              <a:t>Kalite kontrol</a:t>
            </a:r>
          </a:p>
          <a:p>
            <a:pPr>
              <a:buFont typeface="Wingdings" panose="05000000000000000000" pitchFamily="2" charset="2"/>
              <a:buChar char="Ø"/>
            </a:pPr>
            <a:r>
              <a:rPr lang="tr-TR" sz="2000" b="1" dirty="0">
                <a:latin typeface="TimesNewRomanPS-BoldMT"/>
              </a:rPr>
              <a:t>Kalite geliştirme</a:t>
            </a:r>
            <a:endParaRPr lang="tr-TR" sz="2000" dirty="0"/>
          </a:p>
        </p:txBody>
      </p:sp>
    </p:spTree>
    <p:extLst>
      <p:ext uri="{BB962C8B-B14F-4D97-AF65-F5344CB8AC3E}">
        <p14:creationId xmlns:p14="http://schemas.microsoft.com/office/powerpoint/2010/main" val="251782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5460" y="461312"/>
            <a:ext cx="8870457" cy="2073892"/>
          </a:xfrm>
        </p:spPr>
        <p:txBody>
          <a:bodyPr>
            <a:normAutofit/>
          </a:bodyPr>
          <a:lstStyle/>
          <a:p>
            <a:r>
              <a:rPr lang="tr-TR" sz="2000" b="1" dirty="0">
                <a:latin typeface="TimesNewRomanPS-BoldMT"/>
              </a:rPr>
              <a:t>Kalite planlama: </a:t>
            </a:r>
            <a:r>
              <a:rPr lang="tr-TR" sz="2000" dirty="0">
                <a:latin typeface="TimesNewRomanPSMT"/>
              </a:rPr>
              <a:t>Kalite planlamada öncelikli olarak “süreçten etkilenen herkes” olarak tanımlanan müşterilerin belirlenmesi kastedilmektedir. Burada iç ve dış müşteriler ele alınmaktadır. Müşteri istekleri belirlendikten sonra onların beklentilerine cevap verebilecek ürün ve hizmetlerin üretilip minimum olası maliyeti kapsayan kalite amaçlarının tanımlanması gerekmektedir. Daha sonra süreç tasarımına, sürecin optimizasyonuna ve çalışır duruma getirilmesine geçilmelidir.</a:t>
            </a:r>
            <a:endParaRPr lang="tr-TR" sz="2000" dirty="0"/>
          </a:p>
        </p:txBody>
      </p:sp>
      <p:sp>
        <p:nvSpPr>
          <p:cNvPr id="4" name="Slayt Numarası Yer Tutucusu 3"/>
          <p:cNvSpPr>
            <a:spLocks noGrp="1"/>
          </p:cNvSpPr>
          <p:nvPr>
            <p:ph type="sldNum" sz="quarter" idx="12"/>
          </p:nvPr>
        </p:nvSpPr>
        <p:spPr/>
        <p:txBody>
          <a:bodyPr/>
          <a:lstStyle/>
          <a:p>
            <a:pPr fontAlgn="base">
              <a:spcBef>
                <a:spcPct val="0"/>
              </a:spcBef>
              <a:spcAft>
                <a:spcPct val="0"/>
              </a:spcAft>
              <a:defRPr/>
            </a:pPr>
            <a:fld id="{B3ABB21D-7B2C-485E-B554-7B947905CACF}" type="slidenum">
              <a:rPr lang="tr-TR" sz="1400">
                <a:solidFill>
                  <a:schemeClr val="tx1"/>
                </a:solidFill>
                <a:effectLst>
                  <a:outerShdw blurRad="38100" dist="38100" dir="2700000" algn="tl">
                    <a:srgbClr val="000000"/>
                  </a:outerShdw>
                </a:effectLst>
                <a:latin typeface="Arial" charset="0"/>
              </a:rPr>
              <a:pPr fontAlgn="base">
                <a:spcBef>
                  <a:spcPct val="0"/>
                </a:spcBef>
                <a:spcAft>
                  <a:spcPct val="0"/>
                </a:spcAft>
                <a:defRPr/>
              </a:pPr>
              <a:t>13</a:t>
            </a:fld>
            <a:endParaRPr lang="tr-TR" sz="1400">
              <a:solidFill>
                <a:schemeClr val="tx1"/>
              </a:solidFill>
              <a:effectLst>
                <a:outerShdw blurRad="38100" dist="38100" dir="2700000" algn="tl">
                  <a:srgbClr val="000000"/>
                </a:outerShdw>
              </a:effectLst>
              <a:latin typeface="Arial" charset="0"/>
            </a:endParaRPr>
          </a:p>
        </p:txBody>
      </p:sp>
      <p:sp>
        <p:nvSpPr>
          <p:cNvPr id="5" name="İçerik Yer Tutucusu 2">
            <a:extLst>
              <a:ext uri="{FF2B5EF4-FFF2-40B4-BE49-F238E27FC236}">
                <a16:creationId xmlns:a16="http://schemas.microsoft.com/office/drawing/2014/main" id="{EC8316FC-7A1B-451C-B7AB-29E607D9A559}"/>
              </a:ext>
            </a:extLst>
          </p:cNvPr>
          <p:cNvSpPr txBox="1">
            <a:spLocks/>
          </p:cNvSpPr>
          <p:nvPr/>
        </p:nvSpPr>
        <p:spPr>
          <a:xfrm>
            <a:off x="75460" y="2535204"/>
            <a:ext cx="8993080" cy="26617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b="1" dirty="0">
                <a:latin typeface="TimesNewRomanPS-BoldMT"/>
              </a:rPr>
              <a:t>Kalite kontrol: </a:t>
            </a:r>
            <a:r>
              <a:rPr lang="tr-TR" sz="2000" dirty="0">
                <a:latin typeface="TimesNewRomanPSMT"/>
              </a:rPr>
              <a:t>Kalite kontrol, denetlenmesi gereken </a:t>
            </a:r>
            <a:r>
              <a:rPr lang="tr-TR" sz="2000" u="sng" dirty="0">
                <a:latin typeface="TimesNewRomanPSMT"/>
              </a:rPr>
              <a:t>kritik önem taşıyan </a:t>
            </a:r>
            <a:r>
              <a:rPr lang="tr-TR" sz="2000" dirty="0">
                <a:latin typeface="TimesNewRomanPSMT"/>
              </a:rPr>
              <a:t>unsurların yönetilmesidir. Bu aşamada, </a:t>
            </a:r>
            <a:r>
              <a:rPr lang="tr-TR" sz="2000" u="sng" dirty="0">
                <a:latin typeface="TimesNewRomanPSMT"/>
              </a:rPr>
              <a:t>performans standartları belirlenmeli</a:t>
            </a:r>
            <a:r>
              <a:rPr lang="tr-TR" sz="2000" dirty="0">
                <a:latin typeface="TimesNewRomanPSMT"/>
              </a:rPr>
              <a:t>, </a:t>
            </a:r>
            <a:r>
              <a:rPr lang="tr-TR" sz="2000" u="sng" dirty="0">
                <a:latin typeface="TimesNewRomanPSMT"/>
              </a:rPr>
              <a:t>ölçüm yapılmalı</a:t>
            </a:r>
            <a:r>
              <a:rPr lang="tr-TR" sz="2000" dirty="0">
                <a:latin typeface="TimesNewRomanPSMT"/>
              </a:rPr>
              <a:t>, yapılan bu ölçüm değerleri ile performans standartları </a:t>
            </a:r>
            <a:r>
              <a:rPr lang="tr-TR" sz="2000" u="sng" dirty="0">
                <a:latin typeface="TimesNewRomanPSMT"/>
              </a:rPr>
              <a:t>karşılaştırılmalı ve eğer bir sapma varsa düzeltici önlemler alınmalıdır.</a:t>
            </a:r>
          </a:p>
          <a:p>
            <a:r>
              <a:rPr lang="tr-TR" sz="2000" b="1" dirty="0">
                <a:latin typeface="TimesNewRomanPS-BoldMT"/>
              </a:rPr>
              <a:t>Kalite geliştirme: </a:t>
            </a:r>
            <a:r>
              <a:rPr lang="tr-TR" sz="2000" dirty="0">
                <a:latin typeface="TimesNewRomanPSMT"/>
              </a:rPr>
              <a:t>Kalite geliştirme aşamasında, kalite iyileştirmenin örgüt kültürüne yerleştirilmesine ve süreklilik kazandırılmasına yönelik faaliyetler bütünü anlaşılmalıdır. Kalite geliştirme projelerinin oluşturulması, bu projelerle kalite sorunları ve bunların giderilmesi ile ilgili bir örgütlemenin sağlanabilmesi söz konusudur.</a:t>
            </a:r>
            <a:endParaRPr lang="tr-TR" sz="2000" dirty="0"/>
          </a:p>
        </p:txBody>
      </p:sp>
    </p:spTree>
    <p:extLst>
      <p:ext uri="{BB962C8B-B14F-4D97-AF65-F5344CB8AC3E}">
        <p14:creationId xmlns:p14="http://schemas.microsoft.com/office/powerpoint/2010/main" val="242831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0504" y="800531"/>
            <a:ext cx="8680928" cy="757776"/>
          </a:xfrm>
        </p:spPr>
        <p:txBody>
          <a:bodyPr>
            <a:normAutofit/>
          </a:bodyPr>
          <a:lstStyle/>
          <a:p>
            <a:r>
              <a:rPr lang="tr-TR" sz="2000" dirty="0"/>
              <a:t>Kalite yönetim sisteminde kalite ile ilgili tüm yetki devir ve sorumluluklar tanımlanmalı ve bunlar kalite hedeflerini karşılayabilecek düzeyde olmalıdır.</a:t>
            </a:r>
          </a:p>
          <a:p>
            <a:endParaRPr lang="tr-TR" sz="2000" dirty="0"/>
          </a:p>
        </p:txBody>
      </p:sp>
      <p:sp>
        <p:nvSpPr>
          <p:cNvPr id="4" name="Slayt Numarası Yer Tutucusu 3"/>
          <p:cNvSpPr>
            <a:spLocks noGrp="1"/>
          </p:cNvSpPr>
          <p:nvPr>
            <p:ph type="sldNum" sz="quarter" idx="12"/>
          </p:nvPr>
        </p:nvSpPr>
        <p:spPr/>
        <p:txBody>
          <a:bodyPr/>
          <a:lstStyle/>
          <a:p>
            <a:pPr fontAlgn="base">
              <a:spcBef>
                <a:spcPct val="0"/>
              </a:spcBef>
              <a:spcAft>
                <a:spcPct val="0"/>
              </a:spcAft>
            </a:pPr>
            <a:fld id="{B3ABB21D-7B2C-485E-B554-7B947905CACF}" type="slidenum">
              <a:rPr lang="tr-TR" smtClean="0">
                <a:solidFill>
                  <a:schemeClr val="tx1"/>
                </a:solidFill>
              </a:rPr>
              <a:pPr fontAlgn="base">
                <a:spcBef>
                  <a:spcPct val="0"/>
                </a:spcBef>
                <a:spcAft>
                  <a:spcPct val="0"/>
                </a:spcAft>
              </a:pPr>
              <a:t>14</a:t>
            </a:fld>
            <a:endParaRPr lang="tr-TR" dirty="0">
              <a:solidFill>
                <a:schemeClr val="tx1"/>
              </a:solidFill>
            </a:endParaRPr>
          </a:p>
        </p:txBody>
      </p:sp>
      <p:sp>
        <p:nvSpPr>
          <p:cNvPr id="5" name="Unvan 1">
            <a:extLst>
              <a:ext uri="{FF2B5EF4-FFF2-40B4-BE49-F238E27FC236}">
                <a16:creationId xmlns:a16="http://schemas.microsoft.com/office/drawing/2014/main" id="{7FA7A85B-4670-458D-ACCA-14B04533A302}"/>
              </a:ext>
            </a:extLst>
          </p:cNvPr>
          <p:cNvSpPr>
            <a:spLocks noGrp="1"/>
          </p:cNvSpPr>
          <p:nvPr>
            <p:ph type="title"/>
          </p:nvPr>
        </p:nvSpPr>
        <p:spPr>
          <a:xfrm>
            <a:off x="2062070" y="47747"/>
            <a:ext cx="7886700" cy="499862"/>
          </a:xfrm>
        </p:spPr>
        <p:txBody>
          <a:bodyPr>
            <a:noAutofit/>
          </a:bodyPr>
          <a:lstStyle/>
          <a:p>
            <a:r>
              <a:rPr lang="tr-TR" sz="3200" b="1" dirty="0">
                <a:latin typeface="+mn-lt"/>
              </a:rPr>
              <a:t>2.3 YETKİ VE SORUMLUKLAR</a:t>
            </a:r>
          </a:p>
        </p:txBody>
      </p:sp>
      <p:sp>
        <p:nvSpPr>
          <p:cNvPr id="6" name="Rectangle 2">
            <a:extLst>
              <a:ext uri="{FF2B5EF4-FFF2-40B4-BE49-F238E27FC236}">
                <a16:creationId xmlns:a16="http://schemas.microsoft.com/office/drawing/2014/main" id="{1C0E8FF9-4FC8-4527-B0D9-612F244CECC8}"/>
              </a:ext>
            </a:extLst>
          </p:cNvPr>
          <p:cNvSpPr txBox="1">
            <a:spLocks noChangeArrowheads="1"/>
          </p:cNvSpPr>
          <p:nvPr/>
        </p:nvSpPr>
        <p:spPr>
          <a:xfrm>
            <a:off x="40504" y="2044962"/>
            <a:ext cx="7886700" cy="6269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i="1" dirty="0">
                <a:latin typeface="+mn-lt"/>
              </a:rPr>
              <a:t>Kalitede Yönetimin Basamakları</a:t>
            </a:r>
          </a:p>
        </p:txBody>
      </p:sp>
      <p:sp>
        <p:nvSpPr>
          <p:cNvPr id="7" name="Rectangle 3">
            <a:extLst>
              <a:ext uri="{FF2B5EF4-FFF2-40B4-BE49-F238E27FC236}">
                <a16:creationId xmlns:a16="http://schemas.microsoft.com/office/drawing/2014/main" id="{B08C0533-CCE9-4949-A371-88F8773E45B8}"/>
              </a:ext>
            </a:extLst>
          </p:cNvPr>
          <p:cNvSpPr txBox="1">
            <a:spLocks noChangeArrowheads="1"/>
          </p:cNvSpPr>
          <p:nvPr/>
        </p:nvSpPr>
        <p:spPr>
          <a:xfrm>
            <a:off x="40504" y="2602639"/>
            <a:ext cx="9144000" cy="626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spcAft>
                <a:spcPts val="1200"/>
              </a:spcAft>
            </a:pPr>
            <a:r>
              <a:rPr lang="tr-TR" sz="2000" b="1" dirty="0"/>
              <a:t>Üst Kademe Yöneticileri: </a:t>
            </a:r>
            <a:r>
              <a:rPr lang="tr-TR" sz="2000" dirty="0"/>
              <a:t>Yönetim kurulu, genel müdür ve yardımcıları üst kademe yöneticileri olarak adlandırılır.</a:t>
            </a:r>
            <a:endParaRPr lang="tr-TR" sz="2000" b="1" dirty="0"/>
          </a:p>
        </p:txBody>
      </p:sp>
    </p:spTree>
    <p:extLst>
      <p:ext uri="{BB962C8B-B14F-4D97-AF65-F5344CB8AC3E}">
        <p14:creationId xmlns:p14="http://schemas.microsoft.com/office/powerpoint/2010/main" val="2659544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a:xfrm flipH="1">
            <a:off x="161463" y="2133530"/>
            <a:ext cx="8353887" cy="4314825"/>
          </a:xfrm>
        </p:spPr>
        <p:txBody>
          <a:bodyPr>
            <a:normAutofit/>
          </a:bodyPr>
          <a:lstStyle/>
          <a:p>
            <a:pPr marL="174625" indent="-174625"/>
            <a:r>
              <a:rPr lang="tr-TR" sz="2000" dirty="0"/>
              <a:t>Görevleri şunlardır: </a:t>
            </a:r>
          </a:p>
          <a:p>
            <a:pPr marL="268288" indent="0">
              <a:buNone/>
            </a:pPr>
            <a:r>
              <a:rPr lang="tr-TR" sz="2000" dirty="0"/>
              <a:t>1-</a:t>
            </a:r>
            <a:r>
              <a:rPr lang="tr-TR" sz="2000" u="sng" dirty="0"/>
              <a:t>Üretim politikalarını </a:t>
            </a:r>
            <a:r>
              <a:rPr lang="tr-TR" sz="2000" dirty="0"/>
              <a:t>oluşturmak. </a:t>
            </a:r>
          </a:p>
          <a:p>
            <a:pPr marL="268288" indent="0">
              <a:buNone/>
            </a:pPr>
            <a:r>
              <a:rPr lang="tr-TR" sz="2000" dirty="0"/>
              <a:t>2-Başka </a:t>
            </a:r>
            <a:r>
              <a:rPr lang="tr-TR" sz="2000" u="sng" dirty="0"/>
              <a:t>firmalarla işbirliğine </a:t>
            </a:r>
            <a:r>
              <a:rPr lang="tr-TR" sz="2000" dirty="0"/>
              <a:t>karar vermek </a:t>
            </a:r>
          </a:p>
          <a:p>
            <a:pPr marL="268288" indent="0">
              <a:buNone/>
            </a:pPr>
            <a:r>
              <a:rPr lang="tr-TR" sz="2000" dirty="0"/>
              <a:t>3-</a:t>
            </a:r>
            <a:r>
              <a:rPr lang="tr-TR" sz="2000" u="sng" dirty="0"/>
              <a:t>Şirketin sermayesini </a:t>
            </a:r>
            <a:r>
              <a:rPr lang="tr-TR" sz="2000" dirty="0"/>
              <a:t>oluşturmak ve gerekirse artırmak </a:t>
            </a:r>
          </a:p>
          <a:p>
            <a:pPr marL="268288" indent="0">
              <a:buNone/>
            </a:pPr>
            <a:r>
              <a:rPr lang="tr-TR" sz="2000" dirty="0"/>
              <a:t>4-Yeni </a:t>
            </a:r>
            <a:r>
              <a:rPr lang="tr-TR" sz="2000" u="sng" dirty="0"/>
              <a:t>yatırımlara</a:t>
            </a:r>
            <a:r>
              <a:rPr lang="tr-TR" sz="2000" dirty="0"/>
              <a:t> karar vermek </a:t>
            </a:r>
          </a:p>
          <a:p>
            <a:pPr marL="268288" indent="0">
              <a:buNone/>
            </a:pPr>
            <a:r>
              <a:rPr lang="tr-TR" sz="2000" dirty="0"/>
              <a:t>5-</a:t>
            </a:r>
            <a:r>
              <a:rPr lang="tr-TR" sz="2000" u="sng" dirty="0"/>
              <a:t>Üretim kalitesi </a:t>
            </a:r>
            <a:r>
              <a:rPr lang="tr-TR" sz="2000" dirty="0"/>
              <a:t>hakkında karar vermek </a:t>
            </a:r>
          </a:p>
          <a:p>
            <a:pPr marL="268288" indent="0">
              <a:buNone/>
            </a:pPr>
            <a:r>
              <a:rPr lang="tr-TR" sz="2000" dirty="0"/>
              <a:t>6-Şirketin </a:t>
            </a:r>
            <a:r>
              <a:rPr lang="tr-TR" sz="2000" u="sng" dirty="0"/>
              <a:t>hesaplarını incelemek</a:t>
            </a:r>
          </a:p>
          <a:p>
            <a:pPr marL="268288" indent="0">
              <a:buNone/>
            </a:pPr>
            <a:r>
              <a:rPr lang="tr-TR" sz="2000" dirty="0"/>
              <a:t>7-</a:t>
            </a:r>
            <a:r>
              <a:rPr lang="tr-TR" sz="2000" u="sng" dirty="0"/>
              <a:t>Alt kademe elamanlarından gelen önerileri inceleyip karar bağlamak</a:t>
            </a:r>
          </a:p>
          <a:p>
            <a:pPr marL="268288" indent="0">
              <a:buNone/>
            </a:pPr>
            <a:r>
              <a:rPr lang="tr-TR" sz="2000" dirty="0"/>
              <a:t>8-</a:t>
            </a:r>
            <a:r>
              <a:rPr lang="tr-TR" sz="2000" u="sng" dirty="0"/>
              <a:t>Personel ücretlerini belirlemek ve onları motive etmek </a:t>
            </a:r>
          </a:p>
          <a:p>
            <a:pPr marL="268288" indent="0">
              <a:buNone/>
            </a:pPr>
            <a:r>
              <a:rPr lang="tr-TR" sz="2000" dirty="0"/>
              <a:t>9-</a:t>
            </a:r>
            <a:r>
              <a:rPr lang="tr-TR" sz="2000" u="sng" dirty="0"/>
              <a:t>Şirketin gelişmesi için araştırmalar yaptırmak</a:t>
            </a:r>
          </a:p>
        </p:txBody>
      </p:sp>
      <p:sp>
        <p:nvSpPr>
          <p:cNvPr id="5" name="5 Slayt Numarası Yer Tutucusu"/>
          <p:cNvSpPr>
            <a:spLocks noGrp="1"/>
          </p:cNvSpPr>
          <p:nvPr>
            <p:ph type="sldNum" sz="quarter" idx="12"/>
          </p:nvPr>
        </p:nvSpPr>
        <p:spPr/>
        <p:txBody>
          <a:bodyPr/>
          <a:lstStyle/>
          <a:p>
            <a:pPr fontAlgn="base">
              <a:spcBef>
                <a:spcPct val="0"/>
              </a:spcBef>
              <a:spcAft>
                <a:spcPct val="0"/>
              </a:spcAft>
              <a:defRPr/>
            </a:pPr>
            <a:fld id="{7115038D-58E0-4B76-9F62-64344D6C6032}" type="slidenum">
              <a:rPr lang="tr-TR">
                <a:solidFill>
                  <a:schemeClr val="tx1"/>
                </a:solidFill>
              </a:rPr>
              <a:pPr fontAlgn="base">
                <a:spcBef>
                  <a:spcPct val="0"/>
                </a:spcBef>
                <a:spcAft>
                  <a:spcPct val="0"/>
                </a:spcAft>
                <a:defRPr/>
              </a:pPr>
              <a:t>15</a:t>
            </a:fld>
            <a:endParaRPr lang="tr-TR">
              <a:solidFill>
                <a:schemeClr val="tx1"/>
              </a:solidFill>
            </a:endParaRPr>
          </a:p>
        </p:txBody>
      </p:sp>
      <p:sp>
        <p:nvSpPr>
          <p:cNvPr id="6" name="Metin kutusu 5">
            <a:extLst>
              <a:ext uri="{FF2B5EF4-FFF2-40B4-BE49-F238E27FC236}">
                <a16:creationId xmlns:a16="http://schemas.microsoft.com/office/drawing/2014/main" id="{A8846BE2-9BCD-4F37-B656-4C8ACD5DAAC4}"/>
              </a:ext>
            </a:extLst>
          </p:cNvPr>
          <p:cNvSpPr txBox="1"/>
          <p:nvPr/>
        </p:nvSpPr>
        <p:spPr>
          <a:xfrm>
            <a:off x="161463" y="409645"/>
            <a:ext cx="8821074" cy="1378839"/>
          </a:xfrm>
          <a:prstGeom prst="rect">
            <a:avLst/>
          </a:prstGeom>
          <a:noFill/>
        </p:spPr>
        <p:txBody>
          <a:bodyPr wrap="square">
            <a:spAutoFit/>
          </a:bodyPr>
          <a:lstStyle/>
          <a:p>
            <a:pPr>
              <a:lnSpc>
                <a:spcPct val="80000"/>
              </a:lnSpc>
            </a:pPr>
            <a:r>
              <a:rPr lang="tr-TR" sz="2400" b="1" dirty="0"/>
              <a:t>Yönetim Kurulu</a:t>
            </a:r>
          </a:p>
          <a:p>
            <a:pPr>
              <a:lnSpc>
                <a:spcPct val="80000"/>
              </a:lnSpc>
            </a:pPr>
            <a:r>
              <a:rPr lang="tr-TR" sz="2000" u="sng" dirty="0"/>
              <a:t>Yönetimin en üstünde bulunan şirketin kurucu ortaklarından oluşan bir kuruldur. </a:t>
            </a:r>
            <a:r>
              <a:rPr lang="tr-TR" sz="2000" dirty="0"/>
              <a:t>Aralarından birini başkan seçerler. Başkan yönetim kurulunu temsil eder. Bu kurul tarafından verilen görevleri yapar. Başkan yönetim kuruluna karşı sorumludur. Yönetim kurulu şirketin gelecekte nerede olması gerektiği gibi kararları verir.</a:t>
            </a:r>
          </a:p>
        </p:txBody>
      </p:sp>
    </p:spTree>
    <p:extLst>
      <p:ext uri="{BB962C8B-B14F-4D97-AF65-F5344CB8AC3E}">
        <p14:creationId xmlns:p14="http://schemas.microsoft.com/office/powerpoint/2010/main" val="2336853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04869" y="174534"/>
            <a:ext cx="2957927" cy="496008"/>
          </a:xfrm>
        </p:spPr>
        <p:txBody>
          <a:bodyPr>
            <a:noAutofit/>
          </a:bodyPr>
          <a:lstStyle/>
          <a:p>
            <a:pPr algn="l"/>
            <a:r>
              <a:rPr lang="tr-TR" sz="2400" b="1" dirty="0">
                <a:latin typeface="+mn-lt"/>
              </a:rPr>
              <a:t>Genel Müdür</a:t>
            </a:r>
          </a:p>
        </p:txBody>
      </p:sp>
      <p:sp>
        <p:nvSpPr>
          <p:cNvPr id="108547" name="Rectangle 3"/>
          <p:cNvSpPr>
            <a:spLocks noGrp="1" noChangeArrowheads="1"/>
          </p:cNvSpPr>
          <p:nvPr>
            <p:ph idx="1"/>
          </p:nvPr>
        </p:nvSpPr>
        <p:spPr>
          <a:xfrm>
            <a:off x="104869" y="599522"/>
            <a:ext cx="8941478" cy="1868471"/>
          </a:xfrm>
        </p:spPr>
        <p:txBody>
          <a:bodyPr>
            <a:normAutofit lnSpcReduction="10000"/>
          </a:bodyPr>
          <a:lstStyle/>
          <a:p>
            <a:pPr>
              <a:lnSpc>
                <a:spcPct val="100000"/>
              </a:lnSpc>
            </a:pPr>
            <a:r>
              <a:rPr lang="tr-TR" sz="2000" u="sng" dirty="0"/>
              <a:t>Yönetim kurulu şirketin işleyişi ile doğrudan ilgilenen ve yönetim kurulu kararlarını uygulamak üzere bir genel müdür ve yeteri kadar yardımcısını atayabilir.</a:t>
            </a:r>
          </a:p>
          <a:p>
            <a:pPr>
              <a:lnSpc>
                <a:spcPct val="100000"/>
              </a:lnSpc>
            </a:pPr>
            <a:r>
              <a:rPr lang="tr-TR" sz="2000" u="sng" dirty="0"/>
              <a:t>Bu yöneticiler şirketin konusuna uygun deneyim sahibi ve öğrenim görmüş kişiler arasından seçilir.</a:t>
            </a:r>
          </a:p>
          <a:p>
            <a:pPr>
              <a:lnSpc>
                <a:spcPct val="100000"/>
              </a:lnSpc>
            </a:pPr>
            <a:r>
              <a:rPr lang="tr-TR" sz="2000" dirty="0"/>
              <a:t>Genel müdür işletme içinde yönetim kurulunu temsil eder. </a:t>
            </a:r>
          </a:p>
        </p:txBody>
      </p:sp>
      <p:sp>
        <p:nvSpPr>
          <p:cNvPr id="5" name="5 Slayt Numarası Yer Tutucusu"/>
          <p:cNvSpPr>
            <a:spLocks noGrp="1"/>
          </p:cNvSpPr>
          <p:nvPr>
            <p:ph type="sldNum" sz="quarter" idx="12"/>
          </p:nvPr>
        </p:nvSpPr>
        <p:spPr/>
        <p:txBody>
          <a:bodyPr/>
          <a:lstStyle/>
          <a:p>
            <a:pPr fontAlgn="base">
              <a:spcBef>
                <a:spcPct val="0"/>
              </a:spcBef>
              <a:spcAft>
                <a:spcPct val="0"/>
              </a:spcAft>
              <a:defRPr/>
            </a:pPr>
            <a:fld id="{957520F8-EE06-4E17-A844-C3E8BCFEE026}" type="slidenum">
              <a:rPr lang="tr-TR">
                <a:solidFill>
                  <a:schemeClr val="tx1"/>
                </a:solidFill>
              </a:rPr>
              <a:pPr fontAlgn="base">
                <a:spcBef>
                  <a:spcPct val="0"/>
                </a:spcBef>
                <a:spcAft>
                  <a:spcPct val="0"/>
                </a:spcAft>
                <a:defRPr/>
              </a:pPr>
              <a:t>16</a:t>
            </a:fld>
            <a:endParaRPr lang="tr-TR">
              <a:solidFill>
                <a:schemeClr val="tx1"/>
              </a:solidFill>
            </a:endParaRPr>
          </a:p>
        </p:txBody>
      </p:sp>
      <p:sp>
        <p:nvSpPr>
          <p:cNvPr id="6" name="Rectangle 3">
            <a:extLst>
              <a:ext uri="{FF2B5EF4-FFF2-40B4-BE49-F238E27FC236}">
                <a16:creationId xmlns:a16="http://schemas.microsoft.com/office/drawing/2014/main" id="{52169589-26F5-4105-8C86-18D67523CA53}"/>
              </a:ext>
            </a:extLst>
          </p:cNvPr>
          <p:cNvSpPr txBox="1">
            <a:spLocks noChangeArrowheads="1"/>
          </p:cNvSpPr>
          <p:nvPr/>
        </p:nvSpPr>
        <p:spPr>
          <a:xfrm>
            <a:off x="180637" y="2700018"/>
            <a:ext cx="8865710" cy="37177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25" indent="-174625"/>
            <a:r>
              <a:rPr lang="tr-TR" sz="2000" dirty="0"/>
              <a:t>Görevleri şunlardır:</a:t>
            </a:r>
          </a:p>
          <a:p>
            <a:pPr marL="268288" indent="0">
              <a:buFont typeface="Arial" panose="020B0604020202020204" pitchFamily="34" charset="0"/>
              <a:buNone/>
            </a:pPr>
            <a:r>
              <a:rPr lang="tr-TR" sz="2000" dirty="0"/>
              <a:t>1-Yönetim Kurulu kararlarını uygulamak</a:t>
            </a:r>
          </a:p>
          <a:p>
            <a:pPr marL="268288" indent="0">
              <a:buFont typeface="Arial" panose="020B0604020202020204" pitchFamily="34" charset="0"/>
              <a:buNone/>
            </a:pPr>
            <a:r>
              <a:rPr lang="tr-TR" sz="2000" dirty="0"/>
              <a:t>2-kendi altında çalışan elamanların başarılarını izlemek</a:t>
            </a:r>
          </a:p>
          <a:p>
            <a:pPr marL="268288" indent="0">
              <a:buFont typeface="Arial" panose="020B0604020202020204" pitchFamily="34" charset="0"/>
              <a:buNone/>
            </a:pPr>
            <a:r>
              <a:rPr lang="tr-TR" sz="2000" dirty="0"/>
              <a:t>3-İşletmenin gelişmesi için araştırma yaptırmak ve sonuçları </a:t>
            </a:r>
            <a:r>
              <a:rPr lang="tr-TR" sz="2000" u="sng" dirty="0"/>
              <a:t>yönetim kuruluna bildirmek</a:t>
            </a:r>
          </a:p>
          <a:p>
            <a:pPr marL="268288" indent="0">
              <a:buFont typeface="Arial" panose="020B0604020202020204" pitchFamily="34" charset="0"/>
              <a:buNone/>
            </a:pPr>
            <a:r>
              <a:rPr lang="tr-TR" sz="2000" dirty="0"/>
              <a:t>4-</a:t>
            </a:r>
            <a:r>
              <a:rPr lang="tr-TR" sz="2000" u="sng" dirty="0"/>
              <a:t>Yönetim kurulun verdiği bütün görevleri yapmak</a:t>
            </a:r>
          </a:p>
          <a:p>
            <a:pPr marL="268288" indent="0">
              <a:buFont typeface="Arial" panose="020B0604020202020204" pitchFamily="34" charset="0"/>
              <a:buNone/>
            </a:pPr>
            <a:r>
              <a:rPr lang="tr-TR" sz="2000" dirty="0"/>
              <a:t>5-İşletmeye uygun </a:t>
            </a:r>
            <a:r>
              <a:rPr lang="tr-TR" sz="2000" u="sng" dirty="0"/>
              <a:t>elamanlar almak</a:t>
            </a:r>
          </a:p>
          <a:p>
            <a:pPr marL="268288" indent="0">
              <a:buFont typeface="Arial" panose="020B0604020202020204" pitchFamily="34" charset="0"/>
              <a:buNone/>
            </a:pPr>
            <a:r>
              <a:rPr lang="tr-TR" sz="2000" dirty="0"/>
              <a:t>6-Üretimin </a:t>
            </a:r>
            <a:r>
              <a:rPr lang="tr-TR" sz="2000" u="sng" dirty="0"/>
              <a:t>kalitesini artıracak önlemleri almak</a:t>
            </a:r>
          </a:p>
          <a:p>
            <a:pPr marL="268288" indent="0">
              <a:buFont typeface="Arial" panose="020B0604020202020204" pitchFamily="34" charset="0"/>
              <a:buNone/>
            </a:pPr>
            <a:r>
              <a:rPr lang="tr-TR" sz="2000" dirty="0"/>
              <a:t>7-Çalışanları </a:t>
            </a:r>
            <a:r>
              <a:rPr lang="tr-TR" sz="2000" u="sng" dirty="0"/>
              <a:t>motive etmek </a:t>
            </a:r>
            <a:r>
              <a:rPr lang="tr-TR" sz="2000" dirty="0"/>
              <a:t>için sosyal etkinlikler düzenlemek</a:t>
            </a:r>
          </a:p>
          <a:p>
            <a:pPr marL="268288" indent="0">
              <a:buFont typeface="Arial" panose="020B0604020202020204" pitchFamily="34" charset="0"/>
              <a:buNone/>
            </a:pPr>
            <a:r>
              <a:rPr lang="tr-TR" sz="2000" dirty="0"/>
              <a:t>8-</a:t>
            </a:r>
            <a:r>
              <a:rPr lang="tr-TR" sz="2000" u="sng" dirty="0"/>
              <a:t>İzin mesai ve çalışma saatlerini düzenlemek</a:t>
            </a:r>
          </a:p>
        </p:txBody>
      </p:sp>
    </p:spTree>
    <p:extLst>
      <p:ext uri="{BB962C8B-B14F-4D97-AF65-F5344CB8AC3E}">
        <p14:creationId xmlns:p14="http://schemas.microsoft.com/office/powerpoint/2010/main" val="1723704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79899" y="50090"/>
            <a:ext cx="7886700" cy="537993"/>
          </a:xfrm>
        </p:spPr>
        <p:txBody>
          <a:bodyPr>
            <a:normAutofit/>
          </a:bodyPr>
          <a:lstStyle/>
          <a:p>
            <a:pPr algn="l"/>
            <a:r>
              <a:rPr lang="tr-TR" sz="2400" b="1" dirty="0">
                <a:latin typeface="+mn-lt"/>
              </a:rPr>
              <a:t>Orta Kademe Yöneticileri</a:t>
            </a:r>
          </a:p>
        </p:txBody>
      </p:sp>
      <p:sp>
        <p:nvSpPr>
          <p:cNvPr id="110595" name="Rectangle 3"/>
          <p:cNvSpPr>
            <a:spLocks noGrp="1" noChangeArrowheads="1"/>
          </p:cNvSpPr>
          <p:nvPr>
            <p:ph idx="1"/>
          </p:nvPr>
        </p:nvSpPr>
        <p:spPr>
          <a:xfrm>
            <a:off x="79899" y="720556"/>
            <a:ext cx="9144000" cy="1037101"/>
          </a:xfrm>
        </p:spPr>
        <p:txBody>
          <a:bodyPr>
            <a:noAutofit/>
          </a:bodyPr>
          <a:lstStyle/>
          <a:p>
            <a:pPr>
              <a:lnSpc>
                <a:spcPct val="110000"/>
              </a:lnSpc>
              <a:spcAft>
                <a:spcPts val="1800"/>
              </a:spcAft>
            </a:pPr>
            <a:r>
              <a:rPr lang="tr-TR" sz="2000" u="sng" dirty="0"/>
              <a:t>Bölüm başkanı, müdürler, Teknisyenler, ustabaşı gibi elamanlardan oluşur.</a:t>
            </a:r>
          </a:p>
          <a:p>
            <a:pPr>
              <a:lnSpc>
                <a:spcPct val="110000"/>
              </a:lnSpc>
              <a:spcAft>
                <a:spcPts val="1800"/>
              </a:spcAft>
            </a:pPr>
            <a:r>
              <a:rPr lang="tr-TR" sz="2000" dirty="0"/>
              <a:t>Genel müdürün teklifi ile yönetim kurulu tarafından görevlendirilirler. </a:t>
            </a:r>
          </a:p>
        </p:txBody>
      </p:sp>
      <p:sp>
        <p:nvSpPr>
          <p:cNvPr id="5" name="5 Slayt Numarası Yer Tutucusu"/>
          <p:cNvSpPr>
            <a:spLocks noGrp="1"/>
          </p:cNvSpPr>
          <p:nvPr>
            <p:ph type="sldNum" sz="quarter" idx="12"/>
          </p:nvPr>
        </p:nvSpPr>
        <p:spPr/>
        <p:txBody>
          <a:bodyPr/>
          <a:lstStyle/>
          <a:p>
            <a:pPr fontAlgn="base">
              <a:spcBef>
                <a:spcPct val="0"/>
              </a:spcBef>
              <a:spcAft>
                <a:spcPct val="0"/>
              </a:spcAft>
              <a:defRPr/>
            </a:pPr>
            <a:fld id="{EDF55DC5-985A-4AB0-BD8D-B43B365B59BF}" type="slidenum">
              <a:rPr lang="tr-TR">
                <a:solidFill>
                  <a:schemeClr val="tx1"/>
                </a:solidFill>
              </a:rPr>
              <a:pPr fontAlgn="base">
                <a:spcBef>
                  <a:spcPct val="0"/>
                </a:spcBef>
                <a:spcAft>
                  <a:spcPct val="0"/>
                </a:spcAft>
                <a:defRPr/>
              </a:pPr>
              <a:t>17</a:t>
            </a:fld>
            <a:endParaRPr lang="tr-TR">
              <a:solidFill>
                <a:schemeClr val="tx1"/>
              </a:solidFill>
            </a:endParaRPr>
          </a:p>
        </p:txBody>
      </p:sp>
      <p:sp>
        <p:nvSpPr>
          <p:cNvPr id="6" name="Rectangle 3">
            <a:extLst>
              <a:ext uri="{FF2B5EF4-FFF2-40B4-BE49-F238E27FC236}">
                <a16:creationId xmlns:a16="http://schemas.microsoft.com/office/drawing/2014/main" id="{2DAA53ED-E292-42E1-917C-9AAAA5AC57EF}"/>
              </a:ext>
            </a:extLst>
          </p:cNvPr>
          <p:cNvSpPr txBox="1">
            <a:spLocks noChangeArrowheads="1"/>
          </p:cNvSpPr>
          <p:nvPr/>
        </p:nvSpPr>
        <p:spPr>
          <a:xfrm>
            <a:off x="79899" y="2249488"/>
            <a:ext cx="7075503" cy="2937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a:t>Görevleri şunlardır: </a:t>
            </a:r>
          </a:p>
          <a:p>
            <a:pPr marL="268288" indent="0">
              <a:buFont typeface="Arial" panose="020B0604020202020204" pitchFamily="34" charset="0"/>
              <a:buNone/>
            </a:pPr>
            <a:r>
              <a:rPr lang="tr-TR" sz="2000" spc="-150" dirty="0"/>
              <a:t>1-Yeni üretim politikaları oluşturmada katkıda bulunmak.</a:t>
            </a:r>
          </a:p>
          <a:p>
            <a:pPr marL="268288" indent="0">
              <a:buFont typeface="Arial" panose="020B0604020202020204" pitchFamily="34" charset="0"/>
              <a:buNone/>
            </a:pPr>
            <a:r>
              <a:rPr lang="tr-TR" sz="2000" dirty="0"/>
              <a:t>2-Alt yöneticilerin </a:t>
            </a:r>
            <a:r>
              <a:rPr lang="tr-TR" sz="2000" u="sng" dirty="0"/>
              <a:t>düzenli çalışmalarını sağlamak</a:t>
            </a:r>
            <a:r>
              <a:rPr lang="tr-TR" sz="2000" dirty="0"/>
              <a:t>.</a:t>
            </a:r>
          </a:p>
          <a:p>
            <a:pPr marL="268288" indent="0">
              <a:buFont typeface="Arial" panose="020B0604020202020204" pitchFamily="34" charset="0"/>
              <a:buNone/>
            </a:pPr>
            <a:r>
              <a:rPr lang="tr-TR" sz="2000" dirty="0"/>
              <a:t>3-genel müdürden gelen </a:t>
            </a:r>
            <a:r>
              <a:rPr lang="tr-TR" sz="2000" u="sng" dirty="0"/>
              <a:t>emirleri uygulamak.</a:t>
            </a:r>
          </a:p>
          <a:p>
            <a:pPr marL="268288" indent="0">
              <a:buFont typeface="Arial" panose="020B0604020202020204" pitchFamily="34" charset="0"/>
              <a:buNone/>
            </a:pPr>
            <a:r>
              <a:rPr lang="tr-TR" sz="2000" dirty="0"/>
              <a:t>4-</a:t>
            </a:r>
            <a:r>
              <a:rPr lang="tr-TR" sz="2000" u="sng" dirty="0"/>
              <a:t>Siparişleri takip etmek </a:t>
            </a:r>
            <a:r>
              <a:rPr lang="tr-TR" sz="2000" dirty="0"/>
              <a:t>ve karşılamak için önlemleri almak</a:t>
            </a:r>
          </a:p>
          <a:p>
            <a:pPr marL="268288" indent="0">
              <a:buFont typeface="Arial" panose="020B0604020202020204" pitchFamily="34" charset="0"/>
              <a:buNone/>
            </a:pPr>
            <a:r>
              <a:rPr lang="tr-TR" sz="2000" dirty="0"/>
              <a:t>5-İşçilerin </a:t>
            </a:r>
            <a:r>
              <a:rPr lang="tr-TR" sz="2000" u="sng" dirty="0"/>
              <a:t>görevlerini tam ve doğru yapmalarını takip etmek</a:t>
            </a:r>
          </a:p>
          <a:p>
            <a:pPr marL="268288" indent="0">
              <a:buFont typeface="Arial" panose="020B0604020202020204" pitchFamily="34" charset="0"/>
              <a:buNone/>
            </a:pPr>
            <a:r>
              <a:rPr lang="tr-TR" sz="2000" dirty="0"/>
              <a:t>6-</a:t>
            </a:r>
            <a:r>
              <a:rPr lang="tr-TR" sz="2000" u="sng" dirty="0"/>
              <a:t>Aksaklıkları</a:t>
            </a:r>
            <a:r>
              <a:rPr lang="tr-TR" sz="2000" dirty="0"/>
              <a:t> üst düzey yöneticilere </a:t>
            </a:r>
            <a:r>
              <a:rPr lang="tr-TR" sz="2000" u="sng" dirty="0"/>
              <a:t>bildirmek</a:t>
            </a:r>
          </a:p>
        </p:txBody>
      </p:sp>
    </p:spTree>
    <p:extLst>
      <p:ext uri="{BB962C8B-B14F-4D97-AF65-F5344CB8AC3E}">
        <p14:creationId xmlns:p14="http://schemas.microsoft.com/office/powerpoint/2010/main" val="2143891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a:xfrm>
            <a:off x="155728" y="511663"/>
            <a:ext cx="7886700" cy="865263"/>
          </a:xfrm>
        </p:spPr>
        <p:txBody>
          <a:bodyPr>
            <a:normAutofit/>
          </a:bodyPr>
          <a:lstStyle/>
          <a:p>
            <a:pPr>
              <a:spcAft>
                <a:spcPts val="1200"/>
              </a:spcAft>
            </a:pPr>
            <a:r>
              <a:rPr lang="tr-TR" sz="2000" dirty="0"/>
              <a:t>İşletmedeki makinelerin düzenli çalışmasından sorumludurlar.</a:t>
            </a:r>
            <a:endParaRPr lang="tr-TR" sz="2000" b="1" dirty="0"/>
          </a:p>
        </p:txBody>
      </p:sp>
      <p:sp>
        <p:nvSpPr>
          <p:cNvPr id="5" name="5 Slayt Numarası Yer Tutucusu"/>
          <p:cNvSpPr>
            <a:spLocks noGrp="1"/>
          </p:cNvSpPr>
          <p:nvPr>
            <p:ph type="sldNum" sz="quarter" idx="12"/>
          </p:nvPr>
        </p:nvSpPr>
        <p:spPr/>
        <p:txBody>
          <a:bodyPr/>
          <a:lstStyle/>
          <a:p>
            <a:pPr fontAlgn="base">
              <a:spcBef>
                <a:spcPct val="0"/>
              </a:spcBef>
              <a:spcAft>
                <a:spcPct val="0"/>
              </a:spcAft>
              <a:defRPr/>
            </a:pPr>
            <a:fld id="{5EBE12AD-BB68-46E4-B1D3-230FDAE313C7}" type="slidenum">
              <a:rPr lang="tr-TR">
                <a:solidFill>
                  <a:schemeClr val="tx1"/>
                </a:solidFill>
              </a:rPr>
              <a:pPr fontAlgn="base">
                <a:spcBef>
                  <a:spcPct val="0"/>
                </a:spcBef>
                <a:spcAft>
                  <a:spcPct val="0"/>
                </a:spcAft>
                <a:defRPr/>
              </a:pPr>
              <a:t>18</a:t>
            </a:fld>
            <a:endParaRPr lang="tr-TR">
              <a:solidFill>
                <a:schemeClr val="tx1"/>
              </a:solidFill>
            </a:endParaRPr>
          </a:p>
        </p:txBody>
      </p:sp>
      <p:sp>
        <p:nvSpPr>
          <p:cNvPr id="6" name="Rectangle 2">
            <a:extLst>
              <a:ext uri="{FF2B5EF4-FFF2-40B4-BE49-F238E27FC236}">
                <a16:creationId xmlns:a16="http://schemas.microsoft.com/office/drawing/2014/main" id="{4DD47C62-4F64-41E2-8075-0C7163A0A0D5}"/>
              </a:ext>
            </a:extLst>
          </p:cNvPr>
          <p:cNvSpPr>
            <a:spLocks noGrp="1" noChangeArrowheads="1"/>
          </p:cNvSpPr>
          <p:nvPr>
            <p:ph type="title"/>
          </p:nvPr>
        </p:nvSpPr>
        <p:spPr>
          <a:xfrm>
            <a:off x="66951" y="39824"/>
            <a:ext cx="2664966" cy="623026"/>
          </a:xfrm>
        </p:spPr>
        <p:txBody>
          <a:bodyPr>
            <a:normAutofit/>
          </a:bodyPr>
          <a:lstStyle/>
          <a:p>
            <a:pPr algn="l"/>
            <a:r>
              <a:rPr lang="tr-TR" sz="2400" b="1" dirty="0">
                <a:latin typeface="+mn-lt"/>
              </a:rPr>
              <a:t>Teknisyenler</a:t>
            </a:r>
          </a:p>
        </p:txBody>
      </p:sp>
      <p:sp>
        <p:nvSpPr>
          <p:cNvPr id="7" name="Metin kutusu 6">
            <a:extLst>
              <a:ext uri="{FF2B5EF4-FFF2-40B4-BE49-F238E27FC236}">
                <a16:creationId xmlns:a16="http://schemas.microsoft.com/office/drawing/2014/main" id="{6A1987C5-AF9F-4814-A9E7-9BB4D6F5382E}"/>
              </a:ext>
            </a:extLst>
          </p:cNvPr>
          <p:cNvSpPr txBox="1"/>
          <p:nvPr/>
        </p:nvSpPr>
        <p:spPr>
          <a:xfrm>
            <a:off x="246910" y="1587350"/>
            <a:ext cx="8003219" cy="1323439"/>
          </a:xfrm>
          <a:prstGeom prst="rect">
            <a:avLst/>
          </a:prstGeom>
          <a:noFill/>
        </p:spPr>
        <p:txBody>
          <a:bodyPr wrap="square">
            <a:spAutoFit/>
          </a:bodyPr>
          <a:lstStyle/>
          <a:p>
            <a:pPr marL="457200" indent="-457200">
              <a:buFont typeface="Arial" panose="020B0604020202020204" pitchFamily="34" charset="0"/>
              <a:buChar char="•"/>
            </a:pPr>
            <a:r>
              <a:rPr lang="tr-TR" sz="2000" u="sng" dirty="0"/>
              <a:t>İşletmedeki ustabaşılar ilk düzey yöneticilerdir. İşçiler ise üretimi gerçekleştiren kişilerdir. Ustabaşı işçilerin aynı zamanda lideridir. </a:t>
            </a:r>
            <a:r>
              <a:rPr lang="tr-TR" sz="2000" dirty="0"/>
              <a:t>İşçiler çıkan aksaklıkları ustabaşına onlarda bağlı oldukları yöneticilere bildirirler.</a:t>
            </a:r>
          </a:p>
        </p:txBody>
      </p:sp>
      <p:sp>
        <p:nvSpPr>
          <p:cNvPr id="8" name="Rectangle 2">
            <a:extLst>
              <a:ext uri="{FF2B5EF4-FFF2-40B4-BE49-F238E27FC236}">
                <a16:creationId xmlns:a16="http://schemas.microsoft.com/office/drawing/2014/main" id="{0511EB90-01AF-4EA8-BA74-99DF7BB29A8E}"/>
              </a:ext>
            </a:extLst>
          </p:cNvPr>
          <p:cNvSpPr txBox="1">
            <a:spLocks noChangeArrowheads="1"/>
          </p:cNvSpPr>
          <p:nvPr/>
        </p:nvSpPr>
        <p:spPr>
          <a:xfrm>
            <a:off x="155728" y="1126071"/>
            <a:ext cx="4092791" cy="5948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a:latin typeface="+mn-lt"/>
              </a:rPr>
              <a:t>İlk Düzey Yöneticiler</a:t>
            </a:r>
          </a:p>
        </p:txBody>
      </p:sp>
      <p:sp>
        <p:nvSpPr>
          <p:cNvPr id="9" name="Rectangle 3">
            <a:extLst>
              <a:ext uri="{FF2B5EF4-FFF2-40B4-BE49-F238E27FC236}">
                <a16:creationId xmlns:a16="http://schemas.microsoft.com/office/drawing/2014/main" id="{7BBBD4A8-C253-45E5-8314-E03F93F4DF9A}"/>
              </a:ext>
            </a:extLst>
          </p:cNvPr>
          <p:cNvSpPr txBox="1">
            <a:spLocks noChangeArrowheads="1"/>
          </p:cNvSpPr>
          <p:nvPr/>
        </p:nvSpPr>
        <p:spPr>
          <a:xfrm>
            <a:off x="305169" y="2910790"/>
            <a:ext cx="7886700" cy="248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a:t>Görevleri şunlardır: </a:t>
            </a:r>
          </a:p>
          <a:p>
            <a:pPr marL="0" indent="0">
              <a:buFont typeface="Arial" panose="020B0604020202020204" pitchFamily="34" charset="0"/>
              <a:buNone/>
            </a:pPr>
            <a:r>
              <a:rPr lang="tr-TR" sz="2000" dirty="0"/>
              <a:t>1-</a:t>
            </a:r>
            <a:r>
              <a:rPr lang="tr-TR" sz="2000" u="sng" dirty="0"/>
              <a:t>İşçiler işlerine zamanında gelir ve giderler</a:t>
            </a:r>
          </a:p>
          <a:p>
            <a:pPr marL="0" indent="0">
              <a:buFont typeface="Arial" panose="020B0604020202020204" pitchFamily="34" charset="0"/>
              <a:buNone/>
            </a:pPr>
            <a:r>
              <a:rPr lang="tr-TR" sz="2000" dirty="0"/>
              <a:t>2-Çalıştıkları </a:t>
            </a:r>
            <a:r>
              <a:rPr lang="tr-TR" sz="2000" u="sng" dirty="0"/>
              <a:t>makinenin güvenli ve düzenli çalışması</a:t>
            </a:r>
            <a:r>
              <a:rPr lang="tr-TR" sz="2000" dirty="0"/>
              <a:t>ndan sorumludurlar.</a:t>
            </a:r>
          </a:p>
          <a:p>
            <a:pPr marL="0" indent="0">
              <a:buFont typeface="Arial" panose="020B0604020202020204" pitchFamily="34" charset="0"/>
              <a:buNone/>
            </a:pPr>
            <a:r>
              <a:rPr lang="tr-TR" sz="2000" dirty="0"/>
              <a:t>3-</a:t>
            </a:r>
            <a:r>
              <a:rPr lang="tr-TR" sz="2000" u="sng" dirty="0"/>
              <a:t>Ekip çalışmasına </a:t>
            </a:r>
            <a:r>
              <a:rPr lang="tr-TR" sz="2000" dirty="0"/>
              <a:t>uyum sağlarlar</a:t>
            </a:r>
          </a:p>
          <a:p>
            <a:pPr marL="0" indent="0">
              <a:buFont typeface="Arial" panose="020B0604020202020204" pitchFamily="34" charset="0"/>
              <a:buNone/>
            </a:pPr>
            <a:r>
              <a:rPr lang="tr-TR" sz="2000" dirty="0"/>
              <a:t>4-Yaptıkları </a:t>
            </a:r>
            <a:r>
              <a:rPr lang="tr-TR" sz="2000" u="sng" dirty="0"/>
              <a:t>işi geliştirmek için öneri sunarlar.</a:t>
            </a:r>
          </a:p>
          <a:p>
            <a:pPr marL="0" indent="0">
              <a:buFont typeface="Arial" panose="020B0604020202020204" pitchFamily="34" charset="0"/>
              <a:buNone/>
            </a:pPr>
            <a:r>
              <a:rPr lang="tr-TR" sz="2000" dirty="0"/>
              <a:t>5-Yaptıkları </a:t>
            </a:r>
            <a:r>
              <a:rPr lang="tr-TR" sz="2000" u="sng" dirty="0"/>
              <a:t>işi en iyi yaparlar.</a:t>
            </a:r>
          </a:p>
        </p:txBody>
      </p:sp>
    </p:spTree>
    <p:extLst>
      <p:ext uri="{BB962C8B-B14F-4D97-AF65-F5344CB8AC3E}">
        <p14:creationId xmlns:p14="http://schemas.microsoft.com/office/powerpoint/2010/main" val="2773008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49255" y="1677880"/>
            <a:ext cx="7886700" cy="652285"/>
          </a:xfrm>
        </p:spPr>
        <p:txBody>
          <a:bodyPr>
            <a:normAutofit fontScale="90000"/>
          </a:bodyPr>
          <a:lstStyle/>
          <a:p>
            <a:br>
              <a:rPr lang="tr-TR" sz="2400" b="1" dirty="0">
                <a:latin typeface="+mn-lt"/>
                <a:cs typeface="Arial" panose="020B0604020202020204" pitchFamily="34" charset="0"/>
              </a:rPr>
            </a:br>
            <a:r>
              <a:rPr lang="tr-TR" sz="2400" b="1" dirty="0">
                <a:latin typeface="+mn-lt"/>
                <a:cs typeface="Arial" panose="020B0604020202020204" pitchFamily="34" charset="0"/>
              </a:rPr>
              <a:t>KALİTENİN GETİRİLERİ</a:t>
            </a:r>
          </a:p>
        </p:txBody>
      </p:sp>
      <p:sp>
        <p:nvSpPr>
          <p:cNvPr id="52227" name="Rectangle 3"/>
          <p:cNvSpPr>
            <a:spLocks noGrp="1" noChangeArrowheads="1"/>
          </p:cNvSpPr>
          <p:nvPr>
            <p:ph idx="1"/>
          </p:nvPr>
        </p:nvSpPr>
        <p:spPr>
          <a:xfrm>
            <a:off x="149255" y="2370138"/>
            <a:ext cx="7886700" cy="2521458"/>
          </a:xfrm>
        </p:spPr>
        <p:txBody>
          <a:bodyPr>
            <a:normAutofit/>
          </a:bodyPr>
          <a:lstStyle/>
          <a:p>
            <a:r>
              <a:rPr lang="tr-TR" sz="2000" dirty="0"/>
              <a:t>Müşteri memnuniyetinin artması </a:t>
            </a:r>
          </a:p>
          <a:p>
            <a:r>
              <a:rPr lang="tr-TR" sz="2000" dirty="0"/>
              <a:t>Pazar payının artması </a:t>
            </a:r>
          </a:p>
          <a:p>
            <a:r>
              <a:rPr lang="tr-TR" sz="2000" dirty="0"/>
              <a:t>Kârın artması</a:t>
            </a:r>
          </a:p>
          <a:p>
            <a:r>
              <a:rPr lang="tr-TR" sz="2000" dirty="0"/>
              <a:t>Çalışan memnuniyetinin artması </a:t>
            </a:r>
          </a:p>
          <a:p>
            <a:r>
              <a:rPr lang="tr-TR" sz="2000" dirty="0"/>
              <a:t>Maliyetlerin azalması </a:t>
            </a:r>
          </a:p>
          <a:p>
            <a:r>
              <a:rPr lang="tr-TR" sz="2000" dirty="0"/>
              <a:t>Yüksek rekabet gücü</a:t>
            </a:r>
          </a:p>
        </p:txBody>
      </p:sp>
      <p:sp>
        <p:nvSpPr>
          <p:cNvPr id="5" name="5 Slayt Numarası Yer Tutucusu"/>
          <p:cNvSpPr>
            <a:spLocks noGrp="1"/>
          </p:cNvSpPr>
          <p:nvPr>
            <p:ph type="sldNum" sz="quarter" idx="12"/>
          </p:nvPr>
        </p:nvSpPr>
        <p:spPr/>
        <p:txBody>
          <a:bodyPr/>
          <a:lstStyle/>
          <a:p>
            <a:pPr fontAlgn="base">
              <a:spcBef>
                <a:spcPct val="0"/>
              </a:spcBef>
              <a:spcAft>
                <a:spcPct val="0"/>
              </a:spcAft>
              <a:defRPr/>
            </a:pPr>
            <a:fld id="{EE2EA75E-94DA-4466-8B4F-15A597CF07C2}" type="slidenum">
              <a:rPr lang="tr-TR" sz="1400">
                <a:solidFill>
                  <a:schemeClr val="tx1"/>
                </a:solidFill>
                <a:effectLst>
                  <a:outerShdw blurRad="38100" dist="38100" dir="2700000" algn="tl">
                    <a:srgbClr val="000000"/>
                  </a:outerShdw>
                </a:effectLst>
                <a:latin typeface="Arial" charset="0"/>
              </a:rPr>
              <a:pPr fontAlgn="base">
                <a:spcBef>
                  <a:spcPct val="0"/>
                </a:spcBef>
                <a:spcAft>
                  <a:spcPct val="0"/>
                </a:spcAft>
                <a:defRPr/>
              </a:pPr>
              <a:t>19</a:t>
            </a:fld>
            <a:endParaRPr lang="tr-TR" sz="1400">
              <a:solidFill>
                <a:schemeClr val="tx1"/>
              </a:solidFill>
              <a:effectLst>
                <a:outerShdw blurRad="38100" dist="38100" dir="2700000" algn="tl">
                  <a:srgbClr val="000000"/>
                </a:outerShdw>
              </a:effectLst>
              <a:latin typeface="Arial" charset="0"/>
            </a:endParaRPr>
          </a:p>
        </p:txBody>
      </p:sp>
      <p:sp>
        <p:nvSpPr>
          <p:cNvPr id="6" name="Unvan 1">
            <a:extLst>
              <a:ext uri="{FF2B5EF4-FFF2-40B4-BE49-F238E27FC236}">
                <a16:creationId xmlns:a16="http://schemas.microsoft.com/office/drawing/2014/main" id="{FDCF0D23-2827-4466-B237-74DFC47EB223}"/>
              </a:ext>
            </a:extLst>
          </p:cNvPr>
          <p:cNvSpPr txBox="1">
            <a:spLocks/>
          </p:cNvSpPr>
          <p:nvPr/>
        </p:nvSpPr>
        <p:spPr>
          <a:xfrm>
            <a:off x="2514599" y="116178"/>
            <a:ext cx="6984277" cy="501849"/>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a:latin typeface="Arial" panose="020B0604020202020204" pitchFamily="34" charset="0"/>
                <a:cs typeface="Arial" panose="020B0604020202020204" pitchFamily="34" charset="0"/>
              </a:rPr>
              <a:t>2.4 </a:t>
            </a:r>
            <a:r>
              <a:rPr lang="tr-TR" sz="3200" b="1" dirty="0">
                <a:latin typeface="+mn-lt"/>
                <a:cs typeface="Arial" panose="020B0604020202020204" pitchFamily="34" charset="0"/>
              </a:rPr>
              <a:t>KALİTE</a:t>
            </a:r>
            <a:r>
              <a:rPr lang="tr-TR" sz="3200" b="1" dirty="0">
                <a:latin typeface="Arial" panose="020B0604020202020204" pitchFamily="34" charset="0"/>
                <a:cs typeface="Arial" panose="020B0604020202020204" pitchFamily="34" charset="0"/>
              </a:rPr>
              <a:t> VE MALİYET</a:t>
            </a:r>
          </a:p>
        </p:txBody>
      </p:sp>
    </p:spTree>
    <p:extLst>
      <p:ext uri="{BB962C8B-B14F-4D97-AF65-F5344CB8AC3E}">
        <p14:creationId xmlns:p14="http://schemas.microsoft.com/office/powerpoint/2010/main" val="30744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38032" y="928980"/>
            <a:ext cx="7886700" cy="2302492"/>
          </a:xfrm>
        </p:spPr>
        <p:txBody>
          <a:bodyPr>
            <a:normAutofit/>
          </a:bodyPr>
          <a:lstStyle/>
          <a:p>
            <a:r>
              <a:rPr lang="tr-TR" sz="2000" u="sng" dirty="0"/>
              <a:t>Kalite felsefesinin ana öğeleri ve ilkeleri aynı zamanda işletmenin kültürünü oluşturan ilke ve değerlerdir.</a:t>
            </a:r>
          </a:p>
          <a:p>
            <a:r>
              <a:rPr lang="tr-TR" sz="2000" dirty="0"/>
              <a:t>Kalite felsefesinin öğeleri aşağıdaki gibi özetlenebilir:</a:t>
            </a:r>
          </a:p>
          <a:p>
            <a:pPr marL="444500" indent="0">
              <a:buNone/>
            </a:pPr>
            <a:r>
              <a:rPr lang="tr-TR" sz="2000" dirty="0"/>
              <a:t>• </a:t>
            </a:r>
            <a:r>
              <a:rPr lang="tr-TR" sz="2000" u="sng" dirty="0"/>
              <a:t>Müşteri odaklılık,</a:t>
            </a:r>
          </a:p>
          <a:p>
            <a:pPr marL="444500" indent="0">
              <a:buNone/>
            </a:pPr>
            <a:r>
              <a:rPr lang="tr-TR" sz="2000" dirty="0"/>
              <a:t>• </a:t>
            </a:r>
            <a:r>
              <a:rPr lang="tr-TR" sz="2000" u="sng" dirty="0"/>
              <a:t>Süreçlerin yönetimi ve sürekli süreç denetimi,</a:t>
            </a:r>
          </a:p>
          <a:p>
            <a:pPr marL="444500" indent="0">
              <a:buNone/>
            </a:pPr>
            <a:r>
              <a:rPr lang="tr-TR" sz="2000" dirty="0"/>
              <a:t>• </a:t>
            </a:r>
            <a:r>
              <a:rPr lang="tr-TR" sz="2000" u="sng" dirty="0"/>
              <a:t>Tam katılım anlayışı.</a:t>
            </a:r>
          </a:p>
        </p:txBody>
      </p:sp>
      <p:sp>
        <p:nvSpPr>
          <p:cNvPr id="4" name="Slayt Numarası Yer Tutucusu 3"/>
          <p:cNvSpPr>
            <a:spLocks noGrp="1"/>
          </p:cNvSpPr>
          <p:nvPr>
            <p:ph type="sldNum" sz="quarter" idx="12"/>
          </p:nvPr>
        </p:nvSpPr>
        <p:spPr/>
        <p:txBody>
          <a:bodyPr/>
          <a:lstStyle/>
          <a:p>
            <a:pPr fontAlgn="base">
              <a:spcBef>
                <a:spcPct val="0"/>
              </a:spcBef>
              <a:spcAft>
                <a:spcPct val="0"/>
              </a:spcAft>
              <a:defRPr/>
            </a:pPr>
            <a:fld id="{B3ABB21D-7B2C-485E-B554-7B947905CACF}" type="slidenum">
              <a:rPr lang="tr-TR" sz="1400">
                <a:solidFill>
                  <a:schemeClr val="tx1"/>
                </a:solidFill>
                <a:effectLst>
                  <a:outerShdw blurRad="38100" dist="38100" dir="2700000" algn="tl">
                    <a:srgbClr val="000000"/>
                  </a:outerShdw>
                </a:effectLst>
                <a:latin typeface="Arial" charset="0"/>
              </a:rPr>
              <a:pPr fontAlgn="base">
                <a:spcBef>
                  <a:spcPct val="0"/>
                </a:spcBef>
                <a:spcAft>
                  <a:spcPct val="0"/>
                </a:spcAft>
                <a:defRPr/>
              </a:pPr>
              <a:t>2</a:t>
            </a:fld>
            <a:endParaRPr lang="tr-TR" sz="1400">
              <a:solidFill>
                <a:schemeClr val="tx1"/>
              </a:solidFill>
              <a:effectLst>
                <a:outerShdw blurRad="38100" dist="38100" dir="2700000" algn="tl">
                  <a:srgbClr val="000000"/>
                </a:outerShdw>
              </a:effectLst>
              <a:latin typeface="Arial" charset="0"/>
            </a:endParaRPr>
          </a:p>
        </p:txBody>
      </p:sp>
      <p:sp>
        <p:nvSpPr>
          <p:cNvPr id="5" name="Unvan 1">
            <a:extLst>
              <a:ext uri="{FF2B5EF4-FFF2-40B4-BE49-F238E27FC236}">
                <a16:creationId xmlns:a16="http://schemas.microsoft.com/office/drawing/2014/main" id="{BCD1BD83-3693-4289-AC27-8438A5A31E65}"/>
              </a:ext>
            </a:extLst>
          </p:cNvPr>
          <p:cNvSpPr txBox="1">
            <a:spLocks/>
          </p:cNvSpPr>
          <p:nvPr/>
        </p:nvSpPr>
        <p:spPr>
          <a:xfrm>
            <a:off x="2665753" y="136524"/>
            <a:ext cx="7886700" cy="664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a:latin typeface="+mn-lt"/>
              </a:rPr>
              <a:t>2.1 KALİTE FELSEFESİ</a:t>
            </a:r>
          </a:p>
        </p:txBody>
      </p:sp>
      <p:sp>
        <p:nvSpPr>
          <p:cNvPr id="6" name="Rectangle 2">
            <a:extLst>
              <a:ext uri="{FF2B5EF4-FFF2-40B4-BE49-F238E27FC236}">
                <a16:creationId xmlns:a16="http://schemas.microsoft.com/office/drawing/2014/main" id="{3E15D8BD-51E8-4CFD-B441-2BCE15C0959E}"/>
              </a:ext>
            </a:extLst>
          </p:cNvPr>
          <p:cNvSpPr>
            <a:spLocks noGrp="1" noChangeArrowheads="1"/>
          </p:cNvSpPr>
          <p:nvPr>
            <p:ph type="title"/>
          </p:nvPr>
        </p:nvSpPr>
        <p:spPr>
          <a:xfrm>
            <a:off x="63808" y="3587485"/>
            <a:ext cx="7886700" cy="475237"/>
          </a:xfrm>
        </p:spPr>
        <p:txBody>
          <a:bodyPr>
            <a:normAutofit/>
          </a:bodyPr>
          <a:lstStyle/>
          <a:p>
            <a:r>
              <a:rPr lang="tr-TR" sz="2400" b="1" dirty="0">
                <a:latin typeface="+mn-lt"/>
              </a:rPr>
              <a:t>Müşteri Odaklılık</a:t>
            </a:r>
          </a:p>
        </p:txBody>
      </p:sp>
      <p:sp>
        <p:nvSpPr>
          <p:cNvPr id="7" name="Rectangle 3">
            <a:extLst>
              <a:ext uri="{FF2B5EF4-FFF2-40B4-BE49-F238E27FC236}">
                <a16:creationId xmlns:a16="http://schemas.microsoft.com/office/drawing/2014/main" id="{06F2F258-C253-4085-9FCD-2E172EC933DB}"/>
              </a:ext>
            </a:extLst>
          </p:cNvPr>
          <p:cNvSpPr txBox="1">
            <a:spLocks noChangeArrowheads="1"/>
          </p:cNvSpPr>
          <p:nvPr/>
        </p:nvSpPr>
        <p:spPr>
          <a:xfrm>
            <a:off x="63808" y="4026424"/>
            <a:ext cx="8698391" cy="844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a:t>Tüm müşteri ihtiyaç ve beklentileri doğru olarak anlaşılmalı,</a:t>
            </a:r>
          </a:p>
          <a:p>
            <a:r>
              <a:rPr lang="tr-TR" sz="2000"/>
              <a:t>Bu ihtiyaç ve beklentiler Kuruluş dahilinde doğru olarak iletilmeli,</a:t>
            </a:r>
            <a:endParaRPr lang="tr-TR" sz="2000" dirty="0"/>
          </a:p>
        </p:txBody>
      </p:sp>
      <p:sp>
        <p:nvSpPr>
          <p:cNvPr id="8" name="Rectangle 3">
            <a:extLst>
              <a:ext uri="{FF2B5EF4-FFF2-40B4-BE49-F238E27FC236}">
                <a16:creationId xmlns:a16="http://schemas.microsoft.com/office/drawing/2014/main" id="{23453B55-B7F5-4883-B5CE-6C7C49A83D4F}"/>
              </a:ext>
            </a:extLst>
          </p:cNvPr>
          <p:cNvSpPr txBox="1">
            <a:spLocks noChangeArrowheads="1"/>
          </p:cNvSpPr>
          <p:nvPr/>
        </p:nvSpPr>
        <p:spPr>
          <a:xfrm>
            <a:off x="63808" y="4870839"/>
            <a:ext cx="9080192" cy="1485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a:t>Kalite yönetim sistemi müşteri ihtiyaç ve beklentilerini karşılayacak şekilde planlanmalı, sürdürülmeli, sürekli iyileştirilmeli,</a:t>
            </a:r>
          </a:p>
          <a:p>
            <a:r>
              <a:rPr lang="tr-TR" sz="2000" dirty="0"/>
              <a:t>Müşteri memnuniyeti ve sonuçlara göre müşteri davranışı ölçülmeli ve müşteri ilişkilerinin yönetilmelidir.</a:t>
            </a:r>
          </a:p>
          <a:p>
            <a:pPr>
              <a:buFont typeface="Wingdings" pitchFamily="2" charset="2"/>
              <a:buNone/>
            </a:pPr>
            <a:endParaRPr lang="tr-TR" sz="2000" dirty="0"/>
          </a:p>
        </p:txBody>
      </p:sp>
    </p:spTree>
    <p:extLst>
      <p:ext uri="{BB962C8B-B14F-4D97-AF65-F5344CB8AC3E}">
        <p14:creationId xmlns:p14="http://schemas.microsoft.com/office/powerpoint/2010/main" val="442282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0378" y="1081043"/>
            <a:ext cx="7886700" cy="726827"/>
          </a:xfrm>
        </p:spPr>
        <p:txBody>
          <a:bodyPr>
            <a:normAutofit/>
          </a:bodyPr>
          <a:lstStyle/>
          <a:p>
            <a:r>
              <a:rPr lang="tr-TR" sz="2400" b="1" i="1" dirty="0">
                <a:latin typeface="+mn-lt"/>
                <a:cs typeface="Arial" panose="020B0604020202020204" pitchFamily="34" charset="0"/>
              </a:rPr>
              <a:t>Kalite Maliyetleri</a:t>
            </a:r>
          </a:p>
        </p:txBody>
      </p:sp>
      <p:sp>
        <p:nvSpPr>
          <p:cNvPr id="3" name="İçerik Yer Tutucusu 2"/>
          <p:cNvSpPr>
            <a:spLocks noGrp="1"/>
          </p:cNvSpPr>
          <p:nvPr>
            <p:ph idx="1"/>
          </p:nvPr>
        </p:nvSpPr>
        <p:spPr>
          <a:xfrm>
            <a:off x="140378" y="1807870"/>
            <a:ext cx="7886700" cy="4351338"/>
          </a:xfrm>
        </p:spPr>
        <p:txBody>
          <a:bodyPr>
            <a:normAutofit/>
          </a:bodyPr>
          <a:lstStyle/>
          <a:p>
            <a:r>
              <a:rPr lang="tr-TR" sz="2000" dirty="0"/>
              <a:t>Kalite maliyetleri kavramını;</a:t>
            </a:r>
          </a:p>
          <a:p>
            <a:pPr marL="723900" indent="0">
              <a:buNone/>
            </a:pPr>
            <a:r>
              <a:rPr lang="tr-TR" sz="2000" i="1" dirty="0"/>
              <a:t> “ meydana gelebilecek hataları önlemek amacı ile yürütülen faaliyetlerin, planlı kalite muayenelerinin ve ürünün üretimi sırasında veya müşteriye tesliminden sonra görülen hataların sonucunda ortaya çıkan maliyetlerdir”</a:t>
            </a:r>
            <a:r>
              <a:rPr lang="tr-TR" sz="2000" dirty="0"/>
              <a:t> </a:t>
            </a:r>
          </a:p>
          <a:p>
            <a:pPr marL="266700" indent="0">
              <a:spcAft>
                <a:spcPts val="600"/>
              </a:spcAft>
              <a:buNone/>
            </a:pPr>
            <a:r>
              <a:rPr lang="tr-TR" sz="2000" dirty="0"/>
              <a:t>şeklinde tanımlamak mümkündür.</a:t>
            </a:r>
          </a:p>
          <a:p>
            <a:pPr marL="457200" indent="-457200"/>
            <a:r>
              <a:rPr lang="tr-TR" sz="2000" u="sng" dirty="0"/>
              <a:t>Kalite arttırıldığında maliyetlerin azaldığı ve verimliliğin yükseldiği gözlenmektedir.</a:t>
            </a:r>
          </a:p>
        </p:txBody>
      </p:sp>
      <p:sp>
        <p:nvSpPr>
          <p:cNvPr id="4" name="Slayt Numarası Yer Tutucusu 3"/>
          <p:cNvSpPr>
            <a:spLocks noGrp="1"/>
          </p:cNvSpPr>
          <p:nvPr>
            <p:ph type="sldNum" sz="quarter" idx="12"/>
          </p:nvPr>
        </p:nvSpPr>
        <p:spPr/>
        <p:txBody>
          <a:bodyPr/>
          <a:lstStyle/>
          <a:p>
            <a:pPr fontAlgn="base">
              <a:spcBef>
                <a:spcPct val="0"/>
              </a:spcBef>
              <a:spcAft>
                <a:spcPct val="0"/>
              </a:spcAft>
            </a:pPr>
            <a:fld id="{B3ABB21D-7B2C-485E-B554-7B947905CACF}" type="slidenum">
              <a:rPr lang="tr-TR" smtClean="0">
                <a:solidFill>
                  <a:schemeClr val="tx1"/>
                </a:solidFill>
              </a:rPr>
              <a:pPr fontAlgn="base">
                <a:spcBef>
                  <a:spcPct val="0"/>
                </a:spcBef>
                <a:spcAft>
                  <a:spcPct val="0"/>
                </a:spcAft>
              </a:pPr>
              <a:t>20</a:t>
            </a:fld>
            <a:endParaRPr lang="tr-TR">
              <a:solidFill>
                <a:schemeClr val="tx1"/>
              </a:solidFill>
            </a:endParaRPr>
          </a:p>
        </p:txBody>
      </p:sp>
    </p:spTree>
    <p:extLst>
      <p:ext uri="{BB962C8B-B14F-4D97-AF65-F5344CB8AC3E}">
        <p14:creationId xmlns:p14="http://schemas.microsoft.com/office/powerpoint/2010/main" val="1472476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7990" y="251934"/>
            <a:ext cx="8988019" cy="2295357"/>
          </a:xfrm>
        </p:spPr>
        <p:txBody>
          <a:bodyPr>
            <a:normAutofit/>
          </a:bodyPr>
          <a:lstStyle/>
          <a:p>
            <a:pPr lvl="0">
              <a:buClr>
                <a:schemeClr val="tx1"/>
              </a:buClr>
            </a:pPr>
            <a:r>
              <a:rPr lang="tr-TR" sz="2000" dirty="0"/>
              <a:t>Kalite maliyetlerini; </a:t>
            </a:r>
          </a:p>
          <a:p>
            <a:pPr marL="854075" indent="-457200">
              <a:spcBef>
                <a:spcPts val="0"/>
              </a:spcBef>
              <a:buClr>
                <a:schemeClr val="tx1"/>
              </a:buClr>
              <a:buFont typeface="Wingdings" panose="05000000000000000000" pitchFamily="2" charset="2"/>
              <a:buChar char="Ø"/>
            </a:pPr>
            <a:r>
              <a:rPr lang="tr-TR" sz="2000" i="1" dirty="0"/>
              <a:t>Önleme maliyetleri, </a:t>
            </a:r>
          </a:p>
          <a:p>
            <a:pPr marL="854075" indent="-457200">
              <a:spcBef>
                <a:spcPts val="0"/>
              </a:spcBef>
              <a:buClr>
                <a:schemeClr val="tx1"/>
              </a:buClr>
              <a:buFont typeface="Wingdings" panose="05000000000000000000" pitchFamily="2" charset="2"/>
              <a:buChar char="Ø"/>
            </a:pPr>
            <a:r>
              <a:rPr lang="tr-TR" sz="2000" i="1" dirty="0"/>
              <a:t>Ölçme ve değerleme maliyetleri, </a:t>
            </a:r>
          </a:p>
          <a:p>
            <a:pPr marL="854075" indent="-457200">
              <a:spcBef>
                <a:spcPts val="0"/>
              </a:spcBef>
              <a:buClr>
                <a:schemeClr val="tx1"/>
              </a:buClr>
              <a:buFont typeface="Wingdings" panose="05000000000000000000" pitchFamily="2" charset="2"/>
              <a:buChar char="Ø"/>
            </a:pPr>
            <a:r>
              <a:rPr lang="tr-TR" sz="2000" i="1" dirty="0"/>
              <a:t>iç kalitesizlik (başarısızlık) maliyetleri ve </a:t>
            </a:r>
          </a:p>
          <a:p>
            <a:pPr marL="854075" indent="-457200">
              <a:spcBef>
                <a:spcPts val="0"/>
              </a:spcBef>
              <a:buClr>
                <a:schemeClr val="tx1"/>
              </a:buClr>
              <a:buFont typeface="Wingdings" panose="05000000000000000000" pitchFamily="2" charset="2"/>
              <a:buChar char="Ø"/>
            </a:pPr>
            <a:r>
              <a:rPr lang="tr-TR" sz="2000" i="1" dirty="0"/>
              <a:t>dış kalitesizlik (başarısızlık) maliyetleri </a:t>
            </a:r>
          </a:p>
          <a:p>
            <a:pPr marL="180975" indent="0">
              <a:spcBef>
                <a:spcPts val="0"/>
              </a:spcBef>
              <a:buClr>
                <a:schemeClr val="tx1"/>
              </a:buClr>
              <a:buNone/>
            </a:pPr>
            <a:r>
              <a:rPr lang="tr-TR" sz="2000" dirty="0"/>
              <a:t>olarak dört grupta incelemek mümkündür</a:t>
            </a:r>
          </a:p>
        </p:txBody>
      </p:sp>
      <p:sp>
        <p:nvSpPr>
          <p:cNvPr id="4" name="Slayt Numarası Yer Tutucusu 3"/>
          <p:cNvSpPr>
            <a:spLocks noGrp="1"/>
          </p:cNvSpPr>
          <p:nvPr>
            <p:ph type="sldNum" sz="quarter" idx="12"/>
          </p:nvPr>
        </p:nvSpPr>
        <p:spPr>
          <a:xfrm>
            <a:off x="6704860" y="6240941"/>
            <a:ext cx="2743200" cy="365125"/>
          </a:xfrm>
        </p:spPr>
        <p:txBody>
          <a:bodyPr/>
          <a:lstStyle/>
          <a:p>
            <a:pPr fontAlgn="base">
              <a:spcBef>
                <a:spcPct val="0"/>
              </a:spcBef>
              <a:spcAft>
                <a:spcPct val="0"/>
              </a:spcAft>
            </a:pPr>
            <a:fld id="{B3ABB21D-7B2C-485E-B554-7B947905CACF}" type="slidenum">
              <a:rPr lang="tr-TR" smtClean="0">
                <a:solidFill>
                  <a:schemeClr val="tx1"/>
                </a:solidFill>
              </a:rPr>
              <a:pPr fontAlgn="base">
                <a:spcBef>
                  <a:spcPct val="0"/>
                </a:spcBef>
                <a:spcAft>
                  <a:spcPct val="0"/>
                </a:spcAft>
              </a:pPr>
              <a:t>21</a:t>
            </a:fld>
            <a:endParaRPr lang="tr-TR">
              <a:solidFill>
                <a:schemeClr val="tx1"/>
              </a:solidFill>
            </a:endParaRPr>
          </a:p>
        </p:txBody>
      </p:sp>
      <p:pic>
        <p:nvPicPr>
          <p:cNvPr id="6" name="Resim 5">
            <a:extLst>
              <a:ext uri="{FF2B5EF4-FFF2-40B4-BE49-F238E27FC236}">
                <a16:creationId xmlns:a16="http://schemas.microsoft.com/office/drawing/2014/main" id="{19585B93-30D6-4869-8B9C-7A97804566E2}"/>
              </a:ext>
            </a:extLst>
          </p:cNvPr>
          <p:cNvPicPr>
            <a:picLocks noChangeAspect="1"/>
          </p:cNvPicPr>
          <p:nvPr/>
        </p:nvPicPr>
        <p:blipFill>
          <a:blip r:embed="rId2" cstate="print"/>
          <a:stretch>
            <a:fillRect/>
          </a:stretch>
        </p:blipFill>
        <p:spPr>
          <a:xfrm>
            <a:off x="1786582" y="2497001"/>
            <a:ext cx="5570834" cy="3627418"/>
          </a:xfrm>
          <a:prstGeom prst="rect">
            <a:avLst/>
          </a:prstGeom>
          <a:ln w="57150">
            <a:solidFill>
              <a:schemeClr val="accent6">
                <a:lumMod val="60000"/>
                <a:lumOff val="40000"/>
              </a:schemeClr>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1935100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pPr fontAlgn="base">
              <a:spcBef>
                <a:spcPct val="0"/>
              </a:spcBef>
              <a:spcAft>
                <a:spcPct val="0"/>
              </a:spcAft>
              <a:defRPr/>
            </a:pPr>
            <a:fld id="{B3ABB21D-7B2C-485E-B554-7B947905CACF}" type="slidenum">
              <a:rPr lang="tr-TR" sz="1400">
                <a:solidFill>
                  <a:schemeClr val="tx1"/>
                </a:solidFill>
                <a:effectLst>
                  <a:outerShdw blurRad="38100" dist="38100" dir="2700000" algn="tl">
                    <a:srgbClr val="000000"/>
                  </a:outerShdw>
                </a:effectLst>
                <a:latin typeface="Arial" charset="0"/>
              </a:rPr>
              <a:pPr fontAlgn="base">
                <a:spcBef>
                  <a:spcPct val="0"/>
                </a:spcBef>
                <a:spcAft>
                  <a:spcPct val="0"/>
                </a:spcAft>
                <a:defRPr/>
              </a:pPr>
              <a:t>22</a:t>
            </a:fld>
            <a:endParaRPr lang="tr-TR" sz="1400">
              <a:solidFill>
                <a:schemeClr val="tx1"/>
              </a:solidFill>
              <a:effectLst>
                <a:outerShdw blurRad="38100" dist="38100" dir="2700000" algn="tl">
                  <a:srgbClr val="000000"/>
                </a:outerShdw>
              </a:effectLst>
              <a:latin typeface="Arial" charset="0"/>
            </a:endParaRPr>
          </a:p>
        </p:txBody>
      </p:sp>
      <p:pic>
        <p:nvPicPr>
          <p:cNvPr id="5" name="Resim 4"/>
          <p:cNvPicPr>
            <a:picLocks noChangeAspect="1"/>
          </p:cNvPicPr>
          <p:nvPr/>
        </p:nvPicPr>
        <p:blipFill rotWithShape="1">
          <a:blip r:embed="rId2" cstate="print">
            <a:duotone>
              <a:prstClr val="black"/>
              <a:schemeClr val="accent3">
                <a:tint val="45000"/>
                <a:satMod val="400000"/>
              </a:schemeClr>
            </a:duotone>
            <a:extLst>
              <a:ext uri="{BEBA8EAE-BF5A-486C-A8C5-ECC9F3942E4B}">
                <a14:imgProps xmlns:a14="http://schemas.microsoft.com/office/drawing/2010/main">
                  <a14:imgLayer r:embed="rId3">
                    <a14:imgEffect>
                      <a14:sharpenSoften amount="25000"/>
                    </a14:imgEffect>
                  </a14:imgLayer>
                </a14:imgProps>
              </a:ext>
            </a:extLst>
          </a:blip>
          <a:srcRect l="15687" t="22438" r="17348" b="1766"/>
          <a:stretch/>
        </p:blipFill>
        <p:spPr>
          <a:xfrm>
            <a:off x="0" y="316105"/>
            <a:ext cx="9144000" cy="5818908"/>
          </a:xfrm>
          <a:prstGeom prst="rect">
            <a:avLst/>
          </a:prstGeom>
        </p:spPr>
      </p:pic>
    </p:spTree>
    <p:extLst>
      <p:ext uri="{BB962C8B-B14F-4D97-AF65-F5344CB8AC3E}">
        <p14:creationId xmlns:p14="http://schemas.microsoft.com/office/powerpoint/2010/main" val="523478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2314"/>
            <a:ext cx="7886700" cy="644042"/>
          </a:xfrm>
        </p:spPr>
        <p:txBody>
          <a:bodyPr>
            <a:normAutofit/>
          </a:bodyPr>
          <a:lstStyle/>
          <a:p>
            <a:r>
              <a:rPr lang="tr-TR" sz="2400" b="1" i="1" dirty="0">
                <a:latin typeface="+mn-lt"/>
              </a:rPr>
              <a:t>1.Önleme Maliyetleri</a:t>
            </a:r>
          </a:p>
        </p:txBody>
      </p:sp>
      <p:sp>
        <p:nvSpPr>
          <p:cNvPr id="56323" name="Rectangle 3"/>
          <p:cNvSpPr>
            <a:spLocks noGrp="1" noChangeArrowheads="1"/>
          </p:cNvSpPr>
          <p:nvPr>
            <p:ph idx="1"/>
          </p:nvPr>
        </p:nvSpPr>
        <p:spPr>
          <a:xfrm>
            <a:off x="47995" y="563836"/>
            <a:ext cx="8959234" cy="1056316"/>
          </a:xfrm>
        </p:spPr>
        <p:txBody>
          <a:bodyPr>
            <a:normAutofit/>
          </a:bodyPr>
          <a:lstStyle/>
          <a:p>
            <a:r>
              <a:rPr lang="tr-TR" sz="2000" dirty="0"/>
              <a:t>Önleme maliyetleri, hataların ilk defasında ortaya çıkmasını önlemeye yönelik faaliyetlerin maliyetleridir</a:t>
            </a:r>
          </a:p>
        </p:txBody>
      </p:sp>
      <p:sp>
        <p:nvSpPr>
          <p:cNvPr id="5" name="5 Slayt Numarası Yer Tutucusu"/>
          <p:cNvSpPr>
            <a:spLocks noGrp="1"/>
          </p:cNvSpPr>
          <p:nvPr>
            <p:ph type="sldNum" sz="quarter" idx="12"/>
          </p:nvPr>
        </p:nvSpPr>
        <p:spPr/>
        <p:txBody>
          <a:bodyPr/>
          <a:lstStyle/>
          <a:p>
            <a:pPr fontAlgn="base">
              <a:spcBef>
                <a:spcPct val="0"/>
              </a:spcBef>
              <a:spcAft>
                <a:spcPct val="0"/>
              </a:spcAft>
              <a:defRPr/>
            </a:pPr>
            <a:fld id="{8C35A1C4-8480-4C51-9D00-90C29CCFF76F}" type="slidenum">
              <a:rPr lang="tr-TR" sz="1400">
                <a:solidFill>
                  <a:schemeClr val="tx1"/>
                </a:solidFill>
                <a:effectLst>
                  <a:outerShdw blurRad="38100" dist="38100" dir="2700000" algn="tl">
                    <a:srgbClr val="000000"/>
                  </a:outerShdw>
                </a:effectLst>
                <a:latin typeface="Arial" charset="0"/>
              </a:rPr>
              <a:pPr fontAlgn="base">
                <a:spcBef>
                  <a:spcPct val="0"/>
                </a:spcBef>
                <a:spcAft>
                  <a:spcPct val="0"/>
                </a:spcAft>
                <a:defRPr/>
              </a:pPr>
              <a:t>23</a:t>
            </a:fld>
            <a:endParaRPr lang="tr-TR" sz="1400">
              <a:solidFill>
                <a:schemeClr val="tx1"/>
              </a:solidFill>
              <a:effectLst>
                <a:outerShdw blurRad="38100" dist="38100" dir="2700000" algn="tl">
                  <a:srgbClr val="000000"/>
                </a:outerShdw>
              </a:effectLst>
              <a:latin typeface="Arial" charset="0"/>
            </a:endParaRPr>
          </a:p>
        </p:txBody>
      </p:sp>
      <p:sp>
        <p:nvSpPr>
          <p:cNvPr id="6" name="Rectangle 2">
            <a:extLst>
              <a:ext uri="{FF2B5EF4-FFF2-40B4-BE49-F238E27FC236}">
                <a16:creationId xmlns:a16="http://schemas.microsoft.com/office/drawing/2014/main" id="{EE787B80-04E9-4D43-8E87-0968CFD13034}"/>
              </a:ext>
            </a:extLst>
          </p:cNvPr>
          <p:cNvSpPr txBox="1">
            <a:spLocks noChangeArrowheads="1"/>
          </p:cNvSpPr>
          <p:nvPr/>
        </p:nvSpPr>
        <p:spPr>
          <a:xfrm>
            <a:off x="0" y="1303293"/>
            <a:ext cx="7886700" cy="6341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i="1" dirty="0">
                <a:latin typeface="+mn-lt"/>
              </a:rPr>
              <a:t>2.Ölçme ve Değerlendirme Maliyetleri</a:t>
            </a:r>
          </a:p>
        </p:txBody>
      </p:sp>
      <p:sp>
        <p:nvSpPr>
          <p:cNvPr id="7" name="Rectangle 3">
            <a:extLst>
              <a:ext uri="{FF2B5EF4-FFF2-40B4-BE49-F238E27FC236}">
                <a16:creationId xmlns:a16="http://schemas.microsoft.com/office/drawing/2014/main" id="{10586948-F0D3-4780-8D4A-E35F42D628A0}"/>
              </a:ext>
            </a:extLst>
          </p:cNvPr>
          <p:cNvSpPr txBox="1">
            <a:spLocks noChangeArrowheads="1"/>
          </p:cNvSpPr>
          <p:nvPr/>
        </p:nvSpPr>
        <p:spPr>
          <a:xfrm>
            <a:off x="47995" y="1846603"/>
            <a:ext cx="8607733"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a:t>Ölçme ve Değerlendirme maliyetleri, kalitenin ölçülmesi ve değerlendirilmesi ile ilgili faaliyetlerin maliyetleridir.</a:t>
            </a:r>
          </a:p>
        </p:txBody>
      </p:sp>
      <p:sp>
        <p:nvSpPr>
          <p:cNvPr id="8" name="Rectangle 2">
            <a:extLst>
              <a:ext uri="{FF2B5EF4-FFF2-40B4-BE49-F238E27FC236}">
                <a16:creationId xmlns:a16="http://schemas.microsoft.com/office/drawing/2014/main" id="{E0DEBCB3-EF2F-4EF4-BA55-2CC03C4493EB}"/>
              </a:ext>
            </a:extLst>
          </p:cNvPr>
          <p:cNvSpPr txBox="1">
            <a:spLocks noChangeArrowheads="1"/>
          </p:cNvSpPr>
          <p:nvPr/>
        </p:nvSpPr>
        <p:spPr>
          <a:xfrm>
            <a:off x="-53265" y="2450016"/>
            <a:ext cx="8380036" cy="8078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i="1" dirty="0">
                <a:latin typeface="+mn-lt"/>
              </a:rPr>
              <a:t>3.İç Başarısızlık Maliyetleri</a:t>
            </a:r>
          </a:p>
        </p:txBody>
      </p:sp>
      <p:sp>
        <p:nvSpPr>
          <p:cNvPr id="9" name="Rectangle 3">
            <a:extLst>
              <a:ext uri="{FF2B5EF4-FFF2-40B4-BE49-F238E27FC236}">
                <a16:creationId xmlns:a16="http://schemas.microsoft.com/office/drawing/2014/main" id="{773CD015-AD14-4D13-A332-A8C524AB500D}"/>
              </a:ext>
            </a:extLst>
          </p:cNvPr>
          <p:cNvSpPr txBox="1">
            <a:spLocks noChangeArrowheads="1"/>
          </p:cNvSpPr>
          <p:nvPr/>
        </p:nvSpPr>
        <p:spPr>
          <a:xfrm>
            <a:off x="47995" y="3031345"/>
            <a:ext cx="8767531" cy="11886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a:t>Ürünün müşteriye tesliminden önce üretim Kuruluşunun belirlenen kalite düzeyine ulaşamamadaki başarısızlığın maliyetidir.</a:t>
            </a:r>
          </a:p>
        </p:txBody>
      </p:sp>
      <p:sp>
        <p:nvSpPr>
          <p:cNvPr id="10" name="Rectangle 2">
            <a:extLst>
              <a:ext uri="{FF2B5EF4-FFF2-40B4-BE49-F238E27FC236}">
                <a16:creationId xmlns:a16="http://schemas.microsoft.com/office/drawing/2014/main" id="{E88DEF7C-702E-487E-A4E9-2925DC1918FF}"/>
              </a:ext>
            </a:extLst>
          </p:cNvPr>
          <p:cNvSpPr txBox="1">
            <a:spLocks noChangeArrowheads="1"/>
          </p:cNvSpPr>
          <p:nvPr/>
        </p:nvSpPr>
        <p:spPr>
          <a:xfrm>
            <a:off x="0" y="3612435"/>
            <a:ext cx="7886700" cy="8599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i="1">
                <a:latin typeface="+mn-lt"/>
              </a:rPr>
              <a:t>4.Dış Başarısızlık Maliyetleri</a:t>
            </a:r>
            <a:endParaRPr lang="tr-TR" sz="2400" b="1" i="1" dirty="0">
              <a:latin typeface="+mn-lt"/>
            </a:endParaRPr>
          </a:p>
        </p:txBody>
      </p:sp>
      <p:sp>
        <p:nvSpPr>
          <p:cNvPr id="11" name="Rectangle 3">
            <a:extLst>
              <a:ext uri="{FF2B5EF4-FFF2-40B4-BE49-F238E27FC236}">
                <a16:creationId xmlns:a16="http://schemas.microsoft.com/office/drawing/2014/main" id="{A5BE5DC1-7842-42E4-867C-0372CB85E7E9}"/>
              </a:ext>
            </a:extLst>
          </p:cNvPr>
          <p:cNvSpPr txBox="1">
            <a:spLocks noChangeArrowheads="1"/>
          </p:cNvSpPr>
          <p:nvPr/>
        </p:nvSpPr>
        <p:spPr>
          <a:xfrm>
            <a:off x="238033" y="4229144"/>
            <a:ext cx="8861578"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a:t>Ürünün müşteriye tesliminden sonra ortaya çıkan üretim Kuruluşunun belirlenen kalite düzeyine ulaşamamadaki başarısızlığın maliyetidir.</a:t>
            </a:r>
          </a:p>
        </p:txBody>
      </p:sp>
      <p:sp>
        <p:nvSpPr>
          <p:cNvPr id="12" name="İçerik Yer Tutucusu 2">
            <a:extLst>
              <a:ext uri="{FF2B5EF4-FFF2-40B4-BE49-F238E27FC236}">
                <a16:creationId xmlns:a16="http://schemas.microsoft.com/office/drawing/2014/main" id="{5C5517F0-4406-4153-A773-ADED9FCE7EB8}"/>
              </a:ext>
            </a:extLst>
          </p:cNvPr>
          <p:cNvSpPr txBox="1">
            <a:spLocks/>
          </p:cNvSpPr>
          <p:nvPr/>
        </p:nvSpPr>
        <p:spPr>
          <a:xfrm>
            <a:off x="238033" y="4840218"/>
            <a:ext cx="8950356" cy="15161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dirty="0">
                <a:latin typeface="TimesNewRomanPSMT"/>
              </a:rPr>
              <a:t>İşletmelerde kalite maliyetlerinin çoğunluğu ölçülebilen maliyetlerdir. Bununla birlikte kalitesiz üretimin yarattığı bazı maliyetler vardır ki, bunları tümüyle hesaplamak ve tahmin etmek zordur. Bunlar görünmez, ama uzun vadede olumsuz etkileri çok fazla hissedilebilir.</a:t>
            </a:r>
            <a:endParaRPr lang="tr-TR" sz="2000" dirty="0"/>
          </a:p>
        </p:txBody>
      </p:sp>
    </p:spTree>
    <p:extLst>
      <p:ext uri="{BB962C8B-B14F-4D97-AF65-F5344CB8AC3E}">
        <p14:creationId xmlns:p14="http://schemas.microsoft.com/office/powerpoint/2010/main" val="391274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58134" y="865187"/>
            <a:ext cx="7886700" cy="1325563"/>
          </a:xfrm>
        </p:spPr>
        <p:txBody>
          <a:bodyPr>
            <a:normAutofit/>
          </a:bodyPr>
          <a:lstStyle/>
          <a:p>
            <a:pPr algn="l"/>
            <a:br>
              <a:rPr lang="tr-TR" sz="2400" dirty="0">
                <a:latin typeface="+mn-lt"/>
              </a:rPr>
            </a:br>
            <a:r>
              <a:rPr lang="tr-TR" sz="2400" b="1" dirty="0">
                <a:latin typeface="+mn-lt"/>
              </a:rPr>
              <a:t>Kalitesizliğin Sonuçları</a:t>
            </a:r>
          </a:p>
        </p:txBody>
      </p:sp>
      <p:sp>
        <p:nvSpPr>
          <p:cNvPr id="53251" name="Rectangle 3"/>
          <p:cNvSpPr>
            <a:spLocks noGrp="1" noChangeArrowheads="1"/>
          </p:cNvSpPr>
          <p:nvPr>
            <p:ph idx="1"/>
          </p:nvPr>
        </p:nvSpPr>
        <p:spPr>
          <a:xfrm>
            <a:off x="158134" y="1888909"/>
            <a:ext cx="7886700" cy="2613210"/>
          </a:xfrm>
        </p:spPr>
        <p:txBody>
          <a:bodyPr>
            <a:normAutofit/>
          </a:bodyPr>
          <a:lstStyle/>
          <a:p>
            <a:r>
              <a:rPr lang="tr-TR" sz="2000" dirty="0"/>
              <a:t>Müşteri Tatminsizliği</a:t>
            </a:r>
          </a:p>
          <a:p>
            <a:r>
              <a:rPr lang="tr-TR" sz="2000" dirty="0"/>
              <a:t>Pazar Payındaki Azalma</a:t>
            </a:r>
          </a:p>
          <a:p>
            <a:r>
              <a:rPr lang="tr-TR" sz="2000" dirty="0"/>
              <a:t>Kaynak İsrafı Ve Verimliliğin Azalması</a:t>
            </a:r>
          </a:p>
          <a:p>
            <a:r>
              <a:rPr lang="tr-TR" sz="2000" dirty="0"/>
              <a:t>Maliyetlerin Artması,</a:t>
            </a:r>
          </a:p>
          <a:p>
            <a:r>
              <a:rPr lang="tr-TR" sz="2000" dirty="0"/>
              <a:t>Motivasyon Kaybı</a:t>
            </a:r>
          </a:p>
        </p:txBody>
      </p:sp>
      <p:sp>
        <p:nvSpPr>
          <p:cNvPr id="5" name="5 Slayt Numarası Yer Tutucusu"/>
          <p:cNvSpPr>
            <a:spLocks noGrp="1"/>
          </p:cNvSpPr>
          <p:nvPr>
            <p:ph type="sldNum" sz="quarter" idx="12"/>
          </p:nvPr>
        </p:nvSpPr>
        <p:spPr/>
        <p:txBody>
          <a:bodyPr/>
          <a:lstStyle/>
          <a:p>
            <a:pPr fontAlgn="base">
              <a:spcBef>
                <a:spcPct val="0"/>
              </a:spcBef>
              <a:spcAft>
                <a:spcPct val="0"/>
              </a:spcAft>
              <a:defRPr/>
            </a:pPr>
            <a:fld id="{B853EC09-D22D-4623-947B-1E4F6AA96419}" type="slidenum">
              <a:rPr lang="tr-TR" sz="1400">
                <a:solidFill>
                  <a:schemeClr val="tx1"/>
                </a:solidFill>
                <a:effectLst>
                  <a:outerShdw blurRad="38100" dist="38100" dir="2700000" algn="tl">
                    <a:srgbClr val="000000"/>
                  </a:outerShdw>
                </a:effectLst>
                <a:latin typeface="Arial" charset="0"/>
              </a:rPr>
              <a:pPr fontAlgn="base">
                <a:spcBef>
                  <a:spcPct val="0"/>
                </a:spcBef>
                <a:spcAft>
                  <a:spcPct val="0"/>
                </a:spcAft>
                <a:defRPr/>
              </a:pPr>
              <a:t>24</a:t>
            </a:fld>
            <a:endParaRPr lang="tr-TR" sz="1400">
              <a:solidFill>
                <a:schemeClr val="tx1"/>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190648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69357" y="66395"/>
            <a:ext cx="8843824" cy="521479"/>
          </a:xfrm>
        </p:spPr>
        <p:txBody>
          <a:bodyPr>
            <a:normAutofit/>
          </a:bodyPr>
          <a:lstStyle/>
          <a:p>
            <a:r>
              <a:rPr lang="tr-TR" sz="2400" b="1" dirty="0">
                <a:latin typeface="+mn-lt"/>
              </a:rPr>
              <a:t>Müşteri Düşüncelerine Ulaşabilmek İçin</a:t>
            </a:r>
          </a:p>
        </p:txBody>
      </p:sp>
      <p:sp>
        <p:nvSpPr>
          <p:cNvPr id="384003" name="Rectangle 3"/>
          <p:cNvSpPr>
            <a:spLocks noGrp="1" noChangeArrowheads="1"/>
          </p:cNvSpPr>
          <p:nvPr>
            <p:ph idx="1"/>
          </p:nvPr>
        </p:nvSpPr>
        <p:spPr>
          <a:xfrm>
            <a:off x="69357" y="492427"/>
            <a:ext cx="10642600" cy="3245072"/>
          </a:xfrm>
        </p:spPr>
        <p:txBody>
          <a:bodyPr>
            <a:normAutofit/>
          </a:bodyPr>
          <a:lstStyle/>
          <a:p>
            <a:r>
              <a:rPr lang="tr-TR" sz="2400" dirty="0"/>
              <a:t>Görüşmeler</a:t>
            </a:r>
          </a:p>
          <a:p>
            <a:r>
              <a:rPr lang="tr-TR" sz="2400" dirty="0"/>
              <a:t>Telefonla</a:t>
            </a:r>
          </a:p>
          <a:p>
            <a:r>
              <a:rPr lang="tr-TR" sz="2400" dirty="0"/>
              <a:t>Birebir </a:t>
            </a:r>
          </a:p>
          <a:p>
            <a:r>
              <a:rPr lang="tr-TR" sz="2400" dirty="0"/>
              <a:t>Mektupla anket</a:t>
            </a:r>
          </a:p>
          <a:p>
            <a:r>
              <a:rPr lang="tr-TR" sz="2400" dirty="0"/>
              <a:t>Söylentiler, gözlemler </a:t>
            </a:r>
          </a:p>
          <a:p>
            <a:r>
              <a:rPr lang="tr-TR" sz="2400" dirty="0"/>
              <a:t>Temel istekler </a:t>
            </a:r>
          </a:p>
          <a:p>
            <a:r>
              <a:rPr lang="tr-TR" sz="2400" dirty="0"/>
              <a:t>İlgi gruplarıdır.</a:t>
            </a:r>
          </a:p>
          <a:p>
            <a:pPr>
              <a:buFont typeface="Wingdings" pitchFamily="2" charset="2"/>
              <a:buNone/>
            </a:pPr>
            <a:endParaRPr lang="tr-TR" sz="2400" dirty="0"/>
          </a:p>
        </p:txBody>
      </p:sp>
      <p:sp>
        <p:nvSpPr>
          <p:cNvPr id="5" name="5 Slayt Numarası Yer Tutucusu"/>
          <p:cNvSpPr>
            <a:spLocks noGrp="1"/>
          </p:cNvSpPr>
          <p:nvPr>
            <p:ph type="sldNum" sz="quarter" idx="12"/>
          </p:nvPr>
        </p:nvSpPr>
        <p:spPr/>
        <p:txBody>
          <a:bodyPr/>
          <a:lstStyle/>
          <a:p>
            <a:pPr fontAlgn="base">
              <a:spcBef>
                <a:spcPct val="0"/>
              </a:spcBef>
              <a:spcAft>
                <a:spcPct val="0"/>
              </a:spcAft>
              <a:defRPr/>
            </a:pPr>
            <a:fld id="{FB7143FD-67EA-4CAD-A70A-6AEF0D6D226F}" type="slidenum">
              <a:rPr lang="tr-TR" sz="1400">
                <a:solidFill>
                  <a:schemeClr val="tx1"/>
                </a:solidFill>
                <a:effectLst>
                  <a:outerShdw blurRad="38100" dist="38100" dir="2700000" algn="tl">
                    <a:srgbClr val="000000"/>
                  </a:outerShdw>
                </a:effectLst>
                <a:latin typeface="Arial" charset="0"/>
              </a:rPr>
              <a:pPr fontAlgn="base">
                <a:spcBef>
                  <a:spcPct val="0"/>
                </a:spcBef>
                <a:spcAft>
                  <a:spcPct val="0"/>
                </a:spcAft>
                <a:defRPr/>
              </a:pPr>
              <a:t>3</a:t>
            </a:fld>
            <a:endParaRPr lang="tr-TR" sz="1400">
              <a:solidFill>
                <a:schemeClr val="tx1"/>
              </a:solidFill>
              <a:effectLst>
                <a:outerShdw blurRad="38100" dist="38100" dir="2700000" algn="tl">
                  <a:srgbClr val="000000"/>
                </a:outerShdw>
              </a:effectLst>
              <a:latin typeface="Arial" charset="0"/>
            </a:endParaRPr>
          </a:p>
        </p:txBody>
      </p:sp>
      <p:sp>
        <p:nvSpPr>
          <p:cNvPr id="6" name="Rectangle 2">
            <a:extLst>
              <a:ext uri="{FF2B5EF4-FFF2-40B4-BE49-F238E27FC236}">
                <a16:creationId xmlns:a16="http://schemas.microsoft.com/office/drawing/2014/main" id="{75E6ADF5-22F1-4907-9DA3-7209A458001F}"/>
              </a:ext>
            </a:extLst>
          </p:cNvPr>
          <p:cNvSpPr txBox="1">
            <a:spLocks noChangeArrowheads="1"/>
          </p:cNvSpPr>
          <p:nvPr/>
        </p:nvSpPr>
        <p:spPr>
          <a:xfrm>
            <a:off x="69357" y="3902791"/>
            <a:ext cx="7886700" cy="5214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a:latin typeface="+mn-lt"/>
              </a:rPr>
              <a:t>Müşteri memnuniyeti</a:t>
            </a:r>
            <a:endParaRPr lang="tr-TR" sz="2400" b="1" dirty="0">
              <a:latin typeface="+mn-lt"/>
            </a:endParaRPr>
          </a:p>
        </p:txBody>
      </p:sp>
      <p:sp>
        <p:nvSpPr>
          <p:cNvPr id="7" name="Rectangle 3">
            <a:extLst>
              <a:ext uri="{FF2B5EF4-FFF2-40B4-BE49-F238E27FC236}">
                <a16:creationId xmlns:a16="http://schemas.microsoft.com/office/drawing/2014/main" id="{D79EE6EE-8A80-45A6-B2F8-8B641813B9BF}"/>
              </a:ext>
            </a:extLst>
          </p:cNvPr>
          <p:cNvSpPr txBox="1">
            <a:spLocks noChangeArrowheads="1"/>
          </p:cNvSpPr>
          <p:nvPr/>
        </p:nvSpPr>
        <p:spPr>
          <a:xfrm>
            <a:off x="69357" y="4424271"/>
            <a:ext cx="8668182" cy="219847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i="1" dirty="0"/>
              <a:t>Müşteri memnuniyetinin ölçümüne ilişkin yöntemler;</a:t>
            </a:r>
          </a:p>
          <a:p>
            <a:r>
              <a:rPr lang="tr-TR" sz="2000" i="1" dirty="0"/>
              <a:t>Müşteri    ile    doğrudan    iletişim    kanalları kurulması,</a:t>
            </a:r>
          </a:p>
          <a:p>
            <a:r>
              <a:rPr lang="tr-TR" sz="2000" i="1" dirty="0" err="1"/>
              <a:t>Sektörel</a:t>
            </a:r>
            <a:r>
              <a:rPr lang="tr-TR" sz="2000" i="1" dirty="0"/>
              <a:t> veya müşteri grubu bazında anketlerin yapılması,</a:t>
            </a:r>
          </a:p>
          <a:p>
            <a:r>
              <a:rPr lang="tr-TR" sz="2000" i="1" dirty="0"/>
              <a:t>Müşteri olmayan grup bazında anket </a:t>
            </a:r>
            <a:r>
              <a:rPr lang="tr-TR" sz="2000" i="1" dirty="0" err="1"/>
              <a:t>yapılması,Müşteri</a:t>
            </a:r>
            <a:r>
              <a:rPr lang="tr-TR" sz="2000" i="1" dirty="0"/>
              <a:t> şikayetleri,</a:t>
            </a:r>
          </a:p>
          <a:p>
            <a:r>
              <a:rPr lang="tr-TR" sz="2000" i="1" dirty="0" err="1"/>
              <a:t>Sektörel</a:t>
            </a:r>
            <a:r>
              <a:rPr lang="tr-TR" sz="2000" i="1" dirty="0"/>
              <a:t>   ve/veya   genel   yayın   organlarının Kuruluş ile ilgili raporları</a:t>
            </a:r>
          </a:p>
          <a:p>
            <a:r>
              <a:rPr lang="tr-TR" sz="2000" i="1" dirty="0"/>
              <a:t>Rekabet ile ilgili bilgiler</a:t>
            </a:r>
            <a:br>
              <a:rPr lang="tr-TR" sz="2000" dirty="0"/>
            </a:br>
            <a:endParaRPr lang="tr-TR" sz="2000" dirty="0"/>
          </a:p>
        </p:txBody>
      </p:sp>
    </p:spTree>
    <p:extLst>
      <p:ext uri="{BB962C8B-B14F-4D97-AF65-F5344CB8AC3E}">
        <p14:creationId xmlns:p14="http://schemas.microsoft.com/office/powerpoint/2010/main" val="252776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158134" y="355106"/>
            <a:ext cx="7886700" cy="479641"/>
          </a:xfrm>
        </p:spPr>
        <p:txBody>
          <a:bodyPr>
            <a:normAutofit/>
          </a:bodyPr>
          <a:lstStyle/>
          <a:p>
            <a:r>
              <a:rPr lang="tr-TR" sz="2400" b="1" dirty="0">
                <a:latin typeface="+mn-lt"/>
              </a:rPr>
              <a:t>Müşteri bilgileri</a:t>
            </a:r>
          </a:p>
        </p:txBody>
      </p:sp>
      <p:sp>
        <p:nvSpPr>
          <p:cNvPr id="385027" name="Rectangle 3"/>
          <p:cNvSpPr>
            <a:spLocks noGrp="1" noChangeArrowheads="1"/>
          </p:cNvSpPr>
          <p:nvPr>
            <p:ph idx="1"/>
          </p:nvPr>
        </p:nvSpPr>
        <p:spPr>
          <a:xfrm>
            <a:off x="158134" y="843625"/>
            <a:ext cx="7886700" cy="2027283"/>
          </a:xfrm>
        </p:spPr>
        <p:txBody>
          <a:bodyPr>
            <a:normAutofit/>
          </a:bodyPr>
          <a:lstStyle/>
          <a:p>
            <a:r>
              <a:rPr lang="tr-TR" sz="2000" dirty="0"/>
              <a:t>Ürün şartlarının sağlandığına dair bilgiler,</a:t>
            </a:r>
          </a:p>
          <a:p>
            <a:r>
              <a:rPr lang="tr-TR" sz="2000" dirty="0"/>
              <a:t>Sunulan ürüne ilişkin geri besleme,</a:t>
            </a:r>
          </a:p>
          <a:p>
            <a:r>
              <a:rPr lang="tr-TR" sz="2000" dirty="0"/>
              <a:t>Sözleşme şartlarının yeterliliğine dair bilgiler,</a:t>
            </a:r>
          </a:p>
          <a:p>
            <a:r>
              <a:rPr lang="tr-TR" sz="2000" dirty="0"/>
              <a:t>Müşteriye sunulabilecek yeni ürüne ilişkin bilgiler,</a:t>
            </a:r>
          </a:p>
          <a:p>
            <a:r>
              <a:rPr lang="tr-TR" sz="2000" dirty="0"/>
              <a:t>Rekabet ve pazar isteklerine ilişkin bilgiler</a:t>
            </a:r>
          </a:p>
        </p:txBody>
      </p:sp>
      <p:sp>
        <p:nvSpPr>
          <p:cNvPr id="5" name="5 Slayt Numarası Yer Tutucusu"/>
          <p:cNvSpPr>
            <a:spLocks noGrp="1"/>
          </p:cNvSpPr>
          <p:nvPr>
            <p:ph type="sldNum" sz="quarter" idx="12"/>
          </p:nvPr>
        </p:nvSpPr>
        <p:spPr/>
        <p:txBody>
          <a:bodyPr/>
          <a:lstStyle/>
          <a:p>
            <a:pPr fontAlgn="base">
              <a:spcBef>
                <a:spcPct val="0"/>
              </a:spcBef>
              <a:spcAft>
                <a:spcPct val="0"/>
              </a:spcAft>
              <a:defRPr/>
            </a:pPr>
            <a:fld id="{C6D1DFAB-0F92-4975-AF6A-CAF24642C7C5}" type="slidenum">
              <a:rPr lang="tr-TR" sz="1400">
                <a:solidFill>
                  <a:schemeClr val="tx1"/>
                </a:solidFill>
                <a:effectLst>
                  <a:outerShdw blurRad="38100" dist="38100" dir="2700000" algn="tl">
                    <a:srgbClr val="000000"/>
                  </a:outerShdw>
                </a:effectLst>
                <a:latin typeface="Arial" charset="0"/>
              </a:rPr>
              <a:pPr fontAlgn="base">
                <a:spcBef>
                  <a:spcPct val="0"/>
                </a:spcBef>
                <a:spcAft>
                  <a:spcPct val="0"/>
                </a:spcAft>
                <a:defRPr/>
              </a:pPr>
              <a:t>4</a:t>
            </a:fld>
            <a:endParaRPr lang="tr-TR" sz="1400">
              <a:solidFill>
                <a:schemeClr val="tx1"/>
              </a:solidFill>
              <a:effectLst>
                <a:outerShdw blurRad="38100" dist="38100" dir="2700000" algn="tl">
                  <a:srgbClr val="000000"/>
                </a:outerShdw>
              </a:effectLst>
              <a:latin typeface="Arial" charset="0"/>
            </a:endParaRPr>
          </a:p>
        </p:txBody>
      </p:sp>
      <p:sp>
        <p:nvSpPr>
          <p:cNvPr id="6" name="Rectangle 3">
            <a:extLst>
              <a:ext uri="{FF2B5EF4-FFF2-40B4-BE49-F238E27FC236}">
                <a16:creationId xmlns:a16="http://schemas.microsoft.com/office/drawing/2014/main" id="{98E4DEDE-A4D3-485B-85B6-4B6E5BED5938}"/>
              </a:ext>
            </a:extLst>
          </p:cNvPr>
          <p:cNvSpPr txBox="1">
            <a:spLocks noChangeArrowheads="1"/>
          </p:cNvSpPr>
          <p:nvPr/>
        </p:nvSpPr>
        <p:spPr>
          <a:xfrm>
            <a:off x="158134" y="3074803"/>
            <a:ext cx="6266216" cy="32815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a:t>Bu bilgiler kullanılarak;</a:t>
            </a:r>
          </a:p>
          <a:p>
            <a:r>
              <a:rPr lang="tr-TR" sz="2000"/>
              <a:t>Müşteri memnuniyetinin arttırılması,</a:t>
            </a:r>
          </a:p>
          <a:p>
            <a:r>
              <a:rPr lang="tr-TR" sz="2000"/>
              <a:t>Gerektiği durumlarda proses değişiminin sağlanması,</a:t>
            </a:r>
          </a:p>
          <a:p>
            <a:r>
              <a:rPr lang="tr-TR" sz="2000"/>
              <a:t>Sürekli iyileştirmede veri oluşturma,</a:t>
            </a:r>
          </a:p>
          <a:p>
            <a:r>
              <a:rPr lang="tr-TR" sz="2000"/>
              <a:t>Rekabet gücünün artması,</a:t>
            </a:r>
          </a:p>
          <a:p>
            <a:r>
              <a:rPr lang="tr-TR" sz="2000"/>
              <a:t>Ürün kalitesinin ölçülmesi ve iyileştirilmesi,</a:t>
            </a:r>
          </a:p>
          <a:p>
            <a:r>
              <a:rPr lang="tr-TR" sz="2000"/>
              <a:t>Kaynakların doğru ve etkin olarak kullanılması</a:t>
            </a:r>
          </a:p>
          <a:p>
            <a:r>
              <a:rPr lang="tr-TR" sz="2000"/>
              <a:t>gibi İYİLEŞTİRME çalışmalarının etkinliği sağlanabilir.</a:t>
            </a:r>
            <a:endParaRPr lang="tr-TR" sz="2000" dirty="0"/>
          </a:p>
        </p:txBody>
      </p:sp>
    </p:spTree>
    <p:extLst>
      <p:ext uri="{BB962C8B-B14F-4D97-AF65-F5344CB8AC3E}">
        <p14:creationId xmlns:p14="http://schemas.microsoft.com/office/powerpoint/2010/main" val="3692594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58134" y="681037"/>
            <a:ext cx="7886700" cy="1325563"/>
          </a:xfrm>
        </p:spPr>
        <p:txBody>
          <a:bodyPr>
            <a:normAutofit/>
          </a:bodyPr>
          <a:lstStyle/>
          <a:p>
            <a:pPr algn="l"/>
            <a:r>
              <a:rPr lang="tr-TR" sz="2400" b="1" dirty="0">
                <a:latin typeface="+mn-lt"/>
              </a:rPr>
              <a:t>Süreç Yönetimi ve Sürekli Süreç Denetimi</a:t>
            </a:r>
          </a:p>
        </p:txBody>
      </p:sp>
      <p:sp>
        <p:nvSpPr>
          <p:cNvPr id="3" name="İçerik Yer Tutucusu 2"/>
          <p:cNvSpPr>
            <a:spLocks noGrp="1"/>
          </p:cNvSpPr>
          <p:nvPr>
            <p:ph idx="1"/>
          </p:nvPr>
        </p:nvSpPr>
        <p:spPr>
          <a:xfrm>
            <a:off x="158133" y="1701337"/>
            <a:ext cx="8914845" cy="2018407"/>
          </a:xfrm>
        </p:spPr>
        <p:txBody>
          <a:bodyPr>
            <a:normAutofit/>
          </a:bodyPr>
          <a:lstStyle/>
          <a:p>
            <a:r>
              <a:rPr lang="tr-TR" sz="2000" dirty="0"/>
              <a:t>TKY, makine ve teknolojik yenilikler ile sağlanan performans geliştirme yöntemlerine ek olarak işletmede bulunan herkesin süreç geliştirme faaliyetlerine etkin olarak katılımını öngörmektedir.</a:t>
            </a:r>
          </a:p>
          <a:p>
            <a:r>
              <a:rPr lang="tr-TR" sz="2000" u="sng" dirty="0" err="1"/>
              <a:t>TKY’nin</a:t>
            </a:r>
            <a:r>
              <a:rPr lang="tr-TR" sz="2000" u="sng" dirty="0"/>
              <a:t> temel felsefesi olan </a:t>
            </a:r>
            <a:r>
              <a:rPr lang="tr-TR" sz="2000" u="sng" dirty="0" err="1"/>
              <a:t>Kaizen</a:t>
            </a:r>
            <a:r>
              <a:rPr lang="tr-TR" sz="2000" u="sng" dirty="0"/>
              <a:t>, diğer bir deyişle sürekli geliştirme yaklaşımı, bu anlayışın özünü oluşturmaktadır.</a:t>
            </a:r>
          </a:p>
        </p:txBody>
      </p:sp>
      <p:sp>
        <p:nvSpPr>
          <p:cNvPr id="4" name="Slayt Numarası Yer Tutucusu 3"/>
          <p:cNvSpPr>
            <a:spLocks noGrp="1"/>
          </p:cNvSpPr>
          <p:nvPr>
            <p:ph type="sldNum" sz="quarter" idx="12"/>
          </p:nvPr>
        </p:nvSpPr>
        <p:spPr/>
        <p:txBody>
          <a:bodyPr/>
          <a:lstStyle/>
          <a:p>
            <a:pPr fontAlgn="base">
              <a:spcBef>
                <a:spcPct val="0"/>
              </a:spcBef>
              <a:spcAft>
                <a:spcPct val="0"/>
              </a:spcAft>
              <a:defRPr/>
            </a:pPr>
            <a:fld id="{B3ABB21D-7B2C-485E-B554-7B947905CACF}" type="slidenum">
              <a:rPr lang="tr-TR" sz="1400">
                <a:solidFill>
                  <a:schemeClr val="tx1"/>
                </a:solidFill>
                <a:effectLst>
                  <a:outerShdw blurRad="38100" dist="38100" dir="2700000" algn="tl">
                    <a:srgbClr val="000000"/>
                  </a:outerShdw>
                </a:effectLst>
                <a:latin typeface="Arial" charset="0"/>
              </a:rPr>
              <a:pPr fontAlgn="base">
                <a:spcBef>
                  <a:spcPct val="0"/>
                </a:spcBef>
                <a:spcAft>
                  <a:spcPct val="0"/>
                </a:spcAft>
                <a:defRPr/>
              </a:pPr>
              <a:t>5</a:t>
            </a:fld>
            <a:endParaRPr lang="tr-TR" sz="1400">
              <a:solidFill>
                <a:schemeClr val="tx1"/>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176006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9357" y="982247"/>
            <a:ext cx="9074643" cy="1558986"/>
          </a:xfrm>
        </p:spPr>
        <p:txBody>
          <a:bodyPr>
            <a:normAutofit/>
          </a:bodyPr>
          <a:lstStyle/>
          <a:p>
            <a:r>
              <a:rPr lang="tr-TR" sz="2000" b="1" dirty="0">
                <a:latin typeface="TimesNewRomanPSMT"/>
              </a:rPr>
              <a:t>Kalite sistemi</a:t>
            </a:r>
            <a:r>
              <a:rPr lang="tr-TR" sz="2000" dirty="0">
                <a:latin typeface="TimesNewRomanPSMT"/>
              </a:rPr>
              <a:t>, kalite yönetiminin uygulanabilmesi için gerekli örgüt yapısı, sorumluluklar, prosedürler, süreçler ve kaynakları içermektedir. Üst yönetim oluşturduğu kalite politikasına uygun olarak bir kalite yönetim sistemi kurmakta ve bunu faaliyete geçirmektedir. </a:t>
            </a:r>
            <a:r>
              <a:rPr lang="tr-TR" sz="2000" u="sng" dirty="0">
                <a:latin typeface="TimesNewRomanPSMT"/>
              </a:rPr>
              <a:t>Kalite yönetim sisteminin temel hedefi ortaya çıkan sorunları önlemek yerine sorunların ortaya çıkmadan önce önlenmesi olmalıdır.</a:t>
            </a:r>
          </a:p>
        </p:txBody>
      </p:sp>
      <p:sp>
        <p:nvSpPr>
          <p:cNvPr id="4" name="Slayt Numarası Yer Tutucusu 3"/>
          <p:cNvSpPr>
            <a:spLocks noGrp="1"/>
          </p:cNvSpPr>
          <p:nvPr>
            <p:ph type="sldNum" sz="quarter" idx="12"/>
          </p:nvPr>
        </p:nvSpPr>
        <p:spPr/>
        <p:txBody>
          <a:bodyPr/>
          <a:lstStyle/>
          <a:p>
            <a:pPr fontAlgn="base">
              <a:spcBef>
                <a:spcPct val="0"/>
              </a:spcBef>
              <a:spcAft>
                <a:spcPct val="0"/>
              </a:spcAft>
              <a:defRPr/>
            </a:pPr>
            <a:fld id="{B3ABB21D-7B2C-485E-B554-7B947905CACF}" type="slidenum">
              <a:rPr lang="tr-TR" sz="1400">
                <a:solidFill>
                  <a:schemeClr val="tx1"/>
                </a:solidFill>
                <a:effectLst>
                  <a:outerShdw blurRad="38100" dist="38100" dir="2700000" algn="tl">
                    <a:srgbClr val="000000"/>
                  </a:outerShdw>
                </a:effectLst>
                <a:latin typeface="Arial" charset="0"/>
              </a:rPr>
              <a:pPr fontAlgn="base">
                <a:spcBef>
                  <a:spcPct val="0"/>
                </a:spcBef>
                <a:spcAft>
                  <a:spcPct val="0"/>
                </a:spcAft>
                <a:defRPr/>
              </a:pPr>
              <a:t>6</a:t>
            </a:fld>
            <a:endParaRPr lang="tr-TR" sz="1400">
              <a:solidFill>
                <a:schemeClr val="tx1"/>
              </a:solidFill>
              <a:effectLst>
                <a:outerShdw blurRad="38100" dist="38100" dir="2700000" algn="tl">
                  <a:srgbClr val="000000"/>
                </a:outerShdw>
              </a:effectLst>
              <a:latin typeface="Arial" charset="0"/>
            </a:endParaRPr>
          </a:p>
        </p:txBody>
      </p:sp>
      <p:sp>
        <p:nvSpPr>
          <p:cNvPr id="5" name="Unvan 1">
            <a:extLst>
              <a:ext uri="{FF2B5EF4-FFF2-40B4-BE49-F238E27FC236}">
                <a16:creationId xmlns:a16="http://schemas.microsoft.com/office/drawing/2014/main" id="{AAD51AFA-882A-4B42-9866-5BD78F432E74}"/>
              </a:ext>
            </a:extLst>
          </p:cNvPr>
          <p:cNvSpPr txBox="1">
            <a:spLocks/>
          </p:cNvSpPr>
          <p:nvPr/>
        </p:nvSpPr>
        <p:spPr>
          <a:xfrm>
            <a:off x="2070949" y="66254"/>
            <a:ext cx="7886700" cy="5597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200" b="1" dirty="0">
                <a:latin typeface="+mn-lt"/>
              </a:rPr>
              <a:t>2.2 KALİTE YÖNETİM SİSTEMİ</a:t>
            </a:r>
          </a:p>
        </p:txBody>
      </p:sp>
      <p:sp>
        <p:nvSpPr>
          <p:cNvPr id="6" name="İçerik Yer Tutucusu 2">
            <a:extLst>
              <a:ext uri="{FF2B5EF4-FFF2-40B4-BE49-F238E27FC236}">
                <a16:creationId xmlns:a16="http://schemas.microsoft.com/office/drawing/2014/main" id="{CF1EF62B-F673-4F41-AFCB-05DD87838EAF}"/>
              </a:ext>
            </a:extLst>
          </p:cNvPr>
          <p:cNvSpPr txBox="1">
            <a:spLocks/>
          </p:cNvSpPr>
          <p:nvPr/>
        </p:nvSpPr>
        <p:spPr>
          <a:xfrm>
            <a:off x="69357" y="2693865"/>
            <a:ext cx="8826068" cy="2100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000" u="sng" dirty="0">
                <a:latin typeface="TimesNewRomanPSMT"/>
              </a:rPr>
              <a:t>Kalite yönetimi sisteminin başarılı olması için bazı ilkelere sahip olması gerekmektedir. </a:t>
            </a:r>
            <a:r>
              <a:rPr lang="tr-TR" sz="2000" dirty="0">
                <a:latin typeface="TimesNewRomanPSMT"/>
              </a:rPr>
              <a:t>Kalite yönetim sisteminin ilkeleri etkili ve verimli bir kalite yönetim sistemi kurmak ve standardın şartlarının ötesine geçip başarılı olmak isteyen işletmeler için gerekli ilkeleri içermektedir. </a:t>
            </a:r>
            <a:r>
              <a:rPr lang="tr-TR" sz="2000" u="sng" dirty="0">
                <a:latin typeface="TimesNewRomanPSMT"/>
              </a:rPr>
              <a:t>Bu temel ilkeler; müşteri odaklılık, liderlik, çalışanların katılımı, süreç yaklaşımı, yönetime sistem yaklaşımı, sürekli iyileştirme ve karar vermede gerçekçi yaklaşım olarak sıralanabilir.</a:t>
            </a:r>
            <a:endParaRPr lang="tr-TR" sz="2000" u="sng" dirty="0"/>
          </a:p>
        </p:txBody>
      </p:sp>
    </p:spTree>
    <p:extLst>
      <p:ext uri="{BB962C8B-B14F-4D97-AF65-F5344CB8AC3E}">
        <p14:creationId xmlns:p14="http://schemas.microsoft.com/office/powerpoint/2010/main" val="1354354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7654" y="724794"/>
            <a:ext cx="8675148" cy="1947385"/>
          </a:xfrm>
        </p:spPr>
        <p:txBody>
          <a:bodyPr>
            <a:normAutofit/>
          </a:bodyPr>
          <a:lstStyle/>
          <a:p>
            <a:r>
              <a:rPr lang="nn-NO" sz="2000" dirty="0">
                <a:latin typeface="TimesNewRomanPSMT"/>
              </a:rPr>
              <a:t>Kalite yönetimi, işletmenin üst yönetiminin elinde olan, üst yönetimin plan, hedef ve stratejileri</a:t>
            </a:r>
            <a:r>
              <a:rPr lang="tr-TR" sz="2000" dirty="0">
                <a:latin typeface="TimesNewRomanPSMT"/>
              </a:rPr>
              <a:t>doğrultusunda belirlenen bir kavramdır. Kalite yönetimi ayrıca genel yönetim fonksiyonunun kalite politikasını belirleyen ve uygulayan bölümü olarak da ifade edilmektedir. İşletmede hedeflenen amaçlara ulaşabilmek için faaliyetlerin belirli bir sistem dâhilinde düzenlenmesi ve uygulanması gerekmektedir.</a:t>
            </a:r>
            <a:endParaRPr lang="tr-TR" sz="2000" dirty="0"/>
          </a:p>
        </p:txBody>
      </p:sp>
      <p:sp>
        <p:nvSpPr>
          <p:cNvPr id="4" name="Slayt Numarası Yer Tutucusu 3"/>
          <p:cNvSpPr>
            <a:spLocks noGrp="1"/>
          </p:cNvSpPr>
          <p:nvPr>
            <p:ph type="sldNum" sz="quarter" idx="12"/>
          </p:nvPr>
        </p:nvSpPr>
        <p:spPr/>
        <p:txBody>
          <a:bodyPr/>
          <a:lstStyle/>
          <a:p>
            <a:pPr fontAlgn="base">
              <a:spcBef>
                <a:spcPct val="0"/>
              </a:spcBef>
              <a:spcAft>
                <a:spcPct val="0"/>
              </a:spcAft>
              <a:defRPr/>
            </a:pPr>
            <a:fld id="{B3ABB21D-7B2C-485E-B554-7B947905CACF}" type="slidenum">
              <a:rPr lang="tr-TR" sz="1400">
                <a:solidFill>
                  <a:schemeClr val="tx1"/>
                </a:solidFill>
                <a:effectLst>
                  <a:outerShdw blurRad="38100" dist="38100" dir="2700000" algn="tl">
                    <a:srgbClr val="000000"/>
                  </a:outerShdw>
                </a:effectLst>
                <a:latin typeface="Arial" charset="0"/>
              </a:rPr>
              <a:pPr fontAlgn="base">
                <a:spcBef>
                  <a:spcPct val="0"/>
                </a:spcBef>
                <a:spcAft>
                  <a:spcPct val="0"/>
                </a:spcAft>
                <a:defRPr/>
              </a:pPr>
              <a:t>7</a:t>
            </a:fld>
            <a:endParaRPr lang="tr-TR" sz="1400">
              <a:solidFill>
                <a:schemeClr val="tx1"/>
              </a:solidFill>
              <a:effectLst>
                <a:outerShdw blurRad="38100" dist="38100" dir="2700000" algn="tl">
                  <a:srgbClr val="000000"/>
                </a:outerShdw>
              </a:effectLst>
              <a:latin typeface="Arial" charset="0"/>
            </a:endParaRPr>
          </a:p>
        </p:txBody>
      </p:sp>
      <p:sp>
        <p:nvSpPr>
          <p:cNvPr id="5" name="İçerik Yer Tutucusu 2">
            <a:extLst>
              <a:ext uri="{FF2B5EF4-FFF2-40B4-BE49-F238E27FC236}">
                <a16:creationId xmlns:a16="http://schemas.microsoft.com/office/drawing/2014/main" id="{92BB2206-74FA-464F-85AB-45B0615E8FFE}"/>
              </a:ext>
            </a:extLst>
          </p:cNvPr>
          <p:cNvSpPr txBox="1">
            <a:spLocks/>
          </p:cNvSpPr>
          <p:nvPr/>
        </p:nvSpPr>
        <p:spPr>
          <a:xfrm>
            <a:off x="97654" y="3166154"/>
            <a:ext cx="8914845" cy="2533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tr-TR" sz="2000" dirty="0">
                <a:latin typeface="TimesNewRomanPSMT"/>
              </a:rPr>
              <a:t>Kalite politikasının oluşturulması yöneticilerin sorumluluklarından biridir. Kalite politikası yapılması gerekenlere ait bir rehber görevi görerek, işletmenin bütün kademe ve süreçlerine uygulanan bir yaklaşımdır.</a:t>
            </a:r>
            <a:endParaRPr lang="tr-TR" sz="2000" dirty="0"/>
          </a:p>
          <a:p>
            <a:r>
              <a:rPr lang="tr-TR" sz="2000" dirty="0">
                <a:latin typeface="TimesNewRomanPSMT"/>
              </a:rPr>
              <a:t>Politikaların hem içeriden hem de dışarıdan çeşitli kurum, kuruluşlar, paydaşlar ve müşteriler tarafından inceleniyor olması, politikada belirtilenlerin yerine getirilmesini gerektirmektedir. </a:t>
            </a:r>
            <a:r>
              <a:rPr lang="tr-TR" sz="2000" u="sng" dirty="0">
                <a:latin typeface="TimesNewRomanPSMT"/>
              </a:rPr>
              <a:t>İşletmenin uygulamaları ile politikası aynı doğrultuda yol almalıdır. </a:t>
            </a:r>
            <a:endParaRPr lang="tr-TR" sz="2000" u="sng" dirty="0"/>
          </a:p>
        </p:txBody>
      </p:sp>
    </p:spTree>
    <p:extLst>
      <p:ext uri="{BB962C8B-B14F-4D97-AF65-F5344CB8AC3E}">
        <p14:creationId xmlns:p14="http://schemas.microsoft.com/office/powerpoint/2010/main" val="362252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0" y="1088149"/>
            <a:ext cx="7886700" cy="602540"/>
          </a:xfrm>
        </p:spPr>
        <p:txBody>
          <a:bodyPr>
            <a:normAutofit/>
          </a:bodyPr>
          <a:lstStyle/>
          <a:p>
            <a:r>
              <a:rPr lang="tr-TR" sz="2400" b="1" i="1" dirty="0">
                <a:latin typeface="+mn-lt"/>
              </a:rPr>
              <a:t>Kalite Politikası;</a:t>
            </a:r>
          </a:p>
        </p:txBody>
      </p:sp>
      <p:sp>
        <p:nvSpPr>
          <p:cNvPr id="195587" name="Rectangle 3"/>
          <p:cNvSpPr>
            <a:spLocks noGrp="1" noChangeArrowheads="1"/>
          </p:cNvSpPr>
          <p:nvPr>
            <p:ph idx="1"/>
          </p:nvPr>
        </p:nvSpPr>
        <p:spPr>
          <a:xfrm>
            <a:off x="175888" y="1690689"/>
            <a:ext cx="8808314" cy="3058864"/>
          </a:xfrm>
        </p:spPr>
        <p:txBody>
          <a:bodyPr>
            <a:normAutofit/>
          </a:bodyPr>
          <a:lstStyle/>
          <a:p>
            <a:pPr>
              <a:lnSpc>
                <a:spcPct val="90000"/>
              </a:lnSpc>
            </a:pPr>
            <a:r>
              <a:rPr lang="tr-TR" sz="2000" u="sng" dirty="0" err="1"/>
              <a:t>Üstyönetim</a:t>
            </a:r>
            <a:r>
              <a:rPr lang="tr-TR" sz="2000" u="sng" dirty="0"/>
              <a:t> tarafından belirlenmeli, onaylanmalı,</a:t>
            </a:r>
          </a:p>
          <a:p>
            <a:pPr>
              <a:lnSpc>
                <a:spcPct val="90000"/>
              </a:lnSpc>
            </a:pPr>
            <a:r>
              <a:rPr lang="tr-TR" sz="2000" u="sng" dirty="0"/>
              <a:t>Kuruluşun amacına uygun olmalı,</a:t>
            </a:r>
          </a:p>
          <a:p>
            <a:pPr>
              <a:lnSpc>
                <a:spcPct val="90000"/>
              </a:lnSpc>
            </a:pPr>
            <a:r>
              <a:rPr lang="tr-TR" sz="2000" u="sng" dirty="0"/>
              <a:t>Kalite yönetim sisteminin şartlarına uyma ve kalite yönetim sisteminin sürekli iyileştirilmesine dair taahhütleri ihtiva etmeli,</a:t>
            </a:r>
          </a:p>
          <a:p>
            <a:pPr>
              <a:lnSpc>
                <a:spcPct val="90000"/>
              </a:lnSpc>
            </a:pPr>
            <a:r>
              <a:rPr lang="tr-TR" sz="2000" u="sng" dirty="0"/>
              <a:t>hedeflerin oluşturulması ve gözden geçirilmesi için bir çerçeve görevi görmeli,</a:t>
            </a:r>
          </a:p>
          <a:p>
            <a:pPr>
              <a:lnSpc>
                <a:spcPct val="90000"/>
              </a:lnSpc>
            </a:pPr>
            <a:r>
              <a:rPr lang="tr-TR" sz="2000" u="sng" dirty="0"/>
              <a:t>Kuruluş içinde iletilmeli ve anlaşılması sağlanmalı</a:t>
            </a:r>
          </a:p>
          <a:p>
            <a:pPr>
              <a:lnSpc>
                <a:spcPct val="90000"/>
              </a:lnSpc>
            </a:pPr>
            <a:r>
              <a:rPr lang="tr-TR" sz="2000" u="sng" dirty="0"/>
              <a:t>uygunluğunun sürekliliği için gözden geçirilmeli</a:t>
            </a:r>
          </a:p>
        </p:txBody>
      </p:sp>
      <p:sp>
        <p:nvSpPr>
          <p:cNvPr id="5" name="5 Slayt Numarası Yer Tutucusu"/>
          <p:cNvSpPr>
            <a:spLocks noGrp="1"/>
          </p:cNvSpPr>
          <p:nvPr>
            <p:ph type="sldNum" sz="quarter" idx="12"/>
          </p:nvPr>
        </p:nvSpPr>
        <p:spPr/>
        <p:txBody>
          <a:bodyPr/>
          <a:lstStyle/>
          <a:p>
            <a:pPr fontAlgn="base">
              <a:spcBef>
                <a:spcPct val="0"/>
              </a:spcBef>
              <a:spcAft>
                <a:spcPct val="0"/>
              </a:spcAft>
              <a:defRPr/>
            </a:pPr>
            <a:fld id="{BBDC7B28-D237-4EF1-B8CE-247BC74496EB}" type="slidenum">
              <a:rPr lang="tr-TR" sz="1400">
                <a:solidFill>
                  <a:schemeClr val="tx1"/>
                </a:solidFill>
                <a:effectLst>
                  <a:outerShdw blurRad="38100" dist="38100" dir="2700000" algn="tl">
                    <a:srgbClr val="000000"/>
                  </a:outerShdw>
                </a:effectLst>
                <a:latin typeface="Arial" charset="0"/>
              </a:rPr>
              <a:pPr fontAlgn="base">
                <a:spcBef>
                  <a:spcPct val="0"/>
                </a:spcBef>
                <a:spcAft>
                  <a:spcPct val="0"/>
                </a:spcAft>
                <a:defRPr/>
              </a:pPr>
              <a:t>8</a:t>
            </a:fld>
            <a:endParaRPr lang="tr-TR" sz="1400" dirty="0">
              <a:solidFill>
                <a:schemeClr val="tx1"/>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322841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idx="1"/>
          </p:nvPr>
        </p:nvSpPr>
        <p:spPr>
          <a:xfrm>
            <a:off x="0" y="1856913"/>
            <a:ext cx="8984202" cy="3611731"/>
          </a:xfrm>
        </p:spPr>
        <p:txBody>
          <a:bodyPr>
            <a:normAutofit/>
          </a:bodyPr>
          <a:lstStyle/>
          <a:p>
            <a:pPr>
              <a:lnSpc>
                <a:spcPct val="80000"/>
              </a:lnSpc>
              <a:buFont typeface="Wingdings" pitchFamily="2" charset="2"/>
              <a:buNone/>
            </a:pPr>
            <a:r>
              <a:rPr lang="tr-TR" sz="2000" dirty="0"/>
              <a:t>	Üst yönetim kalite politikasının,</a:t>
            </a:r>
          </a:p>
          <a:p>
            <a:pPr>
              <a:lnSpc>
                <a:spcPct val="80000"/>
              </a:lnSpc>
              <a:buFont typeface="Wingdings" pitchFamily="2" charset="2"/>
              <a:buNone/>
            </a:pPr>
            <a:r>
              <a:rPr lang="tr-TR" sz="2000" dirty="0"/>
              <a:t>a)Kuruluşun amacına uygunluğunu,</a:t>
            </a:r>
          </a:p>
          <a:p>
            <a:pPr>
              <a:lnSpc>
                <a:spcPct val="80000"/>
              </a:lnSpc>
              <a:buFont typeface="Wingdings" pitchFamily="2" charset="2"/>
              <a:buNone/>
            </a:pPr>
            <a:r>
              <a:rPr lang="tr-TR" sz="2000" dirty="0"/>
              <a:t>b)kalite yönetim sisteminin şartlarına uyma ve etkinliğin sürekli iyileşmesi taahhütlerini içermesini,</a:t>
            </a:r>
          </a:p>
          <a:p>
            <a:pPr>
              <a:lnSpc>
                <a:spcPct val="80000"/>
              </a:lnSpc>
              <a:buFont typeface="Wingdings" pitchFamily="2" charset="2"/>
              <a:buNone/>
            </a:pPr>
            <a:r>
              <a:rPr lang="tr-TR" sz="2000" dirty="0"/>
              <a:t>c)kalite hedeflerinin oluşturulması ve gözden geçirilmesi için bir çerçeve görevi görmesini,</a:t>
            </a:r>
          </a:p>
          <a:p>
            <a:pPr>
              <a:lnSpc>
                <a:spcPct val="80000"/>
              </a:lnSpc>
              <a:buFont typeface="Wingdings" pitchFamily="2" charset="2"/>
              <a:buNone/>
            </a:pPr>
            <a:r>
              <a:rPr lang="tr-TR" sz="2000" dirty="0"/>
              <a:t>d)Kuruluş içinde iletilmesini ve anlaşılmasını, ve</a:t>
            </a:r>
          </a:p>
          <a:p>
            <a:pPr>
              <a:lnSpc>
                <a:spcPct val="80000"/>
              </a:lnSpc>
              <a:buFont typeface="Wingdings" pitchFamily="2" charset="2"/>
              <a:buNone/>
            </a:pPr>
            <a:r>
              <a:rPr lang="tr-TR" sz="2000" dirty="0"/>
              <a:t>e)uygunluğunun sürekliliği için gözden geçirilmesini sağlamalıdır</a:t>
            </a:r>
          </a:p>
          <a:p>
            <a:pPr>
              <a:lnSpc>
                <a:spcPct val="80000"/>
              </a:lnSpc>
              <a:buFont typeface="Wingdings" pitchFamily="2" charset="2"/>
              <a:buNone/>
            </a:pPr>
            <a:br>
              <a:rPr lang="tr-TR" sz="2000" dirty="0"/>
            </a:br>
            <a:endParaRPr lang="tr-TR" sz="2000" dirty="0"/>
          </a:p>
        </p:txBody>
      </p:sp>
      <p:sp>
        <p:nvSpPr>
          <p:cNvPr id="5" name="5 Slayt Numarası Yer Tutucusu"/>
          <p:cNvSpPr>
            <a:spLocks noGrp="1"/>
          </p:cNvSpPr>
          <p:nvPr>
            <p:ph type="sldNum" sz="quarter" idx="12"/>
          </p:nvPr>
        </p:nvSpPr>
        <p:spPr/>
        <p:txBody>
          <a:bodyPr/>
          <a:lstStyle/>
          <a:p>
            <a:pPr fontAlgn="base">
              <a:spcBef>
                <a:spcPct val="0"/>
              </a:spcBef>
              <a:spcAft>
                <a:spcPct val="0"/>
              </a:spcAft>
              <a:defRPr/>
            </a:pPr>
            <a:fld id="{5245384C-21CE-48E0-BABE-67DFC117F66C}" type="slidenum">
              <a:rPr lang="tr-TR" sz="1400">
                <a:solidFill>
                  <a:schemeClr val="tx1"/>
                </a:solidFill>
                <a:effectLst>
                  <a:outerShdw blurRad="38100" dist="38100" dir="2700000" algn="tl">
                    <a:srgbClr val="000000"/>
                  </a:outerShdw>
                </a:effectLst>
                <a:latin typeface="Arial" charset="0"/>
              </a:rPr>
              <a:pPr fontAlgn="base">
                <a:spcBef>
                  <a:spcPct val="0"/>
                </a:spcBef>
                <a:spcAft>
                  <a:spcPct val="0"/>
                </a:spcAft>
                <a:defRPr/>
              </a:pPr>
              <a:t>9</a:t>
            </a:fld>
            <a:endParaRPr lang="tr-TR" sz="1400">
              <a:solidFill>
                <a:schemeClr val="tx1"/>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1960418295"/>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6A9E553F70E7B140B020DC563CB77D25" ma:contentTypeVersion="2" ma:contentTypeDescription="Yeni belge oluşturun." ma:contentTypeScope="" ma:versionID="3a461517eca60ed00139a765f89d6a92">
  <xsd:schema xmlns:xsd="http://www.w3.org/2001/XMLSchema" xmlns:xs="http://www.w3.org/2001/XMLSchema" xmlns:p="http://schemas.microsoft.com/office/2006/metadata/properties" xmlns:ns2="d2ef57f4-bfde-4f44-ab37-e60fdbd0509c" targetNamespace="http://schemas.microsoft.com/office/2006/metadata/properties" ma:root="true" ma:fieldsID="0372ac603b73bba1a60ceb9e4a5aab02" ns2:_="">
    <xsd:import namespace="d2ef57f4-bfde-4f44-ab37-e60fdbd05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f57f4-bfde-4f44-ab37-e60fdbd05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620448-9AF8-49F0-B028-B53048B01D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ef57f4-bfde-4f44-ab37-e60fdbd05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38BE32-7F11-4D2D-9EEF-62D959CD4CC3}">
  <ds:schemaRefs>
    <ds:schemaRef ds:uri="http://schemas.microsoft.com/sharepoint/v3/contenttype/forms"/>
  </ds:schemaRefs>
</ds:datastoreItem>
</file>

<file path=customXml/itemProps3.xml><?xml version="1.0" encoding="utf-8"?>
<ds:datastoreItem xmlns:ds="http://schemas.openxmlformats.org/officeDocument/2006/customXml" ds:itemID="{3B2467B5-F0FD-425C-8043-352C857E034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226</TotalTime>
  <Words>1749</Words>
  <Application>Microsoft Office PowerPoint</Application>
  <PresentationFormat>Ekran Gösterisi (4:3)</PresentationFormat>
  <Paragraphs>193</Paragraphs>
  <Slides>24</Slides>
  <Notes>0</Notes>
  <HiddenSlides>0</HiddenSlides>
  <MMClips>0</MMClips>
  <ScaleCrop>false</ScaleCrop>
  <HeadingPairs>
    <vt:vector size="6" baseType="variant">
      <vt:variant>
        <vt:lpstr>Kullanılan Yazı Tipleri</vt:lpstr>
      </vt:variant>
      <vt:variant>
        <vt:i4>7</vt:i4>
      </vt:variant>
      <vt:variant>
        <vt:lpstr>Tema</vt:lpstr>
      </vt:variant>
      <vt:variant>
        <vt:i4>2</vt:i4>
      </vt:variant>
      <vt:variant>
        <vt:lpstr>Slayt Başlıkları</vt:lpstr>
      </vt:variant>
      <vt:variant>
        <vt:i4>24</vt:i4>
      </vt:variant>
    </vt:vector>
  </HeadingPairs>
  <TitlesOfParts>
    <vt:vector size="33" baseType="lpstr">
      <vt:lpstr>Arial</vt:lpstr>
      <vt:lpstr>Calibri</vt:lpstr>
      <vt:lpstr>Calibri Light</vt:lpstr>
      <vt:lpstr>TimesNewRomanPS-BoldMT</vt:lpstr>
      <vt:lpstr>TimesNewRomanPSMT</vt:lpstr>
      <vt:lpstr>Trebuchet MS</vt:lpstr>
      <vt:lpstr>Wingdings</vt:lpstr>
      <vt:lpstr>Office Teması</vt:lpstr>
      <vt:lpstr>1_Office Teması</vt:lpstr>
      <vt:lpstr>2.Kalite Yönetimi</vt:lpstr>
      <vt:lpstr>Müşteri Odaklılık</vt:lpstr>
      <vt:lpstr>Müşteri Düşüncelerine Ulaşabilmek İçin</vt:lpstr>
      <vt:lpstr>Müşteri bilgileri</vt:lpstr>
      <vt:lpstr>Süreç Yönetimi ve Sürekli Süreç Denetimi</vt:lpstr>
      <vt:lpstr>PowerPoint Sunusu</vt:lpstr>
      <vt:lpstr>PowerPoint Sunusu</vt:lpstr>
      <vt:lpstr>Kalite Politikası;</vt:lpstr>
      <vt:lpstr>PowerPoint Sunusu</vt:lpstr>
      <vt:lpstr>KALİTE PLANLARI </vt:lpstr>
      <vt:lpstr>Kalite Planının İçeriği</vt:lpstr>
      <vt:lpstr>PowerPoint Sunusu</vt:lpstr>
      <vt:lpstr>PowerPoint Sunusu</vt:lpstr>
      <vt:lpstr>2.3 YETKİ VE SORUMLUKLAR</vt:lpstr>
      <vt:lpstr>PowerPoint Sunusu</vt:lpstr>
      <vt:lpstr>Genel Müdür</vt:lpstr>
      <vt:lpstr>Orta Kademe Yöneticileri</vt:lpstr>
      <vt:lpstr>Teknisyenler</vt:lpstr>
      <vt:lpstr> KALİTENİN GETİRİLERİ</vt:lpstr>
      <vt:lpstr>Kalite Maliyetleri</vt:lpstr>
      <vt:lpstr>PowerPoint Sunusu</vt:lpstr>
      <vt:lpstr>PowerPoint Sunusu</vt:lpstr>
      <vt:lpstr>1.Önleme Maliyetleri</vt:lpstr>
      <vt:lpstr> Kalitesizliğin Sonuçları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Hafta Kalite Yönetimi</dc:title>
  <dc:creator>mustafa girgin</dc:creator>
  <cp:lastModifiedBy>Cengizhan Topcu</cp:lastModifiedBy>
  <cp:revision>43</cp:revision>
  <dcterms:created xsi:type="dcterms:W3CDTF">2020-10-12T10:50:02Z</dcterms:created>
  <dcterms:modified xsi:type="dcterms:W3CDTF">2021-01-21T12:37:17Z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0x0101006A9E553F70E7B140B020DC563CB77D25</vt:lpwstr>
  </property>
</Properties>
</file>